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62" r:id="rId5"/>
    <p:sldId id="257" r:id="rId6"/>
    <p:sldId id="264" r:id="rId7"/>
    <p:sldId id="263" r:id="rId8"/>
    <p:sldId id="265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1CB1CA-C515-42B3-8577-805DE5278A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LP 5 : </a:t>
            </a:r>
            <a:r>
              <a:rPr lang="fr-FR" dirty="0"/>
              <a:t>Phénomènes </a:t>
            </a:r>
            <a:r>
              <a:rPr lang="fr-FR" u="sng" dirty="0"/>
              <a:t>interfaciaux</a:t>
            </a:r>
            <a:r>
              <a:rPr lang="fr-FR" dirty="0"/>
              <a:t> impliquant des fluides.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F1B1CA9-12D1-411F-AD83-C721A56D9F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Présenté</a:t>
            </a:r>
            <a:r>
              <a:rPr lang="en-US" dirty="0"/>
              <a:t> par : Raphael Aeschlimann</a:t>
            </a:r>
          </a:p>
        </p:txBody>
      </p:sp>
    </p:spTree>
    <p:extLst>
      <p:ext uri="{BB962C8B-B14F-4D97-AF65-F5344CB8AC3E}">
        <p14:creationId xmlns:p14="http://schemas.microsoft.com/office/powerpoint/2010/main" val="247940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ABFE48-38BF-496F-A7F6-D15278226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Tension </a:t>
            </a:r>
            <a:r>
              <a:rPr lang="en-US" dirty="0" err="1"/>
              <a:t>superficielle</a:t>
            </a:r>
            <a:endParaRPr lang="en-US" dirty="0"/>
          </a:p>
        </p:txBody>
      </p:sp>
      <p:pic>
        <p:nvPicPr>
          <p:cNvPr id="4" name="Image 3" descr="Une image contenant texte, stationnaire, trombone&#10;&#10;Description générée automatiquement">
            <a:extLst>
              <a:ext uri="{FF2B5EF4-FFF2-40B4-BE49-F238E27FC236}">
                <a16:creationId xmlns:a16="http://schemas.microsoft.com/office/drawing/2014/main" id="{B6D02A67-8071-4D54-BB3D-7AE72724A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0" y="2439728"/>
            <a:ext cx="3352204" cy="2239382"/>
          </a:xfrm>
          <a:prstGeom prst="rect">
            <a:avLst/>
          </a:prstGeom>
        </p:spPr>
      </p:pic>
      <p:pic>
        <p:nvPicPr>
          <p:cNvPr id="7" name="Image 6" descr="Une image contenant insecte&#10;&#10;Description générée automatiquement">
            <a:extLst>
              <a:ext uri="{FF2B5EF4-FFF2-40B4-BE49-F238E27FC236}">
                <a16:creationId xmlns:a16="http://schemas.microsoft.com/office/drawing/2014/main" id="{C1395A8D-7D52-4316-8786-D56DD73C7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504" y="3394985"/>
            <a:ext cx="3681144" cy="2760858"/>
          </a:xfrm>
          <a:prstGeom prst="rect">
            <a:avLst/>
          </a:prstGeom>
        </p:spPr>
      </p:pic>
      <p:pic>
        <p:nvPicPr>
          <p:cNvPr id="9" name="Image 8" descr="Une image contenant accessoire&#10;&#10;Description générée automatiquement">
            <a:extLst>
              <a:ext uri="{FF2B5EF4-FFF2-40B4-BE49-F238E27FC236}">
                <a16:creationId xmlns:a16="http://schemas.microsoft.com/office/drawing/2014/main" id="{CFDB1886-59E0-45EB-A6B6-AD863E5B8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5389" y="2129970"/>
            <a:ext cx="3210722" cy="321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90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AA584D-F598-4C19-A57B-D888F4436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Ordres</a:t>
            </a:r>
            <a:r>
              <a:rPr lang="en-US" dirty="0"/>
              <a:t> de grandeurs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E677A744-1817-46F8-8894-69DE78FC2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514520"/>
              </p:ext>
            </p:extLst>
          </p:nvPr>
        </p:nvGraphicFramePr>
        <p:xfrm>
          <a:off x="2702416" y="2943225"/>
          <a:ext cx="7051184" cy="2384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842">
                  <a:extLst>
                    <a:ext uri="{9D8B030D-6E8A-4147-A177-3AD203B41FA5}">
                      <a16:colId xmlns:a16="http://schemas.microsoft.com/office/drawing/2014/main" val="4130077824"/>
                    </a:ext>
                  </a:extLst>
                </a:gridCol>
                <a:gridCol w="2349171">
                  <a:extLst>
                    <a:ext uri="{9D8B030D-6E8A-4147-A177-3AD203B41FA5}">
                      <a16:colId xmlns:a16="http://schemas.microsoft.com/office/drawing/2014/main" val="3882619718"/>
                    </a:ext>
                  </a:extLst>
                </a:gridCol>
                <a:gridCol w="2349171">
                  <a:extLst>
                    <a:ext uri="{9D8B030D-6E8A-4147-A177-3AD203B41FA5}">
                      <a16:colId xmlns:a16="http://schemas.microsoft.com/office/drawing/2014/main" val="3437791868"/>
                    </a:ext>
                  </a:extLst>
                </a:gridCol>
              </a:tblGrid>
              <a:tr h="47688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Liquide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Temperature</a:t>
                      </a:r>
                      <a:r>
                        <a:rPr lang="fr-FR" dirty="0"/>
                        <a:t> 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Arial Nova" panose="020B0604020202020204" pitchFamily="34" charset="0"/>
                        </a:rPr>
                        <a:t>γ (J/m2)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76947"/>
                  </a:ext>
                </a:extLst>
              </a:tr>
              <a:tr h="476885">
                <a:tc>
                  <a:txBody>
                    <a:bodyPr/>
                    <a:lstStyle/>
                    <a:p>
                      <a:r>
                        <a:rPr lang="fr-FR" dirty="0"/>
                        <a:t>Ethanol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182415"/>
                  </a:ext>
                </a:extLst>
              </a:tr>
              <a:tr h="476885">
                <a:tc>
                  <a:txBody>
                    <a:bodyPr/>
                    <a:lstStyle/>
                    <a:p>
                      <a:r>
                        <a:rPr lang="fr-FR" dirty="0"/>
                        <a:t>Mercure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973570"/>
                  </a:ext>
                </a:extLst>
              </a:tr>
              <a:tr h="476885">
                <a:tc>
                  <a:txBody>
                    <a:bodyPr/>
                    <a:lstStyle/>
                    <a:p>
                      <a:r>
                        <a:rPr lang="fr-FR" dirty="0"/>
                        <a:t>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824819"/>
                  </a:ext>
                </a:extLst>
              </a:tr>
              <a:tr h="476885">
                <a:tc>
                  <a:txBody>
                    <a:bodyPr/>
                    <a:lstStyle/>
                    <a:p>
                      <a:r>
                        <a:rPr lang="fr-FR" dirty="0"/>
                        <a:t>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75.6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449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65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F129F9-6DDB-4C3B-9960-8A364AD46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Mesure</a:t>
            </a:r>
            <a:r>
              <a:rPr lang="en-US" dirty="0"/>
              <a:t> de </a:t>
            </a:r>
            <a:r>
              <a:rPr lang="fr-FR" dirty="0">
                <a:latin typeface="Arial Nova" panose="020B0504020202020204" pitchFamily="34" charset="0"/>
              </a:rPr>
              <a:t>   </a:t>
            </a:r>
            <a:r>
              <a:rPr lang="en-US" dirty="0"/>
              <a:t> à </a:t>
            </a:r>
            <a:r>
              <a:rPr lang="en-US" dirty="0" err="1"/>
              <a:t>l’aide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balance </a:t>
            </a:r>
            <a:r>
              <a:rPr lang="en-US" dirty="0" err="1"/>
              <a:t>d’arrachement</a:t>
            </a:r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35609EB-9881-4F25-A954-BC3391CEA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714" y="2314011"/>
            <a:ext cx="5705475" cy="344805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82C78D8-1B94-44FB-8432-479430CDB843}"/>
              </a:ext>
            </a:extLst>
          </p:cNvPr>
          <p:cNvSpPr txBox="1"/>
          <p:nvPr/>
        </p:nvSpPr>
        <p:spPr>
          <a:xfrm>
            <a:off x="8386452" y="2314011"/>
            <a:ext cx="2120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u="sng" dirty="0"/>
              <a:t>Young-Dupré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2CE9ECF-51D1-4DDC-9385-4CCD68E06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096" y="3085775"/>
            <a:ext cx="2567164" cy="9083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954CFEA1-6AA1-468E-B2BD-A35C5B3F3249}"/>
                  </a:ext>
                </a:extLst>
              </p:cNvPr>
              <p:cNvSpPr txBox="1"/>
              <p:nvPr/>
            </p:nvSpPr>
            <p:spPr>
              <a:xfrm>
                <a:off x="8429796" y="4242700"/>
                <a:ext cx="21617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𝐿𝑉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954CFEA1-6AA1-468E-B2BD-A35C5B3F3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796" y="4242700"/>
                <a:ext cx="2161746" cy="369332"/>
              </a:xfrm>
              <a:prstGeom prst="rect">
                <a:avLst/>
              </a:prstGeom>
              <a:blipFill>
                <a:blip r:embed="rId4"/>
                <a:stretch>
                  <a:fillRect l="-2542" r="-2260" b="-229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BA78686F-5D4E-4F03-ADE9-A04844F5B2EF}"/>
                  </a:ext>
                </a:extLst>
              </p:cNvPr>
              <p:cNvSpPr txBox="1"/>
              <p:nvPr/>
            </p:nvSpPr>
            <p:spPr>
              <a:xfrm>
                <a:off x="2573973" y="1130672"/>
                <a:ext cx="43601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3200" i="1" dirty="0" smtClean="0">
                          <a:solidFill>
                            <a:schemeClr val="bg1"/>
                          </a:solidFill>
                        </a:rPr>
                        <m:t>γ</m:t>
                      </m:r>
                      <m:r>
                        <m:rPr>
                          <m:nor/>
                        </m:rPr>
                        <a:rPr lang="fr-FR" sz="3200" dirty="0">
                          <a:solidFill>
                            <a:schemeClr val="bg1"/>
                          </a:solidFill>
                        </a:rPr>
                        <m:t> </m:t>
                      </m:r>
                    </m:oMath>
                  </m:oMathPara>
                </a14:m>
                <a:endParaRPr lang="fr-FR" sz="3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BA78686F-5D4E-4F03-ADE9-A04844F5B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973" y="1130672"/>
                <a:ext cx="436017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 10">
            <a:extLst>
              <a:ext uri="{FF2B5EF4-FFF2-40B4-BE49-F238E27FC236}">
                <a16:creationId xmlns:a16="http://schemas.microsoft.com/office/drawing/2014/main" id="{A74134CB-384E-4860-A6EC-31D6AF2BE1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6600" y="4866194"/>
            <a:ext cx="4935606" cy="181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1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01A853-0A14-4ED1-8702-BA532ECD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Loi</a:t>
            </a:r>
            <a:r>
              <a:rPr lang="en-US" dirty="0"/>
              <a:t> de </a:t>
            </a:r>
            <a:r>
              <a:rPr lang="en-US" dirty="0" err="1"/>
              <a:t>jurin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8B4D931-663F-4330-B08D-86A2BF8C17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729"/>
          <a:stretch/>
        </p:blipFill>
        <p:spPr>
          <a:xfrm>
            <a:off x="2965486" y="2285386"/>
            <a:ext cx="1653490" cy="3724275"/>
          </a:xfrm>
          <a:prstGeom prst="rect">
            <a:avLst/>
          </a:prstGeom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7C317945-237F-44B3-9258-077059F1A8E1}"/>
              </a:ext>
            </a:extLst>
          </p:cNvPr>
          <p:cNvGrpSpPr/>
          <p:nvPr/>
        </p:nvGrpSpPr>
        <p:grpSpPr>
          <a:xfrm>
            <a:off x="7886700" y="4656271"/>
            <a:ext cx="2319338" cy="447674"/>
            <a:chOff x="7886700" y="4656271"/>
            <a:chExt cx="2319338" cy="447674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CDB54A8D-F198-457D-813F-B5E59D419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81962" y="4719637"/>
              <a:ext cx="2124075" cy="33337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268AED-EA98-4C10-B211-B95D6C00AD05}"/>
                </a:ext>
              </a:extLst>
            </p:cNvPr>
            <p:cNvSpPr/>
            <p:nvPr/>
          </p:nvSpPr>
          <p:spPr>
            <a:xfrm>
              <a:off x="7886700" y="4656271"/>
              <a:ext cx="2319338" cy="44767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37785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01A853-0A14-4ED1-8702-BA532ECD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Instabilité</a:t>
            </a:r>
            <a:r>
              <a:rPr lang="en-US" dirty="0"/>
              <a:t> de Rayleigh-plateau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16DF68A-A26A-47F3-B419-A42CBB4E1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435" y="1966595"/>
            <a:ext cx="3117198" cy="480568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2DD951E-B93D-4D51-ACE7-32CC8128388B}"/>
              </a:ext>
            </a:extLst>
          </p:cNvPr>
          <p:cNvSpPr txBox="1"/>
          <p:nvPr/>
        </p:nvSpPr>
        <p:spPr>
          <a:xfrm>
            <a:off x="2648259" y="4914900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/>
              <a:t>Dépression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1B323D7-DB92-46FE-B666-3CF2A4D66C1F}"/>
              </a:ext>
            </a:extLst>
          </p:cNvPr>
          <p:cNvSpPr txBox="1"/>
          <p:nvPr/>
        </p:nvSpPr>
        <p:spPr>
          <a:xfrm>
            <a:off x="838509" y="3059668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/>
              <a:t>Surpression</a:t>
            </a:r>
          </a:p>
        </p:txBody>
      </p:sp>
      <p:pic>
        <p:nvPicPr>
          <p:cNvPr id="11" name="Image 10" descr="Une image contenant mur, intérieur, blanc, baignoire&#10;&#10;Description générée automatiquement">
            <a:extLst>
              <a:ext uri="{FF2B5EF4-FFF2-40B4-BE49-F238E27FC236}">
                <a16:creationId xmlns:a16="http://schemas.microsoft.com/office/drawing/2014/main" id="{D793C8A0-94AC-4D69-9CFF-20A7031F2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9798" y="2466975"/>
            <a:ext cx="2673693" cy="356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47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DE0598-B94D-4E3F-9DFA-FB4B19DF7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Instabilité</a:t>
            </a:r>
            <a:r>
              <a:rPr lang="en-US" dirty="0"/>
              <a:t> de RAYLEIGH-</a:t>
            </a:r>
            <a:r>
              <a:rPr lang="en-US" dirty="0" err="1"/>
              <a:t>taylor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F74EB81-41AF-4B02-903E-AA3765538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79282"/>
            <a:ext cx="571500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74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DE0598-B94D-4E3F-9DFA-FB4B19DF7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Instabilité</a:t>
            </a:r>
            <a:r>
              <a:rPr lang="en-US" dirty="0"/>
              <a:t> de RAYLEIGH-</a:t>
            </a:r>
            <a:r>
              <a:rPr lang="en-US" dirty="0" err="1"/>
              <a:t>taylor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F74EB81-41AF-4B02-903E-AA3765538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79282"/>
            <a:ext cx="5715000" cy="4448175"/>
          </a:xfrm>
          <a:prstGeom prst="rect">
            <a:avLst/>
          </a:prstGeom>
        </p:spPr>
      </p:pic>
      <p:pic>
        <p:nvPicPr>
          <p:cNvPr id="7" name="Image 6" descr="Une image contenant intérieur, allumé, sombre, lumière&#10;&#10;Description générée automatiquement">
            <a:extLst>
              <a:ext uri="{FF2B5EF4-FFF2-40B4-BE49-F238E27FC236}">
                <a16:creationId xmlns:a16="http://schemas.microsoft.com/office/drawing/2014/main" id="{B0A9DF3D-95AB-4889-9A48-5941A7C2E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411" y="2594066"/>
            <a:ext cx="5374589" cy="301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14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DE0598-B94D-4E3F-9DFA-FB4B19DF7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78494CE-F577-4B56-A970-BD4A41534C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66" b="8889"/>
          <a:stretch/>
        </p:blipFill>
        <p:spPr>
          <a:xfrm>
            <a:off x="466725" y="2057400"/>
            <a:ext cx="7465250" cy="354599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EF6B374-D730-4AAC-B5B4-CB8A5079D240}"/>
              </a:ext>
            </a:extLst>
          </p:cNvPr>
          <p:cNvSpPr/>
          <p:nvPr/>
        </p:nvSpPr>
        <p:spPr>
          <a:xfrm>
            <a:off x="381285" y="5760172"/>
            <a:ext cx="7636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Vidéo</a:t>
            </a:r>
            <a:r>
              <a:rPr lang="en-US" b="1" dirty="0"/>
              <a:t> YouTube : The Lava Lamps That Help Keep The Internet Secure</a:t>
            </a:r>
          </a:p>
        </p:txBody>
      </p:sp>
      <p:pic>
        <p:nvPicPr>
          <p:cNvPr id="6" name="Image 5" descr="Une image contenant arbre, extérieur, bâtiment, plante&#10;&#10;Description générée automatiquement">
            <a:extLst>
              <a:ext uri="{FF2B5EF4-FFF2-40B4-BE49-F238E27FC236}">
                <a16:creationId xmlns:a16="http://schemas.microsoft.com/office/drawing/2014/main" id="{E75E504E-0A2F-4E49-A0B5-A7E0478DB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583" y="2057400"/>
            <a:ext cx="3523692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40184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2288</TotalTime>
  <Words>84</Words>
  <Application>Microsoft Office PowerPoint</Application>
  <PresentationFormat>Grand écran</PresentationFormat>
  <Paragraphs>31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 Nova</vt:lpstr>
      <vt:lpstr>Cambria Math</vt:lpstr>
      <vt:lpstr>Gill Sans MT</vt:lpstr>
      <vt:lpstr>Wingdings 2</vt:lpstr>
      <vt:lpstr>Dividende</vt:lpstr>
      <vt:lpstr>LP 5 : Phénomènes interfaciaux impliquant des fluides.</vt:lpstr>
      <vt:lpstr>Tension superficielle</vt:lpstr>
      <vt:lpstr>Ordres de grandeurs</vt:lpstr>
      <vt:lpstr>Mesure de     à l’aide d’une balance d’arrachement</vt:lpstr>
      <vt:lpstr>Loi de jurin</vt:lpstr>
      <vt:lpstr>Instabilité de Rayleigh-plateau</vt:lpstr>
      <vt:lpstr>Instabilité de RAYLEIGH-taylor</vt:lpstr>
      <vt:lpstr>Instabilité de RAYLEIGH-taylor</vt:lpstr>
      <vt:lpstr>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 12 : Traitement du signal. ETUDE SPECTRALE</dc:title>
  <dc:creator>Raphaël Aeschlimann</dc:creator>
  <cp:lastModifiedBy>Raphaël Aeschlimann</cp:lastModifiedBy>
  <cp:revision>64</cp:revision>
  <dcterms:created xsi:type="dcterms:W3CDTF">2020-10-03T11:57:11Z</dcterms:created>
  <dcterms:modified xsi:type="dcterms:W3CDTF">2021-06-18T22:17:37Z</dcterms:modified>
</cp:coreProperties>
</file>