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9" r:id="rId6"/>
    <p:sldId id="265" r:id="rId7"/>
    <p:sldId id="263" r:id="rId8"/>
    <p:sldId id="266" r:id="rId9"/>
    <p:sldId id="267" r:id="rId10"/>
    <p:sldId id="262" r:id="rId11"/>
    <p:sldId id="268" r:id="rId12"/>
    <p:sldId id="260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3D3C4-30AF-45C1-BEE4-439B993DD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 25  : </a:t>
            </a:r>
            <a:r>
              <a:rPr lang="fr-FR" dirty="0"/>
              <a:t>Oscillateurs; portraits de phase et non-linéarités.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38E0CA-91CB-43B1-AEEE-30D334641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Présenté</a:t>
            </a:r>
            <a:r>
              <a:rPr lang="en-US" dirty="0"/>
              <a:t> par : Raphael Aeschlimann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4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09FC6C-0A9E-42FD-AD09-D4083941F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1" t="54731"/>
          <a:stretch/>
        </p:blipFill>
        <p:spPr>
          <a:xfrm>
            <a:off x="3533775" y="4594011"/>
            <a:ext cx="5124450" cy="20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1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09FC6C-0A9E-42FD-AD09-D4083941F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41" t="54731"/>
          <a:stretch/>
        </p:blipFill>
        <p:spPr>
          <a:xfrm>
            <a:off x="3533775" y="4594011"/>
            <a:ext cx="5124450" cy="2098461"/>
          </a:xfrm>
          <a:prstGeom prst="rect">
            <a:avLst/>
          </a:prstGeom>
        </p:spPr>
      </p:pic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36CB3BDE-461B-4F12-9A60-2714263F670A}"/>
              </a:ext>
            </a:extLst>
          </p:cNvPr>
          <p:cNvCxnSpPr/>
          <p:nvPr/>
        </p:nvCxnSpPr>
        <p:spPr>
          <a:xfrm rot="16200000" flipV="1">
            <a:off x="2700020" y="3675380"/>
            <a:ext cx="2179320" cy="1686560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1941BDF1-E94F-4B61-8ABA-4FDFB5B50C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54060" y="3695275"/>
            <a:ext cx="1631736" cy="1099185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086538E4-6894-45BD-BA35-94EB5AF6FD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4125" y="3453340"/>
            <a:ext cx="1631739" cy="1583058"/>
          </a:xfrm>
          <a:prstGeom prst="curved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44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Oscillateurs</a:t>
            </a:r>
            <a:r>
              <a:rPr lang="en-US" dirty="0">
                <a:solidFill>
                  <a:srgbClr val="FFFFFF"/>
                </a:solidFill>
              </a:rPr>
              <a:t> Non </a:t>
            </a:r>
            <a:r>
              <a:rPr lang="en-US" dirty="0" err="1">
                <a:solidFill>
                  <a:srgbClr val="FFFFFF"/>
                </a:solidFill>
              </a:rPr>
              <a:t>linéaire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80AECE92-C182-456C-B0E2-D44391D47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100" y="2181225"/>
            <a:ext cx="7247800" cy="3678238"/>
          </a:xfrm>
        </p:spPr>
      </p:pic>
    </p:spTree>
    <p:extLst>
      <p:ext uri="{BB962C8B-B14F-4D97-AF65-F5344CB8AC3E}">
        <p14:creationId xmlns:p14="http://schemas.microsoft.com/office/powerpoint/2010/main" val="178979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F74695-3114-4EFF-B182-6C2DBD27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Les portraits de phases permettent une description complète des systèmes sans résoudre les équations en </a:t>
            </a:r>
            <a:r>
              <a:rPr lang="fr-FR" sz="2800" i="1" dirty="0"/>
              <a:t>t</a:t>
            </a:r>
          </a:p>
          <a:p>
            <a:pPr algn="ctr"/>
            <a:endParaRPr lang="fr-FR" sz="2800" i="1" dirty="0"/>
          </a:p>
          <a:p>
            <a:pPr algn="ctr"/>
            <a:r>
              <a:rPr lang="fr-FR" sz="2800" dirty="0"/>
              <a:t>L’enrichissement spectral trouve des applications dans les lasers</a:t>
            </a:r>
          </a:p>
          <a:p>
            <a:pPr algn="ctr"/>
            <a:endParaRPr lang="fr-FR" sz="2800" dirty="0"/>
          </a:p>
          <a:p>
            <a:pPr algn="ctr"/>
            <a:r>
              <a:rPr lang="fr-FR" sz="2800" dirty="0"/>
              <a:t>Les solutions </a:t>
            </a:r>
            <a:r>
              <a:rPr lang="fr-FR" sz="2800" dirty="0" err="1"/>
              <a:t>scillantes</a:t>
            </a:r>
            <a:r>
              <a:rPr lang="fr-FR" sz="2800" dirty="0"/>
              <a:t> stables le sont </a:t>
            </a:r>
            <a:r>
              <a:rPr lang="fr-FR" sz="2800" u="sng" dirty="0" err="1"/>
              <a:t>grace</a:t>
            </a:r>
            <a:r>
              <a:rPr lang="fr-FR" sz="2800" dirty="0"/>
              <a:t> aux non linéarité !</a:t>
            </a:r>
          </a:p>
        </p:txBody>
      </p:sp>
    </p:spTree>
    <p:extLst>
      <p:ext uri="{BB962C8B-B14F-4D97-AF65-F5344CB8AC3E}">
        <p14:creationId xmlns:p14="http://schemas.microsoft.com/office/powerpoint/2010/main" val="363123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Frottements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solides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87FC188-C7A9-4015-B416-62F638D3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400" y="2477606"/>
            <a:ext cx="4473685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Pendule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amorti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BBA7201-6241-45CF-A68D-CCE8ADA1B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1583" y="2648585"/>
            <a:ext cx="4956834" cy="3678238"/>
          </a:xfrm>
          <a:prstGeom prst="rect">
            <a:avLst/>
          </a:prstGeom>
        </p:spPr>
      </p:pic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5ED53E5C-5C50-4CB5-9FA0-5729F7A4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17" y="2477606"/>
            <a:ext cx="473904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9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</p:spTree>
    <p:extLst>
      <p:ext uri="{BB962C8B-B14F-4D97-AF65-F5344CB8AC3E}">
        <p14:creationId xmlns:p14="http://schemas.microsoft.com/office/powerpoint/2010/main" val="213374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128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</p:spTree>
    <p:extLst>
      <p:ext uri="{BB962C8B-B14F-4D97-AF65-F5344CB8AC3E}">
        <p14:creationId xmlns:p14="http://schemas.microsoft.com/office/powerpoint/2010/main" val="13671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</p:spTree>
    <p:extLst>
      <p:ext uri="{BB962C8B-B14F-4D97-AF65-F5344CB8AC3E}">
        <p14:creationId xmlns:p14="http://schemas.microsoft.com/office/powerpoint/2010/main" val="174420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9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B0FEE-CB46-4BF7-BB2F-88E2FDC4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Oscilateur</a:t>
            </a:r>
            <a:r>
              <a:rPr lang="en-US" dirty="0">
                <a:solidFill>
                  <a:srgbClr val="FFFFFF"/>
                </a:solidFill>
              </a:rPr>
              <a:t> de  van der pol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BD9BAE-43DB-460C-BAC1-BE40F21F7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877"/>
          <a:stretch/>
        </p:blipFill>
        <p:spPr>
          <a:xfrm>
            <a:off x="1604962" y="1936750"/>
            <a:ext cx="8691563" cy="2416175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D2059CD-5922-430A-B519-260E05476E8B}"/>
              </a:ext>
            </a:extLst>
          </p:cNvPr>
          <p:cNvSpPr/>
          <p:nvPr/>
        </p:nvSpPr>
        <p:spPr>
          <a:xfrm>
            <a:off x="7677150" y="1936750"/>
            <a:ext cx="2466975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ED08B3-39ED-4BD2-AC1E-3EB886563FB4}"/>
              </a:ext>
            </a:extLst>
          </p:cNvPr>
          <p:cNvSpPr/>
          <p:nvPr/>
        </p:nvSpPr>
        <p:spPr>
          <a:xfrm>
            <a:off x="5381625" y="2843344"/>
            <a:ext cx="2295525" cy="173209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2A933A-23C5-480D-A54B-554270D5C868}"/>
              </a:ext>
            </a:extLst>
          </p:cNvPr>
          <p:cNvSpPr/>
          <p:nvPr/>
        </p:nvSpPr>
        <p:spPr>
          <a:xfrm>
            <a:off x="2828925" y="1900555"/>
            <a:ext cx="2552700" cy="27717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/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BE2B7C2-88AC-44EF-963E-A085E0659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851" y="4446270"/>
                <a:ext cx="623569" cy="473206"/>
              </a:xfrm>
              <a:prstGeom prst="rect">
                <a:avLst/>
              </a:prstGeom>
              <a:blipFill>
                <a:blip r:embed="rId3"/>
                <a:stretch>
                  <a:fillRect r="-92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/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acc>
                        <m:accPr>
                          <m:chr m:val="̇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9D7E59F-CFA8-4484-991B-7E70C6B3C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51" y="4435092"/>
                <a:ext cx="852798" cy="473206"/>
              </a:xfrm>
              <a:prstGeom prst="rect">
                <a:avLst/>
              </a:prstGeom>
              <a:blipFill>
                <a:blip r:embed="rId4"/>
                <a:stretch>
                  <a:fillRect r="-1379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9F3DBD3F-7C52-4CAD-B5F8-EBC4C6A9E34D}"/>
              </a:ext>
            </a:extLst>
          </p:cNvPr>
          <p:cNvSpPr txBox="1"/>
          <p:nvPr/>
        </p:nvSpPr>
        <p:spPr>
          <a:xfrm>
            <a:off x="10334114" y="3545840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Entrée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3145D1-2332-4B7E-8087-864BAEA7D793}"/>
              </a:ext>
            </a:extLst>
          </p:cNvPr>
          <p:cNvSpPr txBox="1"/>
          <p:nvPr/>
        </p:nvSpPr>
        <p:spPr>
          <a:xfrm>
            <a:off x="1072001" y="3429000"/>
            <a:ext cx="1191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Sortie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6730C6D-3DFF-4CF7-9C76-8E8111892D6D}"/>
              </a:ext>
            </a:extLst>
          </p:cNvPr>
          <p:cNvSpPr txBox="1"/>
          <p:nvPr/>
        </p:nvSpPr>
        <p:spPr>
          <a:xfrm>
            <a:off x="8087674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/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̈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AD755D8-5002-47F8-9AEF-E0DB7ACF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14" y="4446270"/>
                <a:ext cx="1005916" cy="473206"/>
              </a:xfrm>
              <a:prstGeom prst="rect">
                <a:avLst/>
              </a:prstGeom>
              <a:blipFill>
                <a:blip r:embed="rId5"/>
                <a:stretch>
                  <a:fillRect r="-2411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/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CD65271-B018-4479-9DA6-852A0D080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74" y="4457811"/>
                <a:ext cx="4759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0866F7DB-3108-4C99-BBB9-A6EF66B69C4D}"/>
              </a:ext>
            </a:extLst>
          </p:cNvPr>
          <p:cNvSpPr txBox="1"/>
          <p:nvPr/>
        </p:nvSpPr>
        <p:spPr>
          <a:xfrm>
            <a:off x="3361713" y="4813411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Derivateur</a:t>
            </a:r>
            <a:endParaRPr lang="fr-FR"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6018A9-D01F-4CE2-879F-B16176055D7D}"/>
              </a:ext>
            </a:extLst>
          </p:cNvPr>
          <p:cNvSpPr txBox="1"/>
          <p:nvPr/>
        </p:nvSpPr>
        <p:spPr>
          <a:xfrm>
            <a:off x="5757381" y="4813411"/>
            <a:ext cx="13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Inverseur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B5A3602-7341-4D3A-89F0-669C4B0D7574}"/>
              </a:ext>
            </a:extLst>
          </p:cNvPr>
          <p:cNvCxnSpPr>
            <a:stCxn id="20" idx="1"/>
            <a:endCxn id="24" idx="3"/>
          </p:cNvCxnSpPr>
          <p:nvPr/>
        </p:nvCxnSpPr>
        <p:spPr>
          <a:xfrm flipH="1">
            <a:off x="7107815" y="5044244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C10CA34-63AB-49C1-8AAA-E930C8E3A6B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4905725" y="5044244"/>
            <a:ext cx="851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9B9F7FA-EFE3-4534-BDBB-A8CA0009C3D0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09414" y="5044244"/>
            <a:ext cx="1052299" cy="16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73626C0-5CC4-4C8F-A104-5F2D597B143C}"/>
              </a:ext>
            </a:extLst>
          </p:cNvPr>
          <p:cNvCxnSpPr/>
          <p:nvPr/>
        </p:nvCxnSpPr>
        <p:spPr>
          <a:xfrm flipH="1">
            <a:off x="9671194" y="5060557"/>
            <a:ext cx="9798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02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157</Words>
  <Application>Microsoft Office PowerPoint</Application>
  <PresentationFormat>Grand écran</PresentationFormat>
  <Paragraphs>61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Cambria Math</vt:lpstr>
      <vt:lpstr>Gill Sans MT</vt:lpstr>
      <vt:lpstr>Wingdings 2</vt:lpstr>
      <vt:lpstr>Dividende</vt:lpstr>
      <vt:lpstr>LP 25  : Oscillateurs; portraits de phase et non-linéarités.</vt:lpstr>
      <vt:lpstr>Pendule amorti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Oscilateur de  van der pol</vt:lpstr>
      <vt:lpstr>Oscillateurs Non linéaire</vt:lpstr>
      <vt:lpstr>Conclusion</vt:lpstr>
      <vt:lpstr>Frottements solides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 8 : Phenomènes de transport.</dc:title>
  <dc:creator>Raphaël Aeschlimann</dc:creator>
  <cp:lastModifiedBy>Raphaël Aeschlimann</cp:lastModifiedBy>
  <cp:revision>30</cp:revision>
  <dcterms:created xsi:type="dcterms:W3CDTF">2021-01-03T13:44:06Z</dcterms:created>
  <dcterms:modified xsi:type="dcterms:W3CDTF">2021-06-10T21:30:38Z</dcterms:modified>
</cp:coreProperties>
</file>