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F15DA-A71C-40FA-B0BE-0DE84368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A1D843-4276-42F1-8660-F3E407A87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1CF08-EF82-40DC-8194-FB92A9B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E0E03-D3C7-4000-A75F-C007E0E6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EA648-77AB-41E1-8D79-D92447D9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166B0-DACC-43C1-BDA5-7A11B17A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9A404-20E8-4194-AD05-92209EDD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33799-F02B-47BE-AED6-446CB13D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6CF9C-2CEC-47B9-B825-2E753C4F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2E305-24A9-423D-B499-529AB6E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AD6493-65A0-4A21-9F32-D65D6F364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006647-0DC9-40C6-BA2E-5F0D021EE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CA2E5-B899-4F3B-B7ED-E9BE559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80440-36B3-4658-BDD0-D1FCFC0D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DACC88-A060-4E17-A94C-6032E764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3F54A-1947-4F1D-980B-52C25397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7D8A67-A21F-45B8-BA5A-E61F9C6F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8FD9E-86A8-4071-9CA9-2978166B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1920E-5532-4697-970C-FF0691D0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3EB18-7623-4186-9244-090A6A4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39B10-9FF3-485E-A71F-DD4C15E5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FCDBC-829A-469A-BE71-DA9D0DF8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35DE-C6AB-4B46-9A5D-56F181D4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CE91E-CD26-473C-8A41-8841365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B3260-95A6-4CDA-B1A5-5E38DCF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075A3-B82E-48B4-ADEA-72A450DF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EC9DF-B586-4BC0-A1E0-A0A4D87BA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C243FF-F02A-4AC9-A859-A2430EAE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5B83F-CC12-41DA-B665-692021BE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7FD2AB-3998-488C-8D82-D0B05A7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2E32C8-55EF-4996-86CD-AC31E4A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37E32-95F8-4904-BC29-8E8B81DE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098B72-8BB0-44AD-843F-0439E4D6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B51096-801C-4708-BC9A-ECB22301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DE3591-79DC-4EF6-BFC5-87C109FA7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D75AE-2494-463B-9362-519CFB4A8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A479E-00CF-428C-9D95-D04A133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1304B4-C49D-42F9-A11E-7DF856A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272859-53D9-41F0-A3C2-298D34A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2D471-1127-4690-AC2B-BD95175B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045417-5F60-4973-A141-136E3C36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C2CC8A-1128-44A3-9944-870058D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93C13A-4A14-4399-B043-02F9F27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CB0889-6174-4E91-AE23-8A5B7D39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1C938F-891F-4A87-8C14-14F946FF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F636A-5645-43C9-9731-D5A43F45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7660A-87D8-4DD1-9BDC-7E791B9D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34B68-1661-4E39-8D82-B3E9ACC4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13C8BD-F580-491A-A966-C5068691A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077A03-BE09-4D07-B69D-8C8D5E8F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576BF-22B0-457C-9DA5-A6381C8D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B2D00-970C-4F17-8B00-8713A265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34F4E-7C98-418F-B4F6-7199959F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2089DD-6B88-4BEA-ABE1-ED37FB10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4402FB-2DCA-4623-B46B-550789AB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F2B8F-F32C-40FA-8D85-8D741B8E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EBB4B2-7233-4C6E-B4D8-FAE867E8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C2E5C-1226-4680-8040-9EC5EB9A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93E848-6157-4E41-A9E5-7F519B98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05A293-1B6F-4230-BDA7-8A68ACF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BF37E-46B9-480E-AE87-571AEF5F3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CCC5C-AAE7-4F27-8A4C-C3E3A2232FBF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AC072-A796-4AF5-9AFB-ECB2DCC7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29036-9AF0-4FE7-A550-AD00B9E1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4CAE-80C0-4D53-9C0A-D51CA8EA82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55ED1-A692-4B0D-A6C1-01AF1D1B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122363"/>
            <a:ext cx="10325100" cy="2387600"/>
          </a:xfrm>
        </p:spPr>
        <p:txBody>
          <a:bodyPr>
            <a:normAutofit/>
          </a:bodyPr>
          <a:lstStyle/>
          <a:p>
            <a:r>
              <a:rPr lang="en-US" dirty="0"/>
              <a:t>LC 10 : </a:t>
            </a:r>
            <a:r>
              <a:rPr lang="fr-FR" dirty="0"/>
              <a:t>Séparations, purifications, contrôles de pureté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1F943-86E5-449C-81F7-5EFBD65BB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 Aeschlimann</a:t>
            </a:r>
          </a:p>
        </p:txBody>
      </p:sp>
    </p:spTree>
    <p:extLst>
      <p:ext uri="{BB962C8B-B14F-4D97-AF65-F5344CB8AC3E}">
        <p14:creationId xmlns:p14="http://schemas.microsoft.com/office/powerpoint/2010/main" val="192779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Distillation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89A96A-0D83-4D7A-8187-8867EBF1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74" y="1869490"/>
            <a:ext cx="5444240" cy="44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6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776C9-B1DF-41AD-ADC0-0B61BC12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dirty="0"/>
              <a:t>Recuperation des </a:t>
            </a:r>
            <a:r>
              <a:rPr lang="en-US" dirty="0" err="1"/>
              <a:t>produits</a:t>
            </a:r>
            <a:endParaRPr lang="en-US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753B425-C87C-4962-B500-0C6E689E8F26}"/>
              </a:ext>
            </a:extLst>
          </p:cNvPr>
          <p:cNvGrpSpPr/>
          <p:nvPr/>
        </p:nvGrpSpPr>
        <p:grpSpPr>
          <a:xfrm>
            <a:off x="489185" y="1194844"/>
            <a:ext cx="11422200" cy="5298031"/>
            <a:chOff x="161925" y="1798094"/>
            <a:chExt cx="11422200" cy="529803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2EA6D84-170C-4EBE-AD7E-14D2267251B1}"/>
                </a:ext>
              </a:extLst>
            </p:cNvPr>
            <p:cNvSpPr/>
            <p:nvPr/>
          </p:nvSpPr>
          <p:spPr>
            <a:xfrm>
              <a:off x="161925" y="3438525"/>
              <a:ext cx="2581275" cy="243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E9661A2-3284-4A32-8555-9AB5065471E5}"/>
                </a:ext>
              </a:extLst>
            </p:cNvPr>
            <p:cNvSpPr txBox="1"/>
            <p:nvPr/>
          </p:nvSpPr>
          <p:spPr>
            <a:xfrm>
              <a:off x="3252086" y="6057900"/>
              <a:ext cx="2198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Sous-</a:t>
              </a:r>
              <a:r>
                <a:rPr lang="en-US" sz="2800" dirty="0" err="1"/>
                <a:t>produits</a:t>
              </a:r>
              <a:endParaRPr lang="en-US" sz="2800" dirty="0"/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7E436980-93BF-46B8-80D5-0E53DA7E0837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2743200" y="4657725"/>
              <a:ext cx="229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275561A-E7C5-45A5-B1A7-74BEC4B1AC95}"/>
                </a:ext>
              </a:extLst>
            </p:cNvPr>
            <p:cNvSpPr/>
            <p:nvPr/>
          </p:nvSpPr>
          <p:spPr>
            <a:xfrm>
              <a:off x="5038725" y="3438525"/>
              <a:ext cx="2581275" cy="2438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3B089D0-20C7-4EBC-AA20-F0186BECB4EE}"/>
                </a:ext>
              </a:extLst>
            </p:cNvPr>
            <p:cNvSpPr/>
            <p:nvPr/>
          </p:nvSpPr>
          <p:spPr>
            <a:xfrm>
              <a:off x="6134100" y="4657725"/>
              <a:ext cx="2971800" cy="2438400"/>
            </a:xfrm>
            <a:prstGeom prst="arc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386EC90-E67F-4550-A35D-038892297617}"/>
                </a:ext>
              </a:extLst>
            </p:cNvPr>
            <p:cNvSpPr txBox="1"/>
            <p:nvPr/>
          </p:nvSpPr>
          <p:spPr>
            <a:xfrm>
              <a:off x="8002596" y="6057245"/>
              <a:ext cx="1500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Impurtés</a:t>
              </a:r>
              <a:endParaRPr lang="en-US" sz="2800" dirty="0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9FE7BB32-F017-44AD-85A1-4618F4E24652}"/>
                </a:ext>
              </a:extLst>
            </p:cNvPr>
            <p:cNvCxnSpPr>
              <a:cxnSpLocks/>
            </p:cNvCxnSpPr>
            <p:nvPr/>
          </p:nvCxnSpPr>
          <p:spPr>
            <a:xfrm>
              <a:off x="7534346" y="4657725"/>
              <a:ext cx="396232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D1E4712B-3852-4A1E-827D-6E870327C1F9}"/>
                </a:ext>
              </a:extLst>
            </p:cNvPr>
            <p:cNvSpPr/>
            <p:nvPr/>
          </p:nvSpPr>
          <p:spPr>
            <a:xfrm rot="5400000">
              <a:off x="7060451" y="2507501"/>
              <a:ext cx="2105006" cy="2195441"/>
            </a:xfrm>
            <a:prstGeom prst="arc">
              <a:avLst>
                <a:gd name="adj1" fmla="val 6246903"/>
                <a:gd name="adj2" fmla="val 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A8A22F14-C7DF-415D-BB78-DCE5BFF7A7F3}"/>
                </a:ext>
              </a:extLst>
            </p:cNvPr>
            <p:cNvSpPr txBox="1"/>
            <p:nvPr/>
          </p:nvSpPr>
          <p:spPr>
            <a:xfrm>
              <a:off x="10963442" y="3989072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Fin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92B4E6B-151E-4044-92C8-DCE882666431}"/>
                </a:ext>
              </a:extLst>
            </p:cNvPr>
            <p:cNvSpPr txBox="1"/>
            <p:nvPr/>
          </p:nvSpPr>
          <p:spPr>
            <a:xfrm>
              <a:off x="7534346" y="3273157"/>
              <a:ext cx="1336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Repeter</a:t>
              </a:r>
              <a:endParaRPr lang="en-US" sz="2800" dirty="0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27D015E-A7AA-4519-98BD-C90D610129EA}"/>
                </a:ext>
              </a:extLst>
            </p:cNvPr>
            <p:cNvSpPr txBox="1"/>
            <p:nvPr/>
          </p:nvSpPr>
          <p:spPr>
            <a:xfrm>
              <a:off x="3008940" y="3082001"/>
              <a:ext cx="17545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Séparation</a:t>
              </a:r>
              <a:endParaRPr lang="en-US" sz="2800" dirty="0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C0CC829B-891B-49A6-A48E-A647097A3A9C}"/>
                </a:ext>
              </a:extLst>
            </p:cNvPr>
            <p:cNvSpPr txBox="1"/>
            <p:nvPr/>
          </p:nvSpPr>
          <p:spPr>
            <a:xfrm>
              <a:off x="7235694" y="1798094"/>
              <a:ext cx="1855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Purification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43578516-8872-460C-A86F-21A70988177C}"/>
                </a:ext>
              </a:extLst>
            </p:cNvPr>
            <p:cNvSpPr txBox="1"/>
            <p:nvPr/>
          </p:nvSpPr>
          <p:spPr>
            <a:xfrm>
              <a:off x="5489032" y="4180670"/>
              <a:ext cx="16563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Controle</a:t>
              </a:r>
              <a:r>
                <a:rPr lang="en-US" sz="2800" dirty="0"/>
                <a:t> de </a:t>
              </a:r>
              <a:r>
                <a:rPr lang="en-US" sz="2800" dirty="0" err="1"/>
                <a:t>purté</a:t>
              </a:r>
              <a:endParaRPr lang="en-US" sz="2800" dirty="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AE5E4F5F-777D-4983-B00A-5D2ADC7B9F94}"/>
                </a:ext>
              </a:extLst>
            </p:cNvPr>
            <p:cNvSpPr txBox="1"/>
            <p:nvPr/>
          </p:nvSpPr>
          <p:spPr>
            <a:xfrm>
              <a:off x="636509" y="4396113"/>
              <a:ext cx="1656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Synthèse</a:t>
              </a:r>
              <a:endParaRPr lang="en-US" sz="2800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8155841E-F0DC-4137-978B-BB6448E6AF4C}"/>
                </a:ext>
              </a:extLst>
            </p:cNvPr>
            <p:cNvGrpSpPr/>
            <p:nvPr/>
          </p:nvGrpSpPr>
          <p:grpSpPr>
            <a:xfrm>
              <a:off x="1257300" y="4657725"/>
              <a:ext cx="2971800" cy="2438400"/>
              <a:chOff x="1257300" y="4657725"/>
              <a:chExt cx="2971800" cy="2438400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7DCD2D51-A849-4AFA-9116-102A39CA19D6}"/>
                  </a:ext>
                </a:extLst>
              </p:cNvPr>
              <p:cNvSpPr/>
              <p:nvPr/>
            </p:nvSpPr>
            <p:spPr>
              <a:xfrm>
                <a:off x="1257300" y="4657725"/>
                <a:ext cx="2971800" cy="2438400"/>
              </a:xfrm>
              <a:prstGeom prst="arc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Connecteur droit avec flèche 48">
                <a:extLst>
                  <a:ext uri="{FF2B5EF4-FFF2-40B4-BE49-F238E27FC236}">
                    <a16:creationId xmlns:a16="http://schemas.microsoft.com/office/drawing/2014/main" id="{BA49413C-C246-4E3B-A2E7-532CD12EF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100" y="5801527"/>
                <a:ext cx="0" cy="36114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9DB38A01-7843-419A-A154-70C16694C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376" y="3298981"/>
              <a:ext cx="109608" cy="33206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8FC450C2-47F7-4CC6-AED1-DFA1028B1166}"/>
                </a:ext>
              </a:extLst>
            </p:cNvPr>
            <p:cNvCxnSpPr>
              <a:cxnSpLocks/>
            </p:cNvCxnSpPr>
            <p:nvPr/>
          </p:nvCxnSpPr>
          <p:spPr>
            <a:xfrm>
              <a:off x="9105900" y="5801527"/>
              <a:ext cx="0" cy="36114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5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25781EF-908C-4221-902C-0CAAB068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" y="1345882"/>
            <a:ext cx="2619375" cy="16668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A7E3F09-7151-4088-99A7-C57045E4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183" y="1526851"/>
            <a:ext cx="1857375" cy="13049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99778D6-E51B-4E70-8F9B-2E74733BD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888" y="1022032"/>
            <a:ext cx="3152775" cy="19907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318F2B8-BF87-4377-83B0-F1ABE8FB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0606" y="1774503"/>
            <a:ext cx="2133600" cy="8096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CD44C5-262A-4742-ACD0-A2D706ED941C}"/>
              </a:ext>
            </a:extLst>
          </p:cNvPr>
          <p:cNvSpPr txBox="1"/>
          <p:nvPr/>
        </p:nvSpPr>
        <p:spPr>
          <a:xfrm>
            <a:off x="9923658" y="177450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F717AE-A069-4992-A526-74446E4DE27B}"/>
              </a:ext>
            </a:extLst>
          </p:cNvPr>
          <p:cNvSpPr txBox="1"/>
          <p:nvPr/>
        </p:nvSpPr>
        <p:spPr>
          <a:xfrm>
            <a:off x="3380319" y="185614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CB6A6E2-C3AB-4887-86ED-492EA27CE75D}"/>
              </a:ext>
            </a:extLst>
          </p:cNvPr>
          <p:cNvCxnSpPr>
            <a:cxnSpLocks/>
          </p:cNvCxnSpPr>
          <p:nvPr/>
        </p:nvCxnSpPr>
        <p:spPr>
          <a:xfrm flipV="1">
            <a:off x="6221544" y="2199005"/>
            <a:ext cx="1197932" cy="3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239BEEB-5CE2-46D7-A2F0-A3C93D0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r>
              <a:rPr lang="en-US" dirty="0" err="1"/>
              <a:t>Synthèse</a:t>
            </a:r>
            <a:r>
              <a:rPr lang="en-US" dirty="0"/>
              <a:t> du paracetamol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5323FF3-FBDD-4A1C-AB11-D700961FC24A}"/>
              </a:ext>
            </a:extLst>
          </p:cNvPr>
          <p:cNvGrpSpPr/>
          <p:nvPr/>
        </p:nvGrpSpPr>
        <p:grpSpPr>
          <a:xfrm>
            <a:off x="4421397" y="3498088"/>
            <a:ext cx="4271867" cy="2928878"/>
            <a:chOff x="4209641" y="3074660"/>
            <a:chExt cx="4271867" cy="2928878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16D60F6F-BB41-4D49-BE0A-18A1A4C7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9" y="3074660"/>
              <a:ext cx="976635" cy="976635"/>
            </a:xfrm>
            <a:prstGeom prst="rect">
              <a:avLst/>
            </a:prstGeom>
          </p:spPr>
        </p:pic>
        <p:pic>
          <p:nvPicPr>
            <p:cNvPr id="23" name="Image 22" descr="Une image contenant texte, signe, extérieur, rouge&#10;&#10;Description générée automatiquement">
              <a:extLst>
                <a:ext uri="{FF2B5EF4-FFF2-40B4-BE49-F238E27FC236}">
                  <a16:creationId xmlns:a16="http://schemas.microsoft.com/office/drawing/2014/main" id="{DA518A07-7A9A-4226-8E2F-DC85D0ED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810" y="4050269"/>
              <a:ext cx="976635" cy="976635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7A0B7E5E-A95C-45FE-9E4D-45FBFC83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641" y="5026904"/>
              <a:ext cx="976634" cy="97663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D1F95E-940D-430C-B364-C22788EA332D}"/>
                </a:ext>
              </a:extLst>
            </p:cNvPr>
            <p:cNvSpPr/>
            <p:nvPr/>
          </p:nvSpPr>
          <p:spPr>
            <a:xfrm>
              <a:off x="5291268" y="3246054"/>
              <a:ext cx="3190240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/>
                <a:t>H226</a:t>
              </a:r>
              <a:r>
                <a:rPr lang="fr-FR" dirty="0"/>
                <a:t> : Liquide et vapeurs inflammables</a:t>
              </a:r>
            </a:p>
            <a:p>
              <a:br>
                <a:rPr lang="fr-FR" dirty="0"/>
              </a:br>
              <a:r>
                <a:rPr lang="fr-FR" b="1" dirty="0"/>
                <a:t>H302</a:t>
              </a:r>
              <a:r>
                <a:rPr lang="fr-FR" dirty="0"/>
                <a:t> : Nocif en cas d'ingestion</a:t>
              </a:r>
              <a:br>
                <a:rPr lang="fr-FR" dirty="0"/>
              </a:br>
              <a:r>
                <a:rPr lang="fr-FR" b="1" dirty="0"/>
                <a:t>H314</a:t>
              </a:r>
              <a:r>
                <a:rPr lang="fr-FR" dirty="0"/>
                <a:t> : Provoque de graves brûlures de la peau et des lésions oculaires</a:t>
              </a:r>
            </a:p>
            <a:p>
              <a:br>
                <a:rPr lang="fr-FR" dirty="0"/>
              </a:br>
              <a:r>
                <a:rPr lang="fr-FR" b="1" dirty="0"/>
                <a:t>H332</a:t>
              </a:r>
              <a:r>
                <a:rPr lang="fr-FR" dirty="0"/>
                <a:t> : Nocif par inhalation</a:t>
              </a:r>
              <a:endParaRPr lang="en-US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0A66F18-5ADC-4842-94BB-459E406BDB0E}"/>
              </a:ext>
            </a:extLst>
          </p:cNvPr>
          <p:cNvGrpSpPr/>
          <p:nvPr/>
        </p:nvGrpSpPr>
        <p:grpSpPr>
          <a:xfrm>
            <a:off x="176523" y="3498088"/>
            <a:ext cx="4478344" cy="3350922"/>
            <a:chOff x="272773" y="3141953"/>
            <a:chExt cx="4478344" cy="3350922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A93F9F3-40AC-47DF-A887-10FFC3E3A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43" y="3141953"/>
              <a:ext cx="976634" cy="976634"/>
            </a:xfrm>
            <a:prstGeom prst="rect">
              <a:avLst/>
            </a:prstGeom>
          </p:spPr>
        </p:pic>
        <p:pic>
          <p:nvPicPr>
            <p:cNvPr id="17" name="Image 16" descr="Une image contenant texte, signe&#10;&#10;Description générée automatiquement">
              <a:extLst>
                <a:ext uri="{FF2B5EF4-FFF2-40B4-BE49-F238E27FC236}">
                  <a16:creationId xmlns:a16="http://schemas.microsoft.com/office/drawing/2014/main" id="{36CB64A1-DAC8-46F8-B995-E3C1F0C72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73" y="4118587"/>
              <a:ext cx="976635" cy="976635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7AEC05ED-5453-4446-B22C-45303AA8E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74" y="5095222"/>
              <a:ext cx="976634" cy="976634"/>
            </a:xfrm>
            <a:prstGeom prst="rect">
              <a:avLst/>
            </a:prstGeom>
          </p:spPr>
        </p:pic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3BFDE8CB-F95D-4D67-AAF0-2A27A743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408" y="3353554"/>
              <a:ext cx="3501709" cy="3139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H302 :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nocif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cas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d’ingestion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H332 :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nocif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cas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d’inhalation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H341 : 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Susceptible d'induire des anomalies génétiques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H400 : 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Très toxique pour les organismes aquatiques 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H410 : </a:t>
              </a:r>
              <a:r>
                <a:rPr lang="fr-FR" dirty="0">
                  <a:latin typeface="Calibri" panose="020F0502020204030204" pitchFamily="34" charset="0"/>
                  <a:cs typeface="Calibri" panose="020F0502020204030204" pitchFamily="34" charset="0"/>
                </a:rPr>
                <a:t>Très toxique pour les organismes aquatiques, entraîne des effets à long terme 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A476608-6CEF-43FA-A745-DEE584A45E8E}"/>
              </a:ext>
            </a:extLst>
          </p:cNvPr>
          <p:cNvSpPr txBox="1"/>
          <p:nvPr/>
        </p:nvSpPr>
        <p:spPr>
          <a:xfrm>
            <a:off x="3955994" y="2811558"/>
            <a:ext cx="2629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Anhydride </a:t>
            </a:r>
            <a:r>
              <a:rPr lang="en-US" altLang="en-US" sz="2000" b="1" dirty="0" err="1"/>
              <a:t>éthanoïque</a:t>
            </a:r>
            <a:r>
              <a:rPr lang="en-US" altLang="en-US" sz="2000" b="1" dirty="0"/>
              <a:t> </a:t>
            </a:r>
          </a:p>
          <a:p>
            <a:endParaRPr lang="en-US" sz="2400" b="1" dirty="0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2693E87-CED7-4D49-B210-2BD5E27C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22" y="2799772"/>
            <a:ext cx="18966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4-Aminophénol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F82D6C4-8F56-42C8-B097-2E23EC97F10E}"/>
              </a:ext>
            </a:extLst>
          </p:cNvPr>
          <p:cNvSpPr txBox="1"/>
          <p:nvPr/>
        </p:nvSpPr>
        <p:spPr>
          <a:xfrm>
            <a:off x="8103231" y="2799772"/>
            <a:ext cx="1511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/>
              <a:t>Paracétamol</a:t>
            </a:r>
            <a:endParaRPr lang="en-US" altLang="en-US" sz="2000" b="1" dirty="0"/>
          </a:p>
          <a:p>
            <a:endParaRPr lang="en-US" sz="2400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13A2E14-E11F-48F4-88C8-967176423720}"/>
              </a:ext>
            </a:extLst>
          </p:cNvPr>
          <p:cNvSpPr txBox="1"/>
          <p:nvPr/>
        </p:nvSpPr>
        <p:spPr>
          <a:xfrm>
            <a:off x="10441654" y="2826113"/>
            <a:ext cx="1511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/>
              <a:t>Acide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éthanoique</a:t>
            </a:r>
            <a:endParaRPr lang="en-US" altLang="en-US" sz="20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102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7A4210-412A-4ED6-9B10-ED7AB80D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84" y="1549667"/>
            <a:ext cx="2161101" cy="45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7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4163AB4-65A9-403A-827A-8ED66085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561975"/>
            <a:ext cx="80962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2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235C708D-188E-4FDD-A985-771AAF189194}"/>
              </a:ext>
            </a:extLst>
          </p:cNvPr>
          <p:cNvSpPr/>
          <p:nvPr/>
        </p:nvSpPr>
        <p:spPr>
          <a:xfrm>
            <a:off x="5970409" y="2988714"/>
            <a:ext cx="5892800" cy="2949191"/>
          </a:xfrm>
          <a:prstGeom prst="ellipse">
            <a:avLst/>
          </a:prstGeom>
          <a:solidFill>
            <a:schemeClr val="accent2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E36B0A0-B7FA-4491-99B6-3CDF1CCBB540}"/>
              </a:ext>
            </a:extLst>
          </p:cNvPr>
          <p:cNvSpPr/>
          <p:nvPr/>
        </p:nvSpPr>
        <p:spPr>
          <a:xfrm>
            <a:off x="232410" y="2980563"/>
            <a:ext cx="5572760" cy="2949191"/>
          </a:xfrm>
          <a:prstGeom prst="ellipse">
            <a:avLst/>
          </a:prstGeom>
          <a:solidFill>
            <a:schemeClr val="accent6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Séparation</a:t>
            </a:r>
            <a:r>
              <a:rPr lang="en-US" dirty="0"/>
              <a:t> des colorants </a:t>
            </a:r>
            <a:r>
              <a:rPr lang="en-US" dirty="0" err="1"/>
              <a:t>d’épinards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287DB6-32B8-4FAD-AFCE-A12D736F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0" y="3207385"/>
            <a:ext cx="4191000" cy="21717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1C2AFA2-21C4-491B-B5EE-940B7DF2AD7B}"/>
              </a:ext>
            </a:extLst>
          </p:cNvPr>
          <p:cNvSpPr txBox="1"/>
          <p:nvPr/>
        </p:nvSpPr>
        <p:spPr>
          <a:xfrm>
            <a:off x="8141404" y="5482714"/>
            <a:ext cx="155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cs typeface="Lao UI" panose="020B0502040204020203" pitchFamily="34" charset="0"/>
              </a:rPr>
              <a:t>β</a:t>
            </a:r>
            <a:r>
              <a:rPr lang="fr-FR" sz="2400" dirty="0">
                <a:cs typeface="Lao UI" panose="020B0502040204020203" pitchFamily="34" charset="0"/>
              </a:rPr>
              <a:t>-carotène</a:t>
            </a:r>
            <a:endParaRPr lang="en-US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2E89A1-F980-44FF-A579-EFA9ADA5A873}"/>
              </a:ext>
            </a:extLst>
          </p:cNvPr>
          <p:cNvSpPr txBox="1"/>
          <p:nvPr/>
        </p:nvSpPr>
        <p:spPr>
          <a:xfrm>
            <a:off x="2139094" y="5480705"/>
            <a:ext cx="175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cs typeface="Lao UI" panose="020B0502040204020203" pitchFamily="34" charset="0"/>
              </a:rPr>
              <a:t>chlorophylle</a:t>
            </a:r>
            <a:endParaRPr lang="en-US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9AABEAA-975C-4635-BDED-3A7CCBD2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58" y="3761852"/>
            <a:ext cx="5140325" cy="13866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687A4AE-B497-4B93-81F1-3F667F3A4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84" y="1478915"/>
            <a:ext cx="2597031" cy="15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1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Filtrage</a:t>
            </a:r>
            <a:r>
              <a:rPr lang="en-US" dirty="0"/>
              <a:t> /</a:t>
            </a:r>
            <a:r>
              <a:rPr lang="en-US" dirty="0" err="1"/>
              <a:t>essorage</a:t>
            </a:r>
            <a:r>
              <a:rPr lang="en-US" dirty="0"/>
              <a:t> Büchner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2F659BB-17C8-4851-8B10-FCDA0158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611"/>
            <a:ext cx="55245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6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28AC27B-E811-4646-B6B2-95D8BF576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44" y="2350705"/>
            <a:ext cx="4543514" cy="41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0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3D8CE-7F8F-48CC-A37E-85D69025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Recrystallisation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4DCDB5-CCD1-4B64-86AE-D68FA95C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64" y="2674027"/>
            <a:ext cx="10743031" cy="331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40B2060-DA4D-4E1B-9B70-BDC76D315F9B}"/>
              </a:ext>
            </a:extLst>
          </p:cNvPr>
          <p:cNvSpPr txBox="1"/>
          <p:nvPr/>
        </p:nvSpPr>
        <p:spPr>
          <a:xfrm>
            <a:off x="4408371" y="2050181"/>
            <a:ext cx="224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Commenter pb dessin</a:t>
            </a:r>
          </a:p>
        </p:txBody>
      </p:sp>
    </p:spTree>
    <p:extLst>
      <p:ext uri="{BB962C8B-B14F-4D97-AF65-F5344CB8AC3E}">
        <p14:creationId xmlns:p14="http://schemas.microsoft.com/office/powerpoint/2010/main" val="2684384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128</Words>
  <Application>Microsoft Office PowerPoint</Application>
  <PresentationFormat>Grand écran</PresentationFormat>
  <Paragraphs>34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LC 10 : Séparations, purifications, contrôles de pureté</vt:lpstr>
      <vt:lpstr>Recuperation des produits</vt:lpstr>
      <vt:lpstr>Synthèse du paracetamol</vt:lpstr>
      <vt:lpstr>Présentation PowerPoint</vt:lpstr>
      <vt:lpstr>Présentation PowerPoint</vt:lpstr>
      <vt:lpstr>Séparation des colorants d’épinards</vt:lpstr>
      <vt:lpstr>Filtrage /essorage Büchner</vt:lpstr>
      <vt:lpstr>Présentation PowerPoint</vt:lpstr>
      <vt:lpstr>Recrystallisation</vt:lpstr>
      <vt:lpstr>Distillation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5 : Oxydant reducteur</dc:title>
  <dc:creator>Raphaël Aeschlimann</dc:creator>
  <cp:lastModifiedBy>Raphaël Aeschlimann</cp:lastModifiedBy>
  <cp:revision>23</cp:revision>
  <dcterms:created xsi:type="dcterms:W3CDTF">2020-11-11T22:29:36Z</dcterms:created>
  <dcterms:modified xsi:type="dcterms:W3CDTF">2021-02-17T16:55:38Z</dcterms:modified>
</cp:coreProperties>
</file>