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19 : Diffraction de Fraunhofer.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  <a:r>
              <a:rPr lang="en-US" dirty="0" err="1"/>
              <a:t>spéctrale</a:t>
            </a:r>
            <a:r>
              <a:rPr lang="en-US" dirty="0"/>
              <a:t> d’un signal </a:t>
            </a:r>
            <a:r>
              <a:rPr lang="en-US" dirty="0" err="1"/>
              <a:t>périodique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5B2656E-9378-49F7-9FF3-C6EA6050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4685"/>
            <a:ext cx="4561840" cy="45618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AF0A6D-FB36-4C79-B6DC-388849EDA05D}"/>
                  </a:ext>
                </a:extLst>
              </p:cNvPr>
              <p:cNvSpPr txBox="1"/>
              <p:nvPr/>
            </p:nvSpPr>
            <p:spPr>
              <a:xfrm>
                <a:off x="5365463" y="3179042"/>
                <a:ext cx="6826537" cy="1026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AF0A6D-FB36-4C79-B6DC-388849E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63" y="3179042"/>
                <a:ext cx="6826537" cy="1026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  <a:r>
              <a:rPr lang="en-US" dirty="0" err="1"/>
              <a:t>spectrale</a:t>
            </a:r>
            <a:r>
              <a:rPr lang="en-US" dirty="0"/>
              <a:t> d’un signal </a:t>
            </a:r>
            <a:r>
              <a:rPr lang="en-US" dirty="0" err="1"/>
              <a:t>periodique</a:t>
            </a:r>
            <a:endParaRPr lang="en-US" dirty="0"/>
          </a:p>
        </p:txBody>
      </p:sp>
      <p:pic>
        <p:nvPicPr>
          <p:cNvPr id="5" name="Espace réservé du contenu 4" descr="Une image contenant photo, vieux, horloge, assis&#10;&#10;Description générée automatiquement">
            <a:extLst>
              <a:ext uri="{FF2B5EF4-FFF2-40B4-BE49-F238E27FC236}">
                <a16:creationId xmlns:a16="http://schemas.microsoft.com/office/drawing/2014/main" id="{5B96088C-230F-481B-812D-2BA1FD21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08" y="3692518"/>
            <a:ext cx="11029950" cy="31845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FB1CA3D-E033-4424-8BF5-17C95E07098B}"/>
                  </a:ext>
                </a:extLst>
              </p:cNvPr>
              <p:cNvSpPr txBox="1"/>
              <p:nvPr/>
            </p:nvSpPr>
            <p:spPr>
              <a:xfrm>
                <a:off x="2683188" y="2159985"/>
                <a:ext cx="7202613" cy="1088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FB1CA3D-E033-4424-8BF5-17C95E07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88" y="2159985"/>
                <a:ext cx="7202613" cy="1088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Tache</a:t>
            </a:r>
            <a:r>
              <a:rPr lang="en-US" dirty="0"/>
              <a:t> </a:t>
            </a:r>
            <a:r>
              <a:rPr lang="en-US" dirty="0" err="1"/>
              <a:t>d’airy</a:t>
            </a:r>
            <a:r>
              <a:rPr lang="en-US" dirty="0"/>
              <a:t> et </a:t>
            </a:r>
            <a:r>
              <a:rPr lang="en-US" dirty="0" err="1"/>
              <a:t>Fonctions</a:t>
            </a:r>
            <a:r>
              <a:rPr lang="en-US" dirty="0"/>
              <a:t> de </a:t>
            </a:r>
            <a:r>
              <a:rPr lang="en-US" dirty="0" err="1"/>
              <a:t>bessel</a:t>
            </a:r>
            <a:endParaRPr lang="en-US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E72D3D41-1332-4F70-93A8-7C7E7CB8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428" y="4923754"/>
            <a:ext cx="3446462" cy="1723231"/>
          </a:xfr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F562D96-C20F-40E4-A112-E34B853648BA}"/>
              </a:ext>
            </a:extLst>
          </p:cNvPr>
          <p:cNvSpPr/>
          <p:nvPr/>
        </p:nvSpPr>
        <p:spPr>
          <a:xfrm>
            <a:off x="7773954" y="1699600"/>
            <a:ext cx="2383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Tache</a:t>
            </a:r>
            <a:r>
              <a:rPr lang="en-US" sz="3200" dirty="0"/>
              <a:t> </a:t>
            </a:r>
            <a:r>
              <a:rPr lang="en-US" sz="3200" dirty="0" err="1"/>
              <a:t>d’Airy</a:t>
            </a:r>
            <a:r>
              <a:rPr lang="en-US" sz="3200" dirty="0"/>
              <a:t> </a:t>
            </a:r>
            <a:endParaRPr lang="fr-FR" sz="3200" dirty="0"/>
          </a:p>
        </p:txBody>
      </p:sp>
      <p:pic>
        <p:nvPicPr>
          <p:cNvPr id="4" name="Image 3" descr="Une image contenant texte, rouge, carrelé, sombre&#10;&#10;Description générée automatiquement">
            <a:extLst>
              <a:ext uri="{FF2B5EF4-FFF2-40B4-BE49-F238E27FC236}">
                <a16:creationId xmlns:a16="http://schemas.microsoft.com/office/drawing/2014/main" id="{189B0DF7-AA2F-4835-9F17-9D14CA85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05" y="2126098"/>
            <a:ext cx="3730208" cy="2797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BEBE74-A579-4379-8512-484A1DF61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271" y="5637335"/>
            <a:ext cx="3276600" cy="1009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8C09B-7C7C-4D36-9C57-5BA7183BF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132" y="1715956"/>
            <a:ext cx="4566879" cy="36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Tache</a:t>
            </a:r>
            <a:r>
              <a:rPr lang="en-US" dirty="0"/>
              <a:t> </a:t>
            </a:r>
            <a:r>
              <a:rPr lang="en-US" dirty="0" err="1"/>
              <a:t>d’airy</a:t>
            </a:r>
            <a:r>
              <a:rPr lang="en-US" dirty="0"/>
              <a:t> et </a:t>
            </a:r>
            <a:r>
              <a:rPr lang="en-US" dirty="0" err="1"/>
              <a:t>critère</a:t>
            </a:r>
            <a:r>
              <a:rPr lang="en-US" dirty="0"/>
              <a:t> de </a:t>
            </a:r>
            <a:r>
              <a:rPr lang="en-US" dirty="0" err="1"/>
              <a:t>rayleigh</a:t>
            </a:r>
            <a:endParaRPr lang="en-US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E72D3D41-1332-4F70-93A8-7C7E7CB8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2353468"/>
            <a:ext cx="3446462" cy="1723231"/>
          </a:xfrm>
        </p:spPr>
      </p:pic>
      <p:pic>
        <p:nvPicPr>
          <p:cNvPr id="18" name="Image 17" descr="Une image contenant équipement électronique, haut-parleur, sombre, décoré&#10;&#10;Description générée automatiquement">
            <a:extLst>
              <a:ext uri="{FF2B5EF4-FFF2-40B4-BE49-F238E27FC236}">
                <a16:creationId xmlns:a16="http://schemas.microsoft.com/office/drawing/2014/main" id="{1AE8F530-03D7-42E3-ACE6-E2F5050A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158018"/>
            <a:ext cx="2228850" cy="444756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04F06C6-0C94-43E6-9B16-605DD30091FC}"/>
              </a:ext>
            </a:extLst>
          </p:cNvPr>
          <p:cNvSpPr txBox="1"/>
          <p:nvPr/>
        </p:nvSpPr>
        <p:spPr>
          <a:xfrm>
            <a:off x="8799889" y="2353468"/>
            <a:ext cx="265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Schuster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A125B60-BA74-4A81-BC2A-18E2E2966C89}"/>
              </a:ext>
            </a:extLst>
          </p:cNvPr>
          <p:cNvSpPr txBox="1"/>
          <p:nvPr/>
        </p:nvSpPr>
        <p:spPr>
          <a:xfrm>
            <a:off x="8799889" y="3452645"/>
            <a:ext cx="258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Rayleigh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BD9A2F-3EEB-479F-A167-8437362A35BE}"/>
              </a:ext>
            </a:extLst>
          </p:cNvPr>
          <p:cNvSpPr txBox="1"/>
          <p:nvPr/>
        </p:nvSpPr>
        <p:spPr>
          <a:xfrm>
            <a:off x="8799889" y="455182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</a:t>
            </a:r>
            <a:r>
              <a:rPr lang="fr-FR" sz="2400" dirty="0" err="1"/>
              <a:t>Sparrow</a:t>
            </a:r>
            <a:r>
              <a:rPr lang="fr-FR" sz="2400" dirty="0"/>
              <a:t>	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35C3CE8-E45B-434F-899F-C35F7703C7FE}"/>
              </a:ext>
            </a:extLst>
          </p:cNvPr>
          <p:cNvSpPr txBox="1"/>
          <p:nvPr/>
        </p:nvSpPr>
        <p:spPr>
          <a:xfrm>
            <a:off x="8799888" y="5694179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Taches indiscernables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562D96-C20F-40E4-A112-E34B853648BA}"/>
              </a:ext>
            </a:extLst>
          </p:cNvPr>
          <p:cNvSpPr/>
          <p:nvPr/>
        </p:nvSpPr>
        <p:spPr>
          <a:xfrm>
            <a:off x="1657544" y="4259434"/>
            <a:ext cx="2383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Tache</a:t>
            </a:r>
            <a:r>
              <a:rPr lang="en-US" sz="3200" dirty="0"/>
              <a:t> </a:t>
            </a:r>
            <a:r>
              <a:rPr lang="en-US" sz="3200" dirty="0" err="1"/>
              <a:t>d’Airy</a:t>
            </a:r>
            <a:r>
              <a:rPr lang="en-US" sz="3200" dirty="0"/>
              <a:t> </a:t>
            </a:r>
            <a:endParaRPr lang="fr-FR" sz="3200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56D6F59-7338-4B77-AF7E-74E78020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69" y="5381625"/>
            <a:ext cx="2305050" cy="476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8137708-EED8-462D-8E9B-85F518252F09}"/>
                  </a:ext>
                </a:extLst>
              </p:cNvPr>
              <p:cNvSpPr txBox="1"/>
              <p:nvPr/>
            </p:nvSpPr>
            <p:spPr>
              <a:xfrm>
                <a:off x="2408698" y="5381625"/>
                <a:ext cx="39165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8137708-EED8-462D-8E9B-85F51825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98" y="5381625"/>
                <a:ext cx="3916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129F9-6DDB-4C3B-9960-8A364AD4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Filtrage</a:t>
            </a:r>
            <a:r>
              <a:rPr lang="en-US" dirty="0"/>
              <a:t> spatial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22E31652-2D6B-4CCD-A959-F06ACABD9A91}"/>
                  </a:ext>
                </a:extLst>
              </p:cNvPr>
              <p:cNvSpPr txBox="1"/>
              <p:nvPr/>
            </p:nvSpPr>
            <p:spPr>
              <a:xfrm>
                <a:off x="1884520" y="5496960"/>
                <a:ext cx="8979638" cy="116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𝑗𝑘𝑧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dirty="0" smtClean="0">
                              <a:latin typeface="Calibri" panose="020F0502020204030204" pitchFamily="34" charset="0"/>
                              <a:cs typeface="Lao UI" panose="020B0502040204020203" pitchFamily="34" charset="0"/>
                            </a:rPr>
                            <m:t>𝛼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22E31652-2D6B-4CCD-A959-F06ACABD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20" y="5496960"/>
                <a:ext cx="8979638" cy="1165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DA31C6F-B3A0-4394-863E-85EB913203D5}"/>
                  </a:ext>
                </a:extLst>
              </p:cNvPr>
              <p:cNvSpPr txBox="1"/>
              <p:nvPr/>
            </p:nvSpPr>
            <p:spPr>
              <a:xfrm>
                <a:off x="2612703" y="5075474"/>
                <a:ext cx="1041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DA31C6F-B3A0-4394-863E-85EB9132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703" y="5075474"/>
                <a:ext cx="1041374" cy="276999"/>
              </a:xfrm>
              <a:prstGeom prst="rect">
                <a:avLst/>
              </a:prstGeom>
              <a:blipFill>
                <a:blip r:embed="rId3"/>
                <a:stretch>
                  <a:fillRect l="-7059" t="-2222" r="-235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E911283-91EC-4A8F-83D1-BA627A9D34C5}"/>
                  </a:ext>
                </a:extLst>
              </p:cNvPr>
              <p:cNvSpPr txBox="1"/>
              <p:nvPr/>
            </p:nvSpPr>
            <p:spPr>
              <a:xfrm>
                <a:off x="4162997" y="5075474"/>
                <a:ext cx="1174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E911283-91EC-4A8F-83D1-BA627A9D3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97" y="5075474"/>
                <a:ext cx="1174937" cy="276999"/>
              </a:xfrm>
              <a:prstGeom prst="rect">
                <a:avLst/>
              </a:prstGeom>
              <a:blipFill>
                <a:blip r:embed="rId4"/>
                <a:stretch>
                  <a:fillRect l="-6218" t="-2222" r="-155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F31106C-195F-4DFF-8B70-71BB13047991}"/>
                  </a:ext>
                </a:extLst>
              </p:cNvPr>
              <p:cNvSpPr txBox="1"/>
              <p:nvPr/>
            </p:nvSpPr>
            <p:spPr>
              <a:xfrm>
                <a:off x="7013825" y="5125101"/>
                <a:ext cx="1174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F31106C-195F-4DFF-8B70-71BB1304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25" y="5125101"/>
                <a:ext cx="1174937" cy="276999"/>
              </a:xfrm>
              <a:prstGeom prst="rect">
                <a:avLst/>
              </a:prstGeom>
              <a:blipFill>
                <a:blip r:embed="rId5"/>
                <a:stretch>
                  <a:fillRect l="-6250" t="-2222" r="-20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000B9D8E-6730-491E-B111-CAB670F3E4EA}"/>
              </a:ext>
            </a:extLst>
          </p:cNvPr>
          <p:cNvGrpSpPr/>
          <p:nvPr/>
        </p:nvGrpSpPr>
        <p:grpSpPr>
          <a:xfrm>
            <a:off x="918498" y="1766567"/>
            <a:ext cx="9475048" cy="3481027"/>
            <a:chOff x="918498" y="1571830"/>
            <a:chExt cx="9475048" cy="348102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D6201EF-D899-4F9B-A9A9-0355ACAF4D5E}"/>
                </a:ext>
              </a:extLst>
            </p:cNvPr>
            <p:cNvGrpSpPr/>
            <p:nvPr/>
          </p:nvGrpSpPr>
          <p:grpSpPr>
            <a:xfrm>
              <a:off x="918498" y="1571830"/>
              <a:ext cx="9475048" cy="3481027"/>
              <a:chOff x="918498" y="1711647"/>
              <a:chExt cx="9475048" cy="3481027"/>
            </a:xfrm>
          </p:grpSpPr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743202A1-16C1-475C-B02F-EFE3E1664E4F}"/>
                  </a:ext>
                </a:extLst>
              </p:cNvPr>
              <p:cNvSpPr txBox="1"/>
              <p:nvPr/>
            </p:nvSpPr>
            <p:spPr>
              <a:xfrm>
                <a:off x="7891496" y="1715955"/>
                <a:ext cx="876908" cy="551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plan de</a:t>
                </a:r>
              </a:p>
              <a:p>
                <a:pPr algn="ctr"/>
                <a:r>
                  <a:rPr lang="en-US" dirty="0"/>
                  <a:t>Fourier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C84B8508-0350-4FC2-A9FE-385E817BC5FB}"/>
                  </a:ext>
                </a:extLst>
              </p:cNvPr>
              <p:cNvGrpSpPr/>
              <p:nvPr/>
            </p:nvGrpSpPr>
            <p:grpSpPr>
              <a:xfrm>
                <a:off x="918498" y="1711647"/>
                <a:ext cx="9475048" cy="3481027"/>
                <a:chOff x="-229448" y="1750633"/>
                <a:chExt cx="9475048" cy="4076207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BEC239D7-C76B-4F4F-8BED-CD99528C9F0A}"/>
                    </a:ext>
                  </a:extLst>
                </p:cNvPr>
                <p:cNvCxnSpPr/>
                <p:nvPr/>
              </p:nvCxnSpPr>
              <p:spPr>
                <a:xfrm>
                  <a:off x="7189319" y="2423240"/>
                  <a:ext cx="0" cy="3403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BA5AB831-B540-44D2-BB40-A4424BCAA3DE}"/>
                    </a:ext>
                  </a:extLst>
                </p:cNvPr>
                <p:cNvCxnSpPr/>
                <p:nvPr/>
              </p:nvCxnSpPr>
              <p:spPr>
                <a:xfrm>
                  <a:off x="2023533" y="2540000"/>
                  <a:ext cx="0" cy="3149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86E0D5F5-A277-40CF-906A-BCA888FD4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9800" y="4093851"/>
                  <a:ext cx="8305800" cy="124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0D207EE1-A6AD-41E1-8E4F-45FA720914CB}"/>
                    </a:ext>
                  </a:extLst>
                </p:cNvPr>
                <p:cNvCxnSpPr/>
                <p:nvPr/>
              </p:nvCxnSpPr>
              <p:spPr>
                <a:xfrm>
                  <a:off x="3564467" y="2540000"/>
                  <a:ext cx="0" cy="3149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BD52B0DD-6753-41BE-AA2E-FD16A5E07C5C}"/>
                    </a:ext>
                  </a:extLst>
                </p:cNvPr>
                <p:cNvCxnSpPr/>
                <p:nvPr/>
              </p:nvCxnSpPr>
              <p:spPr>
                <a:xfrm>
                  <a:off x="4986867" y="2404533"/>
                  <a:ext cx="0" cy="340360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DF8E6718-E6F7-49CC-9286-CE527A6586EC}"/>
                    </a:ext>
                  </a:extLst>
                </p:cNvPr>
                <p:cNvGrpSpPr/>
                <p:nvPr/>
              </p:nvGrpSpPr>
              <p:grpSpPr>
                <a:xfrm>
                  <a:off x="2454271" y="2540000"/>
                  <a:ext cx="0" cy="3124199"/>
                  <a:chOff x="2836333" y="2540000"/>
                  <a:chExt cx="0" cy="3124199"/>
                </a:xfrm>
              </p:grpSpPr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id="{892E4A13-D8EF-49D0-A1BA-191E01D68D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6333" y="4199465"/>
                    <a:ext cx="0" cy="1464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6BD5D3A9-592E-4EC2-B869-5989B68D3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6333" y="2540000"/>
                    <a:ext cx="0" cy="1490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B4456647-5282-47D7-B692-68F10557A03A}"/>
                    </a:ext>
                  </a:extLst>
                </p:cNvPr>
                <p:cNvGrpSpPr/>
                <p:nvPr/>
              </p:nvGrpSpPr>
              <p:grpSpPr>
                <a:xfrm>
                  <a:off x="1" y="3744743"/>
                  <a:ext cx="2006578" cy="726"/>
                  <a:chOff x="694267" y="2029395"/>
                  <a:chExt cx="3699933" cy="726"/>
                </a:xfrm>
              </p:grpSpPr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75B7A641-94BC-45B9-BD31-195A7077FD1B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029395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avec flèche 27">
                    <a:extLst>
                      <a:ext uri="{FF2B5EF4-FFF2-40B4-BE49-F238E27FC236}">
                        <a16:creationId xmlns:a16="http://schemas.microsoft.com/office/drawing/2014/main" id="{8C1E17AA-D441-429F-9762-21CA81E30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030115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avec flèche 28">
                    <a:extLst>
                      <a:ext uri="{FF2B5EF4-FFF2-40B4-BE49-F238E27FC236}">
                        <a16:creationId xmlns:a16="http://schemas.microsoft.com/office/drawing/2014/main" id="{7713013A-CF95-42C7-AC28-E2211AFAC7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5" y="2030121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7A299227-D28D-4173-985B-B7123007B6F8}"/>
                    </a:ext>
                  </a:extLst>
                </p:cNvPr>
                <p:cNvGrpSpPr/>
                <p:nvPr/>
              </p:nvGrpSpPr>
              <p:grpSpPr>
                <a:xfrm>
                  <a:off x="6887" y="4482089"/>
                  <a:ext cx="2006579" cy="727"/>
                  <a:chOff x="694267" y="2292117"/>
                  <a:chExt cx="3699933" cy="727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14F0828C-4998-4075-8750-E9C9FD63AD86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292117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avec flèche 34">
                    <a:extLst>
                      <a:ext uri="{FF2B5EF4-FFF2-40B4-BE49-F238E27FC236}">
                        <a16:creationId xmlns:a16="http://schemas.microsoft.com/office/drawing/2014/main" id="{CCAF7569-1D65-406F-BF7F-9EEB6EBD4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4" y="2292844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0773E503-0470-4221-9ED1-3B2308A40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292842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DB27381C-AAF0-4877-AA0E-B21B5E4674D8}"/>
                    </a:ext>
                  </a:extLst>
                </p:cNvPr>
                <p:cNvGrpSpPr/>
                <p:nvPr/>
              </p:nvGrpSpPr>
              <p:grpSpPr>
                <a:xfrm rot="1655052" flipV="1">
                  <a:off x="1919710" y="4220392"/>
                  <a:ext cx="1744893" cy="1020"/>
                  <a:chOff x="643784" y="2212354"/>
                  <a:chExt cx="3699933" cy="1020"/>
                </a:xfrm>
              </p:grpSpPr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F98393F9-AC0B-4047-97A8-87567DF3FB81}"/>
                      </a:ext>
                    </a:extLst>
                  </p:cNvPr>
                  <p:cNvCxnSpPr/>
                  <p:nvPr/>
                </p:nvCxnSpPr>
                <p:spPr>
                  <a:xfrm>
                    <a:off x="643784" y="2212354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avec flèche 38">
                    <a:extLst>
                      <a:ext uri="{FF2B5EF4-FFF2-40B4-BE49-F238E27FC236}">
                        <a16:creationId xmlns:a16="http://schemas.microsoft.com/office/drawing/2014/main" id="{5E0E5EA7-104C-42E4-BA09-4D0272D101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8491" y="2213374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05C8F9A1-DCDB-4D5A-B4B2-F2CE2BF8D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2095" y="2213374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40">
                    <a:extLst>
                      <a:ext uri="{FF2B5EF4-FFF2-40B4-BE49-F238E27FC236}">
                        <a16:creationId xmlns:a16="http://schemas.microsoft.com/office/drawing/2014/main" id="{41D8806D-E63A-41D2-A3B6-249FEA5AA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290" y="2213374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D04FBFDD-FF24-4B56-BA20-750417D4B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14630" y="2213373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79A4E44E-B60D-4A77-B519-344FFBABFFDC}"/>
                    </a:ext>
                  </a:extLst>
                </p:cNvPr>
                <p:cNvGrpSpPr/>
                <p:nvPr/>
              </p:nvGrpSpPr>
              <p:grpSpPr>
                <a:xfrm flipV="1">
                  <a:off x="3572212" y="3428999"/>
                  <a:ext cx="2843387" cy="100639"/>
                  <a:chOff x="694267" y="2159000"/>
                  <a:chExt cx="3699933" cy="0"/>
                </a:xfrm>
              </p:grpSpPr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9DD07C99-3DC2-4AD8-B692-E6287FC00912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EAF6E9F3-AB36-496D-8950-BD9D69BCE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9934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8A600E0B-0F9D-4173-8496-EFB843B1DE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5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5922F65C-1FA2-4E06-9883-6DC64A7E2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E771B78F-8C24-4F99-9E22-53F9D0752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2F5CA8D3-7621-4D5D-84D2-FB64F5903903}"/>
                    </a:ext>
                  </a:extLst>
                </p:cNvPr>
                <p:cNvGrpSpPr/>
                <p:nvPr/>
              </p:nvGrpSpPr>
              <p:grpSpPr>
                <a:xfrm flipV="1">
                  <a:off x="3574296" y="4572000"/>
                  <a:ext cx="2841312" cy="115040"/>
                  <a:chOff x="694267" y="2159000"/>
                  <a:chExt cx="3699933" cy="0"/>
                </a:xfrm>
              </p:grpSpPr>
              <p:cxnSp>
                <p:nvCxnSpPr>
                  <p:cNvPr id="56" name="Connecteur droit 55">
                    <a:extLst>
                      <a:ext uri="{FF2B5EF4-FFF2-40B4-BE49-F238E27FC236}">
                        <a16:creationId xmlns:a16="http://schemas.microsoft.com/office/drawing/2014/main" id="{90C24136-01BC-4F07-977D-9E823472A5BD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avec flèche 56">
                    <a:extLst>
                      <a:ext uri="{FF2B5EF4-FFF2-40B4-BE49-F238E27FC236}">
                        <a16:creationId xmlns:a16="http://schemas.microsoft.com/office/drawing/2014/main" id="{FC9FEC1F-7953-4B2C-8A63-18432D30C6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9934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avec flèche 57">
                    <a:extLst>
                      <a:ext uri="{FF2B5EF4-FFF2-40B4-BE49-F238E27FC236}">
                        <a16:creationId xmlns:a16="http://schemas.microsoft.com/office/drawing/2014/main" id="{92BD9308-921C-4BBA-8930-360F2417A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5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avec flèche 58">
                    <a:extLst>
                      <a:ext uri="{FF2B5EF4-FFF2-40B4-BE49-F238E27FC236}">
                        <a16:creationId xmlns:a16="http://schemas.microsoft.com/office/drawing/2014/main" id="{2D1A1A1B-DD9C-46B5-9438-F27117610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cteur droit avec flèche 59">
                    <a:extLst>
                      <a:ext uri="{FF2B5EF4-FFF2-40B4-BE49-F238E27FC236}">
                        <a16:creationId xmlns:a16="http://schemas.microsoft.com/office/drawing/2014/main" id="{C0B962D0-EE23-4970-B42A-9276FF274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1B5D6CBE-001E-4114-900F-87D6E4B59732}"/>
                    </a:ext>
                  </a:extLst>
                </p:cNvPr>
                <p:cNvGrpSpPr/>
                <p:nvPr/>
              </p:nvGrpSpPr>
              <p:grpSpPr>
                <a:xfrm rot="19920000" flipV="1">
                  <a:off x="1923203" y="4011913"/>
                  <a:ext cx="1738725" cy="1111"/>
                  <a:chOff x="619614" y="2091070"/>
                  <a:chExt cx="3699931" cy="1111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12F3D92B-2554-4A29-8F0D-B1C7E77D1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614" y="2092181"/>
                    <a:ext cx="3699931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>
                    <a:extLst>
                      <a:ext uri="{FF2B5EF4-FFF2-40B4-BE49-F238E27FC236}">
                        <a16:creationId xmlns:a16="http://schemas.microsoft.com/office/drawing/2014/main" id="{F7ADEB5C-7B07-4F75-AA25-D9E6C76B12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4301" y="2091072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avec flèche 63">
                    <a:extLst>
                      <a:ext uri="{FF2B5EF4-FFF2-40B4-BE49-F238E27FC236}">
                        <a16:creationId xmlns:a16="http://schemas.microsoft.com/office/drawing/2014/main" id="{0145BD8C-4E8D-4BB4-B5D1-DA1C4AD64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57899" y="209107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>
                    <a:extLst>
                      <a:ext uri="{FF2B5EF4-FFF2-40B4-BE49-F238E27FC236}">
                        <a16:creationId xmlns:a16="http://schemas.microsoft.com/office/drawing/2014/main" id="{33617C86-24EC-4C2A-BB3A-BF598AC60F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6094" y="209107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eur droit avec flèche 65">
                    <a:extLst>
                      <a:ext uri="{FF2B5EF4-FFF2-40B4-BE49-F238E27FC236}">
                        <a16:creationId xmlns:a16="http://schemas.microsoft.com/office/drawing/2014/main" id="{40029973-821D-45A9-89AE-9E1D5E56E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0431" y="2091071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Connecteur droit avec flèche 66">
                  <a:extLst>
                    <a:ext uri="{FF2B5EF4-FFF2-40B4-BE49-F238E27FC236}">
                      <a16:creationId xmlns:a16="http://schemas.microsoft.com/office/drawing/2014/main" id="{B84D06E3-9F88-4ACF-A199-F09A2E121343}"/>
                    </a:ext>
                  </a:extLst>
                </p:cNvPr>
                <p:cNvCxnSpPr/>
                <p:nvPr/>
              </p:nvCxnSpPr>
              <p:spPr>
                <a:xfrm>
                  <a:off x="6415617" y="2549438"/>
                  <a:ext cx="0" cy="3149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1A5B9D02-30AC-4760-9337-BCCED6218EB9}"/>
                    </a:ext>
                  </a:extLst>
                </p:cNvPr>
                <p:cNvGrpSpPr/>
                <p:nvPr/>
              </p:nvGrpSpPr>
              <p:grpSpPr>
                <a:xfrm rot="2236361" flipV="1">
                  <a:off x="6383390" y="3577754"/>
                  <a:ext cx="958150" cy="265674"/>
                  <a:chOff x="694267" y="2159000"/>
                  <a:chExt cx="3699933" cy="0"/>
                </a:xfrm>
              </p:grpSpPr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78AB6821-9317-4F13-A17E-08331F3C7681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eur droit avec flèche 70">
                    <a:extLst>
                      <a:ext uri="{FF2B5EF4-FFF2-40B4-BE49-F238E27FC236}">
                        <a16:creationId xmlns:a16="http://schemas.microsoft.com/office/drawing/2014/main" id="{6C606C5C-1476-4C84-A747-38E59B574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5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avec flèche 72">
                    <a:extLst>
                      <a:ext uri="{FF2B5EF4-FFF2-40B4-BE49-F238E27FC236}">
                        <a16:creationId xmlns:a16="http://schemas.microsoft.com/office/drawing/2014/main" id="{C35264B1-6C49-4A30-B6E5-526AF7D01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e 73">
                  <a:extLst>
                    <a:ext uri="{FF2B5EF4-FFF2-40B4-BE49-F238E27FC236}">
                      <a16:creationId xmlns:a16="http://schemas.microsoft.com/office/drawing/2014/main" id="{0E541B50-13A6-4282-B519-B7250FD6ABE3}"/>
                    </a:ext>
                  </a:extLst>
                </p:cNvPr>
                <p:cNvGrpSpPr/>
                <p:nvPr/>
              </p:nvGrpSpPr>
              <p:grpSpPr>
                <a:xfrm rot="19380000" flipV="1">
                  <a:off x="6233092" y="4160105"/>
                  <a:ext cx="966253" cy="265674"/>
                  <a:chOff x="694267" y="2159000"/>
                  <a:chExt cx="3699933" cy="0"/>
                </a:xfrm>
              </p:grpSpPr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8A1DAC0D-A000-45BA-9E20-2B8C49A2D9A4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avec flèche 75">
                    <a:extLst>
                      <a:ext uri="{FF2B5EF4-FFF2-40B4-BE49-F238E27FC236}">
                        <a16:creationId xmlns:a16="http://schemas.microsoft.com/office/drawing/2014/main" id="{7A310882-38DB-4133-876D-74F04521E9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9934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cteur droit avec flèche 77">
                    <a:extLst>
                      <a:ext uri="{FF2B5EF4-FFF2-40B4-BE49-F238E27FC236}">
                        <a16:creationId xmlns:a16="http://schemas.microsoft.com/office/drawing/2014/main" id="{4656D29C-1F5E-4050-8809-53CDC18A76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F18BA7D7-864E-447D-A791-2606E88CE400}"/>
                    </a:ext>
                  </a:extLst>
                </p:cNvPr>
                <p:cNvGrpSpPr/>
                <p:nvPr/>
              </p:nvGrpSpPr>
              <p:grpSpPr>
                <a:xfrm rot="20635598" flipV="1">
                  <a:off x="4946998" y="3809063"/>
                  <a:ext cx="1485569" cy="87309"/>
                  <a:chOff x="694267" y="2159000"/>
                  <a:chExt cx="3699933" cy="0"/>
                </a:xfrm>
              </p:grpSpPr>
              <p:cxnSp>
                <p:nvCxnSpPr>
                  <p:cNvPr id="81" name="Connecteur droit 80">
                    <a:extLst>
                      <a:ext uri="{FF2B5EF4-FFF2-40B4-BE49-F238E27FC236}">
                        <a16:creationId xmlns:a16="http://schemas.microsoft.com/office/drawing/2014/main" id="{080BCCCE-3F24-47D7-8E44-5C3388EBEE2A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avec flèche 82">
                    <a:extLst>
                      <a:ext uri="{FF2B5EF4-FFF2-40B4-BE49-F238E27FC236}">
                        <a16:creationId xmlns:a16="http://schemas.microsoft.com/office/drawing/2014/main" id="{C94A644D-6E8D-40C6-8661-0E6048B21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5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eur droit avec flèche 84">
                    <a:extLst>
                      <a:ext uri="{FF2B5EF4-FFF2-40B4-BE49-F238E27FC236}">
                        <a16:creationId xmlns:a16="http://schemas.microsoft.com/office/drawing/2014/main" id="{E4200D3C-C717-4297-93FF-4A2FF733F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50CDEE00-8769-4E4F-BC78-5ED522893FD2}"/>
                    </a:ext>
                  </a:extLst>
                </p:cNvPr>
                <p:cNvGrpSpPr/>
                <p:nvPr/>
              </p:nvGrpSpPr>
              <p:grpSpPr>
                <a:xfrm rot="960000" flipV="1">
                  <a:off x="4973835" y="4222308"/>
                  <a:ext cx="1477923" cy="100601"/>
                  <a:chOff x="694267" y="2159000"/>
                  <a:chExt cx="3699933" cy="0"/>
                </a:xfrm>
              </p:grpSpPr>
              <p:cxnSp>
                <p:nvCxnSpPr>
                  <p:cNvPr id="89" name="Connecteur droit 88">
                    <a:extLst>
                      <a:ext uri="{FF2B5EF4-FFF2-40B4-BE49-F238E27FC236}">
                        <a16:creationId xmlns:a16="http://schemas.microsoft.com/office/drawing/2014/main" id="{5C53F76F-F9D2-49E4-942D-D69CFDF46F7D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>
                    <a:extLst>
                      <a:ext uri="{FF2B5EF4-FFF2-40B4-BE49-F238E27FC236}">
                        <a16:creationId xmlns:a16="http://schemas.microsoft.com/office/drawing/2014/main" id="{1C46B83D-4E3A-4BCB-8DB7-959DB4B79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5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avec flèche 92">
                    <a:extLst>
                      <a:ext uri="{FF2B5EF4-FFF2-40B4-BE49-F238E27FC236}">
                        <a16:creationId xmlns:a16="http://schemas.microsoft.com/office/drawing/2014/main" id="{D82A8CC5-3702-4D86-9867-2F391F6FC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6066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e 93">
                  <a:extLst>
                    <a:ext uri="{FF2B5EF4-FFF2-40B4-BE49-F238E27FC236}">
                      <a16:creationId xmlns:a16="http://schemas.microsoft.com/office/drawing/2014/main" id="{D78D5090-48D3-4658-AC93-FEA7B9D8DAD1}"/>
                    </a:ext>
                  </a:extLst>
                </p:cNvPr>
                <p:cNvGrpSpPr/>
                <p:nvPr/>
              </p:nvGrpSpPr>
              <p:grpSpPr>
                <a:xfrm rot="1118558" flipV="1">
                  <a:off x="6391702" y="3838887"/>
                  <a:ext cx="1280946" cy="60117"/>
                  <a:chOff x="694267" y="2159000"/>
                  <a:chExt cx="3699933" cy="0"/>
                </a:xfrm>
              </p:grpSpPr>
              <p:cxnSp>
                <p:nvCxnSpPr>
                  <p:cNvPr id="95" name="Connecteur droit 94">
                    <a:extLst>
                      <a:ext uri="{FF2B5EF4-FFF2-40B4-BE49-F238E27FC236}">
                        <a16:creationId xmlns:a16="http://schemas.microsoft.com/office/drawing/2014/main" id="{E5DA4E36-CAC2-4796-81E1-98A56CA2213B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avec flèche 95">
                    <a:extLst>
                      <a:ext uri="{FF2B5EF4-FFF2-40B4-BE49-F238E27FC236}">
                        <a16:creationId xmlns:a16="http://schemas.microsoft.com/office/drawing/2014/main" id="{A0403213-C60C-4A36-B1DB-54E0BF78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9934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>
                    <a:extLst>
                      <a:ext uri="{FF2B5EF4-FFF2-40B4-BE49-F238E27FC236}">
                        <a16:creationId xmlns:a16="http://schemas.microsoft.com/office/drawing/2014/main" id="{81BBC655-06DC-4C3A-A503-0BC98BFDFB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Groupe 99">
                  <a:extLst>
                    <a:ext uri="{FF2B5EF4-FFF2-40B4-BE49-F238E27FC236}">
                      <a16:creationId xmlns:a16="http://schemas.microsoft.com/office/drawing/2014/main" id="{617552EC-5EC6-499C-BDBB-C108208B83B2}"/>
                    </a:ext>
                  </a:extLst>
                </p:cNvPr>
                <p:cNvGrpSpPr/>
                <p:nvPr/>
              </p:nvGrpSpPr>
              <p:grpSpPr>
                <a:xfrm rot="20460000" flipV="1">
                  <a:off x="6372725" y="4265766"/>
                  <a:ext cx="1280946" cy="60117"/>
                  <a:chOff x="694267" y="2159000"/>
                  <a:chExt cx="3699933" cy="0"/>
                </a:xfrm>
              </p:grpSpPr>
              <p:cxnSp>
                <p:nvCxnSpPr>
                  <p:cNvPr id="101" name="Connecteur droit 100">
                    <a:extLst>
                      <a:ext uri="{FF2B5EF4-FFF2-40B4-BE49-F238E27FC236}">
                        <a16:creationId xmlns:a16="http://schemas.microsoft.com/office/drawing/2014/main" id="{CFC2BCA5-D2B3-4674-AD81-E3451B372971}"/>
                      </a:ext>
                    </a:extLst>
                  </p:cNvPr>
                  <p:cNvCxnSpPr/>
                  <p:nvPr/>
                </p:nvCxnSpPr>
                <p:spPr>
                  <a:xfrm>
                    <a:off x="694267" y="2159000"/>
                    <a:ext cx="3699933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avec flèche 101">
                    <a:extLst>
                      <a:ext uri="{FF2B5EF4-FFF2-40B4-BE49-F238E27FC236}">
                        <a16:creationId xmlns:a16="http://schemas.microsoft.com/office/drawing/2014/main" id="{71459BA5-A65E-42D9-85B6-293153CD43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9934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necteur droit avec flèche 103">
                    <a:extLst>
                      <a:ext uri="{FF2B5EF4-FFF2-40B4-BE49-F238E27FC236}">
                        <a16:creationId xmlns:a16="http://schemas.microsoft.com/office/drawing/2014/main" id="{6A14AD11-4970-46D7-BE21-243D2C003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733" y="2159000"/>
                    <a:ext cx="533400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F9C10C87-DED4-41C1-96C3-60F8D949ACF0}"/>
                    </a:ext>
                  </a:extLst>
                </p:cNvPr>
                <p:cNvCxnSpPr/>
                <p:nvPr/>
              </p:nvCxnSpPr>
              <p:spPr>
                <a:xfrm>
                  <a:off x="7629433" y="2422438"/>
                  <a:ext cx="0" cy="3403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ZoneTexte 107">
                  <a:extLst>
                    <a:ext uri="{FF2B5EF4-FFF2-40B4-BE49-F238E27FC236}">
                      <a16:creationId xmlns:a16="http://schemas.microsoft.com/office/drawing/2014/main" id="{7DC5F25B-6FC6-4A56-956E-956229D884B3}"/>
                    </a:ext>
                  </a:extLst>
                </p:cNvPr>
                <p:cNvSpPr txBox="1"/>
                <p:nvPr/>
              </p:nvSpPr>
              <p:spPr>
                <a:xfrm>
                  <a:off x="4167357" y="1750633"/>
                  <a:ext cx="1670649" cy="7568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objet</a:t>
                  </a:r>
                  <a:r>
                    <a:rPr lang="en-US" dirty="0"/>
                    <a:t> </a:t>
                  </a:r>
                  <a:r>
                    <a:rPr lang="en-US" dirty="0" err="1"/>
                    <a:t>diffractant</a:t>
                  </a:r>
                  <a:endParaRPr lang="en-US" dirty="0"/>
                </a:p>
                <a:p>
                  <a:pPr algn="ctr"/>
                  <a:r>
                    <a:rPr lang="en-US" dirty="0"/>
                    <a:t>(</a:t>
                  </a:r>
                  <a:r>
                    <a:rPr lang="fr-FR" dirty="0">
                      <a:latin typeface="Calibri" panose="020F0502020204030204" pitchFamily="34" charset="0"/>
                      <a:cs typeface="Lao UI" panose="020B0502040204020203" pitchFamily="34" charset="0"/>
                    </a:rPr>
                    <a:t>α</a:t>
                  </a:r>
                  <a:r>
                    <a:rPr lang="fr-FR" dirty="0">
                      <a:cs typeface="Lao UI" panose="020B0502040204020203" pitchFamily="34" charset="0"/>
                    </a:rPr>
                    <a:t>,</a:t>
                  </a:r>
                  <a:r>
                    <a:rPr lang="el-GR" dirty="0">
                      <a:cs typeface="Lao UI" panose="020B0502040204020203" pitchFamily="34" charset="0"/>
                    </a:rPr>
                    <a:t>β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32CF408A-6895-4157-BFBC-A77CDFB29E93}"/>
                    </a:ext>
                  </a:extLst>
                </p:cNvPr>
                <p:cNvSpPr txBox="1"/>
                <p:nvPr/>
              </p:nvSpPr>
              <p:spPr>
                <a:xfrm>
                  <a:off x="7561573" y="2021810"/>
                  <a:ext cx="700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écran</a:t>
                  </a:r>
                  <a:endParaRPr lang="en-US" dirty="0"/>
                </a:p>
              </p:txBody>
            </p:sp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2A632F0A-BE68-4E81-AE7A-AB80586AB984}"/>
                    </a:ext>
                  </a:extLst>
                </p:cNvPr>
                <p:cNvSpPr txBox="1"/>
                <p:nvPr/>
              </p:nvSpPr>
              <p:spPr>
                <a:xfrm>
                  <a:off x="1904148" y="2060461"/>
                  <a:ext cx="1254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diaphragme</a:t>
                  </a:r>
                  <a:endParaRPr lang="en-US" dirty="0"/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77DB804A-020B-48D8-96DC-954993244945}"/>
                    </a:ext>
                  </a:extLst>
                </p:cNvPr>
                <p:cNvSpPr txBox="1"/>
                <p:nvPr/>
              </p:nvSpPr>
              <p:spPr>
                <a:xfrm>
                  <a:off x="-229448" y="3843116"/>
                  <a:ext cx="1553303" cy="5406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LASER</a:t>
                  </a:r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69EC9D-636F-41C8-9159-60D2E2F04E39}"/>
                </a:ext>
              </a:extLst>
            </p:cNvPr>
            <p:cNvSpPr/>
            <p:nvPr/>
          </p:nvSpPr>
          <p:spPr>
            <a:xfrm>
              <a:off x="1067795" y="3274154"/>
              <a:ext cx="1388363" cy="633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6212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1639</TotalTime>
  <Words>94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Corbel</vt:lpstr>
      <vt:lpstr>Gill Sans MT</vt:lpstr>
      <vt:lpstr>Wingdings 2</vt:lpstr>
      <vt:lpstr>Dividende</vt:lpstr>
      <vt:lpstr>LP 19 : Diffraction de Fraunhofer.</vt:lpstr>
      <vt:lpstr>Composition spéctrale d’un signal périodique</vt:lpstr>
      <vt:lpstr>Composition spectrale d’un signal periodique</vt:lpstr>
      <vt:lpstr>Tache d’airy et Fonctions de bessel</vt:lpstr>
      <vt:lpstr>Tache d’airy et critère de rayleigh</vt:lpstr>
      <vt:lpstr>Filtrage spatial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40</cp:revision>
  <dcterms:created xsi:type="dcterms:W3CDTF">2020-10-03T11:57:11Z</dcterms:created>
  <dcterms:modified xsi:type="dcterms:W3CDTF">2021-06-26T11:35:05Z</dcterms:modified>
</cp:coreProperties>
</file>