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qWwHxn6LNo?start=198&amp;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28Dynuymog?start=40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3 : Notion de </a:t>
            </a:r>
            <a:r>
              <a:rPr lang="en-US" dirty="0" err="1"/>
              <a:t>viscosité</a:t>
            </a:r>
            <a:r>
              <a:rPr lang="en-US" dirty="0"/>
              <a:t> d’un </a:t>
            </a:r>
            <a:r>
              <a:rPr lang="en-US" dirty="0" err="1"/>
              <a:t>fluide</a:t>
            </a:r>
            <a:r>
              <a:rPr lang="en-US" dirty="0"/>
              <a:t>. </a:t>
            </a:r>
            <a:r>
              <a:rPr lang="en-US" dirty="0" err="1"/>
              <a:t>Ecoulement</a:t>
            </a:r>
            <a:r>
              <a:rPr lang="en-US" dirty="0"/>
              <a:t> </a:t>
            </a:r>
            <a:r>
              <a:rPr lang="en-US" dirty="0" err="1"/>
              <a:t>visqueux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écoulement</a:t>
            </a:r>
            <a:r>
              <a:rPr lang="en-US" dirty="0"/>
              <a:t> de </a:t>
            </a:r>
            <a:r>
              <a:rPr lang="en-US" dirty="0" err="1"/>
              <a:t>couette</a:t>
            </a:r>
            <a:endParaRPr lang="en-US" dirty="0"/>
          </a:p>
        </p:txBody>
      </p:sp>
      <p:pic>
        <p:nvPicPr>
          <p:cNvPr id="6" name="Média en ligne 5" title="2. Deformation of Continuous Media">
            <a:hlinkClick r:id="" action="ppaction://media"/>
            <a:extLst>
              <a:ext uri="{FF2B5EF4-FFF2-40B4-BE49-F238E27FC236}">
                <a16:creationId xmlns:a16="http://schemas.microsoft.com/office/drawing/2014/main" id="{3B5DF251-F61A-4FBD-A2CF-A7743A9ECF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3450" y="1876425"/>
            <a:ext cx="9439275" cy="4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de la notion de la </a:t>
            </a:r>
            <a:r>
              <a:rPr lang="en-US" dirty="0" err="1"/>
              <a:t>viscosité</a:t>
            </a:r>
            <a:endParaRPr lang="en-US" dirty="0"/>
          </a:p>
        </p:txBody>
      </p:sp>
      <p:pic>
        <p:nvPicPr>
          <p:cNvPr id="8" name="Image 7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1E044A69-386F-4F16-944D-DBFE3B12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25" y="1942609"/>
            <a:ext cx="6228715" cy="46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129F9-6DDB-4C3B-9960-8A364AD4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Nombre</a:t>
            </a:r>
            <a:r>
              <a:rPr lang="en-US" dirty="0"/>
              <a:t> de Reynolds : regime </a:t>
            </a:r>
            <a:r>
              <a:rPr lang="en-US" dirty="0" err="1"/>
              <a:t>d’ecoulement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1C82AD-F840-4149-B494-0EFA663C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2267711"/>
            <a:ext cx="9372600" cy="43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aux </a:t>
            </a:r>
            <a:r>
              <a:rPr lang="en-US" dirty="0" err="1"/>
              <a:t>limites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au 15">
                <a:extLst>
                  <a:ext uri="{FF2B5EF4-FFF2-40B4-BE49-F238E27FC236}">
                    <a16:creationId xmlns:a16="http://schemas.microsoft.com/office/drawing/2014/main" id="{5E14F5D7-B4FB-49C0-B46D-C69C7D0F6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421557"/>
                  </p:ext>
                </p:extLst>
              </p:nvPr>
            </p:nvGraphicFramePr>
            <p:xfrm>
              <a:off x="936625" y="2597050"/>
              <a:ext cx="9759951" cy="28760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4763">
                      <a:extLst>
                        <a:ext uri="{9D8B030D-6E8A-4147-A177-3AD203B41FA5}">
                          <a16:colId xmlns:a16="http://schemas.microsoft.com/office/drawing/2014/main" val="2781527262"/>
                        </a:ext>
                      </a:extLst>
                    </a:gridCol>
                    <a:gridCol w="3138512">
                      <a:extLst>
                        <a:ext uri="{9D8B030D-6E8A-4147-A177-3AD203B41FA5}">
                          <a16:colId xmlns:a16="http://schemas.microsoft.com/office/drawing/2014/main" val="4074023910"/>
                        </a:ext>
                      </a:extLst>
                    </a:gridCol>
                    <a:gridCol w="3876676">
                      <a:extLst>
                        <a:ext uri="{9D8B030D-6E8A-4147-A177-3AD203B41FA5}">
                          <a16:colId xmlns:a16="http://schemas.microsoft.com/office/drawing/2014/main" val="10693559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parfait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reel (</a:t>
                          </a:r>
                          <a:r>
                            <a:rPr lang="en-US" dirty="0" err="1"/>
                            <a:t>visqueux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3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noProof="0" dirty="0"/>
                            <a:t>Paroi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solide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63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Interface entre </a:t>
                          </a:r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non miscible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080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au 15">
                <a:extLst>
                  <a:ext uri="{FF2B5EF4-FFF2-40B4-BE49-F238E27FC236}">
                    <a16:creationId xmlns:a16="http://schemas.microsoft.com/office/drawing/2014/main" id="{5E14F5D7-B4FB-49C0-B46D-C69C7D0F6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421557"/>
                  </p:ext>
                </p:extLst>
              </p:nvPr>
            </p:nvGraphicFramePr>
            <p:xfrm>
              <a:off x="936625" y="2597050"/>
              <a:ext cx="9759951" cy="28760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4763">
                      <a:extLst>
                        <a:ext uri="{9D8B030D-6E8A-4147-A177-3AD203B41FA5}">
                          <a16:colId xmlns:a16="http://schemas.microsoft.com/office/drawing/2014/main" val="2781527262"/>
                        </a:ext>
                      </a:extLst>
                    </a:gridCol>
                    <a:gridCol w="3138512">
                      <a:extLst>
                        <a:ext uri="{9D8B030D-6E8A-4147-A177-3AD203B41FA5}">
                          <a16:colId xmlns:a16="http://schemas.microsoft.com/office/drawing/2014/main" val="4074023910"/>
                        </a:ext>
                      </a:extLst>
                    </a:gridCol>
                    <a:gridCol w="3876676">
                      <a:extLst>
                        <a:ext uri="{9D8B030D-6E8A-4147-A177-3AD203B41FA5}">
                          <a16:colId xmlns:a16="http://schemas.microsoft.com/office/drawing/2014/main" val="10693559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parfait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reel (</a:t>
                          </a:r>
                          <a:r>
                            <a:rPr lang="en-US" dirty="0" err="1"/>
                            <a:t>visqueux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3143"/>
                      </a:ext>
                    </a:extLst>
                  </a:tr>
                  <a:tr h="1252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noProof="0" dirty="0"/>
                            <a:t>Paroi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solide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87767" t="-32195" r="-124272" b="-10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2044" t="-32195" r="-629" b="-10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630430"/>
                      </a:ext>
                    </a:extLst>
                  </a:tr>
                  <a:tr h="1252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Interface entre </a:t>
                          </a:r>
                          <a:r>
                            <a:rPr lang="en-US" dirty="0" err="1"/>
                            <a:t>fluide</a:t>
                          </a:r>
                          <a:r>
                            <a:rPr lang="en-US" dirty="0"/>
                            <a:t> non miscible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87767" t="-131553" r="-124272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2044" t="-131553" r="-629" b="-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080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77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E0598-B94D-4E3F-9DFA-FB4B19D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de </a:t>
            </a:r>
            <a:r>
              <a:rPr lang="en-US" dirty="0" err="1"/>
              <a:t>l’etude</a:t>
            </a:r>
            <a:r>
              <a:rPr lang="en-US" dirty="0"/>
              <a:t> </a:t>
            </a:r>
            <a:r>
              <a:rPr lang="en-US" dirty="0" err="1"/>
              <a:t>spectrale</a:t>
            </a:r>
            <a:r>
              <a:rPr lang="en-US" dirty="0"/>
              <a:t> </a:t>
            </a:r>
          </a:p>
        </p:txBody>
      </p:sp>
      <p:pic>
        <p:nvPicPr>
          <p:cNvPr id="15" name="Image 1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5E2B65BD-C228-4366-B128-8F756968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88" y="2090686"/>
            <a:ext cx="2827020" cy="39227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C110A11-D914-486A-BB67-7C6B1521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8" y="2090686"/>
            <a:ext cx="3359062" cy="3910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A1C4D9D-93BA-404C-A71D-F381CEAD86E0}"/>
                  </a:ext>
                </a:extLst>
              </p:cNvPr>
              <p:cNvSpPr txBox="1"/>
              <p:nvPr/>
            </p:nvSpPr>
            <p:spPr>
              <a:xfrm>
                <a:off x="733425" y="2568523"/>
                <a:ext cx="3505200" cy="3939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fr-F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200" b="0" dirty="0">
                  <a:ea typeface="Cambria Math" panose="02040503050406030204" pitchFamily="18" charset="0"/>
                </a:endParaRPr>
              </a:p>
              <a:p>
                <a:endParaRPr lang="en-US" sz="3200" dirty="0"/>
              </a:p>
              <a:p>
                <a:r>
                  <a:rPr lang="en-US" sz="3200" u="sng" dirty="0"/>
                  <a:t>CL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A1C4D9D-93BA-404C-A71D-F381CEAD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2568523"/>
                <a:ext cx="3505200" cy="3939540"/>
              </a:xfrm>
              <a:prstGeom prst="rect">
                <a:avLst/>
              </a:prstGeom>
              <a:blipFill>
                <a:blip r:embed="rId4"/>
                <a:stretch>
                  <a:fillRect l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7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de </a:t>
            </a:r>
            <a:r>
              <a:rPr lang="en-US" dirty="0" err="1"/>
              <a:t>trainé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C76460-FC20-4355-B686-713831FF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05" y="1910841"/>
            <a:ext cx="7712075" cy="47560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2469E2-FC65-4AE9-9C23-3016327550E9}"/>
              </a:ext>
            </a:extLst>
          </p:cNvPr>
          <p:cNvSpPr txBox="1"/>
          <p:nvPr/>
        </p:nvSpPr>
        <p:spPr>
          <a:xfrm>
            <a:off x="670560" y="2540000"/>
            <a:ext cx="184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Regime </a:t>
            </a:r>
            <a:r>
              <a:rPr lang="en-US" dirty="0" err="1"/>
              <a:t>lineaire</a:t>
            </a:r>
            <a:r>
              <a:rPr lang="en-US" dirty="0"/>
              <a:t> :</a:t>
            </a:r>
          </a:p>
          <a:p>
            <a:r>
              <a:rPr lang="en-US" dirty="0"/>
              <a:t>Regime de Stokes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9961B5B-05F7-46E4-8B27-4ED39C4FBE3A}"/>
              </a:ext>
            </a:extLst>
          </p:cNvPr>
          <p:cNvCxnSpPr>
            <a:stCxn id="5" idx="3"/>
          </p:cNvCxnSpPr>
          <p:nvPr/>
        </p:nvCxnSpPr>
        <p:spPr>
          <a:xfrm>
            <a:off x="2510679" y="2863166"/>
            <a:ext cx="1309481" cy="388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E0598-B94D-4E3F-9DFA-FB4B19D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Fluide</a:t>
            </a:r>
            <a:r>
              <a:rPr lang="en-US" dirty="0"/>
              <a:t> non </a:t>
            </a:r>
            <a:r>
              <a:rPr lang="en-US" dirty="0" err="1"/>
              <a:t>newtonien</a:t>
            </a:r>
            <a:endParaRPr lang="en-US" dirty="0"/>
          </a:p>
        </p:txBody>
      </p:sp>
      <p:pic>
        <p:nvPicPr>
          <p:cNvPr id="14" name="Média en ligne 13" title="Les Fluides Non Newtoniens">
            <a:hlinkClick r:id="" action="ppaction://media"/>
            <a:extLst>
              <a:ext uri="{FF2B5EF4-FFF2-40B4-BE49-F238E27FC236}">
                <a16:creationId xmlns:a16="http://schemas.microsoft.com/office/drawing/2014/main" id="{E82548D5-BFCB-4F20-8413-67E1254596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1650" y="2057400"/>
            <a:ext cx="6108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1603</TotalTime>
  <Words>127</Words>
  <Application>Microsoft Office PowerPoint</Application>
  <PresentationFormat>Grand écran</PresentationFormat>
  <Paragraphs>33</Paragraphs>
  <Slides>8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Cambria Math</vt:lpstr>
      <vt:lpstr>Gill Sans MT</vt:lpstr>
      <vt:lpstr>Wingdings 2</vt:lpstr>
      <vt:lpstr>Dividende</vt:lpstr>
      <vt:lpstr>LP 3 : Notion de viscosité d’un fluide. Ecoulement visqueux</vt:lpstr>
      <vt:lpstr>écoulement de couette</vt:lpstr>
      <vt:lpstr>Intuition de la notion de la viscosité</vt:lpstr>
      <vt:lpstr>Nombre de Reynolds : regime d’ecoulement</vt:lpstr>
      <vt:lpstr>Conditions aux limites</vt:lpstr>
      <vt:lpstr>Applications de l’etude spectrale </vt:lpstr>
      <vt:lpstr>Coefficient de trainé</vt:lpstr>
      <vt:lpstr>Fluide non newtonien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48</cp:revision>
  <dcterms:created xsi:type="dcterms:W3CDTF">2020-10-03T11:57:11Z</dcterms:created>
  <dcterms:modified xsi:type="dcterms:W3CDTF">2021-06-15T16:43:44Z</dcterms:modified>
</cp:coreProperties>
</file>