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E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7" autoAdjust="0"/>
    <p:restoredTop sz="85112"/>
  </p:normalViewPr>
  <p:slideViewPr>
    <p:cSldViewPr snapToGrid="0">
      <p:cViewPr varScale="1">
        <p:scale>
          <a:sx n="104" d="100"/>
          <a:sy n="104" d="100"/>
        </p:scale>
        <p:origin x="5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4A511-524E-364B-B440-481DA18E03CB}" type="datetimeFigureOut">
              <a:rPr lang="en-US" smtClean="0"/>
              <a:t>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65C02-5CAF-E043-AF4F-B96B98492082}" type="slidenum">
              <a:rPr lang="en-US" smtClean="0"/>
              <a:t>‹#›</a:t>
            </a:fld>
            <a:endParaRPr lang="en-US"/>
          </a:p>
        </p:txBody>
      </p:sp>
    </p:spTree>
    <p:extLst>
      <p:ext uri="{BB962C8B-B14F-4D97-AF65-F5344CB8AC3E}">
        <p14:creationId xmlns:p14="http://schemas.microsoft.com/office/powerpoint/2010/main" val="98071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65C02-5CAF-E043-AF4F-B96B98492082}" type="slidenum">
              <a:rPr lang="en-US" smtClean="0"/>
              <a:t>1</a:t>
            </a:fld>
            <a:endParaRPr lang="en-US"/>
          </a:p>
        </p:txBody>
      </p:sp>
    </p:spTree>
    <p:extLst>
      <p:ext uri="{BB962C8B-B14F-4D97-AF65-F5344CB8AC3E}">
        <p14:creationId xmlns:p14="http://schemas.microsoft.com/office/powerpoint/2010/main" val="341179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Regular physical exercise is integral to good health. However, due to limited accessibility of fitness facilities, equipment, and programs, the global burden of disease and mortality attributable to sedentary behavior has had a greater impact on persons with disabilities than persons without disabilities. During the COVID-19 pandemic, there has been a transition to virtual communication which includes a dramatic increase in the publishing of fitness tutorials. This transition to digital home-based fitness programming has been relatively smooth for a majority of creators and viewers. However, it is unsure whether this new content published is also accessible to PWD.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Regular physical exercise is integral to health and longevity. Unfortunately, due to the inaccessibility of fitness facilities, equipment, and programs, the global burden of disease and mortality attributable to sedentary behavior continues to have out-sized impacts on people with disabilities (PWD). During the COVID-19 (SARS-CoV-2) pandemic, digital home-based fitness programming increased, but it is unclear how much of this online content is accessible to PWD.</a:t>
            </a:r>
            <a:endParaRPr lang="en-US" sz="18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DC265C02-5CAF-E043-AF4F-B96B98492082}" type="slidenum">
              <a:rPr lang="en-US" smtClean="0"/>
              <a:t>2</a:t>
            </a:fld>
            <a:endParaRPr lang="en-US"/>
          </a:p>
        </p:txBody>
      </p:sp>
    </p:spTree>
    <p:extLst>
      <p:ext uri="{BB962C8B-B14F-4D97-AF65-F5344CB8AC3E}">
        <p14:creationId xmlns:p14="http://schemas.microsoft.com/office/powerpoint/2010/main" val="48981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t>
            </a:r>
            <a:r>
              <a:rPr lang="en-US" dirty="0" err="1"/>
              <a:t>Youtube</a:t>
            </a:r>
            <a:r>
              <a:rPr lang="en-US" dirty="0"/>
              <a:t> is considered one of the most popular search engines, for this project, we decided to conduct an analysis of </a:t>
            </a:r>
            <a:r>
              <a:rPr lang="en-US" dirty="0" err="1"/>
              <a:t>Youtube</a:t>
            </a:r>
            <a:r>
              <a:rPr lang="en-US" dirty="0"/>
              <a:t> videos. We specifically wanted to analyze whether COVID-19 has affected the amount of online fitness content accessible to persons with disabilities. To carry out this out, we searched up 7 different terms relating to home-based exercise on </a:t>
            </a:r>
            <a:r>
              <a:rPr lang="en-US" dirty="0" err="1"/>
              <a:t>Youtube</a:t>
            </a:r>
            <a:r>
              <a:rPr lang="en-US" dirty="0"/>
              <a:t>. These terms were </a:t>
            </a:r>
            <a:r>
              <a:rPr lang="en-US" sz="1200" dirty="0">
                <a:latin typeface="Arial" panose="020B0604020202020204" pitchFamily="34" charset="0"/>
                <a:cs typeface="Arial" panose="020B0604020202020204" pitchFamily="34" charset="0"/>
              </a:rPr>
              <a:t>home exercise, home-based exercise, at home exercise, exercise at home, exercise no equipment, no equipment workout, and workout no equipment</a:t>
            </a:r>
            <a:r>
              <a:rPr lang="en-US" dirty="0"/>
              <a:t>. When the search was conducted for each one of these terms, we recorded the top 100 videos that populated when sorted by relevance. Then to determine whether COVID-19 had an impact on the fitness content published for PWD, we specifically gathered videos published from January 2019 to June 2019 and from January 2020 to June 2020. A total of 1400 videos were recorded.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project was to determine whether there has been a change in the amount of online fitness content for PWD caused by COVID-19. Since </a:t>
            </a:r>
            <a:r>
              <a:rPr lang="en-US" dirty="0" err="1"/>
              <a:t>Youtube</a:t>
            </a:r>
            <a:r>
              <a:rPr lang="en-US" dirty="0"/>
              <a:t> is the one of the most popular search engine for videos, we decided to conduct an analysis on </a:t>
            </a:r>
            <a:r>
              <a:rPr lang="en-US" dirty="0" err="1"/>
              <a:t>Youtube</a:t>
            </a:r>
            <a:r>
              <a:rPr lang="en-US" dirty="0"/>
              <a:t> videos.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and fitness-related keywords were developed and searched (e.g., ‘at home exercise,’ ‘exercise at home,’ ‘exercise no equipment,’ ‘home exercise,’ ‘home-based exercise,’ ‘no equipment workout,’ and ‘workout no equipment’.) For each keyword, the top 100 YouTube videos sorted by relevance were collated. To assess the impact of the COVID-era on the proportion of videos created for and accessible to PWD, data for videos published between January 1st, 2019 and June 30th, 2019 (n=700) was compared to data for videos published between January 1st, 2020 and June 30th, 2020 (n=700).</a:t>
            </a:r>
            <a:endParaRPr lang="en-US" sz="18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DC265C02-5CAF-E043-AF4F-B96B98492082}" type="slidenum">
              <a:rPr lang="en-US" smtClean="0"/>
              <a:t>3</a:t>
            </a:fld>
            <a:endParaRPr lang="en-US"/>
          </a:p>
        </p:txBody>
      </p:sp>
    </p:spTree>
    <p:extLst>
      <p:ext uri="{BB962C8B-B14F-4D97-AF65-F5344CB8AC3E}">
        <p14:creationId xmlns:p14="http://schemas.microsoft.com/office/powerpoint/2010/main" val="408181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each one of the videos collected, we also gathered information about the video title, description and transcription. With this data, we conduced a keyword search to see how many times the words para, </a:t>
            </a:r>
            <a:r>
              <a:rPr lang="en-US" dirty="0" err="1"/>
              <a:t>paralymipic</a:t>
            </a:r>
            <a:r>
              <a:rPr lang="en-US" dirty="0"/>
              <a:t>, adaptive, adapted, disabled, disability, disability-friendly, wheelchair accessible, and inclusive appeared. For the videos published in 2019, the terms appeared a total of 28 times. For 2020, the terms appeared a total of 37 times. We also collected information about whether videos had subtitles or not as not having any subtitles meant that the video was </a:t>
            </a:r>
            <a:r>
              <a:rPr lang="en-US" dirty="0" err="1"/>
              <a:t>unaccessible</a:t>
            </a:r>
            <a:r>
              <a:rPr lang="en-US" dirty="0"/>
              <a:t> to persons hard of hearing. Of the 700 videos collected in 2019, 160 of them had no subtitles. In 2020, 198 did not have subtitles. Lastly, we categorized each video content creator as either individual meaning there was one creator, institution meaning it was a hospital or official organization, or other if it did not fit into the first two categories. In 2019, the top content creators were individuals, but in 2020 the top content creators were individuals and institutions.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title, description, and transcription were collected for a total of 1400 videos. For the 700 videos created in 2019, titles, descriptions, and transcriptions included the terms ‘Para,’ ‘Paralympic,’ ‘Adaptive,’ ‘Adapted,’ ‘Disabled,’ ‘Disability,’ ‘Differently abled,’ ’Disability-friendly,’ ‘Wheelchair-accessible,’ or ‘Inclusive’ 28 times (0.04%). Additionally, 163 of the 700 2019 videos (23%) did not have subtitles. For videos published in 2020, the same terms appeared 37 times (0.05%) while 198 out of 700 (28%) did not have subtitles. </a:t>
            </a:r>
          </a:p>
          <a:p>
            <a:endParaRPr lang="en-US" dirty="0"/>
          </a:p>
        </p:txBody>
      </p:sp>
      <p:sp>
        <p:nvSpPr>
          <p:cNvPr id="4" name="Slide Number Placeholder 3"/>
          <p:cNvSpPr>
            <a:spLocks noGrp="1"/>
          </p:cNvSpPr>
          <p:nvPr>
            <p:ph type="sldNum" sz="quarter" idx="5"/>
          </p:nvPr>
        </p:nvSpPr>
        <p:spPr/>
        <p:txBody>
          <a:bodyPr/>
          <a:lstStyle/>
          <a:p>
            <a:fld id="{DC265C02-5CAF-E043-AF4F-B96B98492082}" type="slidenum">
              <a:rPr lang="en-US" smtClean="0"/>
              <a:t>4</a:t>
            </a:fld>
            <a:endParaRPr lang="en-US"/>
          </a:p>
        </p:txBody>
      </p:sp>
    </p:spTree>
    <p:extLst>
      <p:ext uri="{BB962C8B-B14F-4D97-AF65-F5344CB8AC3E}">
        <p14:creationId xmlns:p14="http://schemas.microsoft.com/office/powerpoint/2010/main" val="134300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Essentially we can conclude from this that even though there was an increase in the amount of fitness related videos published online, fitness videos accessible to PWD remains diminutive. Because of this, the need for disability-friendly fitness content remains urgent. The increase in amount of videos published by institutions means that hospitals are taking time to develop content for their patients. This is a step in the right direction, but there is still a long way to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Despite an increase in online fitness content precipitated by the COVID crisis, the proportion of YouTube videos created for and accessible to PWD has not changed and remains diminutive. The need for disability-friendly fitness content remains urgent, if health disparities associated with sedentariness are to improve.</a:t>
            </a:r>
          </a:p>
          <a:p>
            <a:endParaRPr lang="en-US" dirty="0"/>
          </a:p>
        </p:txBody>
      </p:sp>
      <p:sp>
        <p:nvSpPr>
          <p:cNvPr id="4" name="Slide Number Placeholder 3"/>
          <p:cNvSpPr>
            <a:spLocks noGrp="1"/>
          </p:cNvSpPr>
          <p:nvPr>
            <p:ph type="sldNum" sz="quarter" idx="5"/>
          </p:nvPr>
        </p:nvSpPr>
        <p:spPr/>
        <p:txBody>
          <a:bodyPr/>
          <a:lstStyle/>
          <a:p>
            <a:fld id="{DC265C02-5CAF-E043-AF4F-B96B98492082}" type="slidenum">
              <a:rPr lang="en-US" smtClean="0"/>
              <a:t>5</a:t>
            </a:fld>
            <a:endParaRPr lang="en-US"/>
          </a:p>
        </p:txBody>
      </p:sp>
    </p:spTree>
    <p:extLst>
      <p:ext uri="{BB962C8B-B14F-4D97-AF65-F5344CB8AC3E}">
        <p14:creationId xmlns:p14="http://schemas.microsoft.com/office/powerpoint/2010/main" val="532225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8122-0226-45F3-A8D7-DA47192222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6B97F-369E-4D71-907E-406FE1CFC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8C6147-ADBC-4651-89DE-2B8D1F6DF889}"/>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5" name="Footer Placeholder 4">
            <a:extLst>
              <a:ext uri="{FF2B5EF4-FFF2-40B4-BE49-F238E27FC236}">
                <a16:creationId xmlns:a16="http://schemas.microsoft.com/office/drawing/2014/main" id="{D2E5B407-970B-4A42-9A56-1D71A008D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904B0-6A18-43BD-80C5-D7E079403DBE}"/>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127407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0586-3DFA-430C-A956-A1BEE4EF53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561667-D235-4360-B246-37450AFC2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B3526-6084-48BB-AFD5-BD2CEF8962EB}"/>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5" name="Footer Placeholder 4">
            <a:extLst>
              <a:ext uri="{FF2B5EF4-FFF2-40B4-BE49-F238E27FC236}">
                <a16:creationId xmlns:a16="http://schemas.microsoft.com/office/drawing/2014/main" id="{2853C43F-1EE4-4DDE-95F2-7EDC20739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44737-A5C4-4818-8844-FB16E8E5EF17}"/>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183937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6CEEF3-3153-4FBE-A9AD-1BBA5D5B67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12A6DA-A48A-4E86-84D6-F86EAD4A26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A2394-DC83-421B-B2E0-EA6EAD2F3481}"/>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5" name="Footer Placeholder 4">
            <a:extLst>
              <a:ext uri="{FF2B5EF4-FFF2-40B4-BE49-F238E27FC236}">
                <a16:creationId xmlns:a16="http://schemas.microsoft.com/office/drawing/2014/main" id="{1E662A5F-3515-4FE6-B878-72B0B8433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9E546-E71B-46C1-A0B7-6234D288DBC0}"/>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306449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10DE-D549-43B1-9DCE-58BDB135E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F0962-26A0-4487-BA34-3E025395A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6FB81-AD4E-4768-8817-1F11E9ACF692}"/>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5" name="Footer Placeholder 4">
            <a:extLst>
              <a:ext uri="{FF2B5EF4-FFF2-40B4-BE49-F238E27FC236}">
                <a16:creationId xmlns:a16="http://schemas.microsoft.com/office/drawing/2014/main" id="{0A384E66-3E78-4F30-AC87-65546280D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DA44-2F57-4B3B-B257-39A5DCA62F77}"/>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162148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6708-E1E9-48A0-80CF-0D3A9A4BE9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A410C-0095-44C3-BFC9-11BC584DB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0EEFE-DEB5-483E-A138-4B48D50F5A6B}"/>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5" name="Footer Placeholder 4">
            <a:extLst>
              <a:ext uri="{FF2B5EF4-FFF2-40B4-BE49-F238E27FC236}">
                <a16:creationId xmlns:a16="http://schemas.microsoft.com/office/drawing/2014/main" id="{21BE0283-298B-4E74-B86C-C2537EBEA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8F54F-1B8B-4842-B7E6-19EABB76D4DC}"/>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197864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151C-0866-4B44-9EF2-051140C007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F5D69F-AB6C-40EE-90D6-DB7DDDF5AC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C04869-9647-4D36-B5BF-FBFF3E91E4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80165B-6381-458F-AEA5-EDAB109A01CC}"/>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6" name="Footer Placeholder 5">
            <a:extLst>
              <a:ext uri="{FF2B5EF4-FFF2-40B4-BE49-F238E27FC236}">
                <a16:creationId xmlns:a16="http://schemas.microsoft.com/office/drawing/2014/main" id="{263563FD-2D64-4638-A764-BFCB5F548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287CA-F534-4DCB-88E8-C4947F2EBFE6}"/>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262599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EC75-253B-423E-B03A-0619B78A68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F202C-E05F-440B-AB78-0A5229598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5EF35-4BB7-4084-B58C-3FDAF4E7A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5D0CB4-11BE-4A20-8F83-417B23C7D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62644-99FE-418F-85EF-62826461AC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44B183-BF8F-4302-A2EE-B1FF101A4C17}"/>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8" name="Footer Placeholder 7">
            <a:extLst>
              <a:ext uri="{FF2B5EF4-FFF2-40B4-BE49-F238E27FC236}">
                <a16:creationId xmlns:a16="http://schemas.microsoft.com/office/drawing/2014/main" id="{43069402-68F8-4E0C-AF30-F85BA609F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EF2E91-1698-482A-9218-5C2A97DA4114}"/>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190258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D8C3-B930-4076-AB0A-BFFD47A075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2247CB-3B12-4ED5-AC81-A4846316360C}"/>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4" name="Footer Placeholder 3">
            <a:extLst>
              <a:ext uri="{FF2B5EF4-FFF2-40B4-BE49-F238E27FC236}">
                <a16:creationId xmlns:a16="http://schemas.microsoft.com/office/drawing/2014/main" id="{22E821C5-CBA1-4AA9-ADCD-A17AEA99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1DB6C9-9936-452E-903C-0C1BB88B3070}"/>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276197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53967-C061-4417-9D09-9806205135D9}"/>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3" name="Footer Placeholder 2">
            <a:extLst>
              <a:ext uri="{FF2B5EF4-FFF2-40B4-BE49-F238E27FC236}">
                <a16:creationId xmlns:a16="http://schemas.microsoft.com/office/drawing/2014/main" id="{13B70075-D08F-420B-A2DD-F869F7780C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41E276-213B-4176-BBFE-550D90225C9C}"/>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232710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405B-7F39-4AA9-97A1-D0898FEC89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0C091E-FE3A-48DD-8D7A-3A49CB8B1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32C39-59C2-4E70-B43D-3C2AE84C9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B7A4A-2C58-48A6-9D3C-76FC6D17C105}"/>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6" name="Footer Placeholder 5">
            <a:extLst>
              <a:ext uri="{FF2B5EF4-FFF2-40B4-BE49-F238E27FC236}">
                <a16:creationId xmlns:a16="http://schemas.microsoft.com/office/drawing/2014/main" id="{DE8C7269-2DC0-4181-B2F2-C05A6F6B0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A1B1D5-65EA-4B76-A6C0-15DD06EFEA16}"/>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55555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598C-33FC-4A84-B10A-517F6AB2C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E25D30-C72D-47F0-844D-6F805DCDBE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C5BD30-5478-466F-B508-24C62DBA2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E4E94-5405-41CE-B016-57658BBC7A0C}"/>
              </a:ext>
            </a:extLst>
          </p:cNvPr>
          <p:cNvSpPr>
            <a:spLocks noGrp="1"/>
          </p:cNvSpPr>
          <p:nvPr>
            <p:ph type="dt" sz="half" idx="10"/>
          </p:nvPr>
        </p:nvSpPr>
        <p:spPr/>
        <p:txBody>
          <a:bodyPr/>
          <a:lstStyle/>
          <a:p>
            <a:fld id="{F09F872C-2984-41E9-82A9-AF1369373DE9}" type="datetimeFigureOut">
              <a:rPr lang="en-US" smtClean="0"/>
              <a:t>2/2/21</a:t>
            </a:fld>
            <a:endParaRPr lang="en-US"/>
          </a:p>
        </p:txBody>
      </p:sp>
      <p:sp>
        <p:nvSpPr>
          <p:cNvPr id="6" name="Footer Placeholder 5">
            <a:extLst>
              <a:ext uri="{FF2B5EF4-FFF2-40B4-BE49-F238E27FC236}">
                <a16:creationId xmlns:a16="http://schemas.microsoft.com/office/drawing/2014/main" id="{BD294490-D088-4A15-8E14-5E2DBDE17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3198D-9124-428B-B796-10919FA317D5}"/>
              </a:ext>
            </a:extLst>
          </p:cNvPr>
          <p:cNvSpPr>
            <a:spLocks noGrp="1"/>
          </p:cNvSpPr>
          <p:nvPr>
            <p:ph type="sldNum" sz="quarter" idx="12"/>
          </p:nvPr>
        </p:nvSpPr>
        <p:spPr/>
        <p:txBody>
          <a:bodyPr/>
          <a:lstStyle/>
          <a:p>
            <a:fld id="{AE931877-4BDF-465B-A694-DFAF63E1A92F}" type="slidenum">
              <a:rPr lang="en-US" smtClean="0"/>
              <a:t>‹#›</a:t>
            </a:fld>
            <a:endParaRPr lang="en-US"/>
          </a:p>
        </p:txBody>
      </p:sp>
    </p:spTree>
    <p:extLst>
      <p:ext uri="{BB962C8B-B14F-4D97-AF65-F5344CB8AC3E}">
        <p14:creationId xmlns:p14="http://schemas.microsoft.com/office/powerpoint/2010/main" val="150128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BD9B8-5816-4910-8A8E-BB7075624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3ADCB8-F6E6-4205-8374-09855F310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9635E-D58A-4D53-AE17-B26FC40F8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F872C-2984-41E9-82A9-AF1369373DE9}" type="datetimeFigureOut">
              <a:rPr lang="en-US" smtClean="0"/>
              <a:t>2/2/21</a:t>
            </a:fld>
            <a:endParaRPr lang="en-US"/>
          </a:p>
        </p:txBody>
      </p:sp>
      <p:sp>
        <p:nvSpPr>
          <p:cNvPr id="5" name="Footer Placeholder 4">
            <a:extLst>
              <a:ext uri="{FF2B5EF4-FFF2-40B4-BE49-F238E27FC236}">
                <a16:creationId xmlns:a16="http://schemas.microsoft.com/office/drawing/2014/main" id="{3CE1D4E9-9188-43FA-8881-7E3CF1935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BA2A02-7502-4F43-8957-3471B34CD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31877-4BDF-465B-A694-DFAF63E1A92F}" type="slidenum">
              <a:rPr lang="en-US" smtClean="0"/>
              <a:t>‹#›</a:t>
            </a:fld>
            <a:endParaRPr lang="en-US"/>
          </a:p>
        </p:txBody>
      </p:sp>
    </p:spTree>
    <p:extLst>
      <p:ext uri="{BB962C8B-B14F-4D97-AF65-F5344CB8AC3E}">
        <p14:creationId xmlns:p14="http://schemas.microsoft.com/office/powerpoint/2010/main" val="3395162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11A6F851-9706-4C34-9EC2-EE30D4DC2474}"/>
              </a:ext>
            </a:extLst>
          </p:cNvPr>
          <p:cNvSpPr txBox="1">
            <a:spLocks/>
          </p:cNvSpPr>
          <p:nvPr/>
        </p:nvSpPr>
        <p:spPr>
          <a:xfrm>
            <a:off x="261257" y="1801646"/>
            <a:ext cx="11654972" cy="2509097"/>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algn="ctr">
              <a:lnSpc>
                <a:spcPct val="110000"/>
              </a:lnSpc>
            </a:pPr>
            <a:r>
              <a:rPr lang="en-US" sz="3400" b="1" dirty="0">
                <a:latin typeface="Arial" panose="020B0604020202020204" pitchFamily="34" charset="0"/>
                <a:cs typeface="Arial" panose="020B0604020202020204" pitchFamily="34" charset="0"/>
              </a:rPr>
              <a:t>The (In)Accessibility of YouTube Exercise Videos for the Disabled During COVID-19: a Text Analytics Approach</a:t>
            </a:r>
          </a:p>
        </p:txBody>
      </p:sp>
      <p:sp>
        <p:nvSpPr>
          <p:cNvPr id="13" name="Title">
            <a:extLst>
              <a:ext uri="{FF2B5EF4-FFF2-40B4-BE49-F238E27FC236}">
                <a16:creationId xmlns:a16="http://schemas.microsoft.com/office/drawing/2014/main" id="{840DB7DE-A0B6-47E9-84CC-20B4A4F830E4}"/>
              </a:ext>
            </a:extLst>
          </p:cNvPr>
          <p:cNvSpPr txBox="1">
            <a:spLocks/>
          </p:cNvSpPr>
          <p:nvPr/>
        </p:nvSpPr>
        <p:spPr>
          <a:xfrm>
            <a:off x="283028" y="4334389"/>
            <a:ext cx="11654972" cy="571440"/>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algn="ctr">
              <a:lnSpc>
                <a:spcPct val="110000"/>
              </a:lnSpc>
            </a:pPr>
            <a:r>
              <a:rPr lang="en-US" sz="3000" b="1" dirty="0" err="1">
                <a:latin typeface="Arial" panose="020B0604020202020204" pitchFamily="34" charset="0"/>
                <a:cs typeface="Arial" panose="020B0604020202020204" pitchFamily="34" charset="0"/>
              </a:rPr>
              <a:t>Shevali</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Kadakia</a:t>
            </a:r>
            <a:endParaRPr lang="en-US" sz="3000" b="1" dirty="0">
              <a:latin typeface="Arial" panose="020B0604020202020204" pitchFamily="34" charset="0"/>
              <a:cs typeface="Arial" panose="020B0604020202020204" pitchFamily="34" charset="0"/>
            </a:endParaRPr>
          </a:p>
        </p:txBody>
      </p:sp>
      <p:sp>
        <p:nvSpPr>
          <p:cNvPr id="15" name="Title">
            <a:extLst>
              <a:ext uri="{FF2B5EF4-FFF2-40B4-BE49-F238E27FC236}">
                <a16:creationId xmlns:a16="http://schemas.microsoft.com/office/drawing/2014/main" id="{9C2E4FB3-14FE-4ACE-AAFE-C811D9532AA0}"/>
              </a:ext>
            </a:extLst>
          </p:cNvPr>
          <p:cNvSpPr txBox="1">
            <a:spLocks/>
          </p:cNvSpPr>
          <p:nvPr/>
        </p:nvSpPr>
        <p:spPr>
          <a:xfrm>
            <a:off x="537028" y="5080569"/>
            <a:ext cx="11654972" cy="1248311"/>
          </a:xfrm>
          <a:prstGeom prst="rect">
            <a:avLst/>
          </a:prstGeom>
        </p:spPr>
        <p:txBody>
          <a:bodyPr anchor="t" anchorCtr="0">
            <a:normAutofit fontScale="70000" lnSpcReduction="20000"/>
          </a:bodyPr>
          <a:lstStyle>
            <a:lvl1pPr algn="l" defTabSz="457200" rtl="0" eaLnBrk="1" latinLnBrk="0" hangingPunct="1">
              <a:spcBef>
                <a:spcPct val="0"/>
              </a:spcBef>
              <a:buNone/>
              <a:defRPr sz="2000" kern="1200">
                <a:solidFill>
                  <a:schemeClr val="tx1"/>
                </a:solidFill>
                <a:latin typeface="+mj-lt"/>
                <a:ea typeface="+mj-ea"/>
                <a:cs typeface="+mj-cs"/>
              </a:defRPr>
            </a:lvl1pPr>
          </a:lstStyle>
          <a:p>
            <a:pPr algn="ctr">
              <a:lnSpc>
                <a:spcPct val="110000"/>
              </a:lnSpc>
            </a:pPr>
            <a:r>
              <a:rPr lang="en-US" sz="2800" dirty="0" err="1">
                <a:latin typeface="Arial" panose="020B0604020202020204" pitchFamily="34" charset="0"/>
                <a:cs typeface="Arial" panose="020B0604020202020204" pitchFamily="34" charset="0"/>
              </a:rPr>
              <a:t>Shevali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Kadakia</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Department of Computer Science, California Institute of Technology</a:t>
            </a:r>
          </a:p>
          <a:p>
            <a:pPr algn="ctr">
              <a:lnSpc>
                <a:spcPct val="110000"/>
              </a:lnSpc>
            </a:pPr>
            <a:r>
              <a:rPr lang="en-US" sz="2800" dirty="0" err="1">
                <a:latin typeface="Arial" panose="020B0604020202020204" pitchFamily="34" charset="0"/>
                <a:cs typeface="Arial" panose="020B0604020202020204" pitchFamily="34" charset="0"/>
              </a:rPr>
              <a:t>Yinfei</a:t>
            </a:r>
            <a:r>
              <a:rPr lang="en-US" sz="2800" dirty="0">
                <a:latin typeface="Arial" panose="020B0604020202020204" pitchFamily="34" charset="0"/>
                <a:cs typeface="Arial" panose="020B0604020202020204" pitchFamily="34" charset="0"/>
              </a:rPr>
              <a:t> Wu, </a:t>
            </a:r>
            <a:r>
              <a:rPr lang="en-US" sz="2800" dirty="0" err="1">
                <a:latin typeface="Arial" panose="020B0604020202020204" pitchFamily="34" charset="0"/>
                <a:cs typeface="Arial" panose="020B0604020202020204" pitchFamily="34" charset="0"/>
              </a:rPr>
              <a:t>Josemari</a:t>
            </a:r>
            <a:r>
              <a:rPr lang="en-US" sz="2800" dirty="0">
                <a:latin typeface="Arial" panose="020B0604020202020204" pitchFamily="34" charset="0"/>
                <a:cs typeface="Arial" panose="020B0604020202020204" pitchFamily="34" charset="0"/>
              </a:rPr>
              <a:t> Feliciano: </a:t>
            </a:r>
            <a:r>
              <a:rPr lang="en-US" sz="2800" i="1" dirty="0">
                <a:latin typeface="Arial" panose="020B0604020202020204" pitchFamily="34" charset="0"/>
                <a:cs typeface="Arial" panose="020B0604020202020204" pitchFamily="34" charset="0"/>
              </a:rPr>
              <a:t>Department of Biostatistics, Yale School of Public Health</a:t>
            </a:r>
          </a:p>
          <a:p>
            <a:pPr algn="ctr">
              <a:lnSpc>
                <a:spcPct val="110000"/>
              </a:lnSpc>
            </a:pPr>
            <a:r>
              <a:rPr lang="en-US" sz="2800" dirty="0">
                <a:latin typeface="Arial" panose="020B0604020202020204" pitchFamily="34" charset="0"/>
                <a:cs typeface="Arial" panose="020B0604020202020204" pitchFamily="34" charset="0"/>
              </a:rPr>
              <a:t>Catherine Stratton, </a:t>
            </a:r>
            <a:r>
              <a:rPr lang="en-US" sz="2800" dirty="0" err="1">
                <a:latin typeface="Arial" panose="020B0604020202020204" pitchFamily="34" charset="0"/>
                <a:cs typeface="Arial" panose="020B0604020202020204" pitchFamily="34" charset="0"/>
              </a:rPr>
              <a:t>Yetsa</a:t>
            </a:r>
            <a:r>
              <a:rPr lang="en-US" sz="2800" dirty="0">
                <a:latin typeface="Arial" panose="020B0604020202020204" pitchFamily="34" charset="0"/>
                <a:cs typeface="Arial" panose="020B0604020202020204" pitchFamily="34" charset="0"/>
              </a:rPr>
              <a:t> A. </a:t>
            </a:r>
            <a:r>
              <a:rPr lang="en-US" sz="2800" dirty="0" err="1">
                <a:latin typeface="Arial" panose="020B0604020202020204" pitchFamily="34" charset="0"/>
                <a:cs typeface="Arial" panose="020B0604020202020204" pitchFamily="34" charset="0"/>
              </a:rPr>
              <a:t>Tuakli-Wosornu</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Department of Chronic Disease Epidemiology, Yale School of Public Health</a:t>
            </a:r>
            <a:endParaRPr lang="en-US" sz="2800"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163C5A87-BBB2-4C63-9DAC-6F9297CB8B80}"/>
              </a:ext>
            </a:extLst>
          </p:cNvPr>
          <p:cNvPicPr>
            <a:picLocks noChangeAspect="1"/>
          </p:cNvPicPr>
          <p:nvPr/>
        </p:nvPicPr>
        <p:blipFill>
          <a:blip r:embed="rId3"/>
          <a:stretch>
            <a:fillRect/>
          </a:stretch>
        </p:blipFill>
        <p:spPr>
          <a:xfrm>
            <a:off x="0" y="0"/>
            <a:ext cx="12192000" cy="1773936"/>
          </a:xfrm>
          <a:prstGeom prst="rect">
            <a:avLst/>
          </a:prstGeom>
        </p:spPr>
      </p:pic>
    </p:spTree>
    <p:extLst>
      <p:ext uri="{BB962C8B-B14F-4D97-AF65-F5344CB8AC3E}">
        <p14:creationId xmlns:p14="http://schemas.microsoft.com/office/powerpoint/2010/main" val="179054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7C11A4-9C6E-4974-8FBD-70BC902AB43E}"/>
              </a:ext>
            </a:extLst>
          </p:cNvPr>
          <p:cNvPicPr>
            <a:picLocks noChangeAspect="1"/>
          </p:cNvPicPr>
          <p:nvPr/>
        </p:nvPicPr>
        <p:blipFill rotWithShape="1">
          <a:blip r:embed="rId3"/>
          <a:srcRect l="700" t="8078" r="1284"/>
          <a:stretch/>
        </p:blipFill>
        <p:spPr>
          <a:xfrm>
            <a:off x="0" y="0"/>
            <a:ext cx="12192000" cy="967288"/>
          </a:xfrm>
          <a:prstGeom prst="rect">
            <a:avLst/>
          </a:prstGeom>
        </p:spPr>
      </p:pic>
      <p:sp>
        <p:nvSpPr>
          <p:cNvPr id="13" name="Title">
            <a:extLst>
              <a:ext uri="{FF2B5EF4-FFF2-40B4-BE49-F238E27FC236}">
                <a16:creationId xmlns:a16="http://schemas.microsoft.com/office/drawing/2014/main" id="{840DB7DE-A0B6-47E9-84CC-20B4A4F830E4}"/>
              </a:ext>
            </a:extLst>
          </p:cNvPr>
          <p:cNvSpPr txBox="1">
            <a:spLocks/>
          </p:cNvSpPr>
          <p:nvPr/>
        </p:nvSpPr>
        <p:spPr>
          <a:xfrm>
            <a:off x="464456" y="130628"/>
            <a:ext cx="3135086" cy="609600"/>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a:lnSpc>
                <a:spcPct val="110000"/>
              </a:lnSpc>
            </a:pPr>
            <a:r>
              <a:rPr lang="en-US" sz="3200" b="1" dirty="0">
                <a:solidFill>
                  <a:srgbClr val="0070C0"/>
                </a:solidFill>
                <a:latin typeface="Arial" panose="020B0604020202020204" pitchFamily="34" charset="0"/>
                <a:cs typeface="Arial" panose="020B0604020202020204" pitchFamily="34" charset="0"/>
              </a:rPr>
              <a:t>Background</a:t>
            </a:r>
          </a:p>
        </p:txBody>
      </p:sp>
      <p:sp>
        <p:nvSpPr>
          <p:cNvPr id="3" name="Title">
            <a:extLst>
              <a:ext uri="{FF2B5EF4-FFF2-40B4-BE49-F238E27FC236}">
                <a16:creationId xmlns:a16="http://schemas.microsoft.com/office/drawing/2014/main" id="{2B2EF900-B416-442A-9957-B718755B11C7}"/>
              </a:ext>
            </a:extLst>
          </p:cNvPr>
          <p:cNvSpPr txBox="1">
            <a:spLocks/>
          </p:cNvSpPr>
          <p:nvPr/>
        </p:nvSpPr>
        <p:spPr>
          <a:xfrm>
            <a:off x="609599" y="1235593"/>
            <a:ext cx="11059887" cy="5281321"/>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Regular physical exercise is integral to good heath.</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Persons with disabilities (PWD) have limited access to fitness facilities, equipment, and programs.</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During the COVID-19 pandemic there has been an increase in digital home-based fitness programing.</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Unsure if content is accessible to PWD.</a:t>
            </a:r>
          </a:p>
          <a:p>
            <a:pPr marL="342900" indent="-342900">
              <a:lnSpc>
                <a:spcPct val="110000"/>
              </a:lnSpc>
              <a:spcAft>
                <a:spcPts val="1600"/>
              </a:spcAft>
              <a:buClr>
                <a:srgbClr val="0070C0"/>
              </a:buClr>
              <a:buFont typeface="Wingdings" panose="05000000000000000000" pitchFamily="2" charset="2"/>
              <a:buChar char="§"/>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866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87B1C-B966-4662-ACBE-C9EF97F520F5}"/>
              </a:ext>
            </a:extLst>
          </p:cNvPr>
          <p:cNvPicPr>
            <a:picLocks noChangeAspect="1"/>
          </p:cNvPicPr>
          <p:nvPr/>
        </p:nvPicPr>
        <p:blipFill rotWithShape="1">
          <a:blip r:embed="rId3"/>
          <a:srcRect l="700" t="8078" r="1284"/>
          <a:stretch/>
        </p:blipFill>
        <p:spPr>
          <a:xfrm>
            <a:off x="0" y="0"/>
            <a:ext cx="12192000" cy="967288"/>
          </a:xfrm>
          <a:prstGeom prst="rect">
            <a:avLst/>
          </a:prstGeom>
        </p:spPr>
      </p:pic>
      <p:sp>
        <p:nvSpPr>
          <p:cNvPr id="13" name="Title">
            <a:extLst>
              <a:ext uri="{FF2B5EF4-FFF2-40B4-BE49-F238E27FC236}">
                <a16:creationId xmlns:a16="http://schemas.microsoft.com/office/drawing/2014/main" id="{840DB7DE-A0B6-47E9-84CC-20B4A4F830E4}"/>
              </a:ext>
            </a:extLst>
          </p:cNvPr>
          <p:cNvSpPr txBox="1">
            <a:spLocks/>
          </p:cNvSpPr>
          <p:nvPr/>
        </p:nvSpPr>
        <p:spPr>
          <a:xfrm>
            <a:off x="464456" y="130628"/>
            <a:ext cx="3135086" cy="609600"/>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a:lnSpc>
                <a:spcPct val="110000"/>
              </a:lnSpc>
            </a:pPr>
            <a:r>
              <a:rPr lang="en-US" sz="3200" b="1" dirty="0">
                <a:solidFill>
                  <a:srgbClr val="0070C0"/>
                </a:solidFill>
                <a:latin typeface="Arial" panose="020B0604020202020204" pitchFamily="34" charset="0"/>
                <a:cs typeface="Arial" panose="020B0604020202020204" pitchFamily="34" charset="0"/>
              </a:rPr>
              <a:t>Methods</a:t>
            </a:r>
          </a:p>
        </p:txBody>
      </p:sp>
      <p:sp>
        <p:nvSpPr>
          <p:cNvPr id="3" name="Title">
            <a:extLst>
              <a:ext uri="{FF2B5EF4-FFF2-40B4-BE49-F238E27FC236}">
                <a16:creationId xmlns:a16="http://schemas.microsoft.com/office/drawing/2014/main" id="{5E861487-6EFD-4BD7-B156-50414292F313}"/>
              </a:ext>
            </a:extLst>
          </p:cNvPr>
          <p:cNvSpPr txBox="1">
            <a:spLocks/>
          </p:cNvSpPr>
          <p:nvPr/>
        </p:nvSpPr>
        <p:spPr>
          <a:xfrm>
            <a:off x="609599" y="1235593"/>
            <a:ext cx="11059887" cy="5281321"/>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YouTube search of 7 keywords (home exercise, home-based exercise, at home exercise, exercise at home, exercise no equipment, no equipment workout, workout no equipment).</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Collected top 100 videos sorted by relevance.</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Compared videos published in 2019 with ones published in 2020.</a:t>
            </a:r>
            <a:endParaRPr lang="en-US" sz="2400" dirty="0">
              <a:latin typeface="Arial" panose="020B0604020202020204" pitchFamily="34" charset="0"/>
              <a:cs typeface="Arial" panose="020B0604020202020204" pitchFamily="34" charset="0"/>
            </a:endParaRPr>
          </a:p>
          <a:p>
            <a:pPr marL="342900" indent="-342900">
              <a:lnSpc>
                <a:spcPct val="110000"/>
              </a:lnSpc>
              <a:spcAft>
                <a:spcPts val="1600"/>
              </a:spcAft>
              <a:buClr>
                <a:srgbClr val="0070C0"/>
              </a:buClr>
              <a:buFont typeface="Wingdings" panose="05000000000000000000" pitchFamily="2" charset="2"/>
              <a:buChar char="§"/>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318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DB5D68-EC61-4F18-AA18-BCD73C9F0F31}"/>
              </a:ext>
            </a:extLst>
          </p:cNvPr>
          <p:cNvPicPr>
            <a:picLocks noChangeAspect="1"/>
          </p:cNvPicPr>
          <p:nvPr/>
        </p:nvPicPr>
        <p:blipFill rotWithShape="1">
          <a:blip r:embed="rId3"/>
          <a:srcRect l="700" t="8078" r="1284"/>
          <a:stretch/>
        </p:blipFill>
        <p:spPr>
          <a:xfrm>
            <a:off x="0" y="0"/>
            <a:ext cx="12192000" cy="967288"/>
          </a:xfrm>
          <a:prstGeom prst="rect">
            <a:avLst/>
          </a:prstGeom>
        </p:spPr>
      </p:pic>
      <p:sp>
        <p:nvSpPr>
          <p:cNvPr id="13" name="Title">
            <a:extLst>
              <a:ext uri="{FF2B5EF4-FFF2-40B4-BE49-F238E27FC236}">
                <a16:creationId xmlns:a16="http://schemas.microsoft.com/office/drawing/2014/main" id="{840DB7DE-A0B6-47E9-84CC-20B4A4F830E4}"/>
              </a:ext>
            </a:extLst>
          </p:cNvPr>
          <p:cNvSpPr txBox="1">
            <a:spLocks/>
          </p:cNvSpPr>
          <p:nvPr/>
        </p:nvSpPr>
        <p:spPr>
          <a:xfrm>
            <a:off x="464456" y="130628"/>
            <a:ext cx="3135086" cy="609600"/>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a:lnSpc>
                <a:spcPct val="110000"/>
              </a:lnSpc>
            </a:pPr>
            <a:r>
              <a:rPr lang="en-US" sz="3200" b="1" dirty="0">
                <a:solidFill>
                  <a:srgbClr val="0070C0"/>
                </a:solidFill>
                <a:latin typeface="Arial" panose="020B0604020202020204" pitchFamily="34" charset="0"/>
                <a:cs typeface="Arial" panose="020B0604020202020204" pitchFamily="34" charset="0"/>
              </a:rPr>
              <a:t>Results</a:t>
            </a:r>
          </a:p>
        </p:txBody>
      </p:sp>
      <p:sp>
        <p:nvSpPr>
          <p:cNvPr id="3" name="Title">
            <a:extLst>
              <a:ext uri="{FF2B5EF4-FFF2-40B4-BE49-F238E27FC236}">
                <a16:creationId xmlns:a16="http://schemas.microsoft.com/office/drawing/2014/main" id="{47D66288-9FEB-44DC-8D6C-4A8C0F5115D7}"/>
              </a:ext>
            </a:extLst>
          </p:cNvPr>
          <p:cNvSpPr txBox="1">
            <a:spLocks/>
          </p:cNvSpPr>
          <p:nvPr/>
        </p:nvSpPr>
        <p:spPr>
          <a:xfrm>
            <a:off x="609599" y="1235593"/>
            <a:ext cx="11059887" cy="5281321"/>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Title, description, and transcription (subtitles) collected for 1400 videos.</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Terms (para, </a:t>
            </a:r>
            <a:r>
              <a:rPr lang="en-US" sz="2600" dirty="0" err="1">
                <a:latin typeface="Arial" panose="020B0604020202020204" pitchFamily="34" charset="0"/>
                <a:cs typeface="Arial" panose="020B0604020202020204" pitchFamily="34" charset="0"/>
              </a:rPr>
              <a:t>paralympic</a:t>
            </a:r>
            <a:r>
              <a:rPr lang="en-US" sz="2600" dirty="0">
                <a:latin typeface="Arial" panose="020B0604020202020204" pitchFamily="34" charset="0"/>
                <a:cs typeface="Arial" panose="020B0604020202020204" pitchFamily="34" charset="0"/>
              </a:rPr>
              <a:t>, adaptive, adapted, disabled, disability, disability-friendly, wheelchair accessible, inclusive) searched in data collected from 1400 videos.</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2019 videos: terms appeared 28 times, 160 videos had no subtitles.</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2020 videos: terms appeared 37 times, 198 videos had no subtitles.</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2019 Top content creators: Individuals</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2020 Top content creators: Individuals and Institutions</a:t>
            </a:r>
          </a:p>
        </p:txBody>
      </p:sp>
    </p:spTree>
    <p:extLst>
      <p:ext uri="{BB962C8B-B14F-4D97-AF65-F5344CB8AC3E}">
        <p14:creationId xmlns:p14="http://schemas.microsoft.com/office/powerpoint/2010/main" val="195199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CC65C1-7C3B-4420-846D-2C1CA3387DA5}"/>
              </a:ext>
            </a:extLst>
          </p:cNvPr>
          <p:cNvPicPr>
            <a:picLocks noChangeAspect="1"/>
          </p:cNvPicPr>
          <p:nvPr/>
        </p:nvPicPr>
        <p:blipFill rotWithShape="1">
          <a:blip r:embed="rId3"/>
          <a:srcRect l="700" t="8078" r="1284"/>
          <a:stretch/>
        </p:blipFill>
        <p:spPr>
          <a:xfrm>
            <a:off x="0" y="0"/>
            <a:ext cx="12192000" cy="967288"/>
          </a:xfrm>
          <a:prstGeom prst="rect">
            <a:avLst/>
          </a:prstGeom>
        </p:spPr>
      </p:pic>
      <p:sp>
        <p:nvSpPr>
          <p:cNvPr id="13" name="Title">
            <a:extLst>
              <a:ext uri="{FF2B5EF4-FFF2-40B4-BE49-F238E27FC236}">
                <a16:creationId xmlns:a16="http://schemas.microsoft.com/office/drawing/2014/main" id="{840DB7DE-A0B6-47E9-84CC-20B4A4F830E4}"/>
              </a:ext>
            </a:extLst>
          </p:cNvPr>
          <p:cNvSpPr txBox="1">
            <a:spLocks/>
          </p:cNvSpPr>
          <p:nvPr/>
        </p:nvSpPr>
        <p:spPr>
          <a:xfrm>
            <a:off x="464456" y="130628"/>
            <a:ext cx="3135086" cy="609600"/>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a:lnSpc>
                <a:spcPct val="110000"/>
              </a:lnSpc>
            </a:pPr>
            <a:r>
              <a:rPr lang="en-US" sz="3200" b="1" dirty="0">
                <a:solidFill>
                  <a:srgbClr val="0070C0"/>
                </a:solidFill>
                <a:latin typeface="Arial" panose="020B0604020202020204" pitchFamily="34" charset="0"/>
                <a:cs typeface="Arial" panose="020B0604020202020204" pitchFamily="34" charset="0"/>
              </a:rPr>
              <a:t>Conclusions</a:t>
            </a:r>
          </a:p>
        </p:txBody>
      </p:sp>
      <p:sp>
        <p:nvSpPr>
          <p:cNvPr id="3" name="Title">
            <a:extLst>
              <a:ext uri="{FF2B5EF4-FFF2-40B4-BE49-F238E27FC236}">
                <a16:creationId xmlns:a16="http://schemas.microsoft.com/office/drawing/2014/main" id="{90B4E8F2-9F63-4C77-8A70-E73BA7418F58}"/>
              </a:ext>
            </a:extLst>
          </p:cNvPr>
          <p:cNvSpPr txBox="1">
            <a:spLocks/>
          </p:cNvSpPr>
          <p:nvPr/>
        </p:nvSpPr>
        <p:spPr>
          <a:xfrm>
            <a:off x="609599" y="1235593"/>
            <a:ext cx="11059887" cy="5281321"/>
          </a:xfrm>
          <a:prstGeom prst="rect">
            <a:avLst/>
          </a:prstGeom>
        </p:spPr>
        <p:txBody>
          <a:bodyPr anchor="t" anchorCtr="0">
            <a:normAutofit/>
          </a:bodyPr>
          <a:lstStyle>
            <a:lvl1pPr algn="l" defTabSz="457200" rtl="0" eaLnBrk="1" latinLnBrk="0" hangingPunct="1">
              <a:spcBef>
                <a:spcPct val="0"/>
              </a:spcBef>
              <a:buNone/>
              <a:defRPr sz="2000" kern="1200">
                <a:solidFill>
                  <a:schemeClr val="tx1"/>
                </a:solidFill>
                <a:latin typeface="+mj-lt"/>
                <a:ea typeface="+mj-ea"/>
                <a:cs typeface="+mj-cs"/>
              </a:defRPr>
            </a:lvl1pPr>
          </a:lstStyle>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Fitness videos accessible to PWD remains diminutive.</a:t>
            </a:r>
          </a:p>
          <a:p>
            <a:pPr marL="342900" indent="-342900">
              <a:lnSpc>
                <a:spcPct val="110000"/>
              </a:lnSpc>
              <a:spcAft>
                <a:spcPts val="1600"/>
              </a:spcAft>
              <a:buClr>
                <a:srgbClr val="0070C0"/>
              </a:buClr>
              <a:buFont typeface="Wingdings" panose="05000000000000000000" pitchFamily="2" charset="2"/>
              <a:buChar char="§"/>
            </a:pPr>
            <a:r>
              <a:rPr lang="en-US" sz="2600" dirty="0">
                <a:latin typeface="Arial" panose="020B0604020202020204" pitchFamily="34" charset="0"/>
                <a:cs typeface="Arial" panose="020B0604020202020204" pitchFamily="34" charset="0"/>
              </a:rPr>
              <a:t>The need for disability friendly fitness </a:t>
            </a:r>
            <a:r>
              <a:rPr lang="en-US" sz="2600">
                <a:latin typeface="Arial" panose="020B0604020202020204" pitchFamily="34" charset="0"/>
                <a:cs typeface="Arial" panose="020B0604020202020204" pitchFamily="34" charset="0"/>
              </a:rPr>
              <a:t>content is </a:t>
            </a:r>
            <a:r>
              <a:rPr lang="en-US" sz="2600" dirty="0">
                <a:latin typeface="Arial" panose="020B0604020202020204" pitchFamily="34" charset="0"/>
                <a:cs typeface="Arial" panose="020B0604020202020204" pitchFamily="34" charset="0"/>
              </a:rPr>
              <a:t>urgent.</a:t>
            </a:r>
          </a:p>
          <a:p>
            <a:pPr marL="342900" indent="-342900">
              <a:lnSpc>
                <a:spcPct val="110000"/>
              </a:lnSpc>
              <a:spcAft>
                <a:spcPts val="1600"/>
              </a:spcAft>
              <a:buClr>
                <a:srgbClr val="0070C0"/>
              </a:buClr>
              <a:buFont typeface="Wingdings" panose="05000000000000000000" pitchFamily="2" charset="2"/>
              <a:buChar char="§"/>
            </a:pPr>
            <a:endParaRPr lang="en-US" sz="2600" dirty="0">
              <a:latin typeface="Arial" panose="020B0604020202020204" pitchFamily="34" charset="0"/>
              <a:cs typeface="Arial" panose="020B0604020202020204" pitchFamily="34" charset="0"/>
            </a:endParaRPr>
          </a:p>
          <a:p>
            <a:br>
              <a:rPr lang="en-US" sz="2800" dirty="0"/>
            </a:br>
            <a:br>
              <a:rPr lang="en-US" sz="2800" dirty="0"/>
            </a:br>
            <a:endParaRPr lang="en-US" sz="2600" dirty="0">
              <a:latin typeface="Arial" panose="020B0604020202020204" pitchFamily="34" charset="0"/>
              <a:cs typeface="Arial" panose="020B0604020202020204" pitchFamily="34" charset="0"/>
            </a:endParaRPr>
          </a:p>
          <a:p>
            <a:pPr marL="342900" indent="-342900">
              <a:lnSpc>
                <a:spcPct val="110000"/>
              </a:lnSpc>
              <a:spcAft>
                <a:spcPts val="1600"/>
              </a:spcAft>
              <a:buClr>
                <a:srgbClr val="0070C0"/>
              </a:buClr>
              <a:buFont typeface="Wingdings" panose="05000000000000000000" pitchFamily="2" charset="2"/>
              <a:buChar char="§"/>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821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2385</TotalTime>
  <Words>1251</Words>
  <Application>Microsoft Macintosh PowerPoint</Application>
  <PresentationFormat>Widescreen</PresentationFormat>
  <Paragraphs>49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Iorgulescu, MD</dc:creator>
  <cp:lastModifiedBy>Kadakia, Shevali M.</cp:lastModifiedBy>
  <cp:revision>33</cp:revision>
  <dcterms:created xsi:type="dcterms:W3CDTF">2020-10-12T16:17:05Z</dcterms:created>
  <dcterms:modified xsi:type="dcterms:W3CDTF">2021-02-03T05:51:40Z</dcterms:modified>
</cp:coreProperties>
</file>