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Open Sans" panose="020B0606030504020204" pitchFamily="34" charset="0"/>
      <p:regular r:id="rId25"/>
    </p:embeddedFont>
    <p:embeddedFont>
      <p:font typeface="Open Sans Bold" panose="020B0806030504020204" charset="0"/>
      <p:regular r:id="rId26"/>
    </p:embeddedFont>
    <p:embeddedFont>
      <p:font typeface="Open Sans Light" panose="020B0306030504020204" pitchFamily="34" charset="0"/>
      <p:regular r:id="rId27"/>
    </p:embeddedFont>
    <p:embeddedFont>
      <p:font typeface="Times New Roman Bold" panose="02020803070505020304" pitchFamily="18" charset="0"/>
      <p:regular r:id="rId28"/>
      <p:bold r:id="rId29"/>
    </p:embeddedFont>
    <p:embeddedFont>
      <p:font typeface="Times New Roman Semi-Bold" panose="020B0604020202020204" charset="0"/>
      <p:regular r:id="rId30"/>
    </p:embeddedFont>
    <p:embeddedFont>
      <p:font typeface="Times New Roman Ultra-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drive.google.com/file/d/1_ghgAlgH0q2HT9ixzHUYqbdMvdVQcQZL/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3631080" y="-1679346"/>
            <a:ext cx="11027084" cy="9042209"/>
          </a:xfrm>
          <a:custGeom>
            <a:avLst/>
            <a:gdLst/>
            <a:ahLst/>
            <a:cxnLst/>
            <a:rect l="l" t="t" r="r" b="b"/>
            <a:pathLst>
              <a:path w="11027084" h="9042209">
                <a:moveTo>
                  <a:pt x="11027083" y="0"/>
                </a:moveTo>
                <a:lnTo>
                  <a:pt x="0" y="0"/>
                </a:lnTo>
                <a:lnTo>
                  <a:pt x="0" y="9042209"/>
                </a:lnTo>
                <a:lnTo>
                  <a:pt x="11027083" y="9042209"/>
                </a:lnTo>
                <a:lnTo>
                  <a:pt x="1102708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a:grpSpLocks noChangeAspect="1"/>
          </p:cNvGrpSpPr>
          <p:nvPr/>
        </p:nvGrpSpPr>
        <p:grpSpPr>
          <a:xfrm>
            <a:off x="1028700" y="1028700"/>
            <a:ext cx="7419031" cy="7419001"/>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47204" r="-47204"/>
              </a:stretch>
            </a:blipFill>
          </p:spPr>
          <p:txBody>
            <a:bodyPr/>
            <a:lstStyle/>
            <a:p>
              <a:endParaRPr lang="en-IN"/>
            </a:p>
          </p:txBody>
        </p:sp>
      </p:grpSp>
      <p:sp>
        <p:nvSpPr>
          <p:cNvPr id="5" name="Freeform 5"/>
          <p:cNvSpPr/>
          <p:nvPr/>
        </p:nvSpPr>
        <p:spPr>
          <a:xfrm>
            <a:off x="46490" y="7819793"/>
            <a:ext cx="2685523" cy="2412419"/>
          </a:xfrm>
          <a:custGeom>
            <a:avLst/>
            <a:gdLst/>
            <a:ahLst/>
            <a:cxnLst/>
            <a:rect l="l" t="t" r="r" b="b"/>
            <a:pathLst>
              <a:path w="2685523" h="2412419">
                <a:moveTo>
                  <a:pt x="0" y="0"/>
                </a:moveTo>
                <a:lnTo>
                  <a:pt x="2685523" y="0"/>
                </a:lnTo>
                <a:lnTo>
                  <a:pt x="2685523" y="2412419"/>
                </a:lnTo>
                <a:lnTo>
                  <a:pt x="0" y="2412419"/>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9080496" y="1591973"/>
            <a:ext cx="8115300" cy="2812696"/>
          </a:xfrm>
          <a:prstGeom prst="rect">
            <a:avLst/>
          </a:prstGeom>
        </p:spPr>
        <p:txBody>
          <a:bodyPr lIns="0" tIns="0" rIns="0" bIns="0" rtlCol="0" anchor="t">
            <a:spAutoFit/>
          </a:bodyPr>
          <a:lstStyle/>
          <a:p>
            <a:pPr algn="ctr">
              <a:lnSpc>
                <a:spcPts val="4302"/>
              </a:lnSpc>
            </a:pPr>
            <a:r>
              <a:rPr lang="en-US" sz="4435" spc="518">
                <a:solidFill>
                  <a:srgbClr val="000000"/>
                </a:solidFill>
                <a:latin typeface="Times New Roman"/>
              </a:rPr>
              <a:t>REAL-TIME EMOTION DETECTION </a:t>
            </a:r>
          </a:p>
          <a:p>
            <a:pPr algn="ctr">
              <a:lnSpc>
                <a:spcPts val="4302"/>
              </a:lnSpc>
            </a:pPr>
            <a:r>
              <a:rPr lang="en-US" sz="4435" spc="518">
                <a:solidFill>
                  <a:srgbClr val="000000"/>
                </a:solidFill>
                <a:latin typeface="Times New Roman"/>
              </a:rPr>
              <a:t>AND IT’S USE IN HEALTH-CARE</a:t>
            </a:r>
          </a:p>
          <a:p>
            <a:pPr algn="l">
              <a:lnSpc>
                <a:spcPts val="4108"/>
              </a:lnSpc>
            </a:pPr>
            <a:endParaRPr lang="en-US" sz="4435" spc="518">
              <a:solidFill>
                <a:srgbClr val="000000"/>
              </a:solidFill>
              <a:latin typeface="Times New Roman"/>
            </a:endParaRPr>
          </a:p>
        </p:txBody>
      </p:sp>
      <p:sp>
        <p:nvSpPr>
          <p:cNvPr id="7" name="TextBox 7"/>
          <p:cNvSpPr txBox="1"/>
          <p:nvPr/>
        </p:nvSpPr>
        <p:spPr>
          <a:xfrm>
            <a:off x="9144000" y="5057775"/>
            <a:ext cx="8297141" cy="4428496"/>
          </a:xfrm>
          <a:prstGeom prst="rect">
            <a:avLst/>
          </a:prstGeom>
        </p:spPr>
        <p:txBody>
          <a:bodyPr lIns="0" tIns="0" rIns="0" bIns="0" rtlCol="0" anchor="t">
            <a:spAutoFit/>
          </a:bodyPr>
          <a:lstStyle/>
          <a:p>
            <a:pPr algn="l">
              <a:lnSpc>
                <a:spcPts val="3184"/>
              </a:lnSpc>
            </a:pPr>
            <a:r>
              <a:rPr lang="en-US" sz="2274" spc="996">
                <a:solidFill>
                  <a:srgbClr val="000000"/>
                </a:solidFill>
                <a:latin typeface="Times New Roman"/>
              </a:rPr>
              <a:t>PRESENTED BY</a:t>
            </a:r>
          </a:p>
          <a:p>
            <a:pPr algn="l">
              <a:lnSpc>
                <a:spcPts val="3184"/>
              </a:lnSpc>
            </a:pPr>
            <a:r>
              <a:rPr lang="en-US" sz="2274" spc="996">
                <a:solidFill>
                  <a:srgbClr val="000000"/>
                </a:solidFill>
                <a:latin typeface="Times New Roman"/>
              </a:rPr>
              <a:t>Author: Debojyoti Sarkar</a:t>
            </a:r>
          </a:p>
          <a:p>
            <a:pPr algn="l">
              <a:lnSpc>
                <a:spcPts val="3184"/>
              </a:lnSpc>
            </a:pPr>
            <a:r>
              <a:rPr lang="en-US" sz="2274" spc="996">
                <a:solidFill>
                  <a:srgbClr val="000000"/>
                </a:solidFill>
                <a:latin typeface="Times New Roman"/>
              </a:rPr>
              <a:t>Roll No: 120CS0857</a:t>
            </a:r>
          </a:p>
          <a:p>
            <a:pPr algn="l">
              <a:lnSpc>
                <a:spcPts val="3184"/>
              </a:lnSpc>
            </a:pPr>
            <a:r>
              <a:rPr lang="en-US" sz="2274" spc="996">
                <a:solidFill>
                  <a:srgbClr val="000000"/>
                </a:solidFill>
                <a:latin typeface="Times New Roman"/>
              </a:rPr>
              <a:t>Supervisor: Prof. Judhistir Mahapatro</a:t>
            </a:r>
          </a:p>
          <a:p>
            <a:pPr algn="l">
              <a:lnSpc>
                <a:spcPts val="3184"/>
              </a:lnSpc>
            </a:pPr>
            <a:endParaRPr lang="en-US" sz="2274" spc="996">
              <a:solidFill>
                <a:srgbClr val="000000"/>
              </a:solidFill>
              <a:latin typeface="Times New Roman"/>
            </a:endParaRPr>
          </a:p>
          <a:p>
            <a:pPr algn="l">
              <a:lnSpc>
                <a:spcPts val="3184"/>
              </a:lnSpc>
            </a:pPr>
            <a:r>
              <a:rPr lang="en-US" sz="2274" spc="996">
                <a:solidFill>
                  <a:srgbClr val="000000"/>
                </a:solidFill>
                <a:latin typeface="Times New Roman"/>
              </a:rPr>
              <a:t>Department of Computer Science &amp; Engineering</a:t>
            </a:r>
          </a:p>
          <a:p>
            <a:pPr algn="l">
              <a:lnSpc>
                <a:spcPts val="3184"/>
              </a:lnSpc>
            </a:pPr>
            <a:r>
              <a:rPr lang="en-US" sz="2274" spc="996">
                <a:solidFill>
                  <a:srgbClr val="000000"/>
                </a:solidFill>
                <a:latin typeface="Times New Roman"/>
              </a:rPr>
              <a:t>                                National Institute of Technology Rourkela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6588930" y="0"/>
            <a:ext cx="1699070" cy="3381212"/>
          </a:xfrm>
          <a:custGeom>
            <a:avLst/>
            <a:gdLst/>
            <a:ahLst/>
            <a:cxnLst/>
            <a:rect l="l" t="t" r="r" b="b"/>
            <a:pathLst>
              <a:path w="1699070" h="3381212">
                <a:moveTo>
                  <a:pt x="0" y="0"/>
                </a:moveTo>
                <a:lnTo>
                  <a:pt x="1699070" y="0"/>
                </a:lnTo>
                <a:lnTo>
                  <a:pt x="1699070" y="3381212"/>
                </a:lnTo>
                <a:lnTo>
                  <a:pt x="0" y="3381212"/>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0" y="0"/>
            <a:ext cx="1699070" cy="3381212"/>
          </a:xfrm>
          <a:custGeom>
            <a:avLst/>
            <a:gdLst/>
            <a:ahLst/>
            <a:cxnLst/>
            <a:rect l="l" t="t" r="r" b="b"/>
            <a:pathLst>
              <a:path w="1699070" h="3381212">
                <a:moveTo>
                  <a:pt x="1699070" y="0"/>
                </a:moveTo>
                <a:lnTo>
                  <a:pt x="0" y="0"/>
                </a:lnTo>
                <a:lnTo>
                  <a:pt x="0" y="3381212"/>
                </a:lnTo>
                <a:lnTo>
                  <a:pt x="1699070" y="3381212"/>
                </a:lnTo>
                <a:lnTo>
                  <a:pt x="169907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56165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08284" y="838200"/>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METHODOLOGY:</a:t>
            </a:r>
          </a:p>
        </p:txBody>
      </p:sp>
      <p:sp>
        <p:nvSpPr>
          <p:cNvPr id="7" name="TextBox 7"/>
          <p:cNvSpPr txBox="1"/>
          <p:nvPr/>
        </p:nvSpPr>
        <p:spPr>
          <a:xfrm>
            <a:off x="1850004" y="2267504"/>
            <a:ext cx="9847373" cy="495935"/>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Times New Roman Bold"/>
              </a:rPr>
              <a:t> The research methodology involves the following steps:</a:t>
            </a:r>
          </a:p>
        </p:txBody>
      </p:sp>
      <p:sp>
        <p:nvSpPr>
          <p:cNvPr id="8" name="TextBox 8"/>
          <p:cNvSpPr txBox="1"/>
          <p:nvPr/>
        </p:nvSpPr>
        <p:spPr>
          <a:xfrm>
            <a:off x="1208773" y="3381375"/>
            <a:ext cx="15778018" cy="1583690"/>
          </a:xfrm>
          <a:prstGeom prst="rect">
            <a:avLst/>
          </a:prstGeom>
        </p:spPr>
        <p:txBody>
          <a:bodyPr lIns="0" tIns="0" rIns="0" bIns="0" rtlCol="0" anchor="t">
            <a:spAutoFit/>
          </a:bodyPr>
          <a:lstStyle/>
          <a:p>
            <a:pPr algn="ctr">
              <a:lnSpc>
                <a:spcPts val="4059"/>
              </a:lnSpc>
            </a:pPr>
            <a:r>
              <a:rPr lang="en-US" sz="2899">
                <a:solidFill>
                  <a:srgbClr val="000000"/>
                </a:solidFill>
                <a:latin typeface="Times New Roman"/>
              </a:rPr>
              <a:t> 1) System Development: Develop a real-time emotion detection system using Python and relevant libraries such as OpenCV and TensorFlow/Keras.</a:t>
            </a:r>
          </a:p>
          <a:p>
            <a:pPr algn="ctr">
              <a:lnSpc>
                <a:spcPts val="4059"/>
              </a:lnSpc>
            </a:pPr>
            <a:endParaRPr lang="en-US" sz="2899">
              <a:solidFill>
                <a:srgbClr val="000000"/>
              </a:solidFill>
              <a:latin typeface="Times New Roman"/>
            </a:endParaRPr>
          </a:p>
        </p:txBody>
      </p:sp>
      <p:sp>
        <p:nvSpPr>
          <p:cNvPr id="9" name="TextBox 9"/>
          <p:cNvSpPr txBox="1"/>
          <p:nvPr/>
        </p:nvSpPr>
        <p:spPr>
          <a:xfrm>
            <a:off x="1481283" y="5984240"/>
            <a:ext cx="15778018" cy="1510798"/>
          </a:xfrm>
          <a:prstGeom prst="rect">
            <a:avLst/>
          </a:prstGeom>
        </p:spPr>
        <p:txBody>
          <a:bodyPr wrap="square" lIns="0" tIns="0" rIns="0" bIns="0" rtlCol="0" anchor="t">
            <a:spAutoFit/>
          </a:bodyPr>
          <a:lstStyle/>
          <a:p>
            <a:pPr>
              <a:lnSpc>
                <a:spcPts val="4059"/>
              </a:lnSpc>
            </a:pPr>
            <a:r>
              <a:rPr lang="en-US" sz="2899" dirty="0">
                <a:solidFill>
                  <a:srgbClr val="000000"/>
                </a:solidFill>
                <a:latin typeface="Times New Roman"/>
              </a:rPr>
              <a:t>     3) Model Training: Train machine learning CNN models, with 3 different architecture </a:t>
            </a:r>
            <a:r>
              <a:rPr lang="en-US" sz="2899" dirty="0" err="1">
                <a:solidFill>
                  <a:srgbClr val="000000"/>
                </a:solidFill>
                <a:latin typeface="Times New Roman"/>
              </a:rPr>
              <a:t>MobileNet</a:t>
            </a:r>
            <a:r>
              <a:rPr lang="en-US" sz="2899" dirty="0">
                <a:solidFill>
                  <a:srgbClr val="000000"/>
                </a:solidFill>
                <a:latin typeface="Times New Roman"/>
              </a:rPr>
              <a:t>,   </a:t>
            </a:r>
          </a:p>
          <a:p>
            <a:pPr>
              <a:lnSpc>
                <a:spcPts val="4059"/>
              </a:lnSpc>
            </a:pPr>
            <a:r>
              <a:rPr lang="en-US" sz="2899" dirty="0">
                <a:solidFill>
                  <a:srgbClr val="000000"/>
                </a:solidFill>
                <a:latin typeface="Times New Roman"/>
              </a:rPr>
              <a:t>     </a:t>
            </a:r>
            <a:r>
              <a:rPr lang="en-US" sz="2899" dirty="0" err="1">
                <a:solidFill>
                  <a:srgbClr val="000000"/>
                </a:solidFill>
                <a:latin typeface="Times New Roman"/>
              </a:rPr>
              <a:t>ResNet</a:t>
            </a:r>
            <a:r>
              <a:rPr lang="en-US" sz="2899" dirty="0">
                <a:solidFill>
                  <a:srgbClr val="000000"/>
                </a:solidFill>
                <a:latin typeface="Times New Roman"/>
              </a:rPr>
              <a:t>, </a:t>
            </a:r>
            <a:r>
              <a:rPr lang="en-US" sz="2899" dirty="0" err="1">
                <a:solidFill>
                  <a:srgbClr val="000000"/>
                </a:solidFill>
                <a:latin typeface="Times New Roman"/>
              </a:rPr>
              <a:t>VGGNet</a:t>
            </a:r>
            <a:r>
              <a:rPr lang="en-US" sz="2899" dirty="0">
                <a:solidFill>
                  <a:srgbClr val="000000"/>
                </a:solidFill>
                <a:latin typeface="Times New Roman"/>
              </a:rPr>
              <a:t>.</a:t>
            </a:r>
          </a:p>
          <a:p>
            <a:pPr algn="ctr">
              <a:lnSpc>
                <a:spcPts val="3919"/>
              </a:lnSpc>
            </a:pPr>
            <a:r>
              <a:rPr lang="en-US" sz="2799" dirty="0">
                <a:solidFill>
                  <a:srgbClr val="000000"/>
                </a:solidFill>
                <a:latin typeface="Times New Roman"/>
              </a:rPr>
              <a:t> </a:t>
            </a:r>
          </a:p>
        </p:txBody>
      </p:sp>
      <p:sp>
        <p:nvSpPr>
          <p:cNvPr id="10" name="TextBox 10"/>
          <p:cNvSpPr txBox="1"/>
          <p:nvPr/>
        </p:nvSpPr>
        <p:spPr>
          <a:xfrm>
            <a:off x="769457" y="4569460"/>
            <a:ext cx="16489843" cy="1583690"/>
          </a:xfrm>
          <a:prstGeom prst="rect">
            <a:avLst/>
          </a:prstGeom>
        </p:spPr>
        <p:txBody>
          <a:bodyPr lIns="0" tIns="0" rIns="0" bIns="0" rtlCol="0" anchor="t">
            <a:spAutoFit/>
          </a:bodyPr>
          <a:lstStyle/>
          <a:p>
            <a:pPr algn="ctr">
              <a:lnSpc>
                <a:spcPts val="4059"/>
              </a:lnSpc>
            </a:pPr>
            <a:r>
              <a:rPr lang="en-US" sz="2899">
                <a:solidFill>
                  <a:srgbClr val="000000"/>
                </a:solidFill>
                <a:latin typeface="Times New Roman"/>
              </a:rPr>
              <a:t>       2) Dataset Preparation: Collect a diverse dataset of facial images and physiological data representing various emotions, preprocess the data, and divide it into training, validation, and test sets.</a:t>
            </a:r>
          </a:p>
          <a:p>
            <a:pPr algn="ctr">
              <a:lnSpc>
                <a:spcPts val="4059"/>
              </a:lnSpc>
            </a:pPr>
            <a:endParaRPr lang="en-US" sz="2899">
              <a:solidFill>
                <a:srgbClr val="000000"/>
              </a:solidFill>
              <a:latin typeface="Times New Roman"/>
            </a:endParaRPr>
          </a:p>
        </p:txBody>
      </p:sp>
      <p:grpSp>
        <p:nvGrpSpPr>
          <p:cNvPr id="11" name="Group 11"/>
          <p:cNvGrpSpPr/>
          <p:nvPr/>
        </p:nvGrpSpPr>
        <p:grpSpPr>
          <a:xfrm>
            <a:off x="-1496916" y="9511306"/>
            <a:ext cx="18288000" cy="4710363"/>
            <a:chOff x="0" y="0"/>
            <a:chExt cx="4816593" cy="1240589"/>
          </a:xfrm>
        </p:grpSpPr>
        <p:sp>
          <p:nvSpPr>
            <p:cNvPr id="12" name="Freeform 12"/>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13" name="TextBox 13"/>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850003" y="7541847"/>
            <a:ext cx="15136787" cy="1007263"/>
          </a:xfrm>
          <a:prstGeom prst="rect">
            <a:avLst/>
          </a:prstGeom>
        </p:spPr>
        <p:txBody>
          <a:bodyPr wrap="square" lIns="0" tIns="0" rIns="0" bIns="0" rtlCol="0" anchor="t">
            <a:spAutoFit/>
          </a:bodyPr>
          <a:lstStyle/>
          <a:p>
            <a:pPr>
              <a:lnSpc>
                <a:spcPts val="4059"/>
              </a:lnSpc>
            </a:pPr>
            <a:r>
              <a:rPr lang="en-US" sz="2899" dirty="0">
                <a:solidFill>
                  <a:srgbClr val="000000"/>
                </a:solidFill>
                <a:latin typeface="Times New Roman"/>
              </a:rPr>
              <a:t> 4)  Integration and Testing: Integrate the trained emotion detection models into a real-time system architecture for emotion detection.</a:t>
            </a:r>
          </a:p>
        </p:txBody>
      </p:sp>
      <p:sp>
        <p:nvSpPr>
          <p:cNvPr id="15" name="TextBox 15"/>
          <p:cNvSpPr txBox="1"/>
          <p:nvPr/>
        </p:nvSpPr>
        <p:spPr>
          <a:xfrm>
            <a:off x="8930975" y="9695447"/>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51706" y="1615239"/>
            <a:ext cx="3807594" cy="3959760"/>
            <a:chOff x="0" y="0"/>
            <a:chExt cx="1002823" cy="1042900"/>
          </a:xfrm>
        </p:grpSpPr>
        <p:sp>
          <p:nvSpPr>
            <p:cNvPr id="3" name="Freeform 3"/>
            <p:cNvSpPr/>
            <p:nvPr/>
          </p:nvSpPr>
          <p:spPr>
            <a:xfrm>
              <a:off x="0" y="0"/>
              <a:ext cx="1002823" cy="1042900"/>
            </a:xfrm>
            <a:custGeom>
              <a:avLst/>
              <a:gdLst/>
              <a:ahLst/>
              <a:cxnLst/>
              <a:rect l="l" t="t" r="r" b="b"/>
              <a:pathLst>
                <a:path w="1002823" h="1042900">
                  <a:moveTo>
                    <a:pt x="0" y="0"/>
                  </a:moveTo>
                  <a:lnTo>
                    <a:pt x="1002823" y="0"/>
                  </a:lnTo>
                  <a:lnTo>
                    <a:pt x="1002823" y="1042900"/>
                  </a:lnTo>
                  <a:lnTo>
                    <a:pt x="0" y="1042900"/>
                  </a:lnTo>
                  <a:close/>
                </a:path>
              </a:pathLst>
            </a:custGeom>
            <a:solidFill>
              <a:srgbClr val="03989E"/>
            </a:solidFill>
          </p:spPr>
          <p:txBody>
            <a:bodyPr/>
            <a:lstStyle/>
            <a:p>
              <a:endParaRPr lang="en-IN"/>
            </a:p>
          </p:txBody>
        </p:sp>
        <p:sp>
          <p:nvSpPr>
            <p:cNvPr id="4" name="TextBox 4"/>
            <p:cNvSpPr txBox="1"/>
            <p:nvPr/>
          </p:nvSpPr>
          <p:spPr>
            <a:xfrm>
              <a:off x="0" y="-38100"/>
              <a:ext cx="1002823" cy="10810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0" y="39794"/>
            <a:ext cx="7211021" cy="5172303"/>
          </a:xfrm>
          <a:custGeom>
            <a:avLst/>
            <a:gdLst/>
            <a:ahLst/>
            <a:cxnLst/>
            <a:rect l="l" t="t" r="r" b="b"/>
            <a:pathLst>
              <a:path w="7211021" h="5172303">
                <a:moveTo>
                  <a:pt x="0" y="0"/>
                </a:moveTo>
                <a:lnTo>
                  <a:pt x="7211021" y="0"/>
                </a:lnTo>
                <a:lnTo>
                  <a:pt x="7211021" y="5172303"/>
                </a:lnTo>
                <a:lnTo>
                  <a:pt x="0" y="5172303"/>
                </a:lnTo>
                <a:lnTo>
                  <a:pt x="0" y="0"/>
                </a:lnTo>
                <a:close/>
              </a:path>
            </a:pathLst>
          </a:custGeom>
          <a:blipFill>
            <a:blip r:embed="rId2"/>
            <a:stretch>
              <a:fillRect/>
            </a:stretch>
          </a:blipFill>
        </p:spPr>
        <p:txBody>
          <a:bodyPr/>
          <a:lstStyle/>
          <a:p>
            <a:endParaRPr lang="en-IN"/>
          </a:p>
        </p:txBody>
      </p:sp>
      <p:sp>
        <p:nvSpPr>
          <p:cNvPr id="6" name="Freeform 6"/>
          <p:cNvSpPr/>
          <p:nvPr/>
        </p:nvSpPr>
        <p:spPr>
          <a:xfrm>
            <a:off x="7382777" y="391999"/>
            <a:ext cx="7232501" cy="4348443"/>
          </a:xfrm>
          <a:custGeom>
            <a:avLst/>
            <a:gdLst/>
            <a:ahLst/>
            <a:cxnLst/>
            <a:rect l="l" t="t" r="r" b="b"/>
            <a:pathLst>
              <a:path w="7232501" h="4348443">
                <a:moveTo>
                  <a:pt x="0" y="0"/>
                </a:moveTo>
                <a:lnTo>
                  <a:pt x="7232501" y="0"/>
                </a:lnTo>
                <a:lnTo>
                  <a:pt x="7232501" y="4348443"/>
                </a:lnTo>
                <a:lnTo>
                  <a:pt x="0" y="4348443"/>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961057" y="5271386"/>
            <a:ext cx="8266347"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PROPOSED APPROACH:</a:t>
            </a:r>
          </a:p>
        </p:txBody>
      </p:sp>
      <p:sp>
        <p:nvSpPr>
          <p:cNvPr id="8" name="TextBox 8"/>
          <p:cNvSpPr txBox="1"/>
          <p:nvPr/>
        </p:nvSpPr>
        <p:spPr>
          <a:xfrm>
            <a:off x="1028700" y="6323180"/>
            <a:ext cx="10888579" cy="2024380"/>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Times New Roman Semi-Bold"/>
              </a:rPr>
              <a:t>The proposed approach for this research project is to develop and assess ML models for emotion detection, try to use various techniques and make it take some certain actions in case of certain emotions.</a:t>
            </a:r>
          </a:p>
        </p:txBody>
      </p:sp>
      <p:sp>
        <p:nvSpPr>
          <p:cNvPr id="9" name="TextBox 9"/>
          <p:cNvSpPr txBox="1"/>
          <p:nvPr/>
        </p:nvSpPr>
        <p:spPr>
          <a:xfrm>
            <a:off x="9060597" y="9525317"/>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84692" y="-1374608"/>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1187340" y="1967664"/>
            <a:ext cx="5069352" cy="1581912"/>
          </a:xfrm>
          <a:prstGeom prst="rect">
            <a:avLst/>
          </a:prstGeom>
        </p:spPr>
        <p:txBody>
          <a:bodyPr lIns="0" tIns="0" rIns="0" bIns="0" rtlCol="0" anchor="t">
            <a:spAutoFit/>
          </a:bodyPr>
          <a:lstStyle/>
          <a:p>
            <a:pPr algn="ctr">
              <a:lnSpc>
                <a:spcPts val="5904"/>
              </a:lnSpc>
            </a:pPr>
            <a:r>
              <a:rPr lang="en-US" sz="4800">
                <a:solidFill>
                  <a:srgbClr val="FFFFFF"/>
                </a:solidFill>
                <a:latin typeface="Times New Roman Heavy"/>
              </a:rPr>
              <a:t>THINGS YOU NEEDED</a:t>
            </a:r>
          </a:p>
        </p:txBody>
      </p:sp>
      <p:sp>
        <p:nvSpPr>
          <p:cNvPr id="4" name="TextBox 4"/>
          <p:cNvSpPr txBox="1"/>
          <p:nvPr/>
        </p:nvSpPr>
        <p:spPr>
          <a:xfrm>
            <a:off x="10765255" y="3822466"/>
            <a:ext cx="5913521" cy="351028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Times New Roman Semi-Bold"/>
              </a:rPr>
              <a:t>Lorem ipsum dolor sit amet, consectetur adipiscing elit. Vivamus maximus lacus enim, sed convallis ex dapibus eu. Sed nulla neque, auctor quis dapibus vel, efficitur at massa. Quisque urna odio, maximus vel elementum id, molestie id diam. </a:t>
            </a:r>
          </a:p>
        </p:txBody>
      </p:sp>
      <p:sp>
        <p:nvSpPr>
          <p:cNvPr id="5" name="Freeform 5"/>
          <p:cNvSpPr/>
          <p:nvPr/>
        </p:nvSpPr>
        <p:spPr>
          <a:xfrm>
            <a:off x="-4002004" y="5480384"/>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626862" y="304049"/>
            <a:ext cx="7211330" cy="774181"/>
          </a:xfrm>
          <a:prstGeom prst="rect">
            <a:avLst/>
          </a:prstGeom>
        </p:spPr>
        <p:txBody>
          <a:bodyPr lIns="0" tIns="0" rIns="0" bIns="0" rtlCol="0" anchor="t">
            <a:spAutoFit/>
          </a:bodyPr>
          <a:lstStyle/>
          <a:p>
            <a:pPr algn="l">
              <a:lnSpc>
                <a:spcPts val="5628"/>
              </a:lnSpc>
              <a:spcBef>
                <a:spcPct val="0"/>
              </a:spcBef>
            </a:pPr>
            <a:r>
              <a:rPr lang="en-US" sz="4020">
                <a:solidFill>
                  <a:srgbClr val="000000"/>
                </a:solidFill>
                <a:latin typeface="Times New Roman Bold"/>
              </a:rPr>
              <a:t>Proposed Approach:</a:t>
            </a:r>
          </a:p>
        </p:txBody>
      </p:sp>
      <p:sp>
        <p:nvSpPr>
          <p:cNvPr id="7" name="TextBox 7"/>
          <p:cNvSpPr txBox="1"/>
          <p:nvPr/>
        </p:nvSpPr>
        <p:spPr>
          <a:xfrm>
            <a:off x="804612" y="1097414"/>
            <a:ext cx="16678776" cy="8785225"/>
          </a:xfrm>
          <a:prstGeom prst="rect">
            <a:avLst/>
          </a:prstGeom>
        </p:spPr>
        <p:txBody>
          <a:bodyPr lIns="0" tIns="0" rIns="0" bIns="0" rtlCol="0" anchor="t">
            <a:spAutoFit/>
          </a:bodyPr>
          <a:lstStyle/>
          <a:p>
            <a:pPr algn="just">
              <a:lnSpc>
                <a:spcPts val="3779"/>
              </a:lnSpc>
            </a:pPr>
            <a:r>
              <a:rPr lang="en-US" sz="2699">
                <a:solidFill>
                  <a:srgbClr val="000000"/>
                </a:solidFill>
                <a:latin typeface="Times New Roman Bold"/>
              </a:rPr>
              <a:t>System Development:</a:t>
            </a:r>
          </a:p>
          <a:p>
            <a:pPr algn="just">
              <a:lnSpc>
                <a:spcPts val="3359"/>
              </a:lnSpc>
            </a:pPr>
            <a:r>
              <a:rPr lang="en-US" sz="2399">
                <a:solidFill>
                  <a:srgbClr val="000000"/>
                </a:solidFill>
                <a:latin typeface="Times New Roman Bold"/>
              </a:rPr>
              <a:t>·</a:t>
            </a:r>
            <a:r>
              <a:rPr lang="en-US" sz="2399">
                <a:solidFill>
                  <a:srgbClr val="000000"/>
                </a:solidFill>
                <a:latin typeface="Times New Roman"/>
              </a:rPr>
              <a:t>Developing a real-time emotion detection system using Python. For this I used 3 models and took simple voting method for </a:t>
            </a:r>
          </a:p>
          <a:p>
            <a:pPr algn="just">
              <a:lnSpc>
                <a:spcPts val="3359"/>
              </a:lnSpc>
            </a:pPr>
            <a:r>
              <a:rPr lang="en-US" sz="2399">
                <a:solidFill>
                  <a:srgbClr val="000000"/>
                </a:solidFill>
                <a:latin typeface="Times New Roman"/>
              </a:rPr>
              <a:t> final output.</a:t>
            </a:r>
          </a:p>
          <a:p>
            <a:pPr algn="just">
              <a:lnSpc>
                <a:spcPts val="3219"/>
              </a:lnSpc>
              <a:spcBef>
                <a:spcPct val="0"/>
              </a:spcBef>
            </a:pPr>
            <a:endParaRPr lang="en-US" sz="2399">
              <a:solidFill>
                <a:srgbClr val="000000"/>
              </a:solidFill>
              <a:latin typeface="Times New Roman"/>
            </a:endParaRPr>
          </a:p>
          <a:p>
            <a:pPr algn="just">
              <a:lnSpc>
                <a:spcPts val="3499"/>
              </a:lnSpc>
              <a:spcBef>
                <a:spcPct val="0"/>
              </a:spcBef>
            </a:pPr>
            <a:r>
              <a:rPr lang="en-US" sz="2499">
                <a:solidFill>
                  <a:srgbClr val="000000"/>
                </a:solidFill>
                <a:latin typeface="Times New Roman Bold"/>
              </a:rPr>
              <a:t>Dataset Acquisition and Preparation:</a:t>
            </a:r>
          </a:p>
          <a:p>
            <a:pPr algn="just">
              <a:lnSpc>
                <a:spcPts val="3219"/>
              </a:lnSpc>
              <a:spcBef>
                <a:spcPct val="0"/>
              </a:spcBef>
            </a:pPr>
            <a:r>
              <a:rPr lang="en-US" sz="2299">
                <a:solidFill>
                  <a:srgbClr val="000000"/>
                </a:solidFill>
                <a:latin typeface="Times New Roman"/>
              </a:rPr>
              <a:t>·Collecting a diverse dataset of facial images and physiological data representing a range of emotions, including distress, fear, and panic.</a:t>
            </a:r>
          </a:p>
          <a:p>
            <a:pPr algn="just">
              <a:lnSpc>
                <a:spcPts val="3219"/>
              </a:lnSpc>
              <a:spcBef>
                <a:spcPct val="0"/>
              </a:spcBef>
            </a:pPr>
            <a:r>
              <a:rPr lang="en-US" sz="2299">
                <a:solidFill>
                  <a:srgbClr val="000000"/>
                </a:solidFill>
                <a:latin typeface="Times New Roman"/>
              </a:rPr>
              <a:t>·Preprocess the dataset to standardize image sizes, convert to appropriate color spaces, and normalize physiological measurements.</a:t>
            </a:r>
          </a:p>
          <a:p>
            <a:pPr algn="just">
              <a:lnSpc>
                <a:spcPts val="3219"/>
              </a:lnSpc>
              <a:spcBef>
                <a:spcPct val="0"/>
              </a:spcBef>
            </a:pPr>
            <a:endParaRPr lang="en-US" sz="2299">
              <a:solidFill>
                <a:srgbClr val="000000"/>
              </a:solidFill>
              <a:latin typeface="Times New Roman"/>
            </a:endParaRPr>
          </a:p>
          <a:p>
            <a:pPr algn="just">
              <a:lnSpc>
                <a:spcPts val="3219"/>
              </a:lnSpc>
              <a:spcBef>
                <a:spcPct val="0"/>
              </a:spcBef>
            </a:pPr>
            <a:r>
              <a:rPr lang="en-US" sz="2299">
                <a:solidFill>
                  <a:srgbClr val="000000"/>
                </a:solidFill>
                <a:latin typeface="Times New Roman Bold"/>
              </a:rPr>
              <a:t>Model Training and Validation:</a:t>
            </a:r>
          </a:p>
          <a:p>
            <a:pPr algn="just">
              <a:lnSpc>
                <a:spcPts val="3219"/>
              </a:lnSpc>
              <a:spcBef>
                <a:spcPct val="0"/>
              </a:spcBef>
            </a:pPr>
            <a:r>
              <a:rPr lang="en-US" sz="2299">
                <a:solidFill>
                  <a:srgbClr val="000000"/>
                </a:solidFill>
                <a:latin typeface="Times New Roman"/>
              </a:rPr>
              <a:t>·Training 3 machine learning CNN models, such using ResNet, MobileNet and VGGNet architecturer on the prepared dataset to perform emotion recognition tasks.</a:t>
            </a:r>
          </a:p>
          <a:p>
            <a:pPr algn="just">
              <a:lnSpc>
                <a:spcPts val="3219"/>
              </a:lnSpc>
              <a:spcBef>
                <a:spcPct val="0"/>
              </a:spcBef>
            </a:pPr>
            <a:r>
              <a:rPr lang="en-US" sz="2299">
                <a:solidFill>
                  <a:srgbClr val="000000"/>
                </a:solidFill>
                <a:latin typeface="Times New Roman"/>
              </a:rPr>
              <a:t>·Validate the trained models using cross-validation techniques and evaluate their performance metrics, like accuracy, loss etc.</a:t>
            </a:r>
          </a:p>
          <a:p>
            <a:pPr algn="just">
              <a:lnSpc>
                <a:spcPts val="3219"/>
              </a:lnSpc>
              <a:spcBef>
                <a:spcPct val="0"/>
              </a:spcBef>
            </a:pPr>
            <a:endParaRPr lang="en-US" sz="2299">
              <a:solidFill>
                <a:srgbClr val="000000"/>
              </a:solidFill>
              <a:latin typeface="Times New Roman"/>
            </a:endParaRPr>
          </a:p>
          <a:p>
            <a:pPr algn="just">
              <a:lnSpc>
                <a:spcPts val="3499"/>
              </a:lnSpc>
              <a:spcBef>
                <a:spcPct val="0"/>
              </a:spcBef>
            </a:pPr>
            <a:r>
              <a:rPr lang="en-US" sz="2499">
                <a:solidFill>
                  <a:srgbClr val="000000"/>
                </a:solidFill>
                <a:latin typeface="Times New Roman Bold"/>
              </a:rPr>
              <a:t>System Integration and Testing:</a:t>
            </a:r>
          </a:p>
          <a:p>
            <a:pPr algn="just">
              <a:lnSpc>
                <a:spcPts val="3499"/>
              </a:lnSpc>
              <a:spcBef>
                <a:spcPct val="0"/>
              </a:spcBef>
            </a:pPr>
            <a:r>
              <a:rPr lang="en-US" sz="2499">
                <a:solidFill>
                  <a:srgbClr val="000000"/>
                </a:solidFill>
                <a:latin typeface="Times New Roman"/>
              </a:rPr>
              <a:t>·Integrate the trained emotion detection models into the real-time system architecture developed in Step 1.</a:t>
            </a:r>
          </a:p>
          <a:p>
            <a:pPr algn="just">
              <a:lnSpc>
                <a:spcPts val="3499"/>
              </a:lnSpc>
              <a:spcBef>
                <a:spcPct val="0"/>
              </a:spcBef>
            </a:pPr>
            <a:r>
              <a:rPr lang="en-US" sz="2499">
                <a:solidFill>
                  <a:srgbClr val="000000"/>
                </a:solidFill>
                <a:latin typeface="Times New Roman"/>
              </a:rPr>
              <a:t>·Conduct testing and validation of the integrated system using simulated scenarios and real-world data to ensure its reliability and accuracy.</a:t>
            </a:r>
          </a:p>
          <a:p>
            <a:pPr algn="just">
              <a:lnSpc>
                <a:spcPts val="3499"/>
              </a:lnSpc>
              <a:spcBef>
                <a:spcPct val="0"/>
              </a:spcBef>
            </a:pPr>
            <a:endParaRPr lang="en-US" sz="2499">
              <a:solidFill>
                <a:srgbClr val="000000"/>
              </a:solidFill>
              <a:latin typeface="Times New Roman"/>
            </a:endParaRPr>
          </a:p>
          <a:p>
            <a:pPr algn="just">
              <a:lnSpc>
                <a:spcPts val="3219"/>
              </a:lnSpc>
              <a:spcBef>
                <a:spcPct val="0"/>
              </a:spcBef>
            </a:pPr>
            <a:endParaRPr lang="en-US" sz="2499">
              <a:solidFill>
                <a:srgbClr val="000000"/>
              </a:solidFill>
              <a:latin typeface="Times New Roman"/>
            </a:endParaRPr>
          </a:p>
          <a:p>
            <a:pPr algn="just">
              <a:lnSpc>
                <a:spcPts val="3219"/>
              </a:lnSpc>
              <a:spcBef>
                <a:spcPct val="0"/>
              </a:spcBef>
            </a:pPr>
            <a:endParaRPr lang="en-US" sz="2499">
              <a:solidFill>
                <a:srgbClr val="000000"/>
              </a:solidFill>
              <a:latin typeface="Times New Roman"/>
            </a:endParaRPr>
          </a:p>
        </p:txBody>
      </p:sp>
      <p:sp>
        <p:nvSpPr>
          <p:cNvPr id="8" name="TextBox 8"/>
          <p:cNvSpPr txBox="1"/>
          <p:nvPr/>
        </p:nvSpPr>
        <p:spPr>
          <a:xfrm>
            <a:off x="8977253" y="9499340"/>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84692" y="-1374608"/>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1187340" y="1967664"/>
            <a:ext cx="5069352" cy="1581912"/>
          </a:xfrm>
          <a:prstGeom prst="rect">
            <a:avLst/>
          </a:prstGeom>
        </p:spPr>
        <p:txBody>
          <a:bodyPr lIns="0" tIns="0" rIns="0" bIns="0" rtlCol="0" anchor="t">
            <a:spAutoFit/>
          </a:bodyPr>
          <a:lstStyle/>
          <a:p>
            <a:pPr algn="ctr">
              <a:lnSpc>
                <a:spcPts val="5904"/>
              </a:lnSpc>
            </a:pPr>
            <a:r>
              <a:rPr lang="en-US" sz="4800">
                <a:solidFill>
                  <a:srgbClr val="FFFFFF"/>
                </a:solidFill>
                <a:latin typeface="Times New Roman Heavy"/>
              </a:rPr>
              <a:t>THINGS YOU NEEDED</a:t>
            </a:r>
          </a:p>
        </p:txBody>
      </p:sp>
      <p:sp>
        <p:nvSpPr>
          <p:cNvPr id="4" name="TextBox 4"/>
          <p:cNvSpPr txBox="1"/>
          <p:nvPr/>
        </p:nvSpPr>
        <p:spPr>
          <a:xfrm>
            <a:off x="10765255" y="3822466"/>
            <a:ext cx="5913521" cy="351028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Times New Roman Semi-Bold"/>
              </a:rPr>
              <a:t>Lorem ipsum dolor sit amet, consectetur adipiscing elit. Vivamus maximus lacus enim, sed convallis ex dapibus eu. Sed nulla neque, auctor quis dapibus vel, efficitur at massa. Quisque urna odio, maximus vel elementum id, molestie id diam. </a:t>
            </a:r>
          </a:p>
        </p:txBody>
      </p:sp>
      <p:sp>
        <p:nvSpPr>
          <p:cNvPr id="5" name="Freeform 5"/>
          <p:cNvSpPr/>
          <p:nvPr/>
        </p:nvSpPr>
        <p:spPr>
          <a:xfrm>
            <a:off x="-4002004" y="5480384"/>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804612" y="1102670"/>
            <a:ext cx="16678776" cy="7616190"/>
          </a:xfrm>
          <a:prstGeom prst="rect">
            <a:avLst/>
          </a:prstGeom>
        </p:spPr>
        <p:txBody>
          <a:bodyPr lIns="0" tIns="0" rIns="0" bIns="0" rtlCol="0" anchor="t">
            <a:spAutoFit/>
          </a:bodyPr>
          <a:lstStyle/>
          <a:p>
            <a:pPr algn="just">
              <a:lnSpc>
                <a:spcPts val="3499"/>
              </a:lnSpc>
            </a:pPr>
            <a:r>
              <a:rPr lang="en-US" sz="2499">
                <a:solidFill>
                  <a:srgbClr val="000000"/>
                </a:solidFill>
                <a:latin typeface="Times New Roman Bold"/>
              </a:rPr>
              <a:t>Performance Evaluation:</a:t>
            </a:r>
          </a:p>
          <a:p>
            <a:pPr algn="just">
              <a:lnSpc>
                <a:spcPts val="3359"/>
              </a:lnSpc>
            </a:pPr>
            <a:r>
              <a:rPr lang="en-US" sz="2399">
                <a:solidFill>
                  <a:srgbClr val="000000"/>
                </a:solidFill>
                <a:latin typeface="Times New Roman Bold"/>
              </a:rPr>
              <a:t>·</a:t>
            </a:r>
            <a:r>
              <a:rPr lang="en-US" sz="2399">
                <a:solidFill>
                  <a:srgbClr val="000000"/>
                </a:solidFill>
                <a:latin typeface="Times New Roman"/>
              </a:rPr>
              <a:t>Assess the performance of the real-time emotion detection system in terms of its ability to accurately identify critical emotions such as distress, fear, and panic.</a:t>
            </a:r>
          </a:p>
          <a:p>
            <a:pPr algn="just">
              <a:lnSpc>
                <a:spcPts val="3359"/>
              </a:lnSpc>
            </a:pPr>
            <a:r>
              <a:rPr lang="en-US" sz="2399">
                <a:solidFill>
                  <a:srgbClr val="000000"/>
                </a:solidFill>
                <a:latin typeface="Times New Roman"/>
              </a:rPr>
              <a:t>·Measure key performance indicators such as detection accuracy, response time, and system resource utilization under various conditions and scenarios.</a:t>
            </a:r>
          </a:p>
          <a:p>
            <a:pPr algn="just">
              <a:lnSpc>
                <a:spcPts val="3499"/>
              </a:lnSpc>
              <a:spcBef>
                <a:spcPct val="0"/>
              </a:spcBef>
            </a:pPr>
            <a:endParaRPr lang="en-US" sz="2399">
              <a:solidFill>
                <a:srgbClr val="000000"/>
              </a:solidFill>
              <a:latin typeface="Times New Roman"/>
            </a:endParaRPr>
          </a:p>
          <a:p>
            <a:pPr algn="just">
              <a:lnSpc>
                <a:spcPts val="3639"/>
              </a:lnSpc>
              <a:spcBef>
                <a:spcPct val="0"/>
              </a:spcBef>
            </a:pPr>
            <a:r>
              <a:rPr lang="en-US" sz="2599">
                <a:solidFill>
                  <a:srgbClr val="000000"/>
                </a:solidFill>
                <a:latin typeface="Times New Roman Bold"/>
              </a:rPr>
              <a:t>Ethical Considerations and User Feedback:</a:t>
            </a:r>
          </a:p>
          <a:p>
            <a:pPr algn="just">
              <a:lnSpc>
                <a:spcPts val="3359"/>
              </a:lnSpc>
              <a:spcBef>
                <a:spcPct val="0"/>
              </a:spcBef>
            </a:pPr>
            <a:r>
              <a:rPr lang="en-US" sz="2399">
                <a:solidFill>
                  <a:srgbClr val="000000"/>
                </a:solidFill>
                <a:latin typeface="Times New Roman"/>
              </a:rPr>
              <a:t>·Address ethical considerations related to privacy, consent, and potential biases in emotion detection algorithms.</a:t>
            </a:r>
          </a:p>
          <a:p>
            <a:pPr algn="just">
              <a:lnSpc>
                <a:spcPts val="3359"/>
              </a:lnSpc>
              <a:spcBef>
                <a:spcPct val="0"/>
              </a:spcBef>
            </a:pPr>
            <a:r>
              <a:rPr lang="en-US" sz="2399">
                <a:solidFill>
                  <a:srgbClr val="000000"/>
                </a:solidFill>
                <a:latin typeface="Times New Roman"/>
              </a:rPr>
              <a:t>·Gather user feedback and insights from healthcare professionals to assess the usability, acceptability, and effectiveness of the system in real-world healthcare settings.</a:t>
            </a:r>
          </a:p>
          <a:p>
            <a:pPr algn="just">
              <a:lnSpc>
                <a:spcPts val="3219"/>
              </a:lnSpc>
              <a:spcBef>
                <a:spcPct val="0"/>
              </a:spcBef>
            </a:pPr>
            <a:endParaRPr lang="en-US" sz="2399">
              <a:solidFill>
                <a:srgbClr val="000000"/>
              </a:solidFill>
              <a:latin typeface="Times New Roman"/>
            </a:endParaRPr>
          </a:p>
          <a:p>
            <a:pPr algn="just">
              <a:lnSpc>
                <a:spcPts val="3499"/>
              </a:lnSpc>
              <a:spcBef>
                <a:spcPct val="0"/>
              </a:spcBef>
            </a:pPr>
            <a:r>
              <a:rPr lang="en-US" sz="2499">
                <a:solidFill>
                  <a:srgbClr val="000000"/>
                </a:solidFill>
                <a:latin typeface="Times New Roman Bold"/>
              </a:rPr>
              <a:t>Analysis and Interpretation:</a:t>
            </a:r>
          </a:p>
          <a:p>
            <a:pPr algn="just">
              <a:lnSpc>
                <a:spcPts val="3359"/>
              </a:lnSpc>
              <a:spcBef>
                <a:spcPct val="0"/>
              </a:spcBef>
            </a:pPr>
            <a:r>
              <a:rPr lang="en-US" sz="2399">
                <a:solidFill>
                  <a:srgbClr val="000000"/>
                </a:solidFill>
                <a:latin typeface="Times New Roman Bold"/>
              </a:rPr>
              <a:t>·</a:t>
            </a:r>
            <a:r>
              <a:rPr lang="en-US" sz="2399">
                <a:solidFill>
                  <a:srgbClr val="000000"/>
                </a:solidFill>
                <a:latin typeface="Times New Roman"/>
              </a:rPr>
              <a:t>Analyze the collected data, performance metrics, and user feedback to draw conclusions regarding the effectiveness and practical implications of the real-time emotion detection system in healthcare applications.</a:t>
            </a:r>
          </a:p>
          <a:p>
            <a:pPr algn="just">
              <a:lnSpc>
                <a:spcPts val="3499"/>
              </a:lnSpc>
              <a:spcBef>
                <a:spcPct val="0"/>
              </a:spcBef>
            </a:pPr>
            <a:endParaRPr lang="en-US" sz="2399">
              <a:solidFill>
                <a:srgbClr val="000000"/>
              </a:solidFill>
              <a:latin typeface="Times New Roman"/>
            </a:endParaRPr>
          </a:p>
          <a:p>
            <a:pPr algn="just">
              <a:lnSpc>
                <a:spcPts val="3219"/>
              </a:lnSpc>
              <a:spcBef>
                <a:spcPct val="0"/>
              </a:spcBef>
            </a:pPr>
            <a:r>
              <a:rPr lang="en-US" sz="2299">
                <a:solidFill>
                  <a:srgbClr val="000000"/>
                </a:solidFill>
                <a:latin typeface="Times New Roman"/>
              </a:rPr>
              <a:t> By following this methodology, the aim is to develop and evaluate a robust real-time emotion detection system for healthcare applications, contributing to improved patient care and emergency response protocols.</a:t>
            </a:r>
          </a:p>
          <a:p>
            <a:pPr algn="just">
              <a:lnSpc>
                <a:spcPts val="3219"/>
              </a:lnSpc>
              <a:spcBef>
                <a:spcPct val="0"/>
              </a:spcBef>
            </a:pPr>
            <a:endParaRPr lang="en-US" sz="2299">
              <a:solidFill>
                <a:srgbClr val="000000"/>
              </a:solidFill>
              <a:latin typeface="Times New Roman"/>
            </a:endParaRPr>
          </a:p>
        </p:txBody>
      </p:sp>
      <p:sp>
        <p:nvSpPr>
          <p:cNvPr id="7" name="TextBox 7"/>
          <p:cNvSpPr txBox="1"/>
          <p:nvPr/>
        </p:nvSpPr>
        <p:spPr>
          <a:xfrm>
            <a:off x="8977253" y="9422985"/>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5353" y="2107882"/>
            <a:ext cx="7470387" cy="5876246"/>
          </a:xfrm>
          <a:custGeom>
            <a:avLst/>
            <a:gdLst/>
            <a:ahLst/>
            <a:cxnLst/>
            <a:rect l="l" t="t" r="r" b="b"/>
            <a:pathLst>
              <a:path w="7470387" h="5876246">
                <a:moveTo>
                  <a:pt x="0" y="0"/>
                </a:moveTo>
                <a:lnTo>
                  <a:pt x="7470387" y="0"/>
                </a:lnTo>
                <a:lnTo>
                  <a:pt x="7470387" y="5876245"/>
                </a:lnTo>
                <a:lnTo>
                  <a:pt x="0" y="5876245"/>
                </a:lnTo>
                <a:lnTo>
                  <a:pt x="0" y="0"/>
                </a:lnTo>
                <a:close/>
              </a:path>
            </a:pathLst>
          </a:custGeom>
          <a:blipFill>
            <a:blip r:embed="rId2"/>
            <a:stretch>
              <a:fillRect l="-2415" t="-127" b="-127"/>
            </a:stretch>
          </a:blipFill>
        </p:spPr>
        <p:txBody>
          <a:bodyPr/>
          <a:lstStyle/>
          <a:p>
            <a:endParaRPr lang="en-IN"/>
          </a:p>
        </p:txBody>
      </p:sp>
      <p:sp>
        <p:nvSpPr>
          <p:cNvPr id="3" name="Freeform 3"/>
          <p:cNvSpPr/>
          <p:nvPr/>
        </p:nvSpPr>
        <p:spPr>
          <a:xfrm>
            <a:off x="9310747" y="2010386"/>
            <a:ext cx="7569804" cy="5854268"/>
          </a:xfrm>
          <a:custGeom>
            <a:avLst/>
            <a:gdLst/>
            <a:ahLst/>
            <a:cxnLst/>
            <a:rect l="l" t="t" r="r" b="b"/>
            <a:pathLst>
              <a:path w="7569804" h="5854268">
                <a:moveTo>
                  <a:pt x="0" y="0"/>
                </a:moveTo>
                <a:lnTo>
                  <a:pt x="7569804" y="0"/>
                </a:lnTo>
                <a:lnTo>
                  <a:pt x="7569804" y="5854268"/>
                </a:lnTo>
                <a:lnTo>
                  <a:pt x="0" y="5854268"/>
                </a:lnTo>
                <a:lnTo>
                  <a:pt x="0" y="0"/>
                </a:lnTo>
                <a:close/>
              </a:path>
            </a:pathLst>
          </a:custGeom>
          <a:blipFill>
            <a:blip r:embed="rId3"/>
            <a:stretch>
              <a:fillRect l="-561" r="-561"/>
            </a:stretch>
          </a:blipFill>
        </p:spPr>
        <p:txBody>
          <a:bodyPr/>
          <a:lstStyle/>
          <a:p>
            <a:endParaRPr lang="en-IN"/>
          </a:p>
        </p:txBody>
      </p:sp>
      <p:sp>
        <p:nvSpPr>
          <p:cNvPr id="4" name="TextBox 4"/>
          <p:cNvSpPr txBox="1"/>
          <p:nvPr/>
        </p:nvSpPr>
        <p:spPr>
          <a:xfrm>
            <a:off x="2083917" y="521937"/>
            <a:ext cx="13423646" cy="1506218"/>
          </a:xfrm>
          <a:prstGeom prst="rect">
            <a:avLst/>
          </a:prstGeom>
        </p:spPr>
        <p:txBody>
          <a:bodyPr lIns="0" tIns="0" rIns="0" bIns="0" rtlCol="0" anchor="t">
            <a:spAutoFit/>
          </a:bodyPr>
          <a:lstStyle/>
          <a:p>
            <a:pPr algn="ctr">
              <a:lnSpc>
                <a:spcPts val="5705"/>
              </a:lnSpc>
              <a:spcBef>
                <a:spcPct val="0"/>
              </a:spcBef>
            </a:pPr>
            <a:r>
              <a:rPr lang="en-US" sz="4075">
                <a:solidFill>
                  <a:srgbClr val="000000"/>
                </a:solidFill>
                <a:latin typeface="Times New Roman"/>
              </a:rPr>
              <a:t>MobileNet Model Test vs Verification set accuracy and loss graphs</a:t>
            </a:r>
          </a:p>
        </p:txBody>
      </p:sp>
      <p:sp>
        <p:nvSpPr>
          <p:cNvPr id="5" name="TextBox 5"/>
          <p:cNvSpPr txBox="1"/>
          <p:nvPr/>
        </p:nvSpPr>
        <p:spPr>
          <a:xfrm>
            <a:off x="8977253" y="9453382"/>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12</a:t>
            </a:r>
          </a:p>
        </p:txBody>
      </p:sp>
      <p:sp>
        <p:nvSpPr>
          <p:cNvPr id="6" name="TextBox 6"/>
          <p:cNvSpPr txBox="1"/>
          <p:nvPr/>
        </p:nvSpPr>
        <p:spPr>
          <a:xfrm>
            <a:off x="3698828" y="8024473"/>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1.1</a:t>
            </a:r>
          </a:p>
        </p:txBody>
      </p:sp>
      <p:sp>
        <p:nvSpPr>
          <p:cNvPr id="7" name="TextBox 7"/>
          <p:cNvSpPr txBox="1"/>
          <p:nvPr/>
        </p:nvSpPr>
        <p:spPr>
          <a:xfrm>
            <a:off x="12130115" y="8024473"/>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5353" y="2107882"/>
            <a:ext cx="7470387" cy="5876246"/>
          </a:xfrm>
          <a:custGeom>
            <a:avLst/>
            <a:gdLst/>
            <a:ahLst/>
            <a:cxnLst/>
            <a:rect l="l" t="t" r="r" b="b"/>
            <a:pathLst>
              <a:path w="7470387" h="5876246">
                <a:moveTo>
                  <a:pt x="0" y="0"/>
                </a:moveTo>
                <a:lnTo>
                  <a:pt x="7470387" y="0"/>
                </a:lnTo>
                <a:lnTo>
                  <a:pt x="7470387" y="5876245"/>
                </a:lnTo>
                <a:lnTo>
                  <a:pt x="0" y="5876245"/>
                </a:lnTo>
                <a:lnTo>
                  <a:pt x="0" y="0"/>
                </a:lnTo>
                <a:close/>
              </a:path>
            </a:pathLst>
          </a:custGeom>
          <a:blipFill>
            <a:blip r:embed="rId2"/>
            <a:stretch>
              <a:fillRect l="-5190" r="-5190"/>
            </a:stretch>
          </a:blipFill>
        </p:spPr>
        <p:txBody>
          <a:bodyPr/>
          <a:lstStyle/>
          <a:p>
            <a:endParaRPr lang="en-IN"/>
          </a:p>
        </p:txBody>
      </p:sp>
      <p:sp>
        <p:nvSpPr>
          <p:cNvPr id="3" name="Freeform 3"/>
          <p:cNvSpPr/>
          <p:nvPr/>
        </p:nvSpPr>
        <p:spPr>
          <a:xfrm>
            <a:off x="9310747" y="2010386"/>
            <a:ext cx="7569804" cy="5854268"/>
          </a:xfrm>
          <a:custGeom>
            <a:avLst/>
            <a:gdLst/>
            <a:ahLst/>
            <a:cxnLst/>
            <a:rect l="l" t="t" r="r" b="b"/>
            <a:pathLst>
              <a:path w="7569804" h="5854268">
                <a:moveTo>
                  <a:pt x="0" y="0"/>
                </a:moveTo>
                <a:lnTo>
                  <a:pt x="7569804" y="0"/>
                </a:lnTo>
                <a:lnTo>
                  <a:pt x="7569804" y="5854268"/>
                </a:lnTo>
                <a:lnTo>
                  <a:pt x="0" y="5854268"/>
                </a:lnTo>
                <a:lnTo>
                  <a:pt x="0" y="0"/>
                </a:lnTo>
                <a:close/>
              </a:path>
            </a:pathLst>
          </a:custGeom>
          <a:blipFill>
            <a:blip r:embed="rId3"/>
            <a:stretch>
              <a:fillRect l="-497" r="-497"/>
            </a:stretch>
          </a:blipFill>
        </p:spPr>
        <p:txBody>
          <a:bodyPr/>
          <a:lstStyle/>
          <a:p>
            <a:endParaRPr lang="en-IN"/>
          </a:p>
        </p:txBody>
      </p:sp>
      <p:sp>
        <p:nvSpPr>
          <p:cNvPr id="4" name="TextBox 4"/>
          <p:cNvSpPr txBox="1"/>
          <p:nvPr/>
        </p:nvSpPr>
        <p:spPr>
          <a:xfrm>
            <a:off x="2083917" y="521937"/>
            <a:ext cx="13423646" cy="1506218"/>
          </a:xfrm>
          <a:prstGeom prst="rect">
            <a:avLst/>
          </a:prstGeom>
        </p:spPr>
        <p:txBody>
          <a:bodyPr lIns="0" tIns="0" rIns="0" bIns="0" rtlCol="0" anchor="t">
            <a:spAutoFit/>
          </a:bodyPr>
          <a:lstStyle/>
          <a:p>
            <a:pPr algn="ctr">
              <a:lnSpc>
                <a:spcPts val="5705"/>
              </a:lnSpc>
              <a:spcBef>
                <a:spcPct val="0"/>
              </a:spcBef>
            </a:pPr>
            <a:r>
              <a:rPr lang="en-US" sz="4075">
                <a:solidFill>
                  <a:srgbClr val="000000"/>
                </a:solidFill>
                <a:latin typeface="Times New Roman"/>
              </a:rPr>
              <a:t>ResNet Model Test vs Verification set accuracy and loss graphs</a:t>
            </a:r>
          </a:p>
        </p:txBody>
      </p:sp>
      <p:sp>
        <p:nvSpPr>
          <p:cNvPr id="5" name="TextBox 5"/>
          <p:cNvSpPr txBox="1"/>
          <p:nvPr/>
        </p:nvSpPr>
        <p:spPr>
          <a:xfrm>
            <a:off x="8977253" y="9453382"/>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13</a:t>
            </a:r>
          </a:p>
        </p:txBody>
      </p:sp>
      <p:sp>
        <p:nvSpPr>
          <p:cNvPr id="6" name="TextBox 6"/>
          <p:cNvSpPr txBox="1"/>
          <p:nvPr/>
        </p:nvSpPr>
        <p:spPr>
          <a:xfrm>
            <a:off x="3698828" y="8024473"/>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1.1</a:t>
            </a:r>
          </a:p>
        </p:txBody>
      </p:sp>
      <p:sp>
        <p:nvSpPr>
          <p:cNvPr id="7" name="TextBox 7"/>
          <p:cNvSpPr txBox="1"/>
          <p:nvPr/>
        </p:nvSpPr>
        <p:spPr>
          <a:xfrm>
            <a:off x="12130115" y="8024473"/>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27231" y="2028155"/>
            <a:ext cx="8300044" cy="6528858"/>
          </a:xfrm>
          <a:custGeom>
            <a:avLst/>
            <a:gdLst/>
            <a:ahLst/>
            <a:cxnLst/>
            <a:rect l="l" t="t" r="r" b="b"/>
            <a:pathLst>
              <a:path w="8300044" h="6528858">
                <a:moveTo>
                  <a:pt x="0" y="0"/>
                </a:moveTo>
                <a:lnTo>
                  <a:pt x="8300044" y="0"/>
                </a:lnTo>
                <a:lnTo>
                  <a:pt x="8300044" y="6528858"/>
                </a:lnTo>
                <a:lnTo>
                  <a:pt x="0" y="6528858"/>
                </a:lnTo>
                <a:lnTo>
                  <a:pt x="0" y="0"/>
                </a:lnTo>
                <a:close/>
              </a:path>
            </a:pathLst>
          </a:custGeom>
          <a:blipFill>
            <a:blip r:embed="rId2"/>
            <a:stretch>
              <a:fillRect l="-4225" r="-4225"/>
            </a:stretch>
          </a:blipFill>
        </p:spPr>
        <p:txBody>
          <a:bodyPr/>
          <a:lstStyle/>
          <a:p>
            <a:endParaRPr lang="en-IN"/>
          </a:p>
        </p:txBody>
      </p:sp>
      <p:sp>
        <p:nvSpPr>
          <p:cNvPr id="3" name="TextBox 3"/>
          <p:cNvSpPr txBox="1"/>
          <p:nvPr/>
        </p:nvSpPr>
        <p:spPr>
          <a:xfrm>
            <a:off x="2083917" y="521937"/>
            <a:ext cx="13423646" cy="1506218"/>
          </a:xfrm>
          <a:prstGeom prst="rect">
            <a:avLst/>
          </a:prstGeom>
        </p:spPr>
        <p:txBody>
          <a:bodyPr lIns="0" tIns="0" rIns="0" bIns="0" rtlCol="0" anchor="t">
            <a:spAutoFit/>
          </a:bodyPr>
          <a:lstStyle/>
          <a:p>
            <a:pPr algn="ctr">
              <a:lnSpc>
                <a:spcPts val="5705"/>
              </a:lnSpc>
              <a:spcBef>
                <a:spcPct val="0"/>
              </a:spcBef>
            </a:pPr>
            <a:r>
              <a:rPr lang="en-US" sz="4075">
                <a:solidFill>
                  <a:srgbClr val="000000"/>
                </a:solidFill>
                <a:latin typeface="Times New Roman"/>
              </a:rPr>
              <a:t>VGGNet Model Test vs Verification set accuracy and loss graph</a:t>
            </a:r>
          </a:p>
        </p:txBody>
      </p:sp>
      <p:sp>
        <p:nvSpPr>
          <p:cNvPr id="4" name="TextBox 4"/>
          <p:cNvSpPr txBox="1"/>
          <p:nvPr/>
        </p:nvSpPr>
        <p:spPr>
          <a:xfrm>
            <a:off x="8977253" y="9453382"/>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14</a:t>
            </a:r>
          </a:p>
        </p:txBody>
      </p:sp>
      <p:sp>
        <p:nvSpPr>
          <p:cNvPr id="5" name="TextBox 5"/>
          <p:cNvSpPr txBox="1"/>
          <p:nvPr/>
        </p:nvSpPr>
        <p:spPr>
          <a:xfrm>
            <a:off x="8011718" y="8609884"/>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3.1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9604" y="5632784"/>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037092" y="-1222208"/>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368454" y="1028700"/>
            <a:ext cx="7217597" cy="7217597"/>
          </a:xfrm>
          <a:custGeom>
            <a:avLst/>
            <a:gdLst/>
            <a:ahLst/>
            <a:cxnLst/>
            <a:rect l="l" t="t" r="r" b="b"/>
            <a:pathLst>
              <a:path w="7217597" h="7217597">
                <a:moveTo>
                  <a:pt x="0" y="0"/>
                </a:moveTo>
                <a:lnTo>
                  <a:pt x="7217597" y="0"/>
                </a:lnTo>
                <a:lnTo>
                  <a:pt x="7217597" y="7217597"/>
                </a:lnTo>
                <a:lnTo>
                  <a:pt x="0" y="7217597"/>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168348" y="415316"/>
            <a:ext cx="2641652" cy="881523"/>
          </a:xfrm>
          <a:prstGeom prst="rect">
            <a:avLst/>
          </a:prstGeom>
        </p:spPr>
        <p:txBody>
          <a:bodyPr wrap="square" lIns="0" tIns="0" rIns="0" bIns="0" rtlCol="0" anchor="t">
            <a:spAutoFit/>
          </a:bodyPr>
          <a:lstStyle/>
          <a:p>
            <a:pPr algn="ctr">
              <a:lnSpc>
                <a:spcPts val="7457"/>
              </a:lnSpc>
              <a:spcBef>
                <a:spcPct val="0"/>
              </a:spcBef>
            </a:pPr>
            <a:r>
              <a:rPr lang="en-US" sz="5327" dirty="0">
                <a:solidFill>
                  <a:srgbClr val="000000"/>
                </a:solidFill>
                <a:latin typeface="Times New Roman Bold"/>
              </a:rPr>
              <a:t>Results:</a:t>
            </a:r>
          </a:p>
        </p:txBody>
      </p:sp>
      <p:sp>
        <p:nvSpPr>
          <p:cNvPr id="6" name="TextBox 6"/>
          <p:cNvSpPr txBox="1"/>
          <p:nvPr/>
        </p:nvSpPr>
        <p:spPr>
          <a:xfrm>
            <a:off x="8977253" y="9581381"/>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15</a:t>
            </a:r>
          </a:p>
        </p:txBody>
      </p:sp>
      <p:sp>
        <p:nvSpPr>
          <p:cNvPr id="7" name="TextBox 7"/>
          <p:cNvSpPr txBox="1"/>
          <p:nvPr/>
        </p:nvSpPr>
        <p:spPr>
          <a:xfrm>
            <a:off x="8178465" y="8399522"/>
            <a:ext cx="1931069" cy="455927"/>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Open Sans Light"/>
              </a:rPr>
              <a:t>fig 4.1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9604" y="5632784"/>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037092" y="-1222208"/>
            <a:ext cx="4806616" cy="4806616"/>
          </a:xfrm>
          <a:custGeom>
            <a:avLst/>
            <a:gdLst/>
            <a:ahLst/>
            <a:cxnLst/>
            <a:rect l="l" t="t" r="r" b="b"/>
            <a:pathLst>
              <a:path w="4806616" h="4806616">
                <a:moveTo>
                  <a:pt x="0" y="0"/>
                </a:moveTo>
                <a:lnTo>
                  <a:pt x="4806616" y="0"/>
                </a:lnTo>
                <a:lnTo>
                  <a:pt x="4806616" y="4806616"/>
                </a:lnTo>
                <a:lnTo>
                  <a:pt x="0" y="4806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0" y="415316"/>
            <a:ext cx="12538311" cy="1017217"/>
          </a:xfrm>
          <a:prstGeom prst="rect">
            <a:avLst/>
          </a:prstGeom>
        </p:spPr>
        <p:txBody>
          <a:bodyPr lIns="0" tIns="0" rIns="0" bIns="0" rtlCol="0" anchor="t">
            <a:spAutoFit/>
          </a:bodyPr>
          <a:lstStyle/>
          <a:p>
            <a:pPr algn="ctr">
              <a:lnSpc>
                <a:spcPts val="7457"/>
              </a:lnSpc>
              <a:spcBef>
                <a:spcPct val="0"/>
              </a:spcBef>
            </a:pPr>
            <a:r>
              <a:rPr lang="en-US" sz="5327">
                <a:solidFill>
                  <a:srgbClr val="000000"/>
                </a:solidFill>
                <a:latin typeface="Times New Roman Bold"/>
              </a:rPr>
              <a:t>A demo video of total working system:</a:t>
            </a:r>
          </a:p>
        </p:txBody>
      </p:sp>
      <p:sp>
        <p:nvSpPr>
          <p:cNvPr id="5" name="TextBox 5"/>
          <p:cNvSpPr txBox="1"/>
          <p:nvPr/>
        </p:nvSpPr>
        <p:spPr>
          <a:xfrm>
            <a:off x="8977253" y="9581381"/>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16</a:t>
            </a:r>
          </a:p>
        </p:txBody>
      </p:sp>
      <p:sp>
        <p:nvSpPr>
          <p:cNvPr id="8" name="TextBox 7">
            <a:hlinkClick r:id="rId4"/>
            <a:extLst>
              <a:ext uri="{FF2B5EF4-FFF2-40B4-BE49-F238E27FC236}">
                <a16:creationId xmlns:a16="http://schemas.microsoft.com/office/drawing/2014/main" id="{9B644032-1ED9-2755-83A3-2BFBF470CCBF}"/>
              </a:ext>
            </a:extLst>
          </p:cNvPr>
          <p:cNvSpPr txBox="1"/>
          <p:nvPr/>
        </p:nvSpPr>
        <p:spPr>
          <a:xfrm>
            <a:off x="1219200" y="1943100"/>
            <a:ext cx="12344400" cy="369332"/>
          </a:xfrm>
          <a:prstGeom prst="rect">
            <a:avLst/>
          </a:prstGeom>
          <a:noFill/>
        </p:spPr>
        <p:txBody>
          <a:bodyPr wrap="square">
            <a:spAutoFit/>
          </a:bodyPr>
          <a:lstStyle/>
          <a:p>
            <a:r>
              <a:rPr lang="en-IN" dirty="0"/>
              <a:t>https://drive.google.com/file/d/1_ghgAlgH0q2HT9ixzHUYqbdMvdVQcQZL/view?usp=sharing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47837"/>
            <a:chOff x="0" y="0"/>
            <a:chExt cx="4816593" cy="987085"/>
          </a:xfrm>
        </p:grpSpPr>
        <p:sp>
          <p:nvSpPr>
            <p:cNvPr id="3" name="Freeform 3"/>
            <p:cNvSpPr/>
            <p:nvPr/>
          </p:nvSpPr>
          <p:spPr>
            <a:xfrm>
              <a:off x="0" y="0"/>
              <a:ext cx="4816592" cy="987085"/>
            </a:xfrm>
            <a:custGeom>
              <a:avLst/>
              <a:gdLst/>
              <a:ahLst/>
              <a:cxnLst/>
              <a:rect l="l" t="t" r="r" b="b"/>
              <a:pathLst>
                <a:path w="4816592" h="987085">
                  <a:moveTo>
                    <a:pt x="0" y="0"/>
                  </a:moveTo>
                  <a:lnTo>
                    <a:pt x="4816592" y="0"/>
                  </a:lnTo>
                  <a:lnTo>
                    <a:pt x="4816592" y="987085"/>
                  </a:lnTo>
                  <a:lnTo>
                    <a:pt x="0" y="987085"/>
                  </a:lnTo>
                  <a:close/>
                </a:path>
              </a:pathLst>
            </a:custGeom>
            <a:solidFill>
              <a:srgbClr val="03989E"/>
            </a:solidFill>
          </p:spPr>
          <p:txBody>
            <a:bodyPr/>
            <a:lstStyle/>
            <a:p>
              <a:endParaRPr lang="en-IN"/>
            </a:p>
          </p:txBody>
        </p:sp>
        <p:sp>
          <p:nvSpPr>
            <p:cNvPr id="4" name="TextBox 4"/>
            <p:cNvSpPr txBox="1"/>
            <p:nvPr/>
          </p:nvSpPr>
          <p:spPr>
            <a:xfrm>
              <a:off x="0" y="-38100"/>
              <a:ext cx="4816593" cy="10251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69457" y="692677"/>
            <a:ext cx="16749615" cy="8229600"/>
            <a:chOff x="0" y="0"/>
            <a:chExt cx="4411421" cy="2167467"/>
          </a:xfrm>
        </p:grpSpPr>
        <p:sp>
          <p:nvSpPr>
            <p:cNvPr id="6" name="Freeform 6"/>
            <p:cNvSpPr/>
            <p:nvPr/>
          </p:nvSpPr>
          <p:spPr>
            <a:xfrm>
              <a:off x="0" y="0"/>
              <a:ext cx="4411421" cy="2167467"/>
            </a:xfrm>
            <a:custGeom>
              <a:avLst/>
              <a:gdLst/>
              <a:ahLst/>
              <a:cxnLst/>
              <a:rect l="l" t="t" r="r" b="b"/>
              <a:pathLst>
                <a:path w="4411421" h="2167467">
                  <a:moveTo>
                    <a:pt x="0" y="0"/>
                  </a:moveTo>
                  <a:lnTo>
                    <a:pt x="4411421" y="0"/>
                  </a:lnTo>
                  <a:lnTo>
                    <a:pt x="4411421" y="2167467"/>
                  </a:lnTo>
                  <a:lnTo>
                    <a:pt x="0" y="2167467"/>
                  </a:lnTo>
                  <a:close/>
                </a:path>
              </a:pathLst>
            </a:custGeom>
            <a:solidFill>
              <a:srgbClr val="FFFFFF"/>
            </a:solidFill>
            <a:ln w="104775" cap="sq">
              <a:solidFill>
                <a:srgbClr val="015E62"/>
              </a:solidFill>
              <a:prstDash val="solid"/>
              <a:miter/>
            </a:ln>
          </p:spPr>
          <p:txBody>
            <a:bodyPr/>
            <a:lstStyle/>
            <a:p>
              <a:endParaRPr lang="en-IN"/>
            </a:p>
          </p:txBody>
        </p:sp>
        <p:sp>
          <p:nvSpPr>
            <p:cNvPr id="7" name="TextBox 7"/>
            <p:cNvSpPr txBox="1"/>
            <p:nvPr/>
          </p:nvSpPr>
          <p:spPr>
            <a:xfrm>
              <a:off x="0" y="-38100"/>
              <a:ext cx="4411421" cy="2205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596085" y="941738"/>
            <a:ext cx="9095830" cy="1683385"/>
          </a:xfrm>
          <a:prstGeom prst="rect">
            <a:avLst/>
          </a:prstGeom>
        </p:spPr>
        <p:txBody>
          <a:bodyPr lIns="0" tIns="0" rIns="0" bIns="0" rtlCol="0" anchor="t">
            <a:spAutoFit/>
          </a:bodyPr>
          <a:lstStyle/>
          <a:p>
            <a:pPr algn="ctr">
              <a:lnSpc>
                <a:spcPts val="6440"/>
              </a:lnSpc>
            </a:pPr>
            <a:r>
              <a:rPr lang="en-US" sz="4600">
                <a:solidFill>
                  <a:srgbClr val="000000"/>
                </a:solidFill>
                <a:latin typeface="Times New Roman Heavy"/>
              </a:rPr>
              <a:t>EXPECTED CONTRIBUTIONS:</a:t>
            </a:r>
          </a:p>
          <a:p>
            <a:pPr algn="ctr">
              <a:lnSpc>
                <a:spcPts val="6440"/>
              </a:lnSpc>
              <a:spcBef>
                <a:spcPct val="0"/>
              </a:spcBef>
            </a:pPr>
            <a:endParaRPr lang="en-US" sz="4600">
              <a:solidFill>
                <a:srgbClr val="000000"/>
              </a:solidFill>
              <a:latin typeface="Times New Roman Heavy"/>
            </a:endParaRPr>
          </a:p>
        </p:txBody>
      </p:sp>
      <p:sp>
        <p:nvSpPr>
          <p:cNvPr id="9" name="TextBox 9"/>
          <p:cNvSpPr txBox="1"/>
          <p:nvPr/>
        </p:nvSpPr>
        <p:spPr>
          <a:xfrm>
            <a:off x="1911253" y="3024461"/>
            <a:ext cx="14754258" cy="2119039"/>
          </a:xfrm>
          <a:prstGeom prst="rect">
            <a:avLst/>
          </a:prstGeom>
        </p:spPr>
        <p:txBody>
          <a:bodyPr lIns="0" tIns="0" rIns="0" bIns="0" rtlCol="0" anchor="t">
            <a:spAutoFit/>
          </a:bodyPr>
          <a:lstStyle/>
          <a:p>
            <a:pPr algn="just">
              <a:lnSpc>
                <a:spcPts val="3287"/>
              </a:lnSpc>
            </a:pPr>
            <a:r>
              <a:rPr lang="en-US" sz="2348">
                <a:solidFill>
                  <a:srgbClr val="000000"/>
                </a:solidFill>
                <a:latin typeface="Times New Roman"/>
              </a:rPr>
              <a:t> 1. </a:t>
            </a:r>
            <a:r>
              <a:rPr lang="en-US" sz="2348">
                <a:solidFill>
                  <a:srgbClr val="000000"/>
                </a:solidFill>
                <a:latin typeface="Times New Roman Bold"/>
              </a:rPr>
              <a:t>Advancing Healthcare Technology:</a:t>
            </a:r>
            <a:r>
              <a:rPr lang="en-US" sz="2348">
                <a:solidFill>
                  <a:srgbClr val="000000"/>
                </a:solidFill>
                <a:latin typeface="Times New Roman"/>
              </a:rPr>
              <a:t> By developing and evaluating a real-time emotion detection system, this research aims to advance the capabilities of healthcare technology in identifying and responding to critical medical situations promptly. The implementation of such a system has the potential to improve patient outcomes, enhance emergency response procedures, and ultimately save lives in healthcare settings.</a:t>
            </a:r>
          </a:p>
          <a:p>
            <a:pPr algn="just">
              <a:lnSpc>
                <a:spcPts val="3567"/>
              </a:lnSpc>
            </a:pPr>
            <a:endParaRPr lang="en-US" sz="2348">
              <a:solidFill>
                <a:srgbClr val="000000"/>
              </a:solidFill>
              <a:latin typeface="Times New Roman"/>
            </a:endParaRPr>
          </a:p>
        </p:txBody>
      </p:sp>
      <p:sp>
        <p:nvSpPr>
          <p:cNvPr id="10" name="TextBox 10"/>
          <p:cNvSpPr txBox="1"/>
          <p:nvPr/>
        </p:nvSpPr>
        <p:spPr>
          <a:xfrm>
            <a:off x="1808522" y="6429224"/>
            <a:ext cx="15450778" cy="2493054"/>
          </a:xfrm>
          <a:prstGeom prst="rect">
            <a:avLst/>
          </a:prstGeom>
        </p:spPr>
        <p:txBody>
          <a:bodyPr lIns="0" tIns="0" rIns="0" bIns="0" rtlCol="0" anchor="t">
            <a:spAutoFit/>
          </a:bodyPr>
          <a:lstStyle/>
          <a:p>
            <a:pPr>
              <a:lnSpc>
                <a:spcPts val="3287"/>
              </a:lnSpc>
            </a:pPr>
            <a:r>
              <a:rPr lang="en-US" sz="2348" dirty="0">
                <a:solidFill>
                  <a:srgbClr val="000000"/>
                </a:solidFill>
                <a:latin typeface="Times New Roman"/>
              </a:rPr>
              <a:t>3. </a:t>
            </a:r>
            <a:r>
              <a:rPr lang="en-US" sz="2348" dirty="0">
                <a:solidFill>
                  <a:srgbClr val="000000"/>
                </a:solidFill>
                <a:latin typeface="Times New Roman Bold"/>
              </a:rPr>
              <a:t> Informing Healthcare Practices:</a:t>
            </a:r>
            <a:r>
              <a:rPr lang="en-US" sz="2348" dirty="0">
                <a:solidFill>
                  <a:srgbClr val="000000"/>
                </a:solidFill>
                <a:latin typeface="Times New Roman"/>
              </a:rPr>
              <a:t> The findings and insights generated from this research can inform healthcare practices and decision-making processes related to the adoption and implementation of real-time emotion detection technology. Healthcare professionals can leverage the knowledge gained from this research to enhance their understanding of patient emotions and improve their ability to provide tailored and effective care to individuals in need.</a:t>
            </a:r>
          </a:p>
          <a:p>
            <a:pPr algn="ctr">
              <a:lnSpc>
                <a:spcPts val="3287"/>
              </a:lnSpc>
            </a:pPr>
            <a:endParaRPr lang="en-US" sz="2348" dirty="0">
              <a:solidFill>
                <a:srgbClr val="000000"/>
              </a:solidFill>
              <a:latin typeface="Times New Roman"/>
            </a:endParaRPr>
          </a:p>
          <a:p>
            <a:pPr algn="ctr">
              <a:lnSpc>
                <a:spcPts val="3287"/>
              </a:lnSpc>
            </a:pPr>
            <a:endParaRPr lang="en-US" sz="2348" dirty="0">
              <a:solidFill>
                <a:srgbClr val="000000"/>
              </a:solidFill>
              <a:latin typeface="Times New Roman"/>
            </a:endParaRPr>
          </a:p>
        </p:txBody>
      </p:sp>
      <p:sp>
        <p:nvSpPr>
          <p:cNvPr id="11" name="TextBox 11"/>
          <p:cNvSpPr txBox="1"/>
          <p:nvPr/>
        </p:nvSpPr>
        <p:spPr>
          <a:xfrm>
            <a:off x="1911253" y="4712227"/>
            <a:ext cx="14617939" cy="2083479"/>
          </a:xfrm>
          <a:prstGeom prst="rect">
            <a:avLst/>
          </a:prstGeom>
        </p:spPr>
        <p:txBody>
          <a:bodyPr lIns="0" tIns="0" rIns="0" bIns="0" rtlCol="0" anchor="t">
            <a:spAutoFit/>
          </a:bodyPr>
          <a:lstStyle/>
          <a:p>
            <a:pPr>
              <a:lnSpc>
                <a:spcPts val="3287"/>
              </a:lnSpc>
            </a:pPr>
            <a:r>
              <a:rPr lang="en-US" sz="2348" dirty="0">
                <a:solidFill>
                  <a:srgbClr val="000000"/>
                </a:solidFill>
                <a:latin typeface="Times New Roman"/>
              </a:rPr>
              <a:t>2.    </a:t>
            </a:r>
            <a:r>
              <a:rPr lang="en-US" sz="2348" dirty="0">
                <a:solidFill>
                  <a:srgbClr val="000000"/>
                </a:solidFill>
                <a:latin typeface="Times New Roman Bold"/>
              </a:rPr>
              <a:t>Enhancing Patient Safety:</a:t>
            </a:r>
            <a:r>
              <a:rPr lang="en-US" sz="2348" dirty="0">
                <a:solidFill>
                  <a:srgbClr val="000000"/>
                </a:solidFill>
                <a:latin typeface="Times New Roman"/>
              </a:rPr>
              <a:t> I believe the real-time emotion detection system proposed in this research has the potential to significantly enhance patient safety by providing timely alerts and assistance in critical medical situations. By accurately detecting emotions indicative of distress, fear, or panic, the system can facilitate prompt intervention and medical assistance, thereby reducing the risk of adverse outcomes for patients.</a:t>
            </a:r>
          </a:p>
          <a:p>
            <a:pPr algn="ctr">
              <a:lnSpc>
                <a:spcPts val="3287"/>
              </a:lnSpc>
            </a:pPr>
            <a:endParaRPr lang="en-US" sz="2348" dirty="0">
              <a:solidFill>
                <a:srgbClr val="000000"/>
              </a:solidFill>
              <a:latin typeface="Times New Roman"/>
            </a:endParaRPr>
          </a:p>
        </p:txBody>
      </p:sp>
      <p:sp>
        <p:nvSpPr>
          <p:cNvPr id="12" name="TextBox 12"/>
          <p:cNvSpPr txBox="1"/>
          <p:nvPr/>
        </p:nvSpPr>
        <p:spPr>
          <a:xfrm>
            <a:off x="1911253" y="1932973"/>
            <a:ext cx="14754258" cy="1327150"/>
          </a:xfrm>
          <a:prstGeom prst="rect">
            <a:avLst/>
          </a:prstGeom>
        </p:spPr>
        <p:txBody>
          <a:bodyPr lIns="0" tIns="0" rIns="0" bIns="0" rtlCol="0" anchor="t">
            <a:spAutoFit/>
          </a:bodyPr>
          <a:lstStyle/>
          <a:p>
            <a:pPr algn="ctr">
              <a:lnSpc>
                <a:spcPts val="3639"/>
              </a:lnSpc>
            </a:pPr>
            <a:r>
              <a:rPr lang="en-US" sz="2599">
                <a:solidFill>
                  <a:srgbClr val="000000"/>
                </a:solidFill>
                <a:latin typeface="Open Sans"/>
              </a:rPr>
              <a:t>This research project is anticipated to make significant contributions to society and the field of       </a:t>
            </a:r>
          </a:p>
          <a:p>
            <a:pPr algn="ctr">
              <a:lnSpc>
                <a:spcPts val="3639"/>
              </a:lnSpc>
            </a:pPr>
            <a:r>
              <a:rPr lang="en-US" sz="2599">
                <a:solidFill>
                  <a:srgbClr val="000000"/>
                </a:solidFill>
                <a:latin typeface="Open Sans"/>
              </a:rPr>
              <a:t>  healthcare technology by:</a:t>
            </a:r>
          </a:p>
          <a:p>
            <a:pPr algn="ctr">
              <a:lnSpc>
                <a:spcPts val="3359"/>
              </a:lnSpc>
              <a:spcBef>
                <a:spcPct val="0"/>
              </a:spcBef>
            </a:pPr>
            <a:endParaRPr lang="en-US" sz="2599">
              <a:solidFill>
                <a:srgbClr val="000000"/>
              </a:solidFill>
              <a:latin typeface="Open Sans"/>
            </a:endParaRPr>
          </a:p>
        </p:txBody>
      </p:sp>
      <p:sp>
        <p:nvSpPr>
          <p:cNvPr id="13" name="TextBox 13"/>
          <p:cNvSpPr txBox="1"/>
          <p:nvPr/>
        </p:nvSpPr>
        <p:spPr>
          <a:xfrm>
            <a:off x="9053475" y="9210675"/>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61737"/>
            <a:ext cx="2007065" cy="3994134"/>
          </a:xfrm>
          <a:custGeom>
            <a:avLst/>
            <a:gdLst/>
            <a:ahLst/>
            <a:cxnLst/>
            <a:rect l="l" t="t" r="r" b="b"/>
            <a:pathLst>
              <a:path w="2007065" h="3994134">
                <a:moveTo>
                  <a:pt x="0" y="0"/>
                </a:moveTo>
                <a:lnTo>
                  <a:pt x="2007065" y="0"/>
                </a:lnTo>
                <a:lnTo>
                  <a:pt x="2007065" y="3994134"/>
                </a:lnTo>
                <a:lnTo>
                  <a:pt x="0" y="3994134"/>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a:off x="2496964" y="1320568"/>
            <a:ext cx="3636357" cy="1501564"/>
          </a:xfrm>
          <a:custGeom>
            <a:avLst/>
            <a:gdLst/>
            <a:ahLst/>
            <a:cxnLst/>
            <a:rect l="l" t="t" r="r" b="b"/>
            <a:pathLst>
              <a:path w="3636357" h="1501564">
                <a:moveTo>
                  <a:pt x="0" y="0"/>
                </a:moveTo>
                <a:lnTo>
                  <a:pt x="3636357" y="0"/>
                </a:lnTo>
                <a:lnTo>
                  <a:pt x="3636357" y="1501565"/>
                </a:lnTo>
                <a:lnTo>
                  <a:pt x="0" y="1501565"/>
                </a:lnTo>
                <a:lnTo>
                  <a:pt x="0" y="0"/>
                </a:lnTo>
                <a:close/>
              </a:path>
            </a:pathLst>
          </a:custGeom>
          <a:blipFill>
            <a:blip r:embed="rId4">
              <a:extLst>
                <a:ext uri="{96DAC541-7B7A-43D3-8B79-37D633B846F1}">
                  <asvg:svgBlip xmlns:asvg="http://schemas.microsoft.com/office/drawing/2016/SVG/main" r:embed="rId5"/>
                </a:ext>
              </a:extLst>
            </a:blip>
            <a:stretch>
              <a:fillRect r="-62675"/>
            </a:stretch>
          </a:blipFill>
        </p:spPr>
        <p:txBody>
          <a:bodyPr/>
          <a:lstStyle/>
          <a:p>
            <a:endParaRPr lang="en-IN"/>
          </a:p>
        </p:txBody>
      </p:sp>
      <p:sp>
        <p:nvSpPr>
          <p:cNvPr id="4" name="TextBox 4"/>
          <p:cNvSpPr txBox="1"/>
          <p:nvPr/>
        </p:nvSpPr>
        <p:spPr>
          <a:xfrm>
            <a:off x="2385284" y="3154649"/>
            <a:ext cx="3859716" cy="842391"/>
          </a:xfrm>
          <a:prstGeom prst="rect">
            <a:avLst/>
          </a:prstGeom>
        </p:spPr>
        <p:txBody>
          <a:bodyPr lIns="0" tIns="0" rIns="0" bIns="0" rtlCol="0" anchor="t">
            <a:spAutoFit/>
          </a:bodyPr>
          <a:lstStyle/>
          <a:p>
            <a:pPr algn="l">
              <a:lnSpc>
                <a:spcPts val="5952"/>
              </a:lnSpc>
              <a:spcBef>
                <a:spcPct val="0"/>
              </a:spcBef>
            </a:pPr>
            <a:r>
              <a:rPr lang="en-US" sz="4800">
                <a:solidFill>
                  <a:srgbClr val="000000"/>
                </a:solidFill>
                <a:latin typeface="Times New Roman Ultra-Bold"/>
              </a:rPr>
              <a:t>CONTENTS</a:t>
            </a:r>
          </a:p>
        </p:txBody>
      </p:sp>
      <p:grpSp>
        <p:nvGrpSpPr>
          <p:cNvPr id="5" name="Group 5"/>
          <p:cNvGrpSpPr/>
          <p:nvPr/>
        </p:nvGrpSpPr>
        <p:grpSpPr>
          <a:xfrm>
            <a:off x="8343885" y="661737"/>
            <a:ext cx="7355874" cy="452199"/>
            <a:chOff x="0" y="0"/>
            <a:chExt cx="9807832" cy="602932"/>
          </a:xfrm>
        </p:grpSpPr>
        <p:grpSp>
          <p:nvGrpSpPr>
            <p:cNvPr id="6" name="Group 6"/>
            <p:cNvGrpSpPr/>
            <p:nvPr/>
          </p:nvGrpSpPr>
          <p:grpSpPr>
            <a:xfrm>
              <a:off x="0" y="0"/>
              <a:ext cx="602932" cy="60293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EXECUTIVE SUMMARY</a:t>
              </a:r>
            </a:p>
          </p:txBody>
        </p:sp>
        <p:sp>
          <p:nvSpPr>
            <p:cNvPr id="10" name="TextBox 10"/>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a:t>
              </a:r>
            </a:p>
          </p:txBody>
        </p:sp>
      </p:grpSp>
      <p:grpSp>
        <p:nvGrpSpPr>
          <p:cNvPr id="11" name="Group 11"/>
          <p:cNvGrpSpPr/>
          <p:nvPr/>
        </p:nvGrpSpPr>
        <p:grpSpPr>
          <a:xfrm>
            <a:off x="8343885" y="1263553"/>
            <a:ext cx="7355874" cy="452199"/>
            <a:chOff x="0" y="0"/>
            <a:chExt cx="9807832" cy="602932"/>
          </a:xfrm>
        </p:grpSpPr>
        <p:grpSp>
          <p:nvGrpSpPr>
            <p:cNvPr id="12" name="Group 12"/>
            <p:cNvGrpSpPr/>
            <p:nvPr/>
          </p:nvGrpSpPr>
          <p:grpSpPr>
            <a:xfrm>
              <a:off x="0" y="0"/>
              <a:ext cx="602932" cy="60293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INTRODUCTION</a:t>
              </a:r>
            </a:p>
          </p:txBody>
        </p:sp>
        <p:sp>
          <p:nvSpPr>
            <p:cNvPr id="16" name="TextBox 16"/>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2</a:t>
              </a:r>
            </a:p>
          </p:txBody>
        </p:sp>
      </p:grpSp>
      <p:grpSp>
        <p:nvGrpSpPr>
          <p:cNvPr id="17" name="Group 17"/>
          <p:cNvGrpSpPr/>
          <p:nvPr/>
        </p:nvGrpSpPr>
        <p:grpSpPr>
          <a:xfrm>
            <a:off x="8343885" y="1868152"/>
            <a:ext cx="7355874" cy="452199"/>
            <a:chOff x="0" y="0"/>
            <a:chExt cx="9807832" cy="602932"/>
          </a:xfrm>
        </p:grpSpPr>
        <p:grpSp>
          <p:nvGrpSpPr>
            <p:cNvPr id="18" name="Group 18"/>
            <p:cNvGrpSpPr/>
            <p:nvPr/>
          </p:nvGrpSpPr>
          <p:grpSpPr>
            <a:xfrm>
              <a:off x="0" y="0"/>
              <a:ext cx="602932" cy="60293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RESEARCH PROBLEM</a:t>
              </a:r>
            </a:p>
          </p:txBody>
        </p:sp>
        <p:sp>
          <p:nvSpPr>
            <p:cNvPr id="22" name="TextBox 22"/>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3</a:t>
              </a:r>
            </a:p>
          </p:txBody>
        </p:sp>
      </p:grpSp>
      <p:grpSp>
        <p:nvGrpSpPr>
          <p:cNvPr id="23" name="Group 23"/>
          <p:cNvGrpSpPr/>
          <p:nvPr/>
        </p:nvGrpSpPr>
        <p:grpSpPr>
          <a:xfrm>
            <a:off x="8343885" y="2472751"/>
            <a:ext cx="7355874" cy="452199"/>
            <a:chOff x="0" y="0"/>
            <a:chExt cx="9807832" cy="602932"/>
          </a:xfrm>
        </p:grpSpPr>
        <p:grpSp>
          <p:nvGrpSpPr>
            <p:cNvPr id="24" name="Group 24"/>
            <p:cNvGrpSpPr/>
            <p:nvPr/>
          </p:nvGrpSpPr>
          <p:grpSpPr>
            <a:xfrm>
              <a:off x="0" y="0"/>
              <a:ext cx="602932" cy="60293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RESEARCH OBJECTIVES</a:t>
              </a:r>
            </a:p>
          </p:txBody>
        </p:sp>
        <p:sp>
          <p:nvSpPr>
            <p:cNvPr id="28" name="TextBox 28"/>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4</a:t>
              </a:r>
            </a:p>
          </p:txBody>
        </p:sp>
      </p:grpSp>
      <p:grpSp>
        <p:nvGrpSpPr>
          <p:cNvPr id="29" name="Group 29"/>
          <p:cNvGrpSpPr/>
          <p:nvPr/>
        </p:nvGrpSpPr>
        <p:grpSpPr>
          <a:xfrm>
            <a:off x="8343885" y="3077350"/>
            <a:ext cx="7355874" cy="452199"/>
            <a:chOff x="0" y="0"/>
            <a:chExt cx="9807832" cy="602932"/>
          </a:xfrm>
        </p:grpSpPr>
        <p:grpSp>
          <p:nvGrpSpPr>
            <p:cNvPr id="30" name="Group 30"/>
            <p:cNvGrpSpPr/>
            <p:nvPr/>
          </p:nvGrpSpPr>
          <p:grpSpPr>
            <a:xfrm>
              <a:off x="0" y="0"/>
              <a:ext cx="602932" cy="602932"/>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RESEARCH QUESTIONS</a:t>
              </a:r>
            </a:p>
          </p:txBody>
        </p:sp>
        <p:sp>
          <p:nvSpPr>
            <p:cNvPr id="34" name="TextBox 34"/>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5</a:t>
              </a:r>
            </a:p>
          </p:txBody>
        </p:sp>
      </p:grpSp>
      <p:grpSp>
        <p:nvGrpSpPr>
          <p:cNvPr id="35" name="Group 35"/>
          <p:cNvGrpSpPr/>
          <p:nvPr/>
        </p:nvGrpSpPr>
        <p:grpSpPr>
          <a:xfrm>
            <a:off x="8343885" y="3681949"/>
            <a:ext cx="7355874" cy="452199"/>
            <a:chOff x="0" y="0"/>
            <a:chExt cx="9807832" cy="602932"/>
          </a:xfrm>
        </p:grpSpPr>
        <p:grpSp>
          <p:nvGrpSpPr>
            <p:cNvPr id="36" name="Group 36"/>
            <p:cNvGrpSpPr/>
            <p:nvPr/>
          </p:nvGrpSpPr>
          <p:grpSpPr>
            <a:xfrm>
              <a:off x="0" y="0"/>
              <a:ext cx="602932" cy="602932"/>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LITERATURE REVIEW</a:t>
              </a:r>
            </a:p>
          </p:txBody>
        </p:sp>
        <p:sp>
          <p:nvSpPr>
            <p:cNvPr id="40" name="TextBox 40"/>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6-7</a:t>
              </a:r>
            </a:p>
          </p:txBody>
        </p:sp>
      </p:grpSp>
      <p:grpSp>
        <p:nvGrpSpPr>
          <p:cNvPr id="41" name="Group 41"/>
          <p:cNvGrpSpPr/>
          <p:nvPr/>
        </p:nvGrpSpPr>
        <p:grpSpPr>
          <a:xfrm>
            <a:off x="8343885" y="4286548"/>
            <a:ext cx="7355874" cy="452199"/>
            <a:chOff x="0" y="0"/>
            <a:chExt cx="9807832" cy="602932"/>
          </a:xfrm>
        </p:grpSpPr>
        <p:grpSp>
          <p:nvGrpSpPr>
            <p:cNvPr id="42" name="Group 42"/>
            <p:cNvGrpSpPr/>
            <p:nvPr/>
          </p:nvGrpSpPr>
          <p:grpSpPr>
            <a:xfrm>
              <a:off x="0" y="0"/>
              <a:ext cx="602932" cy="602932"/>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44" name="TextBox 4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METHODOLOGY</a:t>
              </a:r>
            </a:p>
          </p:txBody>
        </p:sp>
        <p:sp>
          <p:nvSpPr>
            <p:cNvPr id="46" name="TextBox 46"/>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8</a:t>
              </a:r>
            </a:p>
          </p:txBody>
        </p:sp>
      </p:grpSp>
      <p:grpSp>
        <p:nvGrpSpPr>
          <p:cNvPr id="47" name="Group 47"/>
          <p:cNvGrpSpPr/>
          <p:nvPr/>
        </p:nvGrpSpPr>
        <p:grpSpPr>
          <a:xfrm>
            <a:off x="8343885" y="4891147"/>
            <a:ext cx="7355874" cy="452199"/>
            <a:chOff x="0" y="0"/>
            <a:chExt cx="9807832" cy="602932"/>
          </a:xfrm>
        </p:grpSpPr>
        <p:grpSp>
          <p:nvGrpSpPr>
            <p:cNvPr id="48" name="Group 48"/>
            <p:cNvGrpSpPr/>
            <p:nvPr/>
          </p:nvGrpSpPr>
          <p:grpSpPr>
            <a:xfrm>
              <a:off x="0" y="0"/>
              <a:ext cx="602932" cy="602932"/>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50" name="TextBox 5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1" name="TextBox 51"/>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PROPOSED APPROACH</a:t>
              </a:r>
            </a:p>
          </p:txBody>
        </p:sp>
        <p:sp>
          <p:nvSpPr>
            <p:cNvPr id="52" name="TextBox 52"/>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9-11</a:t>
              </a:r>
            </a:p>
          </p:txBody>
        </p:sp>
      </p:grpSp>
      <p:grpSp>
        <p:nvGrpSpPr>
          <p:cNvPr id="53" name="Group 53"/>
          <p:cNvGrpSpPr/>
          <p:nvPr/>
        </p:nvGrpSpPr>
        <p:grpSpPr>
          <a:xfrm>
            <a:off x="8343885" y="6612777"/>
            <a:ext cx="7355874" cy="452199"/>
            <a:chOff x="0" y="0"/>
            <a:chExt cx="9807832" cy="602932"/>
          </a:xfrm>
        </p:grpSpPr>
        <p:grpSp>
          <p:nvGrpSpPr>
            <p:cNvPr id="54" name="Group 54"/>
            <p:cNvGrpSpPr/>
            <p:nvPr/>
          </p:nvGrpSpPr>
          <p:grpSpPr>
            <a:xfrm>
              <a:off x="0" y="0"/>
              <a:ext cx="602932" cy="602932"/>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56" name="TextBox 5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7" name="TextBox 57"/>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    DEMO VIDEO</a:t>
              </a:r>
            </a:p>
          </p:txBody>
        </p:sp>
        <p:sp>
          <p:nvSpPr>
            <p:cNvPr id="58" name="TextBox 58"/>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16</a:t>
              </a:r>
            </a:p>
          </p:txBody>
        </p:sp>
      </p:grpSp>
      <p:grpSp>
        <p:nvGrpSpPr>
          <p:cNvPr id="59" name="Group 59"/>
          <p:cNvGrpSpPr/>
          <p:nvPr/>
        </p:nvGrpSpPr>
        <p:grpSpPr>
          <a:xfrm>
            <a:off x="8343885" y="8422050"/>
            <a:ext cx="7355874" cy="452199"/>
            <a:chOff x="0" y="0"/>
            <a:chExt cx="9807832" cy="602932"/>
          </a:xfrm>
        </p:grpSpPr>
        <p:grpSp>
          <p:nvGrpSpPr>
            <p:cNvPr id="60" name="Group 60"/>
            <p:cNvGrpSpPr/>
            <p:nvPr/>
          </p:nvGrpSpPr>
          <p:grpSpPr>
            <a:xfrm>
              <a:off x="0" y="0"/>
              <a:ext cx="602932" cy="602932"/>
              <a:chOff x="0" y="0"/>
              <a:chExt cx="812800" cy="812800"/>
            </a:xfrm>
          </p:grpSpPr>
          <p:sp>
            <p:nvSpPr>
              <p:cNvPr id="61" name="Freeform 6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62" name="TextBox 6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3" name="TextBox 63"/>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CONCLUSION</a:t>
              </a:r>
            </a:p>
          </p:txBody>
        </p:sp>
        <p:sp>
          <p:nvSpPr>
            <p:cNvPr id="64" name="TextBox 64"/>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19</a:t>
              </a:r>
            </a:p>
          </p:txBody>
        </p:sp>
      </p:grpSp>
      <p:grpSp>
        <p:nvGrpSpPr>
          <p:cNvPr id="65" name="Group 65"/>
          <p:cNvGrpSpPr/>
          <p:nvPr/>
        </p:nvGrpSpPr>
        <p:grpSpPr>
          <a:xfrm>
            <a:off x="8343885" y="9032200"/>
            <a:ext cx="7355874" cy="452199"/>
            <a:chOff x="0" y="0"/>
            <a:chExt cx="9807832" cy="602932"/>
          </a:xfrm>
        </p:grpSpPr>
        <p:grpSp>
          <p:nvGrpSpPr>
            <p:cNvPr id="66" name="Group 66"/>
            <p:cNvGrpSpPr/>
            <p:nvPr/>
          </p:nvGrpSpPr>
          <p:grpSpPr>
            <a:xfrm>
              <a:off x="0" y="0"/>
              <a:ext cx="602932" cy="602932"/>
              <a:chOff x="0" y="0"/>
              <a:chExt cx="812800" cy="812800"/>
            </a:xfrm>
          </p:grpSpPr>
          <p:sp>
            <p:nvSpPr>
              <p:cNvPr id="67" name="Freeform 6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68" name="TextBox 6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9" name="TextBox 69"/>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REFERENCES</a:t>
              </a:r>
            </a:p>
          </p:txBody>
        </p:sp>
        <p:sp>
          <p:nvSpPr>
            <p:cNvPr id="70" name="TextBox 70"/>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20</a:t>
              </a:r>
            </a:p>
          </p:txBody>
        </p:sp>
      </p:grpSp>
      <p:grpSp>
        <p:nvGrpSpPr>
          <p:cNvPr id="71" name="Group 71"/>
          <p:cNvGrpSpPr/>
          <p:nvPr/>
        </p:nvGrpSpPr>
        <p:grpSpPr>
          <a:xfrm>
            <a:off x="8343885" y="7817451"/>
            <a:ext cx="7355874" cy="452199"/>
            <a:chOff x="0" y="0"/>
            <a:chExt cx="9807832" cy="602932"/>
          </a:xfrm>
        </p:grpSpPr>
        <p:grpSp>
          <p:nvGrpSpPr>
            <p:cNvPr id="72" name="Group 72"/>
            <p:cNvGrpSpPr/>
            <p:nvPr/>
          </p:nvGrpSpPr>
          <p:grpSpPr>
            <a:xfrm>
              <a:off x="0" y="0"/>
              <a:ext cx="602932" cy="602932"/>
              <a:chOff x="0" y="0"/>
              <a:chExt cx="812800" cy="812800"/>
            </a:xfrm>
          </p:grpSpPr>
          <p:sp>
            <p:nvSpPr>
              <p:cNvPr id="73" name="Freeform 7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74" name="TextBox 7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5" name="TextBox 75"/>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  ETHICAL CONSIDERATIONS</a:t>
              </a:r>
            </a:p>
          </p:txBody>
        </p:sp>
        <p:sp>
          <p:nvSpPr>
            <p:cNvPr id="76" name="TextBox 76"/>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18</a:t>
              </a:r>
            </a:p>
          </p:txBody>
        </p:sp>
      </p:grpSp>
      <p:grpSp>
        <p:nvGrpSpPr>
          <p:cNvPr id="77" name="Group 77"/>
          <p:cNvGrpSpPr/>
          <p:nvPr/>
        </p:nvGrpSpPr>
        <p:grpSpPr>
          <a:xfrm>
            <a:off x="8343885" y="5495746"/>
            <a:ext cx="7355874" cy="452199"/>
            <a:chOff x="0" y="0"/>
            <a:chExt cx="9807832" cy="602932"/>
          </a:xfrm>
        </p:grpSpPr>
        <p:grpSp>
          <p:nvGrpSpPr>
            <p:cNvPr id="78" name="Group 78"/>
            <p:cNvGrpSpPr/>
            <p:nvPr/>
          </p:nvGrpSpPr>
          <p:grpSpPr>
            <a:xfrm>
              <a:off x="0" y="0"/>
              <a:ext cx="602932" cy="602932"/>
              <a:chOff x="0" y="0"/>
              <a:chExt cx="812800" cy="812800"/>
            </a:xfrm>
          </p:grpSpPr>
          <p:sp>
            <p:nvSpPr>
              <p:cNvPr id="79" name="Freeform 7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80" name="TextBox 8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1" name="TextBox 81"/>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ACCURACY GRAPHS</a:t>
              </a:r>
            </a:p>
          </p:txBody>
        </p:sp>
        <p:sp>
          <p:nvSpPr>
            <p:cNvPr id="82" name="TextBox 82"/>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12-14</a:t>
              </a:r>
            </a:p>
          </p:txBody>
        </p:sp>
      </p:grpSp>
      <p:grpSp>
        <p:nvGrpSpPr>
          <p:cNvPr id="83" name="Group 83"/>
          <p:cNvGrpSpPr/>
          <p:nvPr/>
        </p:nvGrpSpPr>
        <p:grpSpPr>
          <a:xfrm>
            <a:off x="8343885" y="6035725"/>
            <a:ext cx="7355874" cy="452199"/>
            <a:chOff x="0" y="0"/>
            <a:chExt cx="9807832" cy="602932"/>
          </a:xfrm>
        </p:grpSpPr>
        <p:grpSp>
          <p:nvGrpSpPr>
            <p:cNvPr id="84" name="Group 84"/>
            <p:cNvGrpSpPr/>
            <p:nvPr/>
          </p:nvGrpSpPr>
          <p:grpSpPr>
            <a:xfrm>
              <a:off x="0" y="0"/>
              <a:ext cx="602932" cy="602932"/>
              <a:chOff x="0" y="0"/>
              <a:chExt cx="812800" cy="812800"/>
            </a:xfrm>
          </p:grpSpPr>
          <p:sp>
            <p:nvSpPr>
              <p:cNvPr id="85" name="Freeform 8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86" name="TextBox 8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7" name="TextBox 87"/>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RESULTS</a:t>
              </a:r>
            </a:p>
          </p:txBody>
        </p:sp>
        <p:sp>
          <p:nvSpPr>
            <p:cNvPr id="88" name="TextBox 88"/>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15</a:t>
              </a:r>
            </a:p>
          </p:txBody>
        </p:sp>
      </p:grpSp>
      <p:grpSp>
        <p:nvGrpSpPr>
          <p:cNvPr id="89" name="Group 89"/>
          <p:cNvGrpSpPr/>
          <p:nvPr/>
        </p:nvGrpSpPr>
        <p:grpSpPr>
          <a:xfrm>
            <a:off x="8343885" y="7212852"/>
            <a:ext cx="7355874" cy="452199"/>
            <a:chOff x="0" y="0"/>
            <a:chExt cx="9807832" cy="602932"/>
          </a:xfrm>
        </p:grpSpPr>
        <p:grpSp>
          <p:nvGrpSpPr>
            <p:cNvPr id="90" name="Group 90"/>
            <p:cNvGrpSpPr/>
            <p:nvPr/>
          </p:nvGrpSpPr>
          <p:grpSpPr>
            <a:xfrm>
              <a:off x="0" y="0"/>
              <a:ext cx="602932" cy="602932"/>
              <a:chOff x="0" y="0"/>
              <a:chExt cx="812800" cy="812800"/>
            </a:xfrm>
          </p:grpSpPr>
          <p:sp>
            <p:nvSpPr>
              <p:cNvPr id="91" name="Freeform 9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5E62"/>
              </a:solidFill>
            </p:spPr>
            <p:txBody>
              <a:bodyPr/>
              <a:lstStyle/>
              <a:p>
                <a:endParaRPr lang="en-IN"/>
              </a:p>
            </p:txBody>
          </p:sp>
          <p:sp>
            <p:nvSpPr>
              <p:cNvPr id="92" name="TextBox 9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3" name="TextBox 93"/>
            <p:cNvSpPr txBox="1"/>
            <p:nvPr/>
          </p:nvSpPr>
          <p:spPr>
            <a:xfrm>
              <a:off x="0" y="16354"/>
              <a:ext cx="5837678" cy="444498"/>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Ultra-Bold"/>
                </a:rPr>
                <a:t>    EXPECTED CONTRIBUTIONS</a:t>
              </a:r>
            </a:p>
          </p:txBody>
        </p:sp>
        <p:sp>
          <p:nvSpPr>
            <p:cNvPr id="94" name="TextBox 94"/>
            <p:cNvSpPr txBox="1"/>
            <p:nvPr/>
          </p:nvSpPr>
          <p:spPr>
            <a:xfrm>
              <a:off x="4963294" y="6829"/>
              <a:ext cx="4844538" cy="498271"/>
            </a:xfrm>
            <a:prstGeom prst="rect">
              <a:avLst/>
            </a:prstGeom>
          </p:spPr>
          <p:txBody>
            <a:bodyPr lIns="0" tIns="0" rIns="0" bIns="0" rtlCol="0" anchor="t">
              <a:spAutoFit/>
            </a:bodyPr>
            <a:lstStyle/>
            <a:p>
              <a:pPr algn="ctr">
                <a:lnSpc>
                  <a:spcPts val="2895"/>
                </a:lnSpc>
                <a:spcBef>
                  <a:spcPct val="0"/>
                </a:spcBef>
              </a:pPr>
              <a:r>
                <a:rPr lang="en-US" sz="2068">
                  <a:solidFill>
                    <a:srgbClr val="000000"/>
                  </a:solidFill>
                  <a:latin typeface="Times New Roman Semi-Bold"/>
                </a:rPr>
                <a:t>17</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6588930" y="0"/>
            <a:ext cx="1699070" cy="3381212"/>
          </a:xfrm>
          <a:custGeom>
            <a:avLst/>
            <a:gdLst/>
            <a:ahLst/>
            <a:cxnLst/>
            <a:rect l="l" t="t" r="r" b="b"/>
            <a:pathLst>
              <a:path w="1699070" h="3381212">
                <a:moveTo>
                  <a:pt x="0" y="0"/>
                </a:moveTo>
                <a:lnTo>
                  <a:pt x="1699070" y="0"/>
                </a:lnTo>
                <a:lnTo>
                  <a:pt x="1699070" y="3381212"/>
                </a:lnTo>
                <a:lnTo>
                  <a:pt x="0" y="3381212"/>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0" y="0"/>
            <a:ext cx="1699070" cy="3381212"/>
          </a:xfrm>
          <a:custGeom>
            <a:avLst/>
            <a:gdLst/>
            <a:ahLst/>
            <a:cxnLst/>
            <a:rect l="l" t="t" r="r" b="b"/>
            <a:pathLst>
              <a:path w="1699070" h="3381212">
                <a:moveTo>
                  <a:pt x="1699070" y="0"/>
                </a:moveTo>
                <a:lnTo>
                  <a:pt x="0" y="0"/>
                </a:lnTo>
                <a:lnTo>
                  <a:pt x="0" y="3381212"/>
                </a:lnTo>
                <a:lnTo>
                  <a:pt x="1699070" y="3381212"/>
                </a:lnTo>
                <a:lnTo>
                  <a:pt x="169907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56165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08284" y="475298"/>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ETHICAL CONSIDERATIONS:</a:t>
            </a:r>
          </a:p>
        </p:txBody>
      </p:sp>
      <p:grpSp>
        <p:nvGrpSpPr>
          <p:cNvPr id="7" name="Group 7"/>
          <p:cNvGrpSpPr/>
          <p:nvPr/>
        </p:nvGrpSpPr>
        <p:grpSpPr>
          <a:xfrm>
            <a:off x="-1496916" y="9511306"/>
            <a:ext cx="18288000" cy="4710363"/>
            <a:chOff x="0" y="0"/>
            <a:chExt cx="4816593" cy="1240589"/>
          </a:xfrm>
        </p:grpSpPr>
        <p:sp>
          <p:nvSpPr>
            <p:cNvPr id="8" name="Freeform 8"/>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9" name="TextBox 9"/>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204720" y="1611240"/>
            <a:ext cx="15586364" cy="2147570"/>
          </a:xfrm>
          <a:prstGeom prst="rect">
            <a:avLst/>
          </a:prstGeom>
        </p:spPr>
        <p:txBody>
          <a:bodyPr lIns="0" tIns="0" rIns="0" bIns="0" rtlCol="0" anchor="t">
            <a:spAutoFit/>
          </a:bodyPr>
          <a:lstStyle/>
          <a:p>
            <a:pPr algn="just">
              <a:lnSpc>
                <a:spcPts val="3359"/>
              </a:lnSpc>
            </a:pPr>
            <a:r>
              <a:rPr lang="en-US" sz="2399">
                <a:solidFill>
                  <a:srgbClr val="000000"/>
                </a:solidFill>
                <a:latin typeface="Times New Roman Bold"/>
              </a:rPr>
              <a:t>Privacy and Confidentiality: </a:t>
            </a:r>
            <a:r>
              <a:rPr lang="en-US" sz="2399">
                <a:solidFill>
                  <a:srgbClr val="000000"/>
                </a:solidFill>
                <a:latin typeface="Times New Roman"/>
              </a:rPr>
              <a:t>Protecting the privacy and confidentiality of individuals' personal information and medical data is of utmost importance in this research project. Measures will be implemented to anonymize and securely store facial images and physiological data collected during the study. Informed consent will be obtained from participants, and data will be handled in accordance with relevant privacy regulations and ethical guidelines.</a:t>
            </a:r>
          </a:p>
          <a:p>
            <a:pPr algn="just">
              <a:lnSpc>
                <a:spcPts val="3499"/>
              </a:lnSpc>
              <a:spcBef>
                <a:spcPct val="0"/>
              </a:spcBef>
            </a:pPr>
            <a:endParaRPr lang="en-US" sz="2399">
              <a:solidFill>
                <a:srgbClr val="000000"/>
              </a:solidFill>
              <a:latin typeface="Times New Roman"/>
            </a:endParaRPr>
          </a:p>
        </p:txBody>
      </p:sp>
      <p:sp>
        <p:nvSpPr>
          <p:cNvPr id="11" name="TextBox 11"/>
          <p:cNvSpPr txBox="1"/>
          <p:nvPr/>
        </p:nvSpPr>
        <p:spPr>
          <a:xfrm>
            <a:off x="1028700" y="3432810"/>
            <a:ext cx="16230600" cy="1710690"/>
          </a:xfrm>
          <a:prstGeom prst="rect">
            <a:avLst/>
          </a:prstGeom>
        </p:spPr>
        <p:txBody>
          <a:bodyPr lIns="0" tIns="0" rIns="0" bIns="0" rtlCol="0" anchor="t">
            <a:spAutoFit/>
          </a:bodyPr>
          <a:lstStyle/>
          <a:p>
            <a:pPr algn="ctr">
              <a:lnSpc>
                <a:spcPts val="3359"/>
              </a:lnSpc>
            </a:pPr>
            <a:r>
              <a:rPr lang="en-US" sz="2399">
                <a:solidFill>
                  <a:srgbClr val="000000"/>
                </a:solidFill>
                <a:latin typeface="Times New Roman Bold"/>
              </a:rPr>
              <a:t>Informed Consent: </a:t>
            </a:r>
            <a:r>
              <a:rPr lang="en-US" sz="2399">
                <a:solidFill>
                  <a:srgbClr val="000000"/>
                </a:solidFill>
                <a:latin typeface="Times New Roman"/>
              </a:rPr>
              <a:t>Prior to participation in the research project, participants will be provided with clear and comprehensive information about the purpose, procedures, and potential risks and benefits of their involvement. Informed consent will be obtained from all participants, and they will have the right to withdraw from the study at any time without penalty.</a:t>
            </a:r>
          </a:p>
          <a:p>
            <a:pPr algn="ctr">
              <a:lnSpc>
                <a:spcPts val="3359"/>
              </a:lnSpc>
              <a:spcBef>
                <a:spcPct val="0"/>
              </a:spcBef>
            </a:pPr>
            <a:endParaRPr lang="en-US" sz="2399">
              <a:solidFill>
                <a:srgbClr val="000000"/>
              </a:solidFill>
              <a:latin typeface="Times New Roman"/>
            </a:endParaRPr>
          </a:p>
        </p:txBody>
      </p:sp>
      <p:sp>
        <p:nvSpPr>
          <p:cNvPr id="12" name="TextBox 12"/>
          <p:cNvSpPr txBox="1"/>
          <p:nvPr/>
        </p:nvSpPr>
        <p:spPr>
          <a:xfrm>
            <a:off x="1101392" y="4881207"/>
            <a:ext cx="16085217" cy="1637030"/>
          </a:xfrm>
          <a:prstGeom prst="rect">
            <a:avLst/>
          </a:prstGeom>
        </p:spPr>
        <p:txBody>
          <a:bodyPr lIns="0" tIns="0" rIns="0" bIns="0" rtlCol="0" anchor="t">
            <a:spAutoFit/>
          </a:bodyPr>
          <a:lstStyle/>
          <a:p>
            <a:pPr algn="just">
              <a:lnSpc>
                <a:spcPts val="3219"/>
              </a:lnSpc>
            </a:pPr>
            <a:r>
              <a:rPr lang="en-US" sz="2299">
                <a:solidFill>
                  <a:srgbClr val="000000"/>
                </a:solidFill>
                <a:latin typeface="Times New Roman Bold"/>
              </a:rPr>
              <a:t>Bias and Fairness: </a:t>
            </a:r>
            <a:r>
              <a:rPr lang="en-US" sz="2299">
                <a:solidFill>
                  <a:srgbClr val="000000"/>
                </a:solidFill>
                <a:latin typeface="Times New Roman"/>
              </a:rPr>
              <a:t>Efforts will be made to mitigate bias and ensure fairness in the development and evaluation of the real-time emotion detection system. This includes addressing potential biases in the training data, algorithms, and system design, as well as considering the diverse range of emotions and cultural backgrounds represented in the dataset.</a:t>
            </a:r>
          </a:p>
          <a:p>
            <a:pPr algn="just">
              <a:lnSpc>
                <a:spcPts val="3219"/>
              </a:lnSpc>
              <a:spcBef>
                <a:spcPct val="0"/>
              </a:spcBef>
            </a:pPr>
            <a:endParaRPr lang="en-US" sz="2299">
              <a:solidFill>
                <a:srgbClr val="000000"/>
              </a:solidFill>
              <a:latin typeface="Times New Roman"/>
            </a:endParaRPr>
          </a:p>
        </p:txBody>
      </p:sp>
      <p:sp>
        <p:nvSpPr>
          <p:cNvPr id="13" name="TextBox 13"/>
          <p:cNvSpPr txBox="1"/>
          <p:nvPr/>
        </p:nvSpPr>
        <p:spPr>
          <a:xfrm>
            <a:off x="1028700" y="6268541"/>
            <a:ext cx="16588930" cy="1552575"/>
          </a:xfrm>
          <a:prstGeom prst="rect">
            <a:avLst/>
          </a:prstGeom>
        </p:spPr>
        <p:txBody>
          <a:bodyPr lIns="0" tIns="0" rIns="0" bIns="0" rtlCol="0" anchor="t">
            <a:spAutoFit/>
          </a:bodyPr>
          <a:lstStyle/>
          <a:p>
            <a:pPr algn="ctr">
              <a:lnSpc>
                <a:spcPts val="3079"/>
              </a:lnSpc>
            </a:pPr>
            <a:r>
              <a:rPr lang="en-US" sz="2199">
                <a:solidFill>
                  <a:srgbClr val="000000"/>
                </a:solidFill>
                <a:latin typeface="Open Sans Bold"/>
              </a:rPr>
              <a:t>Safety and Well-being: </a:t>
            </a:r>
            <a:r>
              <a:rPr lang="en-US" sz="2199">
                <a:solidFill>
                  <a:srgbClr val="000000"/>
                </a:solidFill>
                <a:latin typeface="Open Sans"/>
              </a:rPr>
              <a:t>Ensuring the safety and well-being of participants, researchers, and other stakeholders involved in the research project is paramount. Protocols will be in place to address any potential risks or adverse events that may arise during the study, including procedures for handling sensitive or distressing emotions detected during data collection.</a:t>
            </a:r>
          </a:p>
          <a:p>
            <a:pPr algn="ctr">
              <a:lnSpc>
                <a:spcPts val="3219"/>
              </a:lnSpc>
              <a:spcBef>
                <a:spcPct val="0"/>
              </a:spcBef>
            </a:pPr>
            <a:endParaRPr lang="en-US" sz="2199">
              <a:solidFill>
                <a:srgbClr val="000000"/>
              </a:solidFill>
              <a:latin typeface="Open Sans"/>
            </a:endParaRPr>
          </a:p>
        </p:txBody>
      </p:sp>
      <p:sp>
        <p:nvSpPr>
          <p:cNvPr id="14" name="TextBox 14"/>
          <p:cNvSpPr txBox="1"/>
          <p:nvPr/>
        </p:nvSpPr>
        <p:spPr>
          <a:xfrm>
            <a:off x="1028700" y="7699337"/>
            <a:ext cx="15972778" cy="1943100"/>
          </a:xfrm>
          <a:prstGeom prst="rect">
            <a:avLst/>
          </a:prstGeom>
        </p:spPr>
        <p:txBody>
          <a:bodyPr lIns="0" tIns="0" rIns="0" bIns="0" rtlCol="0" anchor="t">
            <a:spAutoFit/>
          </a:bodyPr>
          <a:lstStyle/>
          <a:p>
            <a:pPr algn="ctr">
              <a:lnSpc>
                <a:spcPts val="3079"/>
              </a:lnSpc>
            </a:pPr>
            <a:r>
              <a:rPr lang="en-US" sz="2199">
                <a:solidFill>
                  <a:srgbClr val="000000"/>
                </a:solidFill>
                <a:latin typeface="Open Sans Bold"/>
              </a:rPr>
              <a:t>Transparency and Accountability: </a:t>
            </a:r>
            <a:r>
              <a:rPr lang="en-US" sz="2199">
                <a:solidFill>
                  <a:srgbClr val="000000"/>
                </a:solidFill>
                <a:latin typeface="Open Sans"/>
              </a:rPr>
              <a:t>The research process and findings will be transparently documented and reported to ensure accountability and promote reproducibility. Any limitations or potential biases in the research methodology or results will be acknowledged and addressed, and efforts will be made to disseminate findings to relevant stakeholders in an accessible and understandable manner.</a:t>
            </a:r>
          </a:p>
          <a:p>
            <a:pPr algn="ctr">
              <a:lnSpc>
                <a:spcPts val="3219"/>
              </a:lnSpc>
              <a:spcBef>
                <a:spcPct val="0"/>
              </a:spcBef>
            </a:pPr>
            <a:endParaRPr lang="en-US" sz="2199">
              <a:solidFill>
                <a:srgbClr val="000000"/>
              </a:solidFill>
              <a:latin typeface="Open Sans"/>
            </a:endParaRPr>
          </a:p>
        </p:txBody>
      </p:sp>
      <p:sp>
        <p:nvSpPr>
          <p:cNvPr id="15" name="TextBox 15"/>
          <p:cNvSpPr txBox="1"/>
          <p:nvPr/>
        </p:nvSpPr>
        <p:spPr>
          <a:xfrm>
            <a:off x="9144000" y="9594812"/>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6588930" y="0"/>
            <a:ext cx="1699070" cy="3381212"/>
          </a:xfrm>
          <a:custGeom>
            <a:avLst/>
            <a:gdLst/>
            <a:ahLst/>
            <a:cxnLst/>
            <a:rect l="l" t="t" r="r" b="b"/>
            <a:pathLst>
              <a:path w="1699070" h="3381212">
                <a:moveTo>
                  <a:pt x="0" y="0"/>
                </a:moveTo>
                <a:lnTo>
                  <a:pt x="1699070" y="0"/>
                </a:lnTo>
                <a:lnTo>
                  <a:pt x="1699070" y="3381212"/>
                </a:lnTo>
                <a:lnTo>
                  <a:pt x="0" y="3381212"/>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0" y="0"/>
            <a:ext cx="1699070" cy="3381212"/>
          </a:xfrm>
          <a:custGeom>
            <a:avLst/>
            <a:gdLst/>
            <a:ahLst/>
            <a:cxnLst/>
            <a:rect l="l" t="t" r="r" b="b"/>
            <a:pathLst>
              <a:path w="1699070" h="3381212">
                <a:moveTo>
                  <a:pt x="1699070" y="0"/>
                </a:moveTo>
                <a:lnTo>
                  <a:pt x="0" y="0"/>
                </a:lnTo>
                <a:lnTo>
                  <a:pt x="0" y="3381212"/>
                </a:lnTo>
                <a:lnTo>
                  <a:pt x="1699070" y="3381212"/>
                </a:lnTo>
                <a:lnTo>
                  <a:pt x="169907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56165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60191" y="774301"/>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CONCLUSION:</a:t>
            </a:r>
          </a:p>
        </p:txBody>
      </p:sp>
      <p:grpSp>
        <p:nvGrpSpPr>
          <p:cNvPr id="7" name="Group 7"/>
          <p:cNvGrpSpPr/>
          <p:nvPr/>
        </p:nvGrpSpPr>
        <p:grpSpPr>
          <a:xfrm>
            <a:off x="-1496916" y="9511306"/>
            <a:ext cx="18288000" cy="4710363"/>
            <a:chOff x="0" y="0"/>
            <a:chExt cx="4816593" cy="1240589"/>
          </a:xfrm>
        </p:grpSpPr>
        <p:sp>
          <p:nvSpPr>
            <p:cNvPr id="8" name="Freeform 8"/>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9" name="TextBox 9"/>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875613" y="2281176"/>
            <a:ext cx="14640587" cy="6525261"/>
          </a:xfrm>
          <a:prstGeom prst="rect">
            <a:avLst/>
          </a:prstGeom>
        </p:spPr>
        <p:txBody>
          <a:bodyPr lIns="0" tIns="0" rIns="0" bIns="0" rtlCol="0" anchor="t">
            <a:spAutoFit/>
          </a:bodyPr>
          <a:lstStyle/>
          <a:p>
            <a:pPr algn="just">
              <a:lnSpc>
                <a:spcPts val="3919"/>
              </a:lnSpc>
              <a:spcBef>
                <a:spcPct val="0"/>
              </a:spcBef>
            </a:pPr>
            <a:endParaRPr/>
          </a:p>
          <a:p>
            <a:pPr algn="just">
              <a:lnSpc>
                <a:spcPts val="3919"/>
              </a:lnSpc>
              <a:spcBef>
                <a:spcPct val="0"/>
              </a:spcBef>
            </a:pPr>
            <a:r>
              <a:rPr lang="en-US" sz="2799">
                <a:solidFill>
                  <a:srgbClr val="000000"/>
                </a:solidFill>
                <a:latin typeface="Times New Roman"/>
              </a:rPr>
              <a:t>In summary, this research project aims to revolutionize healthcare technology with a real-time emotion detection system. This systems aims to provide you with a excellent response time to your medical situation. For old people living alone and many cases where the patient is alone and unable to notify anyone, this may very well become the miracle they need. By leveraging facial expression analysis and machine learning, it promises to provide valuable insights for informed healthcare practices. With transparency and adherence to best practices, this project endeavors to positively impact society by prioritizing holistic approaches to healthcare.</a:t>
            </a:r>
          </a:p>
          <a:p>
            <a:pPr algn="just">
              <a:lnSpc>
                <a:spcPts val="3359"/>
              </a:lnSpc>
              <a:spcBef>
                <a:spcPct val="0"/>
              </a:spcBef>
            </a:pPr>
            <a:endParaRPr lang="en-US" sz="2799">
              <a:solidFill>
                <a:srgbClr val="000000"/>
              </a:solidFill>
              <a:latin typeface="Times New Roman"/>
            </a:endParaRPr>
          </a:p>
          <a:p>
            <a:pPr algn="just">
              <a:lnSpc>
                <a:spcPts val="3359"/>
              </a:lnSpc>
              <a:spcBef>
                <a:spcPct val="0"/>
              </a:spcBef>
            </a:pPr>
            <a:endParaRPr lang="en-US" sz="2799">
              <a:solidFill>
                <a:srgbClr val="000000"/>
              </a:solidFill>
              <a:latin typeface="Times New Roman"/>
            </a:endParaRPr>
          </a:p>
          <a:p>
            <a:pPr algn="just">
              <a:lnSpc>
                <a:spcPts val="3359"/>
              </a:lnSpc>
              <a:spcBef>
                <a:spcPct val="0"/>
              </a:spcBef>
            </a:pPr>
            <a:endParaRPr lang="en-US" sz="2799">
              <a:solidFill>
                <a:srgbClr val="000000"/>
              </a:solidFill>
              <a:latin typeface="Times New Roman"/>
            </a:endParaRPr>
          </a:p>
          <a:p>
            <a:pPr algn="just">
              <a:lnSpc>
                <a:spcPts val="3359"/>
              </a:lnSpc>
              <a:spcBef>
                <a:spcPct val="0"/>
              </a:spcBef>
            </a:pPr>
            <a:endParaRPr lang="en-US" sz="2799">
              <a:solidFill>
                <a:srgbClr val="000000"/>
              </a:solidFill>
              <a:latin typeface="Times New Roman"/>
            </a:endParaRPr>
          </a:p>
          <a:p>
            <a:pPr algn="just">
              <a:lnSpc>
                <a:spcPts val="3359"/>
              </a:lnSpc>
              <a:spcBef>
                <a:spcPct val="0"/>
              </a:spcBef>
            </a:pPr>
            <a:endParaRPr lang="en-US" sz="2799">
              <a:solidFill>
                <a:srgbClr val="000000"/>
              </a:solidFill>
              <a:latin typeface="Times New Roman"/>
            </a:endParaRPr>
          </a:p>
          <a:p>
            <a:pPr algn="just">
              <a:lnSpc>
                <a:spcPts val="3359"/>
              </a:lnSpc>
              <a:spcBef>
                <a:spcPct val="0"/>
              </a:spcBef>
            </a:pPr>
            <a:endParaRPr lang="en-US" sz="2799">
              <a:solidFill>
                <a:srgbClr val="000000"/>
              </a:solidFill>
              <a:latin typeface="Times New Roman"/>
            </a:endParaRPr>
          </a:p>
        </p:txBody>
      </p:sp>
      <p:sp>
        <p:nvSpPr>
          <p:cNvPr id="11" name="TextBox 11"/>
          <p:cNvSpPr txBox="1"/>
          <p:nvPr/>
        </p:nvSpPr>
        <p:spPr>
          <a:xfrm>
            <a:off x="8977253" y="9667574"/>
            <a:ext cx="333494"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7080135" y="2990712"/>
            <a:ext cx="1699070" cy="3381212"/>
          </a:xfrm>
          <a:custGeom>
            <a:avLst/>
            <a:gdLst/>
            <a:ahLst/>
            <a:cxnLst/>
            <a:rect l="l" t="t" r="r" b="b"/>
            <a:pathLst>
              <a:path w="1699070" h="3381212">
                <a:moveTo>
                  <a:pt x="0" y="0"/>
                </a:moveTo>
                <a:lnTo>
                  <a:pt x="1699070" y="0"/>
                </a:lnTo>
                <a:lnTo>
                  <a:pt x="1699070" y="3381213"/>
                </a:lnTo>
                <a:lnTo>
                  <a:pt x="0" y="3381213"/>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0" y="-725805"/>
            <a:ext cx="1699070" cy="3381212"/>
          </a:xfrm>
          <a:custGeom>
            <a:avLst/>
            <a:gdLst/>
            <a:ahLst/>
            <a:cxnLst/>
            <a:rect l="l" t="t" r="r" b="b"/>
            <a:pathLst>
              <a:path w="1699070" h="3381212">
                <a:moveTo>
                  <a:pt x="1699070" y="0"/>
                </a:moveTo>
                <a:lnTo>
                  <a:pt x="0" y="0"/>
                </a:lnTo>
                <a:lnTo>
                  <a:pt x="0" y="3381212"/>
                </a:lnTo>
                <a:lnTo>
                  <a:pt x="1699070" y="3381212"/>
                </a:lnTo>
                <a:lnTo>
                  <a:pt x="169907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7206520"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60191" y="774301"/>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REFERENCES:</a:t>
            </a:r>
          </a:p>
        </p:txBody>
      </p:sp>
      <p:grpSp>
        <p:nvGrpSpPr>
          <p:cNvPr id="7" name="Group 7"/>
          <p:cNvGrpSpPr/>
          <p:nvPr/>
        </p:nvGrpSpPr>
        <p:grpSpPr>
          <a:xfrm>
            <a:off x="-1496916" y="9511306"/>
            <a:ext cx="18288000" cy="4710363"/>
            <a:chOff x="0" y="0"/>
            <a:chExt cx="4816593" cy="1240589"/>
          </a:xfrm>
        </p:grpSpPr>
        <p:sp>
          <p:nvSpPr>
            <p:cNvPr id="8" name="Freeform 8"/>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9" name="TextBox 9"/>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849535" y="2280919"/>
            <a:ext cx="16230600" cy="6977381"/>
          </a:xfrm>
          <a:prstGeom prst="rect">
            <a:avLst/>
          </a:prstGeom>
        </p:spPr>
        <p:txBody>
          <a:bodyPr lIns="0" tIns="0" rIns="0" bIns="0" rtlCol="0" anchor="t">
            <a:spAutoFit/>
          </a:bodyPr>
          <a:lstStyle/>
          <a:p>
            <a:pPr algn="just">
              <a:lnSpc>
                <a:spcPts val="3919"/>
              </a:lnSpc>
            </a:pPr>
            <a:r>
              <a:rPr lang="en-US" sz="2799">
                <a:solidFill>
                  <a:srgbClr val="000000"/>
                </a:solidFill>
                <a:latin typeface="Times New Roman"/>
              </a:rPr>
              <a:t> [1] Picard, R. W., 1997. “Affective computing”. MIT Media Lab Perceptual- Computing Section Technical Report(321), February. </a:t>
            </a:r>
          </a:p>
          <a:p>
            <a:pPr algn="just">
              <a:lnSpc>
                <a:spcPts val="3919"/>
              </a:lnSpc>
            </a:pPr>
            <a:endParaRPr lang="en-US" sz="2799">
              <a:solidFill>
                <a:srgbClr val="000000"/>
              </a:solidFill>
              <a:latin typeface="Times New Roman"/>
            </a:endParaRPr>
          </a:p>
          <a:p>
            <a:pPr algn="just">
              <a:lnSpc>
                <a:spcPts val="3919"/>
              </a:lnSpc>
            </a:pPr>
            <a:r>
              <a:rPr lang="en-US" sz="2799">
                <a:solidFill>
                  <a:srgbClr val="000000"/>
                </a:solidFill>
                <a:latin typeface="Times New Roman"/>
              </a:rPr>
              <a:t>[2] D’Mello, S., . K. J., 2015. “A review and meta-analysis of multimodal affect detection systems.”. ACMComputing Surveys (CSUR)(43), July. </a:t>
            </a:r>
          </a:p>
          <a:p>
            <a:pPr algn="just">
              <a:lnSpc>
                <a:spcPts val="3919"/>
              </a:lnSpc>
            </a:pPr>
            <a:endParaRPr lang="en-US" sz="2799">
              <a:solidFill>
                <a:srgbClr val="000000"/>
              </a:solidFill>
              <a:latin typeface="Times New Roman"/>
            </a:endParaRPr>
          </a:p>
          <a:p>
            <a:pPr algn="just">
              <a:lnSpc>
                <a:spcPts val="3919"/>
              </a:lnSpc>
            </a:pPr>
            <a:r>
              <a:rPr lang="en-US" sz="2799">
                <a:solidFill>
                  <a:srgbClr val="000000"/>
                </a:solidFill>
                <a:latin typeface="Times New Roman"/>
              </a:rPr>
              <a:t>[3] Soleymani, M., . P. M., 2018. “A review of automatic analysis of human-nonverbal behaviour in human-computer interaction.”. Image and Vision Computing(68). </a:t>
            </a:r>
          </a:p>
          <a:p>
            <a:pPr algn="just">
              <a:lnSpc>
                <a:spcPts val="3919"/>
              </a:lnSpc>
            </a:pPr>
            <a:endParaRPr lang="en-US" sz="2799">
              <a:solidFill>
                <a:srgbClr val="000000"/>
              </a:solidFill>
              <a:latin typeface="Times New Roman"/>
            </a:endParaRPr>
          </a:p>
          <a:p>
            <a:pPr algn="just">
              <a:lnSpc>
                <a:spcPts val="3919"/>
              </a:lnSpc>
            </a:pPr>
            <a:r>
              <a:rPr lang="en-US" sz="2799">
                <a:solidFill>
                  <a:srgbClr val="000000"/>
                </a:solidFill>
                <a:latin typeface="Times New Roman"/>
              </a:rPr>
              <a:t>[4] Dhall, A., . G. R., 2018. “A review of vision-based systems for emotional analysis of human-computer interaction”. IEEE Transactions on Affective Computing(9(2)). </a:t>
            </a:r>
          </a:p>
          <a:p>
            <a:pPr algn="just">
              <a:lnSpc>
                <a:spcPts val="3919"/>
              </a:lnSpc>
            </a:pPr>
            <a:endParaRPr lang="en-US" sz="2799">
              <a:solidFill>
                <a:srgbClr val="000000"/>
              </a:solidFill>
              <a:latin typeface="Times New Roman"/>
            </a:endParaRPr>
          </a:p>
          <a:p>
            <a:pPr algn="just">
              <a:lnSpc>
                <a:spcPts val="3919"/>
              </a:lnSpc>
              <a:spcBef>
                <a:spcPct val="0"/>
              </a:spcBef>
            </a:pPr>
            <a:r>
              <a:rPr lang="en-US" sz="2799">
                <a:solidFill>
                  <a:srgbClr val="000000"/>
                </a:solidFill>
                <a:latin typeface="Times New Roman"/>
              </a:rPr>
              <a:t>[5] Valstar, M. F., . P. M., 2017. “Recent advances in automatic analysis of facial expressions”. IEEE Transactions on Affective Computing(8(1)), July</a:t>
            </a:r>
          </a:p>
        </p:txBody>
      </p:sp>
      <p:sp>
        <p:nvSpPr>
          <p:cNvPr id="11" name="TextBox 11"/>
          <p:cNvSpPr txBox="1"/>
          <p:nvPr/>
        </p:nvSpPr>
        <p:spPr>
          <a:xfrm>
            <a:off x="8934510" y="9628724"/>
            <a:ext cx="418981" cy="488568"/>
          </a:xfrm>
          <a:prstGeom prst="rect">
            <a:avLst/>
          </a:prstGeom>
        </p:spPr>
        <p:txBody>
          <a:bodyPr lIns="0" tIns="0" rIns="0" bIns="0" rtlCol="0" anchor="t">
            <a:spAutoFit/>
          </a:bodyPr>
          <a:lstStyle/>
          <a:p>
            <a:pPr algn="ctr">
              <a:lnSpc>
                <a:spcPts val="4046"/>
              </a:lnSpc>
              <a:spcBef>
                <a:spcPct val="0"/>
              </a:spcBef>
            </a:pPr>
            <a:r>
              <a:rPr lang="en-US" sz="2890">
                <a:solidFill>
                  <a:srgbClr val="000000"/>
                </a:solidFill>
                <a:latin typeface="Open Sans Bold"/>
              </a:rPr>
              <a:t>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02132" y="6587289"/>
            <a:ext cx="2890003" cy="2861103"/>
          </a:xfrm>
          <a:custGeom>
            <a:avLst/>
            <a:gdLst/>
            <a:ahLst/>
            <a:cxnLst/>
            <a:rect l="l" t="t" r="r" b="b"/>
            <a:pathLst>
              <a:path w="2890003" h="2861103">
                <a:moveTo>
                  <a:pt x="0" y="0"/>
                </a:moveTo>
                <a:lnTo>
                  <a:pt x="2890004" y="0"/>
                </a:lnTo>
                <a:lnTo>
                  <a:pt x="2890004" y="2861104"/>
                </a:lnTo>
                <a:lnTo>
                  <a:pt x="0" y="28611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9973007" y="6587289"/>
            <a:ext cx="6324853" cy="3699711"/>
          </a:xfrm>
          <a:custGeom>
            <a:avLst/>
            <a:gdLst/>
            <a:ahLst/>
            <a:cxnLst/>
            <a:rect l="l" t="t" r="r" b="b"/>
            <a:pathLst>
              <a:path w="6324853" h="3699711">
                <a:moveTo>
                  <a:pt x="0" y="0"/>
                </a:moveTo>
                <a:lnTo>
                  <a:pt x="6324853" y="0"/>
                </a:lnTo>
                <a:lnTo>
                  <a:pt x="6324853" y="3699711"/>
                </a:lnTo>
                <a:lnTo>
                  <a:pt x="0" y="3699711"/>
                </a:lnTo>
                <a:lnTo>
                  <a:pt x="0" y="0"/>
                </a:lnTo>
                <a:close/>
              </a:path>
            </a:pathLst>
          </a:custGeom>
          <a:blipFill>
            <a:blip r:embed="rId2">
              <a:extLst>
                <a:ext uri="{96DAC541-7B7A-43D3-8B79-37D633B846F1}">
                  <asvg:svgBlip xmlns:asvg="http://schemas.microsoft.com/office/drawing/2016/SVG/main" r:embed="rId3"/>
                </a:ext>
              </a:extLst>
            </a:blip>
            <a:stretch>
              <a:fillRect b="-69245"/>
            </a:stretch>
          </a:blipFill>
        </p:spPr>
        <p:txBody>
          <a:bodyPr/>
          <a:lstStyle/>
          <a:p>
            <a:endParaRPr lang="en-IN"/>
          </a:p>
        </p:txBody>
      </p:sp>
      <p:sp>
        <p:nvSpPr>
          <p:cNvPr id="4" name="Freeform 4"/>
          <p:cNvSpPr/>
          <p:nvPr/>
        </p:nvSpPr>
        <p:spPr>
          <a:xfrm rot="5400000" flipH="1">
            <a:off x="1093638" y="5712286"/>
            <a:ext cx="3059971" cy="6089457"/>
          </a:xfrm>
          <a:custGeom>
            <a:avLst/>
            <a:gdLst/>
            <a:ahLst/>
            <a:cxnLst/>
            <a:rect l="l" t="t" r="r" b="b"/>
            <a:pathLst>
              <a:path w="3059971" h="6089457">
                <a:moveTo>
                  <a:pt x="3059971" y="0"/>
                </a:moveTo>
                <a:lnTo>
                  <a:pt x="0" y="0"/>
                </a:lnTo>
                <a:lnTo>
                  <a:pt x="0" y="6089457"/>
                </a:lnTo>
                <a:lnTo>
                  <a:pt x="3059971" y="6089457"/>
                </a:lnTo>
                <a:lnTo>
                  <a:pt x="3059971" y="0"/>
                </a:lnTo>
                <a:close/>
              </a:path>
            </a:pathLst>
          </a:custGeom>
          <a:blipFill>
            <a:blip r:embed="rId4">
              <a:extLst>
                <a:ext uri="{96DAC541-7B7A-43D3-8B79-37D633B846F1}">
                  <asvg:svgBlip xmlns:asvg="http://schemas.microsoft.com/office/drawing/2016/SVG/main" r:embed="rId5"/>
                </a:ext>
              </a:extLst>
            </a:blip>
            <a:stretch>
              <a:fillRect l="-99003"/>
            </a:stretch>
          </a:blipFill>
        </p:spPr>
        <p:txBody>
          <a:bodyPr/>
          <a:lstStyle/>
          <a:p>
            <a:endParaRPr lang="en-IN"/>
          </a:p>
        </p:txBody>
      </p:sp>
      <p:sp>
        <p:nvSpPr>
          <p:cNvPr id="5" name="Freeform 5"/>
          <p:cNvSpPr/>
          <p:nvPr/>
        </p:nvSpPr>
        <p:spPr>
          <a:xfrm>
            <a:off x="15726360" y="3845817"/>
            <a:ext cx="2561640" cy="6441183"/>
          </a:xfrm>
          <a:custGeom>
            <a:avLst/>
            <a:gdLst/>
            <a:ahLst/>
            <a:cxnLst/>
            <a:rect l="l" t="t" r="r" b="b"/>
            <a:pathLst>
              <a:path w="2561640" h="6441183">
                <a:moveTo>
                  <a:pt x="0" y="0"/>
                </a:moveTo>
                <a:lnTo>
                  <a:pt x="2561640" y="0"/>
                </a:lnTo>
                <a:lnTo>
                  <a:pt x="2561640" y="6441183"/>
                </a:lnTo>
                <a:lnTo>
                  <a:pt x="0" y="6441183"/>
                </a:lnTo>
                <a:lnTo>
                  <a:pt x="0" y="0"/>
                </a:lnTo>
                <a:close/>
              </a:path>
            </a:pathLst>
          </a:custGeom>
          <a:blipFill>
            <a:blip r:embed="rId4">
              <a:extLst>
                <a:ext uri="{96DAC541-7B7A-43D3-8B79-37D633B846F1}">
                  <asvg:svgBlip xmlns:asvg="http://schemas.microsoft.com/office/drawing/2016/SVG/main" r:embed="rId5"/>
                </a:ext>
              </a:extLst>
            </a:blip>
            <a:stretch>
              <a:fillRect r="-151447"/>
            </a:stretch>
          </a:blipFill>
        </p:spPr>
        <p:txBody>
          <a:bodyPr/>
          <a:lstStyle/>
          <a:p>
            <a:endParaRPr lang="en-IN"/>
          </a:p>
        </p:txBody>
      </p:sp>
      <p:sp>
        <p:nvSpPr>
          <p:cNvPr id="6" name="TextBox 6"/>
          <p:cNvSpPr txBox="1"/>
          <p:nvPr/>
        </p:nvSpPr>
        <p:spPr>
          <a:xfrm>
            <a:off x="5299911" y="3132455"/>
            <a:ext cx="7688179" cy="153796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Times New Roman Heav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47837"/>
            <a:chOff x="0" y="0"/>
            <a:chExt cx="4816593" cy="987085"/>
          </a:xfrm>
        </p:grpSpPr>
        <p:sp>
          <p:nvSpPr>
            <p:cNvPr id="3" name="Freeform 3"/>
            <p:cNvSpPr/>
            <p:nvPr/>
          </p:nvSpPr>
          <p:spPr>
            <a:xfrm>
              <a:off x="0" y="0"/>
              <a:ext cx="4816592" cy="987085"/>
            </a:xfrm>
            <a:custGeom>
              <a:avLst/>
              <a:gdLst/>
              <a:ahLst/>
              <a:cxnLst/>
              <a:rect l="l" t="t" r="r" b="b"/>
              <a:pathLst>
                <a:path w="4816592" h="987085">
                  <a:moveTo>
                    <a:pt x="0" y="0"/>
                  </a:moveTo>
                  <a:lnTo>
                    <a:pt x="4816592" y="0"/>
                  </a:lnTo>
                  <a:lnTo>
                    <a:pt x="4816592" y="987085"/>
                  </a:lnTo>
                  <a:lnTo>
                    <a:pt x="0" y="987085"/>
                  </a:lnTo>
                  <a:close/>
                </a:path>
              </a:pathLst>
            </a:custGeom>
            <a:solidFill>
              <a:srgbClr val="03989E"/>
            </a:solidFill>
          </p:spPr>
          <p:txBody>
            <a:bodyPr/>
            <a:lstStyle/>
            <a:p>
              <a:endParaRPr lang="en-IN"/>
            </a:p>
          </p:txBody>
        </p:sp>
        <p:sp>
          <p:nvSpPr>
            <p:cNvPr id="4" name="TextBox 4"/>
            <p:cNvSpPr txBox="1"/>
            <p:nvPr/>
          </p:nvSpPr>
          <p:spPr>
            <a:xfrm>
              <a:off x="0" y="-38100"/>
              <a:ext cx="4816593" cy="10251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352174" y="1028700"/>
            <a:ext cx="13583653" cy="8229600"/>
            <a:chOff x="0" y="0"/>
            <a:chExt cx="3577588" cy="2167467"/>
          </a:xfrm>
        </p:grpSpPr>
        <p:sp>
          <p:nvSpPr>
            <p:cNvPr id="6" name="Freeform 6"/>
            <p:cNvSpPr/>
            <p:nvPr/>
          </p:nvSpPr>
          <p:spPr>
            <a:xfrm>
              <a:off x="0" y="0"/>
              <a:ext cx="3577587" cy="2167467"/>
            </a:xfrm>
            <a:custGeom>
              <a:avLst/>
              <a:gdLst/>
              <a:ahLst/>
              <a:cxnLst/>
              <a:rect l="l" t="t" r="r" b="b"/>
              <a:pathLst>
                <a:path w="3577587" h="2167467">
                  <a:moveTo>
                    <a:pt x="0" y="0"/>
                  </a:moveTo>
                  <a:lnTo>
                    <a:pt x="3577587" y="0"/>
                  </a:lnTo>
                  <a:lnTo>
                    <a:pt x="3577587" y="2167467"/>
                  </a:lnTo>
                  <a:lnTo>
                    <a:pt x="0" y="2167467"/>
                  </a:lnTo>
                  <a:close/>
                </a:path>
              </a:pathLst>
            </a:custGeom>
            <a:solidFill>
              <a:srgbClr val="FFFFFF"/>
            </a:solidFill>
            <a:ln w="104775" cap="sq">
              <a:solidFill>
                <a:srgbClr val="015E62"/>
              </a:solidFill>
              <a:prstDash val="solid"/>
              <a:miter/>
            </a:ln>
          </p:spPr>
          <p:txBody>
            <a:bodyPr/>
            <a:lstStyle/>
            <a:p>
              <a:endParaRPr lang="en-IN"/>
            </a:p>
          </p:txBody>
        </p:sp>
        <p:sp>
          <p:nvSpPr>
            <p:cNvPr id="7" name="TextBox 7"/>
            <p:cNvSpPr txBox="1"/>
            <p:nvPr/>
          </p:nvSpPr>
          <p:spPr>
            <a:xfrm>
              <a:off x="0" y="-38100"/>
              <a:ext cx="3577588" cy="2205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989550" y="1183149"/>
            <a:ext cx="7442467" cy="1701660"/>
          </a:xfrm>
          <a:prstGeom prst="rect">
            <a:avLst/>
          </a:prstGeom>
        </p:spPr>
        <p:txBody>
          <a:bodyPr lIns="0" tIns="0" rIns="0" bIns="0" rtlCol="0" anchor="t">
            <a:spAutoFit/>
          </a:bodyPr>
          <a:lstStyle/>
          <a:p>
            <a:pPr algn="ctr">
              <a:lnSpc>
                <a:spcPts val="6482"/>
              </a:lnSpc>
            </a:pPr>
            <a:r>
              <a:rPr lang="en-US" sz="4630">
                <a:solidFill>
                  <a:srgbClr val="000000"/>
                </a:solidFill>
                <a:latin typeface="Times New Roman Ultra-Bold"/>
              </a:rPr>
              <a:t>EXECUTIVE SUMMARY:</a:t>
            </a:r>
          </a:p>
          <a:p>
            <a:pPr algn="ctr">
              <a:lnSpc>
                <a:spcPts val="6482"/>
              </a:lnSpc>
              <a:spcBef>
                <a:spcPct val="0"/>
              </a:spcBef>
            </a:pPr>
            <a:endParaRPr lang="en-US" sz="4630">
              <a:solidFill>
                <a:srgbClr val="000000"/>
              </a:solidFill>
              <a:latin typeface="Times New Roman Ultra-Bold"/>
            </a:endParaRPr>
          </a:p>
        </p:txBody>
      </p:sp>
      <p:sp>
        <p:nvSpPr>
          <p:cNvPr id="9" name="TextBox 9"/>
          <p:cNvSpPr txBox="1"/>
          <p:nvPr/>
        </p:nvSpPr>
        <p:spPr>
          <a:xfrm>
            <a:off x="3976437" y="2324191"/>
            <a:ext cx="10335126" cy="5574030"/>
          </a:xfrm>
          <a:prstGeom prst="rect">
            <a:avLst/>
          </a:prstGeom>
        </p:spPr>
        <p:txBody>
          <a:bodyPr lIns="0" tIns="0" rIns="0" bIns="0" rtlCol="0" anchor="t">
            <a:spAutoFit/>
          </a:bodyPr>
          <a:lstStyle/>
          <a:p>
            <a:pPr algn="just">
              <a:lnSpc>
                <a:spcPts val="3360"/>
              </a:lnSpc>
            </a:pPr>
            <a:r>
              <a:rPr lang="en-US" sz="2400">
                <a:solidFill>
                  <a:srgbClr val="000000"/>
                </a:solidFill>
                <a:latin typeface="Times New Roman Semi-Bold"/>
              </a:rPr>
              <a:t> The use of a real-time emotion detection system in healthcare applications. The system integrates facial expression analysis, physiological indicators, and user interaction to detect emotions associated with distress or medical emergencies. Three distinct models were constructed using MobileNet, VGGNet, and ResNet architectures for emotion detection. A simple voting mechanism was implemented, where the system outputs an emotion if at least two out of three models indicate the same emotion. The primary motivation behind this research was to enhance the accuracy of emotion detection models for healthcare scenarios. By leveraging the complementary strengths of multiple architectures and employing a voting-based approach, the system aims to improve robustness and reliability in emotion recognition. </a:t>
            </a:r>
          </a:p>
          <a:p>
            <a:pPr algn="ctr">
              <a:lnSpc>
                <a:spcPts val="3360"/>
              </a:lnSpc>
              <a:spcBef>
                <a:spcPct val="0"/>
              </a:spcBef>
            </a:pPr>
            <a:endParaRPr lang="en-US" sz="2400">
              <a:solidFill>
                <a:srgbClr val="000000"/>
              </a:solidFill>
              <a:latin typeface="Times New Roman Semi-Bold"/>
            </a:endParaRPr>
          </a:p>
        </p:txBody>
      </p:sp>
      <p:sp>
        <p:nvSpPr>
          <p:cNvPr id="10" name="TextBox 10"/>
          <p:cNvSpPr txBox="1"/>
          <p:nvPr/>
        </p:nvSpPr>
        <p:spPr>
          <a:xfrm>
            <a:off x="9060597" y="9473363"/>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47837"/>
            <a:chOff x="0" y="0"/>
            <a:chExt cx="4816593" cy="987085"/>
          </a:xfrm>
        </p:grpSpPr>
        <p:sp>
          <p:nvSpPr>
            <p:cNvPr id="3" name="Freeform 3"/>
            <p:cNvSpPr/>
            <p:nvPr/>
          </p:nvSpPr>
          <p:spPr>
            <a:xfrm>
              <a:off x="0" y="0"/>
              <a:ext cx="4816592" cy="987085"/>
            </a:xfrm>
            <a:custGeom>
              <a:avLst/>
              <a:gdLst/>
              <a:ahLst/>
              <a:cxnLst/>
              <a:rect l="l" t="t" r="r" b="b"/>
              <a:pathLst>
                <a:path w="4816592" h="987085">
                  <a:moveTo>
                    <a:pt x="0" y="0"/>
                  </a:moveTo>
                  <a:lnTo>
                    <a:pt x="4816592" y="0"/>
                  </a:lnTo>
                  <a:lnTo>
                    <a:pt x="4816592" y="987085"/>
                  </a:lnTo>
                  <a:lnTo>
                    <a:pt x="0" y="987085"/>
                  </a:lnTo>
                  <a:close/>
                </a:path>
              </a:pathLst>
            </a:custGeom>
            <a:solidFill>
              <a:srgbClr val="03989E"/>
            </a:solidFill>
          </p:spPr>
          <p:txBody>
            <a:bodyPr/>
            <a:lstStyle/>
            <a:p>
              <a:endParaRPr lang="en-IN"/>
            </a:p>
          </p:txBody>
        </p:sp>
        <p:sp>
          <p:nvSpPr>
            <p:cNvPr id="4" name="TextBox 4"/>
            <p:cNvSpPr txBox="1"/>
            <p:nvPr/>
          </p:nvSpPr>
          <p:spPr>
            <a:xfrm>
              <a:off x="0" y="-38100"/>
              <a:ext cx="4816593" cy="10251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352174" y="1028700"/>
            <a:ext cx="13583653" cy="8229600"/>
            <a:chOff x="0" y="0"/>
            <a:chExt cx="3577588" cy="2167467"/>
          </a:xfrm>
        </p:grpSpPr>
        <p:sp>
          <p:nvSpPr>
            <p:cNvPr id="6" name="Freeform 6"/>
            <p:cNvSpPr/>
            <p:nvPr/>
          </p:nvSpPr>
          <p:spPr>
            <a:xfrm>
              <a:off x="0" y="0"/>
              <a:ext cx="3577587" cy="2167467"/>
            </a:xfrm>
            <a:custGeom>
              <a:avLst/>
              <a:gdLst/>
              <a:ahLst/>
              <a:cxnLst/>
              <a:rect l="l" t="t" r="r" b="b"/>
              <a:pathLst>
                <a:path w="3577587" h="2167467">
                  <a:moveTo>
                    <a:pt x="0" y="0"/>
                  </a:moveTo>
                  <a:lnTo>
                    <a:pt x="3577587" y="0"/>
                  </a:lnTo>
                  <a:lnTo>
                    <a:pt x="3577587" y="2167467"/>
                  </a:lnTo>
                  <a:lnTo>
                    <a:pt x="0" y="2167467"/>
                  </a:lnTo>
                  <a:close/>
                </a:path>
              </a:pathLst>
            </a:custGeom>
            <a:solidFill>
              <a:srgbClr val="FFFFFF"/>
            </a:solidFill>
            <a:ln w="104775" cap="sq">
              <a:solidFill>
                <a:srgbClr val="015E62"/>
              </a:solidFill>
              <a:prstDash val="solid"/>
              <a:miter/>
            </a:ln>
          </p:spPr>
          <p:txBody>
            <a:bodyPr/>
            <a:lstStyle/>
            <a:p>
              <a:endParaRPr lang="en-IN"/>
            </a:p>
          </p:txBody>
        </p:sp>
        <p:sp>
          <p:nvSpPr>
            <p:cNvPr id="7" name="TextBox 7"/>
            <p:cNvSpPr txBox="1"/>
            <p:nvPr/>
          </p:nvSpPr>
          <p:spPr>
            <a:xfrm>
              <a:off x="0" y="-38100"/>
              <a:ext cx="3577588" cy="2205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842923" y="1140461"/>
            <a:ext cx="5978700" cy="1718945"/>
          </a:xfrm>
          <a:prstGeom prst="rect">
            <a:avLst/>
          </a:prstGeom>
        </p:spPr>
        <p:txBody>
          <a:bodyPr lIns="0" tIns="0" rIns="0" bIns="0" rtlCol="0" anchor="t">
            <a:spAutoFit/>
          </a:bodyPr>
          <a:lstStyle/>
          <a:p>
            <a:pPr algn="ctr">
              <a:lnSpc>
                <a:spcPts val="6440"/>
              </a:lnSpc>
            </a:pPr>
            <a:r>
              <a:rPr lang="en-US" sz="4600">
                <a:solidFill>
                  <a:srgbClr val="000000"/>
                </a:solidFill>
                <a:latin typeface="Times New Roman Heavy"/>
              </a:rPr>
              <a:t>INTRODUCTION:</a:t>
            </a:r>
          </a:p>
          <a:p>
            <a:pPr algn="ctr">
              <a:lnSpc>
                <a:spcPts val="6719"/>
              </a:lnSpc>
              <a:spcBef>
                <a:spcPct val="0"/>
              </a:spcBef>
            </a:pPr>
            <a:endParaRPr lang="en-US" sz="4600">
              <a:solidFill>
                <a:srgbClr val="000000"/>
              </a:solidFill>
              <a:latin typeface="Times New Roman Heavy"/>
            </a:endParaRPr>
          </a:p>
        </p:txBody>
      </p:sp>
      <p:sp>
        <p:nvSpPr>
          <p:cNvPr id="9" name="TextBox 9"/>
          <p:cNvSpPr txBox="1"/>
          <p:nvPr/>
        </p:nvSpPr>
        <p:spPr>
          <a:xfrm>
            <a:off x="2671943" y="2139278"/>
            <a:ext cx="12777308" cy="7119022"/>
          </a:xfrm>
          <a:prstGeom prst="rect">
            <a:avLst/>
          </a:prstGeom>
        </p:spPr>
        <p:txBody>
          <a:bodyPr lIns="0" tIns="0" rIns="0" bIns="0" rtlCol="0" anchor="t">
            <a:spAutoFit/>
          </a:bodyPr>
          <a:lstStyle/>
          <a:p>
            <a:pPr algn="just">
              <a:lnSpc>
                <a:spcPts val="3314"/>
              </a:lnSpc>
            </a:pPr>
            <a:r>
              <a:rPr lang="en-US" sz="2367">
                <a:solidFill>
                  <a:srgbClr val="000000"/>
                </a:solidFill>
                <a:latin typeface="Times New Roman Semi-Bold"/>
              </a:rPr>
              <a:t> The integration of real-time emotion detection technology into healthcare systems represents a significant advancement in patient care and emergency response. Emotion detection algorithms, coupled with advancements in computer vision and machine learning, offer the potential to identify and respondtocritical medical situations promptly. This researchproject focuses on developing a real-time emotion detection system tailored for healthcare settings, with a primary objective of enhancing patient safety and well-being. By leveraging facial expression analysis and physiological indicators, the system aims to detect emotions indicative of distress, fear, or medical emergencies. Through a combination of data collection, model training, and system integration, our research seeks to provide healthcare professionals and individuals with timely alerts and assistance in critical situations. The proposed system aligns with the growing emphasis on leveraging technology to improve healthcare outcomes and addresses the need for innovative solutions in emergency response and patient care. Ethical considerations, privacy protection, and user-centric design principles will guide the development and deployment of the system, ensuring its effectiveness and acceptance in real-world healthcare environments.</a:t>
            </a:r>
          </a:p>
          <a:p>
            <a:pPr algn="just">
              <a:lnSpc>
                <a:spcPts val="2474"/>
              </a:lnSpc>
            </a:pPr>
            <a:endParaRPr lang="en-US" sz="2367">
              <a:solidFill>
                <a:srgbClr val="000000"/>
              </a:solidFill>
              <a:latin typeface="Times New Roman Semi-Bold"/>
            </a:endParaRPr>
          </a:p>
          <a:p>
            <a:pPr algn="ctr">
              <a:lnSpc>
                <a:spcPts val="2199"/>
              </a:lnSpc>
            </a:pPr>
            <a:endParaRPr lang="en-US" sz="2367">
              <a:solidFill>
                <a:srgbClr val="000000"/>
              </a:solidFill>
              <a:latin typeface="Times New Roman Semi-Bold"/>
            </a:endParaRPr>
          </a:p>
          <a:p>
            <a:pPr algn="ctr">
              <a:lnSpc>
                <a:spcPts val="1511"/>
              </a:lnSpc>
              <a:spcBef>
                <a:spcPct val="0"/>
              </a:spcBef>
            </a:pPr>
            <a:endParaRPr lang="en-US" sz="2367">
              <a:solidFill>
                <a:srgbClr val="000000"/>
              </a:solidFill>
              <a:latin typeface="Times New Roman Semi-Bold"/>
            </a:endParaRPr>
          </a:p>
        </p:txBody>
      </p:sp>
      <p:sp>
        <p:nvSpPr>
          <p:cNvPr id="10" name="TextBox 10"/>
          <p:cNvSpPr txBox="1"/>
          <p:nvPr/>
        </p:nvSpPr>
        <p:spPr>
          <a:xfrm>
            <a:off x="9060597" y="9499340"/>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747837"/>
            <a:chOff x="0" y="0"/>
            <a:chExt cx="4816593" cy="987085"/>
          </a:xfrm>
        </p:grpSpPr>
        <p:sp>
          <p:nvSpPr>
            <p:cNvPr id="3" name="Freeform 3"/>
            <p:cNvSpPr/>
            <p:nvPr/>
          </p:nvSpPr>
          <p:spPr>
            <a:xfrm>
              <a:off x="0" y="0"/>
              <a:ext cx="4816592" cy="987085"/>
            </a:xfrm>
            <a:custGeom>
              <a:avLst/>
              <a:gdLst/>
              <a:ahLst/>
              <a:cxnLst/>
              <a:rect l="l" t="t" r="r" b="b"/>
              <a:pathLst>
                <a:path w="4816592" h="987085">
                  <a:moveTo>
                    <a:pt x="0" y="0"/>
                  </a:moveTo>
                  <a:lnTo>
                    <a:pt x="4816592" y="0"/>
                  </a:lnTo>
                  <a:lnTo>
                    <a:pt x="4816592" y="987085"/>
                  </a:lnTo>
                  <a:lnTo>
                    <a:pt x="0" y="987085"/>
                  </a:lnTo>
                  <a:close/>
                </a:path>
              </a:pathLst>
            </a:custGeom>
            <a:solidFill>
              <a:srgbClr val="03989E"/>
            </a:solidFill>
          </p:spPr>
          <p:txBody>
            <a:bodyPr/>
            <a:lstStyle/>
            <a:p>
              <a:endParaRPr lang="en-IN"/>
            </a:p>
          </p:txBody>
        </p:sp>
        <p:sp>
          <p:nvSpPr>
            <p:cNvPr id="4" name="TextBox 4"/>
            <p:cNvSpPr txBox="1"/>
            <p:nvPr/>
          </p:nvSpPr>
          <p:spPr>
            <a:xfrm>
              <a:off x="0" y="-38100"/>
              <a:ext cx="4816593" cy="10251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35577" y="1028700"/>
            <a:ext cx="13583653" cy="8229600"/>
            <a:chOff x="0" y="0"/>
            <a:chExt cx="3577588" cy="2167467"/>
          </a:xfrm>
        </p:grpSpPr>
        <p:sp>
          <p:nvSpPr>
            <p:cNvPr id="6" name="Freeform 6"/>
            <p:cNvSpPr/>
            <p:nvPr/>
          </p:nvSpPr>
          <p:spPr>
            <a:xfrm>
              <a:off x="0" y="0"/>
              <a:ext cx="3577587" cy="2167467"/>
            </a:xfrm>
            <a:custGeom>
              <a:avLst/>
              <a:gdLst/>
              <a:ahLst/>
              <a:cxnLst/>
              <a:rect l="l" t="t" r="r" b="b"/>
              <a:pathLst>
                <a:path w="3577587" h="2167467">
                  <a:moveTo>
                    <a:pt x="0" y="0"/>
                  </a:moveTo>
                  <a:lnTo>
                    <a:pt x="3577587" y="0"/>
                  </a:lnTo>
                  <a:lnTo>
                    <a:pt x="3577587" y="2167467"/>
                  </a:lnTo>
                  <a:lnTo>
                    <a:pt x="0" y="2167467"/>
                  </a:lnTo>
                  <a:close/>
                </a:path>
              </a:pathLst>
            </a:custGeom>
            <a:solidFill>
              <a:srgbClr val="FFFFFF"/>
            </a:solidFill>
            <a:ln w="104775" cap="sq">
              <a:solidFill>
                <a:srgbClr val="015E62"/>
              </a:solidFill>
              <a:prstDash val="solid"/>
              <a:miter/>
            </a:ln>
          </p:spPr>
          <p:txBody>
            <a:bodyPr/>
            <a:lstStyle/>
            <a:p>
              <a:endParaRPr lang="en-IN"/>
            </a:p>
          </p:txBody>
        </p:sp>
        <p:sp>
          <p:nvSpPr>
            <p:cNvPr id="7" name="TextBox 7"/>
            <p:cNvSpPr txBox="1"/>
            <p:nvPr/>
          </p:nvSpPr>
          <p:spPr>
            <a:xfrm>
              <a:off x="0" y="-38100"/>
              <a:ext cx="3577588" cy="2205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440347" y="1381995"/>
            <a:ext cx="7407307" cy="1683385"/>
          </a:xfrm>
          <a:prstGeom prst="rect">
            <a:avLst/>
          </a:prstGeom>
        </p:spPr>
        <p:txBody>
          <a:bodyPr lIns="0" tIns="0" rIns="0" bIns="0" rtlCol="0" anchor="t">
            <a:spAutoFit/>
          </a:bodyPr>
          <a:lstStyle/>
          <a:p>
            <a:pPr algn="ctr">
              <a:lnSpc>
                <a:spcPts val="6440"/>
              </a:lnSpc>
            </a:pPr>
            <a:r>
              <a:rPr lang="en-US" sz="4600">
                <a:solidFill>
                  <a:srgbClr val="000000"/>
                </a:solidFill>
                <a:latin typeface="Times New Roman Heavy"/>
              </a:rPr>
              <a:t>RESEARCH PROBLEM:</a:t>
            </a:r>
          </a:p>
          <a:p>
            <a:pPr algn="ctr">
              <a:lnSpc>
                <a:spcPts val="6440"/>
              </a:lnSpc>
              <a:spcBef>
                <a:spcPct val="0"/>
              </a:spcBef>
            </a:pPr>
            <a:endParaRPr lang="en-US" sz="4600">
              <a:solidFill>
                <a:srgbClr val="000000"/>
              </a:solidFill>
              <a:latin typeface="Times New Roman Heavy"/>
            </a:endParaRPr>
          </a:p>
        </p:txBody>
      </p:sp>
      <p:sp>
        <p:nvSpPr>
          <p:cNvPr id="9" name="TextBox 9"/>
          <p:cNvSpPr txBox="1"/>
          <p:nvPr/>
        </p:nvSpPr>
        <p:spPr>
          <a:xfrm>
            <a:off x="3028455" y="2218925"/>
            <a:ext cx="12397897" cy="6037580"/>
          </a:xfrm>
          <a:prstGeom prst="rect">
            <a:avLst/>
          </a:prstGeom>
        </p:spPr>
        <p:txBody>
          <a:bodyPr lIns="0" tIns="0" rIns="0" bIns="0" rtlCol="0" anchor="t">
            <a:spAutoFit/>
          </a:bodyPr>
          <a:lstStyle/>
          <a:p>
            <a:pPr algn="just">
              <a:lnSpc>
                <a:spcPts val="3220"/>
              </a:lnSpc>
            </a:pPr>
            <a:endParaRPr/>
          </a:p>
          <a:p>
            <a:pPr algn="just">
              <a:lnSpc>
                <a:spcPts val="3220"/>
              </a:lnSpc>
              <a:spcBef>
                <a:spcPct val="0"/>
              </a:spcBef>
            </a:pPr>
            <a:r>
              <a:rPr lang="en-US" sz="2300">
                <a:solidFill>
                  <a:srgbClr val="000000"/>
                </a:solidFill>
                <a:latin typeface="Times New Roman Semi-Bold"/>
              </a:rPr>
              <a:t> The research problem addressed in this study revolves around the development of a real-time emotion detection system for healthcare applications and the exploration of its effectiveness in identifying critical medical situations based on changes in human emotions. This system is designed to analyze facial expressions and physiological indicators to detect emotions indicative of distress, fear, or medical emergencies, allowing for prompt intervention and assistance. The emotion detection system relies on its ability to accurately interpret and respond to sensor data—in this case, human emotions—efficiently and in real-time. I have used MobileNet, ResNet50V2 and VGG16 architecture together for improved efficiency and reliability.Understanding the impact of different algorithms and system configurations on the performance of the emotion detection system is essential for optimizing its functionality and ensuring its reliability in real-world healthcare settings. By addressing this research problem,  my aim is to contribute to the advancement of healthcare technology and the provision of timely and effective medical assistance to individuals in need.</a:t>
            </a:r>
          </a:p>
        </p:txBody>
      </p:sp>
      <p:sp>
        <p:nvSpPr>
          <p:cNvPr id="10" name="TextBox 10"/>
          <p:cNvSpPr txBox="1"/>
          <p:nvPr/>
        </p:nvSpPr>
        <p:spPr>
          <a:xfrm>
            <a:off x="9060597" y="9496425"/>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6588930" y="0"/>
            <a:ext cx="1699070" cy="3381212"/>
          </a:xfrm>
          <a:custGeom>
            <a:avLst/>
            <a:gdLst/>
            <a:ahLst/>
            <a:cxnLst/>
            <a:rect l="l" t="t" r="r" b="b"/>
            <a:pathLst>
              <a:path w="1699070" h="3381212">
                <a:moveTo>
                  <a:pt x="0" y="0"/>
                </a:moveTo>
                <a:lnTo>
                  <a:pt x="1699070" y="0"/>
                </a:lnTo>
                <a:lnTo>
                  <a:pt x="1699070" y="3381212"/>
                </a:lnTo>
                <a:lnTo>
                  <a:pt x="0" y="3381212"/>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0" y="0"/>
            <a:ext cx="1699070" cy="3381212"/>
          </a:xfrm>
          <a:custGeom>
            <a:avLst/>
            <a:gdLst/>
            <a:ahLst/>
            <a:cxnLst/>
            <a:rect l="l" t="t" r="r" b="b"/>
            <a:pathLst>
              <a:path w="1699070" h="3381212">
                <a:moveTo>
                  <a:pt x="1699070" y="0"/>
                </a:moveTo>
                <a:lnTo>
                  <a:pt x="0" y="0"/>
                </a:lnTo>
                <a:lnTo>
                  <a:pt x="0" y="3381212"/>
                </a:lnTo>
                <a:lnTo>
                  <a:pt x="1699070" y="3381212"/>
                </a:lnTo>
                <a:lnTo>
                  <a:pt x="169907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56165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08284" y="838200"/>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RESEARCH OBJECTIVES:</a:t>
            </a:r>
          </a:p>
        </p:txBody>
      </p:sp>
      <p:sp>
        <p:nvSpPr>
          <p:cNvPr id="7" name="TextBox 7"/>
          <p:cNvSpPr txBox="1"/>
          <p:nvPr/>
        </p:nvSpPr>
        <p:spPr>
          <a:xfrm>
            <a:off x="1699070" y="2168417"/>
            <a:ext cx="11068305" cy="998220"/>
          </a:xfrm>
          <a:prstGeom prst="rect">
            <a:avLst/>
          </a:prstGeom>
        </p:spPr>
        <p:txBody>
          <a:bodyPr lIns="0" tIns="0" rIns="0" bIns="0" rtlCol="0" anchor="t">
            <a:spAutoFit/>
          </a:bodyPr>
          <a:lstStyle/>
          <a:p>
            <a:pPr algn="ctr">
              <a:lnSpc>
                <a:spcPts val="3919"/>
              </a:lnSpc>
            </a:pPr>
            <a:r>
              <a:rPr lang="en-US" sz="2799">
                <a:solidFill>
                  <a:srgbClr val="000000"/>
                </a:solidFill>
                <a:latin typeface="Times New Roman Bold"/>
              </a:rPr>
              <a:t> The main objectives of myresearch project are as follows:</a:t>
            </a:r>
          </a:p>
          <a:p>
            <a:pPr algn="ctr">
              <a:lnSpc>
                <a:spcPts val="3640"/>
              </a:lnSpc>
              <a:spcBef>
                <a:spcPct val="0"/>
              </a:spcBef>
            </a:pPr>
            <a:endParaRPr lang="en-US" sz="2799">
              <a:solidFill>
                <a:srgbClr val="000000"/>
              </a:solidFill>
              <a:latin typeface="Times New Roman Bold"/>
            </a:endParaRPr>
          </a:p>
        </p:txBody>
      </p:sp>
      <p:sp>
        <p:nvSpPr>
          <p:cNvPr id="8" name="TextBox 8"/>
          <p:cNvSpPr txBox="1"/>
          <p:nvPr/>
        </p:nvSpPr>
        <p:spPr>
          <a:xfrm>
            <a:off x="2008689" y="3061862"/>
            <a:ext cx="14738927" cy="98869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1) Develop a real-time emotion detection system utilizing facial expression analysis and physiological indicators for identifying distress, fear, and other critical emotions in healthcare scenarios.</a:t>
            </a:r>
          </a:p>
        </p:txBody>
      </p:sp>
      <p:sp>
        <p:nvSpPr>
          <p:cNvPr id="9" name="TextBox 9"/>
          <p:cNvSpPr txBox="1"/>
          <p:nvPr/>
        </p:nvSpPr>
        <p:spPr>
          <a:xfrm>
            <a:off x="2008689" y="6171622"/>
            <a:ext cx="15702038" cy="935355"/>
          </a:xfrm>
          <a:prstGeom prst="rect">
            <a:avLst/>
          </a:prstGeom>
        </p:spPr>
        <p:txBody>
          <a:bodyPr lIns="0" tIns="0" rIns="0" bIns="0" rtlCol="0" anchor="t">
            <a:spAutoFit/>
          </a:bodyPr>
          <a:lstStyle/>
          <a:p>
            <a:pPr algn="just">
              <a:lnSpc>
                <a:spcPts val="3780"/>
              </a:lnSpc>
            </a:pPr>
            <a:r>
              <a:rPr lang="en-US" sz="2700">
                <a:solidFill>
                  <a:srgbClr val="000000"/>
                </a:solidFill>
                <a:latin typeface="Times New Roman"/>
              </a:rPr>
              <a:t>3) Evaluate the system’s accuracy, sensitivity, and real-time responsiveness.</a:t>
            </a:r>
          </a:p>
          <a:p>
            <a:pPr algn="just">
              <a:lnSpc>
                <a:spcPts val="3360"/>
              </a:lnSpc>
            </a:pPr>
            <a:endParaRPr lang="en-US" sz="2700">
              <a:solidFill>
                <a:srgbClr val="000000"/>
              </a:solidFill>
              <a:latin typeface="Times New Roman"/>
            </a:endParaRPr>
          </a:p>
        </p:txBody>
      </p:sp>
      <p:sp>
        <p:nvSpPr>
          <p:cNvPr id="10" name="TextBox 10"/>
          <p:cNvSpPr txBox="1"/>
          <p:nvPr/>
        </p:nvSpPr>
        <p:spPr>
          <a:xfrm>
            <a:off x="2008689" y="4616742"/>
            <a:ext cx="15658570" cy="98869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2) Comparing the performance and efficacy of the emotion detection system when utilizing different CNN architecture models.</a:t>
            </a:r>
          </a:p>
        </p:txBody>
      </p:sp>
      <p:grpSp>
        <p:nvGrpSpPr>
          <p:cNvPr id="11" name="Group 11"/>
          <p:cNvGrpSpPr/>
          <p:nvPr/>
        </p:nvGrpSpPr>
        <p:grpSpPr>
          <a:xfrm>
            <a:off x="-1496916" y="9511306"/>
            <a:ext cx="18288000" cy="4710363"/>
            <a:chOff x="0" y="0"/>
            <a:chExt cx="4816593" cy="1240589"/>
          </a:xfrm>
        </p:grpSpPr>
        <p:sp>
          <p:nvSpPr>
            <p:cNvPr id="12" name="Freeform 12"/>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13" name="TextBox 13"/>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052157" y="7269378"/>
            <a:ext cx="14738927" cy="146494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4) Providing some recommendations and guidelines for the selection and implementation of emotion detection technologies in healthcare settings, considering factors such as system integration, user acceptance, and ethical considerations..</a:t>
            </a:r>
          </a:p>
        </p:txBody>
      </p:sp>
      <p:sp>
        <p:nvSpPr>
          <p:cNvPr id="15" name="TextBox 15"/>
          <p:cNvSpPr txBox="1"/>
          <p:nvPr/>
        </p:nvSpPr>
        <p:spPr>
          <a:xfrm>
            <a:off x="9060597" y="9599828"/>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6588930" y="0"/>
            <a:ext cx="1699070" cy="3381212"/>
          </a:xfrm>
          <a:custGeom>
            <a:avLst/>
            <a:gdLst/>
            <a:ahLst/>
            <a:cxnLst/>
            <a:rect l="l" t="t" r="r" b="b"/>
            <a:pathLst>
              <a:path w="1699070" h="3381212">
                <a:moveTo>
                  <a:pt x="0" y="0"/>
                </a:moveTo>
                <a:lnTo>
                  <a:pt x="1699070" y="0"/>
                </a:lnTo>
                <a:lnTo>
                  <a:pt x="1699070" y="3381212"/>
                </a:lnTo>
                <a:lnTo>
                  <a:pt x="0" y="3381212"/>
                </a:lnTo>
                <a:lnTo>
                  <a:pt x="0"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3" name="Freeform 3"/>
          <p:cNvSpPr/>
          <p:nvPr/>
        </p:nvSpPr>
        <p:spPr>
          <a:xfrm rot="-10800000" flipH="1">
            <a:off x="-415636" y="169382"/>
            <a:ext cx="1699070" cy="3381212"/>
          </a:xfrm>
          <a:custGeom>
            <a:avLst/>
            <a:gdLst/>
            <a:ahLst/>
            <a:cxnLst/>
            <a:rect l="l" t="t" r="r" b="b"/>
            <a:pathLst>
              <a:path w="1699070" h="3381212">
                <a:moveTo>
                  <a:pt x="1699069" y="0"/>
                </a:moveTo>
                <a:lnTo>
                  <a:pt x="0" y="0"/>
                </a:lnTo>
                <a:lnTo>
                  <a:pt x="0" y="3381212"/>
                </a:lnTo>
                <a:lnTo>
                  <a:pt x="1699069" y="3381212"/>
                </a:lnTo>
                <a:lnTo>
                  <a:pt x="1699069" y="0"/>
                </a:lnTo>
                <a:close/>
              </a:path>
            </a:pathLst>
          </a:custGeom>
          <a:blipFill>
            <a:blip r:embed="rId2">
              <a:extLst>
                <a:ext uri="{96DAC541-7B7A-43D3-8B79-37D633B846F1}">
                  <asvg:svgBlip xmlns:asvg="http://schemas.microsoft.com/office/drawing/2016/SVG/main" r:embed="rId3"/>
                </a:ext>
              </a:extLst>
            </a:blip>
            <a:stretch>
              <a:fillRect l="-99003"/>
            </a:stretch>
          </a:blipFill>
        </p:spPr>
        <p:txBody>
          <a:bodyPr/>
          <a:lstStyle/>
          <a:p>
            <a:endParaRPr lang="en-IN"/>
          </a:p>
        </p:txBody>
      </p:sp>
      <p:sp>
        <p:nvSpPr>
          <p:cNvPr id="4" name="Freeform 4"/>
          <p:cNvSpPr/>
          <p:nvPr/>
        </p:nvSpPr>
        <p:spPr>
          <a:xfrm rot="5400000">
            <a:off x="13290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5" name="Freeform 5"/>
          <p:cNvSpPr/>
          <p:nvPr/>
        </p:nvSpPr>
        <p:spPr>
          <a:xfrm rot="5400000">
            <a:off x="15616507"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4">
              <a:extLst>
                <a:ext uri="{96DAC541-7B7A-43D3-8B79-37D633B846F1}">
                  <asvg:svgBlip xmlns:asvg="http://schemas.microsoft.com/office/drawing/2016/SVG/main" r:embed="rId5"/>
                </a:ext>
              </a:extLst>
            </a:blip>
            <a:stretch>
              <a:fillRect l="-98883" b="-657"/>
            </a:stretch>
          </a:blipFill>
        </p:spPr>
        <p:txBody>
          <a:bodyPr/>
          <a:lstStyle/>
          <a:p>
            <a:endParaRPr lang="en-IN"/>
          </a:p>
        </p:txBody>
      </p:sp>
      <p:sp>
        <p:nvSpPr>
          <p:cNvPr id="6" name="TextBox 6"/>
          <p:cNvSpPr txBox="1"/>
          <p:nvPr/>
        </p:nvSpPr>
        <p:spPr>
          <a:xfrm>
            <a:off x="4308284" y="-21118"/>
            <a:ext cx="9671431" cy="261175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Heavy"/>
              </a:rPr>
              <a:t>HYPOTHESES /</a:t>
            </a:r>
          </a:p>
          <a:p>
            <a:pPr algn="ctr">
              <a:lnSpc>
                <a:spcPts val="6719"/>
              </a:lnSpc>
            </a:pPr>
            <a:r>
              <a:rPr lang="en-US" sz="4800">
                <a:solidFill>
                  <a:srgbClr val="000000"/>
                </a:solidFill>
                <a:latin typeface="Times New Roman Heavy"/>
              </a:rPr>
              <a:t>RESEARCH QUESTIONS:</a:t>
            </a:r>
          </a:p>
          <a:p>
            <a:pPr algn="ctr">
              <a:lnSpc>
                <a:spcPts val="6719"/>
              </a:lnSpc>
              <a:spcBef>
                <a:spcPct val="0"/>
              </a:spcBef>
            </a:pPr>
            <a:endParaRPr lang="en-US" sz="4800">
              <a:solidFill>
                <a:srgbClr val="000000"/>
              </a:solidFill>
              <a:latin typeface="Times New Roman Heavy"/>
            </a:endParaRPr>
          </a:p>
        </p:txBody>
      </p:sp>
      <p:sp>
        <p:nvSpPr>
          <p:cNvPr id="7" name="TextBox 7"/>
          <p:cNvSpPr txBox="1"/>
          <p:nvPr/>
        </p:nvSpPr>
        <p:spPr>
          <a:xfrm>
            <a:off x="1699070" y="2177942"/>
            <a:ext cx="11068305" cy="495935"/>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Times New Roman Bold"/>
              </a:rPr>
              <a:t>The research questions that guide this study are as follows:</a:t>
            </a:r>
          </a:p>
        </p:txBody>
      </p:sp>
      <p:sp>
        <p:nvSpPr>
          <p:cNvPr id="8" name="TextBox 8"/>
          <p:cNvSpPr txBox="1"/>
          <p:nvPr/>
        </p:nvSpPr>
        <p:spPr>
          <a:xfrm>
            <a:off x="2052157" y="3027544"/>
            <a:ext cx="14738927" cy="150050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1) How accurately can a real-time emotion detection system identify and classify critical emotions such as distress, fear, and panic based on facial expressions and physiological indicators?</a:t>
            </a:r>
          </a:p>
          <a:p>
            <a:pPr algn="just">
              <a:lnSpc>
                <a:spcPts val="4059"/>
              </a:lnSpc>
            </a:pPr>
            <a:endParaRPr lang="en-US" sz="2700">
              <a:solidFill>
                <a:srgbClr val="000000"/>
              </a:solidFill>
              <a:latin typeface="Times New Roman"/>
            </a:endParaRPr>
          </a:p>
        </p:txBody>
      </p:sp>
      <p:sp>
        <p:nvSpPr>
          <p:cNvPr id="9" name="TextBox 9"/>
          <p:cNvSpPr txBox="1"/>
          <p:nvPr/>
        </p:nvSpPr>
        <p:spPr>
          <a:xfrm>
            <a:off x="2052157" y="4423274"/>
            <a:ext cx="14126765" cy="962828"/>
          </a:xfrm>
          <a:prstGeom prst="rect">
            <a:avLst/>
          </a:prstGeom>
        </p:spPr>
        <p:txBody>
          <a:bodyPr wrap="square" lIns="0" tIns="0" rIns="0" bIns="0" rtlCol="0" anchor="t">
            <a:spAutoFit/>
          </a:bodyPr>
          <a:lstStyle/>
          <a:p>
            <a:pPr>
              <a:lnSpc>
                <a:spcPts val="3779"/>
              </a:lnSpc>
            </a:pPr>
            <a:r>
              <a:rPr lang="en-US" sz="2700" dirty="0">
                <a:solidFill>
                  <a:srgbClr val="000000"/>
                </a:solidFill>
                <a:latin typeface="Times New Roman"/>
              </a:rPr>
              <a:t>2)  What is the comparative performance of different CNN architectures in emotion detection</a:t>
            </a:r>
          </a:p>
          <a:p>
            <a:pPr algn="ctr">
              <a:lnSpc>
                <a:spcPts val="4059"/>
              </a:lnSpc>
            </a:pPr>
            <a:endParaRPr lang="en-US" sz="2700" dirty="0">
              <a:solidFill>
                <a:srgbClr val="000000"/>
              </a:solidFill>
              <a:latin typeface="Times New Roman"/>
            </a:endParaRPr>
          </a:p>
        </p:txBody>
      </p:sp>
      <p:grpSp>
        <p:nvGrpSpPr>
          <p:cNvPr id="10" name="Group 10"/>
          <p:cNvGrpSpPr/>
          <p:nvPr/>
        </p:nvGrpSpPr>
        <p:grpSpPr>
          <a:xfrm>
            <a:off x="-1496916" y="9511306"/>
            <a:ext cx="18288000" cy="4710363"/>
            <a:chOff x="0" y="0"/>
            <a:chExt cx="4816593" cy="1240589"/>
          </a:xfrm>
        </p:grpSpPr>
        <p:sp>
          <p:nvSpPr>
            <p:cNvPr id="11" name="Freeform 11"/>
            <p:cNvSpPr/>
            <p:nvPr/>
          </p:nvSpPr>
          <p:spPr>
            <a:xfrm>
              <a:off x="0" y="0"/>
              <a:ext cx="4816592" cy="1240589"/>
            </a:xfrm>
            <a:custGeom>
              <a:avLst/>
              <a:gdLst/>
              <a:ahLst/>
              <a:cxnLst/>
              <a:rect l="l" t="t" r="r" b="b"/>
              <a:pathLst>
                <a:path w="4816592" h="1240589">
                  <a:moveTo>
                    <a:pt x="0" y="0"/>
                  </a:moveTo>
                  <a:lnTo>
                    <a:pt x="4816592" y="0"/>
                  </a:lnTo>
                  <a:lnTo>
                    <a:pt x="4816592" y="1240589"/>
                  </a:lnTo>
                  <a:lnTo>
                    <a:pt x="0" y="1240589"/>
                  </a:lnTo>
                  <a:close/>
                </a:path>
              </a:pathLst>
            </a:custGeom>
            <a:solidFill>
              <a:srgbClr val="03989E"/>
            </a:solidFill>
          </p:spPr>
          <p:txBody>
            <a:bodyPr/>
            <a:lstStyle/>
            <a:p>
              <a:endParaRPr lang="en-IN"/>
            </a:p>
          </p:txBody>
        </p:sp>
        <p:sp>
          <p:nvSpPr>
            <p:cNvPr id="12" name="TextBox 12"/>
            <p:cNvSpPr txBox="1"/>
            <p:nvPr/>
          </p:nvSpPr>
          <p:spPr>
            <a:xfrm>
              <a:off x="0" y="-38100"/>
              <a:ext cx="4816593" cy="1278689"/>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052157" y="5487852"/>
            <a:ext cx="14738927" cy="197675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3) What are the key factors influencing the accuracy and reliability of the emotion detection system, and how do they contribute to its effectiveness in identifying and responding to critical medical situations?</a:t>
            </a:r>
          </a:p>
          <a:p>
            <a:pPr algn="just">
              <a:lnSpc>
                <a:spcPts val="4059"/>
              </a:lnSpc>
            </a:pPr>
            <a:endParaRPr lang="en-US" sz="2700">
              <a:solidFill>
                <a:srgbClr val="000000"/>
              </a:solidFill>
              <a:latin typeface="Times New Roman"/>
            </a:endParaRPr>
          </a:p>
        </p:txBody>
      </p:sp>
      <p:sp>
        <p:nvSpPr>
          <p:cNvPr id="14" name="TextBox 14"/>
          <p:cNvSpPr txBox="1"/>
          <p:nvPr/>
        </p:nvSpPr>
        <p:spPr>
          <a:xfrm>
            <a:off x="9060597" y="9678469"/>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5</a:t>
            </a:r>
          </a:p>
        </p:txBody>
      </p:sp>
      <p:sp>
        <p:nvSpPr>
          <p:cNvPr id="15" name="TextBox 15"/>
          <p:cNvSpPr txBox="1"/>
          <p:nvPr/>
        </p:nvSpPr>
        <p:spPr>
          <a:xfrm>
            <a:off x="2052157" y="7281545"/>
            <a:ext cx="14738927" cy="1976755"/>
          </a:xfrm>
          <a:prstGeom prst="rect">
            <a:avLst/>
          </a:prstGeom>
        </p:spPr>
        <p:txBody>
          <a:bodyPr lIns="0" tIns="0" rIns="0" bIns="0" rtlCol="0" anchor="t">
            <a:spAutoFit/>
          </a:bodyPr>
          <a:lstStyle/>
          <a:p>
            <a:pPr algn="just">
              <a:lnSpc>
                <a:spcPts val="3779"/>
              </a:lnSpc>
            </a:pPr>
            <a:r>
              <a:rPr lang="en-US" sz="2700">
                <a:solidFill>
                  <a:srgbClr val="000000"/>
                </a:solidFill>
                <a:latin typeface="Times New Roman"/>
              </a:rPr>
              <a:t>4) What are the ethical considerations and privacy implications associated with deploying a real-time emotion detection system in healthcare settings, and how can they be addressed to ensure patient confidentiality and trustworthiness?</a:t>
            </a:r>
          </a:p>
          <a:p>
            <a:pPr algn="just">
              <a:lnSpc>
                <a:spcPts val="4059"/>
              </a:lnSpc>
            </a:pPr>
            <a:endParaRPr lang="en-US" sz="270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23150"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2">
              <a:extLst>
                <a:ext uri="{96DAC541-7B7A-43D3-8B79-37D633B846F1}">
                  <asvg:svgBlip xmlns:asvg="http://schemas.microsoft.com/office/drawing/2016/SVG/main" r:embed="rId3"/>
                </a:ext>
              </a:extLst>
            </a:blip>
            <a:stretch>
              <a:fillRect l="-98883" b="-657"/>
            </a:stretch>
          </a:blipFill>
        </p:spPr>
        <p:txBody>
          <a:bodyPr/>
          <a:lstStyle/>
          <a:p>
            <a:endParaRPr lang="en-IN"/>
          </a:p>
        </p:txBody>
      </p:sp>
      <p:sp>
        <p:nvSpPr>
          <p:cNvPr id="3" name="Freeform 3"/>
          <p:cNvSpPr/>
          <p:nvPr/>
        </p:nvSpPr>
        <p:spPr>
          <a:xfrm rot="5400000">
            <a:off x="-723150"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2">
              <a:extLst>
                <a:ext uri="{96DAC541-7B7A-43D3-8B79-37D633B846F1}">
                  <asvg:svgBlip xmlns:asvg="http://schemas.microsoft.com/office/drawing/2016/SVG/main" r:embed="rId3"/>
                </a:ext>
              </a:extLst>
            </a:blip>
            <a:stretch>
              <a:fillRect l="-98883" b="-657"/>
            </a:stretch>
          </a:blipFill>
        </p:spPr>
        <p:txBody>
          <a:bodyPr/>
          <a:lstStyle/>
          <a:p>
            <a:endParaRPr lang="en-IN"/>
          </a:p>
        </p:txBody>
      </p:sp>
      <p:sp>
        <p:nvSpPr>
          <p:cNvPr id="4" name="TextBox 4"/>
          <p:cNvSpPr txBox="1"/>
          <p:nvPr/>
        </p:nvSpPr>
        <p:spPr>
          <a:xfrm>
            <a:off x="3970580" y="169747"/>
            <a:ext cx="9671431" cy="916305"/>
          </a:xfrm>
          <a:prstGeom prst="rect">
            <a:avLst/>
          </a:prstGeom>
        </p:spPr>
        <p:txBody>
          <a:bodyPr lIns="0" tIns="0" rIns="0" bIns="0" rtlCol="0" anchor="t">
            <a:spAutoFit/>
          </a:bodyPr>
          <a:lstStyle/>
          <a:p>
            <a:pPr algn="ctr">
              <a:lnSpc>
                <a:spcPts val="6719"/>
              </a:lnSpc>
              <a:spcBef>
                <a:spcPct val="0"/>
              </a:spcBef>
            </a:pPr>
            <a:r>
              <a:rPr lang="en-US" sz="4800">
                <a:solidFill>
                  <a:srgbClr val="000000"/>
                </a:solidFill>
                <a:latin typeface="Times New Roman Heavy"/>
              </a:rPr>
              <a:t>LITERATURE REVIEW:</a:t>
            </a:r>
          </a:p>
        </p:txBody>
      </p:sp>
      <p:sp>
        <p:nvSpPr>
          <p:cNvPr id="5" name="TextBox 5"/>
          <p:cNvSpPr txBox="1"/>
          <p:nvPr/>
        </p:nvSpPr>
        <p:spPr>
          <a:xfrm>
            <a:off x="1028700" y="1688465"/>
            <a:ext cx="16015568" cy="6786246"/>
          </a:xfrm>
          <a:prstGeom prst="rect">
            <a:avLst/>
          </a:prstGeom>
        </p:spPr>
        <p:txBody>
          <a:bodyPr lIns="0" tIns="0" rIns="0" bIns="0" rtlCol="0" anchor="t">
            <a:spAutoFit/>
          </a:bodyPr>
          <a:lstStyle/>
          <a:p>
            <a:pPr algn="just">
              <a:lnSpc>
                <a:spcPts val="4479"/>
              </a:lnSpc>
              <a:spcBef>
                <a:spcPct val="0"/>
              </a:spcBef>
            </a:pPr>
            <a:r>
              <a:rPr lang="en-US" sz="3199">
                <a:solidFill>
                  <a:srgbClr val="000000"/>
                </a:solidFill>
                <a:latin typeface="Times New Roman"/>
              </a:rPr>
              <a:t>Emotion detection though a new concept in healthcare can play a pivotal role in healthcare applications, offering insights into patients’ mental states and aiding in personalized care and interventions. This literature review explores various methodologies and applications of emotion recognition, drawing inspiration from seminal works in the field. Picard [1] (1997) introduced the concept of affective computing, laying the foundation for research in understanding and recognizing human emotions using computational methods. This seminal work paved the way for advancements in emotion detection systems tailored for healthcare applications. D’Mello et al. [2] (2015) conducted a comprehensive review and meta-analysis of multimodal affect detection systems, providing valuable insights into the effectiveness and limitations of different modalities in capturing human emotions. Their study sheds light on the importance of incorporating multiple modalities for robust emotion recognition in healthcare environments.</a:t>
            </a:r>
          </a:p>
        </p:txBody>
      </p:sp>
      <p:sp>
        <p:nvSpPr>
          <p:cNvPr id="6" name="TextBox 6"/>
          <p:cNvSpPr txBox="1"/>
          <p:nvPr/>
        </p:nvSpPr>
        <p:spPr>
          <a:xfrm>
            <a:off x="8722892" y="9324051"/>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23150"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2">
              <a:extLst>
                <a:ext uri="{96DAC541-7B7A-43D3-8B79-37D633B846F1}">
                  <asvg:svgBlip xmlns:asvg="http://schemas.microsoft.com/office/drawing/2016/SVG/main" r:embed="rId3"/>
                </a:ext>
              </a:extLst>
            </a:blip>
            <a:stretch>
              <a:fillRect l="-98883" b="-657"/>
            </a:stretch>
          </a:blipFill>
        </p:spPr>
        <p:txBody>
          <a:bodyPr/>
          <a:lstStyle/>
          <a:p>
            <a:endParaRPr lang="en-IN"/>
          </a:p>
        </p:txBody>
      </p:sp>
      <p:sp>
        <p:nvSpPr>
          <p:cNvPr id="3" name="Freeform 3"/>
          <p:cNvSpPr/>
          <p:nvPr/>
        </p:nvSpPr>
        <p:spPr>
          <a:xfrm rot="5400000">
            <a:off x="-723150" y="-691388"/>
            <a:ext cx="1446300" cy="2829076"/>
          </a:xfrm>
          <a:custGeom>
            <a:avLst/>
            <a:gdLst/>
            <a:ahLst/>
            <a:cxnLst/>
            <a:rect l="l" t="t" r="r" b="b"/>
            <a:pathLst>
              <a:path w="1446300" h="2829076">
                <a:moveTo>
                  <a:pt x="0" y="0"/>
                </a:moveTo>
                <a:lnTo>
                  <a:pt x="1446300" y="0"/>
                </a:lnTo>
                <a:lnTo>
                  <a:pt x="1446300" y="2829076"/>
                </a:lnTo>
                <a:lnTo>
                  <a:pt x="0" y="2829076"/>
                </a:lnTo>
                <a:lnTo>
                  <a:pt x="0" y="0"/>
                </a:lnTo>
                <a:close/>
              </a:path>
            </a:pathLst>
          </a:custGeom>
          <a:blipFill>
            <a:blip r:embed="rId2">
              <a:extLst>
                <a:ext uri="{96DAC541-7B7A-43D3-8B79-37D633B846F1}">
                  <asvg:svgBlip xmlns:asvg="http://schemas.microsoft.com/office/drawing/2016/SVG/main" r:embed="rId3"/>
                </a:ext>
              </a:extLst>
            </a:blip>
            <a:stretch>
              <a:fillRect l="-98883" b="-657"/>
            </a:stretch>
          </a:blipFill>
        </p:spPr>
        <p:txBody>
          <a:bodyPr/>
          <a:lstStyle/>
          <a:p>
            <a:endParaRPr lang="en-IN"/>
          </a:p>
        </p:txBody>
      </p:sp>
      <p:sp>
        <p:nvSpPr>
          <p:cNvPr id="4" name="TextBox 4"/>
          <p:cNvSpPr txBox="1"/>
          <p:nvPr/>
        </p:nvSpPr>
        <p:spPr>
          <a:xfrm>
            <a:off x="1028700" y="599325"/>
            <a:ext cx="16015568" cy="6560186"/>
          </a:xfrm>
          <a:prstGeom prst="rect">
            <a:avLst/>
          </a:prstGeom>
        </p:spPr>
        <p:txBody>
          <a:bodyPr lIns="0" tIns="0" rIns="0" bIns="0" rtlCol="0" anchor="t">
            <a:spAutoFit/>
          </a:bodyPr>
          <a:lstStyle/>
          <a:p>
            <a:pPr algn="just">
              <a:lnSpc>
                <a:spcPts val="4339"/>
              </a:lnSpc>
              <a:spcBef>
                <a:spcPct val="0"/>
              </a:spcBef>
            </a:pPr>
            <a:r>
              <a:rPr lang="en-US" sz="3099">
                <a:solidFill>
                  <a:srgbClr val="000000"/>
                </a:solidFill>
                <a:latin typeface="Times New Roman"/>
              </a:rPr>
              <a:t> Soleymani et al. [3] (2018) reviewed automatic analysis of human nonverbal behavior in human-computer interaction, emphasizing the role of nonverbal cues in understanding users’ emotional states. Their work underscores the significance of leveraging nonverbal behavior for enhancing user experience and interaction in healthcare systems. Dhall et al. [4] (2018) provided a review of vision-based systems for emotional analysis of human-computer interaction, focusing on the use of computer vision techniques for emotion recognition. Their study highlights the potential of vision-based approaches in healthcare applications, where visual cues play a crucial role in assessing patients’ emotional well-being. Valstar et al. [5] (2017) discussed recent advances in automatic analysis of facial expressions, with a focus on the development of sophisticated algorithms for facial expression recognition. Their review offers valuable insights into the state-of-the-art techniques and challenges in facial expression analysis, guiding future research directions in healthcare-focused emotion detection systems</a:t>
            </a:r>
          </a:p>
        </p:txBody>
      </p:sp>
      <p:sp>
        <p:nvSpPr>
          <p:cNvPr id="5" name="TextBox 5"/>
          <p:cNvSpPr txBox="1"/>
          <p:nvPr/>
        </p:nvSpPr>
        <p:spPr>
          <a:xfrm>
            <a:off x="8722892" y="9324051"/>
            <a:ext cx="166807" cy="389255"/>
          </a:xfrm>
          <a:prstGeom prst="rect">
            <a:avLst/>
          </a:prstGeom>
        </p:spPr>
        <p:txBody>
          <a:bodyPr lIns="0" tIns="0" rIns="0" bIns="0" rtlCol="0" anchor="t">
            <a:spAutoFit/>
          </a:bodyPr>
          <a:lstStyle/>
          <a:p>
            <a:pPr algn="ctr">
              <a:lnSpc>
                <a:spcPts val="3219"/>
              </a:lnSpc>
              <a:spcBef>
                <a:spcPct val="0"/>
              </a:spcBef>
            </a:pPr>
            <a:r>
              <a:rPr lang="en-US" sz="2299">
                <a:solidFill>
                  <a:srgbClr val="000000"/>
                </a:solidFill>
                <a:latin typeface="Open Sans Bold"/>
              </a:rPr>
              <a:t>7</a:t>
            </a:r>
          </a:p>
        </p:txBody>
      </p:sp>
      <p:sp>
        <p:nvSpPr>
          <p:cNvPr id="6" name="TextBox 6"/>
          <p:cNvSpPr txBox="1"/>
          <p:nvPr/>
        </p:nvSpPr>
        <p:spPr>
          <a:xfrm>
            <a:off x="928910" y="7347296"/>
            <a:ext cx="16430181" cy="2024381"/>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Times New Roman"/>
              </a:rPr>
              <a:t>Exploring these research papers helped me gain the insights I needed to complete my project. These literature reviewed under underscores the importance of emotion detection in healthcare applications and provided me with a rich foundation for the development of real-time emotion detection system tailored for healthcare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2707</Words>
  <Application>Microsoft Office PowerPoint</Application>
  <PresentationFormat>Custom</PresentationFormat>
  <Paragraphs>170</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Times New Roman Ultra-Bold</vt:lpstr>
      <vt:lpstr>Open Sans</vt:lpstr>
      <vt:lpstr>Times New Roman</vt:lpstr>
      <vt:lpstr>Times New Roman Semi-Bold</vt:lpstr>
      <vt:lpstr>Open Sans Light</vt:lpstr>
      <vt:lpstr>Times New Roman Bold</vt:lpstr>
      <vt:lpstr>Times New Roman Heavy</vt:lpstr>
      <vt:lpstr>Calibri</vt:lpstr>
      <vt:lpstr>Arial</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cp:lastModifiedBy>DEBOJYOTISARKAR</cp:lastModifiedBy>
  <cp:revision>7</cp:revision>
  <dcterms:created xsi:type="dcterms:W3CDTF">2006-08-16T00:00:00Z</dcterms:created>
  <dcterms:modified xsi:type="dcterms:W3CDTF">2024-05-13T04:46:45Z</dcterms:modified>
  <dc:identifier>DAFxbEriOlo</dc:identifier>
</cp:coreProperties>
</file>