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5" r:id="rId2"/>
    <p:sldId id="257" r:id="rId3"/>
    <p:sldId id="260" r:id="rId4"/>
    <p:sldId id="282" r:id="rId5"/>
    <p:sldId id="266" r:id="rId6"/>
    <p:sldId id="258" r:id="rId7"/>
    <p:sldId id="269" r:id="rId8"/>
    <p:sldId id="261" r:id="rId9"/>
    <p:sldId id="262" r:id="rId10"/>
    <p:sldId id="268" r:id="rId11"/>
    <p:sldId id="300" r:id="rId12"/>
    <p:sldId id="272" r:id="rId13"/>
    <p:sldId id="270" r:id="rId14"/>
    <p:sldId id="271" r:id="rId15"/>
    <p:sldId id="273" r:id="rId16"/>
    <p:sldId id="275" r:id="rId17"/>
    <p:sldId id="274" r:id="rId18"/>
    <p:sldId id="276" r:id="rId19"/>
    <p:sldId id="277" r:id="rId20"/>
    <p:sldId id="278" r:id="rId21"/>
    <p:sldId id="281" r:id="rId22"/>
    <p:sldId id="279" r:id="rId23"/>
    <p:sldId id="280" r:id="rId24"/>
    <p:sldId id="291" r:id="rId25"/>
    <p:sldId id="294" r:id="rId26"/>
    <p:sldId id="293" r:id="rId27"/>
    <p:sldId id="292" r:id="rId28"/>
    <p:sldId id="296" r:id="rId29"/>
    <p:sldId id="284" r:id="rId30"/>
    <p:sldId id="290" r:id="rId31"/>
    <p:sldId id="285" r:id="rId32"/>
    <p:sldId id="298" r:id="rId33"/>
    <p:sldId id="299" r:id="rId34"/>
    <p:sldId id="297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76640" autoAdjust="0"/>
  </p:normalViewPr>
  <p:slideViewPr>
    <p:cSldViewPr snapToGrid="0">
      <p:cViewPr varScale="1">
        <p:scale>
          <a:sx n="89" d="100"/>
          <a:sy n="89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0D0E8-752A-41AE-8122-BF9CC39915F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D5BE-63F0-49CD-AB7E-207F7867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boogie, corral’s primitives for concurrency</a:t>
            </a:r>
            <a:r>
              <a:rPr lang="en-US" baseline="0" dirty="0" smtClean="0"/>
              <a:t> are very basic – just enough to provide basic building blocks for building more complex concurrency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5D5BE-63F0-49CD-AB7E-207F786725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5D5BE-63F0-49CD-AB7E-207F786725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Crazy</a:t>
            </a:r>
            <a:r>
              <a:rPr lang="en-US" baseline="0" dirty="0" smtClean="0"/>
              <a:t> if(x) stuff – </a:t>
            </a:r>
            <a:r>
              <a:rPr lang="en-US" baseline="0" dirty="0" err="1" smtClean="0"/>
              <a:t>dsa</a:t>
            </a:r>
            <a:r>
              <a:rPr lang="en-US" baseline="0" dirty="0" smtClean="0"/>
              <a:t> doesn’t step into __</a:t>
            </a:r>
            <a:r>
              <a:rPr lang="en-US" baseline="0" dirty="0" err="1" smtClean="0"/>
              <a:t>call_wrapper</a:t>
            </a:r>
            <a:r>
              <a:rPr lang="en-US" baseline="0" dirty="0" smtClean="0"/>
              <a:t> without it since LLVM doesn’t know __</a:t>
            </a:r>
            <a:r>
              <a:rPr lang="en-US" baseline="0" dirty="0" err="1" smtClean="0"/>
              <a:t>SMACK_code</a:t>
            </a:r>
            <a:r>
              <a:rPr lang="en-US" baseline="0" dirty="0" smtClean="0"/>
              <a:t>…  We need to make it look like __</a:t>
            </a:r>
            <a:r>
              <a:rPr lang="en-US" baseline="0" dirty="0" err="1" smtClean="0"/>
              <a:t>call_wrapper</a:t>
            </a:r>
            <a:r>
              <a:rPr lang="en-US" baseline="0" dirty="0" smtClean="0"/>
              <a:t> actually gets called in LLVM bytecode so </a:t>
            </a:r>
            <a:r>
              <a:rPr lang="en-US" baseline="0" dirty="0" err="1" smtClean="0"/>
              <a:t>dsa</a:t>
            </a:r>
            <a:r>
              <a:rPr lang="en-US" baseline="0" dirty="0" smtClean="0"/>
              <a:t> knows to step into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5D5BE-63F0-49CD-AB7E-207F786725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pthreadStatus</a:t>
            </a:r>
            <a:r>
              <a:rPr lang="en-US" dirty="0" smtClean="0"/>
              <a:t> is known as “ghost variable</a:t>
            </a:r>
            <a:r>
              <a:rPr lang="en-US" baseline="0" dirty="0" smtClean="0"/>
              <a:t>” – does not exist in original source….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5D5BE-63F0-49CD-AB7E-207F786725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2941/3100</a:t>
            </a:r>
            <a:r>
              <a:rPr lang="en-US" baseline="0" dirty="0" smtClean="0"/>
              <a:t> – 95%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5D5BE-63F0-49CD-AB7E-207F786725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0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Stack_true-unreach-call.c</a:t>
            </a:r>
            <a:r>
              <a:rPr lang="en-US" dirty="0" smtClean="0"/>
              <a:t> times</a:t>
            </a:r>
            <a:r>
              <a:rPr lang="en-US" baseline="0" dirty="0" smtClean="0"/>
              <a:t> out on size=5 (at least 1200 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5D5BE-63F0-49CD-AB7E-207F786725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590800"/>
            <a:ext cx="10363200" cy="1600200"/>
          </a:xfrm>
        </p:spPr>
        <p:txBody>
          <a:bodyPr anchor="t" anchorCtr="0"/>
          <a:lstStyle>
            <a:lvl1pPr algn="ctr">
              <a:defRPr sz="3200">
                <a:solidFill>
                  <a:schemeClr val="accent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4648200"/>
            <a:ext cx="103632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A27E527B-F71C-4149-BE29-ED4119897847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 descr="SoClogo_re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4801" y="247070"/>
            <a:ext cx="6197600" cy="10918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8599"/>
            <a:ext cx="4470400" cy="11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4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51ED-5969-4B54-A9B6-85AD113DEA63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8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B23B-E621-4C22-9988-5003A4846884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F07F-AC50-4440-B8C0-92A3F22DFE31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10972800" cy="50901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62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39F409A2-ACC1-4A9A-A3DE-33551B218A5E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2F2-501D-49AA-BDDA-F13ACF35083C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406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218C-3603-498A-9C57-6E5EC8688968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773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7B52-47C5-4148-AA2A-16BB41E70709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9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52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9164-A3F8-4896-822C-04A74305C6D1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87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7A0C-FAA9-490A-BDB3-09B1D92F4545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8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5062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DDCEDC-AE9B-4AFF-AE9F-E93EEF993DA4}" type="datetime1">
              <a:rPr lang="en-US" smtClean="0">
                <a:solidFill>
                  <a:srgbClr val="000000"/>
                </a:solidFill>
              </a:rPr>
              <a:pPr/>
              <a:t>4/23/2015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9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400" b="1" kern="1200" baseline="0">
          <a:solidFill>
            <a:srgbClr val="8F1E1C"/>
          </a:solidFill>
          <a:latin typeface="Arial Black" panose="020B0A04020102020204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22173" y="2592862"/>
            <a:ext cx="9547654" cy="2438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Modeling Concurrency: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dirty="0"/>
              <a:t>Extending SMACK to Support pthreads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419600"/>
            <a:ext cx="7772400" cy="1295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Montgomery Carter</a:t>
            </a:r>
            <a:endParaRPr lang="en-US" sz="3200" b="1" dirty="0"/>
          </a:p>
          <a:p>
            <a:r>
              <a:rPr lang="en-US" sz="3200" b="1" dirty="0"/>
              <a:t>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2792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Modeling pthreads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37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599" y="1066800"/>
            <a:ext cx="11320631" cy="5527638"/>
          </a:xfrm>
        </p:spPr>
        <p:txBody>
          <a:bodyPr numCol="3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pthread_attr_getguardsize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pthread_attr_setscope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pthread_barrier_wait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pthread_barrierattr_destroy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pthread_barrierattr_getpshared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pthread_barrierattr_setpshared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pthread_cancel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pthread_cleanup_pop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pthread_cond_init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pthread_cond_signal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pthread_cond_wait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pthread_cond_broadcast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pthread_cond_destroy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pthread_condattr_getclock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pthread_condattr_init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pthread_condattr_setclock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 smtClean="0"/>
              <a:t>pthread_create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pthread_detach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pthread_equal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pthread_exit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pthread_getconcurrency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pthread_getcpuclockid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pthread_getschedparam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pthread_join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pthread_key_create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pthread_key_delete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pthread_mutex_destroy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pthread_mutex_init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pthread_mutex_lock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pthread_mutex_setprioceiling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pthread_mutex_timedlock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pthread_mutex_unlock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pthread_mutexattr_init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pthread_mutexattr_gettype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pthread_mutexattr_settype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pthread_mutexattr_setprotocol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pthread_once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pthread_rwlock_init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pthread_rwlock_rdlock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pthread_rwlock_timedrdlock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pthread_rwlock_timedwrlock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pthread_rwlock_tryrdlock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pthread_rwlock_trywrlock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pthread_rwlock_unlock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pthread_rwlock_wrlock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pthread_rwlockattr_destroy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pthread_rwlockattr_getpshared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pthread_rwlockattr_setpshared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pthread_self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pthread_setcancelstate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pthread_setspecific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pthread_spin_trylock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pthread_spin_unlock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Thread Creation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53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 Creation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the bookkeeping normally done by OS</a:t>
            </a:r>
          </a:p>
          <a:p>
            <a:pPr lvl="1"/>
            <a:r>
              <a:rPr lang="en-US" dirty="0" smtClean="0"/>
              <a:t>Thread details tracked in Thread </a:t>
            </a:r>
            <a:r>
              <a:rPr lang="en-US" dirty="0"/>
              <a:t>Control Block (TCB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Thread ID</a:t>
            </a:r>
          </a:p>
          <a:p>
            <a:pPr lvl="2"/>
            <a:r>
              <a:rPr lang="en-US" dirty="0" smtClean="0"/>
              <a:t>Thread Status</a:t>
            </a:r>
          </a:p>
          <a:p>
            <a:r>
              <a:rPr lang="en-US" dirty="0" smtClean="0"/>
              <a:t>Model the bookkeeping normally done by pthreads library</a:t>
            </a:r>
          </a:p>
          <a:p>
            <a:pPr lvl="1"/>
            <a:r>
              <a:rPr lang="en-US" dirty="0" smtClean="0"/>
              <a:t>Detach State</a:t>
            </a:r>
          </a:p>
          <a:p>
            <a:pPr lvl="1"/>
            <a:r>
              <a:rPr lang="en-US" dirty="0" smtClean="0"/>
              <a:t>Scheduling </a:t>
            </a:r>
            <a:r>
              <a:rPr lang="en-US" dirty="0" smtClean="0"/>
              <a:t>Policy</a:t>
            </a:r>
            <a:endParaRPr lang="en-US" dirty="0" smtClean="0"/>
          </a:p>
          <a:p>
            <a:r>
              <a:rPr lang="en-US" dirty="0" smtClean="0"/>
              <a:t>Start execution of desired function</a:t>
            </a:r>
          </a:p>
          <a:p>
            <a:pPr lvl="1"/>
            <a:r>
              <a:rPr lang="en-US" dirty="0" smtClean="0"/>
              <a:t>Analogous to setting program counter in TCB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() – Track TID &amp; Call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10972800" cy="5344758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3200" dirty="0" err="1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320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start_routine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*),</a:t>
            </a: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320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SMACK_nondet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call @(@, @, @);"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call_wrapper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start_routine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 @ := 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corral_getChildThreadID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();"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599"/>
            <a:ext cx="10972800" cy="1023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__</a:t>
            </a:r>
            <a:r>
              <a:rPr lang="en-US" dirty="0" err="1" smtClean="0"/>
              <a:t>call_wrapper</a:t>
            </a:r>
            <a:r>
              <a:rPr lang="en-US" dirty="0" smtClean="0"/>
              <a:t>() – Wait for TID, Set </a:t>
            </a:r>
            <a:r>
              <a:rPr lang="en-US" dirty="0"/>
              <a:t>S</a:t>
            </a:r>
            <a:r>
              <a:rPr lang="en-US" dirty="0" smtClean="0"/>
              <a:t>tatus, and Call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10972800" cy="5151120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 smtClean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 smtClean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call_wrapper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start_routine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3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*),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SMACK_nondet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 @ := 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corral_getThreadID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();"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assume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ctid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pthreadStatus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[@][0] := $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pthread_waiting</a:t>
            </a:r>
            <a:r>
              <a:rPr lang="en-US" sz="3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pthreadStatus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[@][0] := $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pthread_running</a:t>
            </a:r>
            <a:r>
              <a:rPr lang="en-US" sz="3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start_routine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pthreadStatus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[@][0] := $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pthread_stopped</a:t>
            </a:r>
            <a:r>
              <a:rPr lang="en-US" sz="3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newthread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Concurrent Execution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Wrap process in driver function, call multiple times</a:t>
            </a:r>
          </a:p>
          <a:p>
            <a:pPr lvl="1"/>
            <a:r>
              <a:rPr lang="en-US" dirty="0" smtClean="0"/>
              <a:t>Similar to threading’s TCB, must model details tracked by OS in PCB</a:t>
            </a:r>
          </a:p>
          <a:p>
            <a:pPr lvl="2"/>
            <a:r>
              <a:rPr lang="en-US" dirty="0" smtClean="0"/>
              <a:t>Parent ID</a:t>
            </a:r>
          </a:p>
          <a:p>
            <a:pPr lvl="2"/>
            <a:r>
              <a:rPr lang="en-US" dirty="0" smtClean="0"/>
              <a:t>Group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Additionally, must address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  <a:p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Essentially a wrapper around pthread model</a:t>
            </a:r>
          </a:p>
          <a:p>
            <a:pPr lvl="1"/>
            <a:r>
              <a:rPr lang="en-US" dirty="0" smtClean="0"/>
              <a:t>Still needs to track thread ID</a:t>
            </a:r>
          </a:p>
          <a:p>
            <a:r>
              <a:rPr lang="en-US" dirty="0" smtClean="0"/>
              <a:t>MPI</a:t>
            </a:r>
          </a:p>
          <a:p>
            <a:pPr lvl="1"/>
            <a:r>
              <a:rPr lang="en-US" dirty="0" smtClean="0"/>
              <a:t>Essentially a wrapper around process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8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Locking Primitives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8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 Locking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more than the single atomic provided by Corral</a:t>
            </a:r>
          </a:p>
          <a:p>
            <a:pPr lvl="1"/>
            <a:r>
              <a:rPr lang="en-US" dirty="0" smtClean="0"/>
              <a:t>Track each lock in normal memory model</a:t>
            </a:r>
          </a:p>
          <a:p>
            <a:pPr lvl="1"/>
            <a:r>
              <a:rPr lang="en-US" dirty="0" smtClean="0"/>
              <a:t>Memory location species lock state</a:t>
            </a:r>
          </a:p>
          <a:p>
            <a:pPr lvl="2"/>
            <a:r>
              <a:rPr lang="en-US" dirty="0" smtClean="0"/>
              <a:t>0 for unlocked</a:t>
            </a:r>
          </a:p>
          <a:p>
            <a:pPr lvl="2"/>
            <a:r>
              <a:rPr lang="en-US" dirty="0" smtClean="0"/>
              <a:t>Anything else indicates the TID of the thread holding the lock</a:t>
            </a:r>
          </a:p>
          <a:p>
            <a:r>
              <a:rPr lang="en-US" dirty="0" smtClean="0"/>
              <a:t>Mutex Attributes</a:t>
            </a:r>
          </a:p>
          <a:p>
            <a:pPr lvl="1"/>
            <a:r>
              <a:rPr lang="en-US" dirty="0" smtClean="0"/>
              <a:t>Type – Normal, Error Checking, Recursive </a:t>
            </a:r>
          </a:p>
          <a:p>
            <a:pPr lvl="1"/>
            <a:r>
              <a:rPr lang="en-US" dirty="0" smtClean="0"/>
              <a:t>Priority – Schedules owning thread with </a:t>
            </a:r>
            <a:r>
              <a:rPr lang="en-US" dirty="0" smtClean="0"/>
              <a:t>priority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2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pthread_mutex_lock</a:t>
            </a:r>
            <a:r>
              <a:rPr lang="en-US" dirty="0" smtClean="0"/>
              <a:t>() – Wait for Lock, Then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799"/>
            <a:ext cx="10972800" cy="5645285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__mutex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Ensure mutex is initialized &amp; </a:t>
            </a:r>
            <a:endParaRPr lang="en-US" sz="3200" dirty="0" smtClean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3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hasn't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 been locked by caller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assert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__mutex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INITIALIZED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__mutex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 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corral_atomic_begin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();"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lock to become free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assume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__mutex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UNLOCKED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__mutex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 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corral_atomic_end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();"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Formal verification becoming a reality</a:t>
            </a:r>
          </a:p>
          <a:p>
            <a:r>
              <a:rPr lang="en-US" dirty="0" smtClean="0"/>
              <a:t>Tools need to support common use cases</a:t>
            </a:r>
          </a:p>
          <a:p>
            <a:r>
              <a:rPr lang="en-US" dirty="0" smtClean="0"/>
              <a:t>Concurrency is hard to reason about, good use case for FV</a:t>
            </a:r>
          </a:p>
          <a:p>
            <a:r>
              <a:rPr lang="en-US" dirty="0" smtClean="0"/>
              <a:t>SMACK is actively developed</a:t>
            </a:r>
          </a:p>
          <a:p>
            <a:pPr lvl="1"/>
            <a:r>
              <a:rPr lang="en-US" dirty="0" smtClean="0"/>
              <a:t>Has support from academia and industry</a:t>
            </a:r>
          </a:p>
          <a:p>
            <a:pPr lvl="1"/>
            <a:r>
              <a:rPr lang="en-US" dirty="0" smtClean="0"/>
              <a:t>Lacks any concurrency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pthread_mutex_unlock</a:t>
            </a:r>
            <a:r>
              <a:rPr lang="en-US" dirty="0" smtClean="0"/>
              <a:t>() – Check Owner, Unlock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__mutex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Ensure mutex is initialized </a:t>
            </a:r>
            <a:r>
              <a:rPr lang="en-US" sz="3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3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caller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current owner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assert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__mutex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INITIALIZED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__mutex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 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corral_atomic_begin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();"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__mutex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UNLOCKED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 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corral_atomic_end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();"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Locking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Spinlocks</a:t>
            </a:r>
          </a:p>
          <a:p>
            <a:pPr lvl="1"/>
            <a:r>
              <a:rPr lang="en-US" dirty="0" smtClean="0"/>
              <a:t>Nearly identical to </a:t>
            </a:r>
            <a:r>
              <a:rPr lang="en-US" dirty="0" err="1" smtClean="0"/>
              <a:t>mutexes</a:t>
            </a:r>
            <a:r>
              <a:rPr lang="en-US" dirty="0" smtClean="0"/>
              <a:t> in a symbolic world</a:t>
            </a:r>
          </a:p>
          <a:p>
            <a:r>
              <a:rPr lang="en-US" dirty="0" smtClean="0"/>
              <a:t>Semaphores</a:t>
            </a:r>
          </a:p>
          <a:p>
            <a:pPr lvl="1"/>
            <a:r>
              <a:rPr lang="en-US" dirty="0" smtClean="0"/>
              <a:t>Replace thread ID tracking with a counter</a:t>
            </a:r>
          </a:p>
          <a:p>
            <a:r>
              <a:rPr lang="en-US" dirty="0" smtClean="0"/>
              <a:t>Read-Write Locks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Count readers, only allow write lock when 0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Complex </a:t>
            </a:r>
            <a:r>
              <a:rPr lang="en-US" sz="4800" dirty="0" smtClean="0"/>
              <a:t>Synchronization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27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pthread Synchronization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Far enough along – write C code directly – build on top of mutex</a:t>
            </a:r>
          </a:p>
          <a:p>
            <a:pPr lvl="1"/>
            <a:r>
              <a:rPr lang="en-US" dirty="0" err="1" smtClean="0"/>
              <a:t>pthread_barrier_wait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pthread_cond_wait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6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Thread Termination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01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 </a:t>
            </a:r>
            <a:r>
              <a:rPr lang="en-US" dirty="0" smtClean="0"/>
              <a:t>Termination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Wait for thread to terminate</a:t>
            </a:r>
          </a:p>
          <a:p>
            <a:r>
              <a:rPr lang="en-US" dirty="0" smtClean="0"/>
              <a:t>Coordinate return value</a:t>
            </a:r>
          </a:p>
          <a:p>
            <a:pPr lvl="1"/>
            <a:r>
              <a:rPr lang="en-US" dirty="0" smtClean="0"/>
              <a:t>Store value passed from </a:t>
            </a:r>
            <a:r>
              <a:rPr lang="en-US" dirty="0" err="1" smtClean="0"/>
              <a:t>pthread_exit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Load any value </a:t>
            </a:r>
            <a:r>
              <a:rPr lang="en-US" dirty="0"/>
              <a:t>saved </a:t>
            </a:r>
            <a:r>
              <a:rPr lang="en-US" dirty="0" smtClean="0"/>
              <a:t>during </a:t>
            </a:r>
            <a:r>
              <a:rPr lang="en-US" dirty="0" err="1" smtClean="0"/>
              <a:t>pthread_join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Inform SMACK not to process any further instructions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37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pthread_exit</a:t>
            </a:r>
            <a:r>
              <a:rPr lang="en-US" dirty="0" smtClean="0"/>
              <a:t>() – Save Return, Mark as Stopped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pthread_exit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SMACK_nondet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pthread_self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"assert $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pthreadStatus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[@][0] == $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pthread_running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//Save return value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pthreadStatus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[@][1] := @;"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//Mark thread as stopped</a:t>
            </a:r>
            <a:endParaRPr lang="en-US" sz="2000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Clr>
                <a:srgbClr val="8F1E1C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US" sz="200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pthreadStatus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[@][0] := $</a:t>
            </a:r>
            <a:r>
              <a:rPr lang="en-US" sz="200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pthread_stopped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Clr>
                <a:srgbClr val="8F1E1C"/>
              </a:buClr>
              <a:buNone/>
            </a:pPr>
            <a:endParaRPr lang="en-US" sz="2000" dirty="0" smtClean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Clr>
                <a:srgbClr val="8F1E1C"/>
              </a:buClr>
              <a:buNone/>
            </a:pP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00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pthread_join</a:t>
            </a:r>
            <a:r>
              <a:rPr lang="en-US" dirty="0" smtClean="0"/>
              <a:t>() – Wait for Thread Exit, </a:t>
            </a:r>
            <a:r>
              <a:rPr lang="en-US" dirty="0"/>
              <a:t>G</a:t>
            </a:r>
            <a:r>
              <a:rPr lang="en-US" dirty="0" smtClean="0"/>
              <a:t>et Return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thread_return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*)(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SMACK_nondet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the thread to terminate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"assume $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pthreadStatus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[@][0] == $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pthread_stopped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thread's return value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SMACK_code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 := $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pthreadStatus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[@][1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];"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Implementation &amp; Results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11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We’ve seen building blocks – now bring it all together</a:t>
            </a:r>
          </a:p>
          <a:p>
            <a:r>
              <a:rPr lang="en-US" dirty="0" smtClean="0"/>
              <a:t>Add building blocks to our own version of </a:t>
            </a:r>
            <a:r>
              <a:rPr lang="en-US" dirty="0" err="1" smtClean="0"/>
              <a:t>pthread.h</a:t>
            </a:r>
            <a:endParaRPr lang="en-US" dirty="0" smtClean="0"/>
          </a:p>
          <a:p>
            <a:r>
              <a:rPr lang="en-US" dirty="0" smtClean="0"/>
              <a:t>Initial ghost variables ($</a:t>
            </a:r>
            <a:r>
              <a:rPr lang="en-US" dirty="0" err="1" smtClean="0"/>
              <a:t>pthreadStatus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“Intercept” pthread calls by ensuring our </a:t>
            </a:r>
            <a:r>
              <a:rPr lang="en-US" dirty="0" err="1" smtClean="0"/>
              <a:t>pthread.h</a:t>
            </a:r>
            <a:r>
              <a:rPr lang="en-US" dirty="0" smtClean="0"/>
              <a:t> gets included</a:t>
            </a:r>
          </a:p>
          <a:p>
            <a:r>
              <a:rPr lang="en-US" dirty="0" smtClean="0"/>
              <a:t>Our </a:t>
            </a:r>
            <a:r>
              <a:rPr lang="en-US" dirty="0" err="1" smtClean="0"/>
              <a:t>pthread.h</a:t>
            </a:r>
            <a:r>
              <a:rPr lang="en-US" dirty="0" smtClean="0"/>
              <a:t> includes </a:t>
            </a:r>
            <a:r>
              <a:rPr lang="en-US" dirty="0" err="1" smtClean="0"/>
              <a:t>smack.h</a:t>
            </a:r>
            <a:r>
              <a:rPr lang="en-US" dirty="0" smtClean="0"/>
              <a:t>, so no need to even include </a:t>
            </a:r>
            <a:r>
              <a:rPr lang="en-US" dirty="0" err="1" smtClean="0"/>
              <a:t>smack.h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pthreads in Boogie IVL</a:t>
            </a:r>
          </a:p>
          <a:p>
            <a:r>
              <a:rPr lang="en-US" dirty="0" smtClean="0"/>
              <a:t>Learn about concurrency</a:t>
            </a:r>
            <a:r>
              <a:rPr lang="en-US" dirty="0"/>
              <a:t> primitive modeling within BSV</a:t>
            </a:r>
            <a:endParaRPr lang="en-US" dirty="0" smtClean="0"/>
          </a:p>
          <a:p>
            <a:r>
              <a:rPr lang="en-US" dirty="0" smtClean="0"/>
              <a:t>Prototype pthread Implementation in SMACK</a:t>
            </a:r>
          </a:p>
          <a:p>
            <a:r>
              <a:rPr lang="en-US" dirty="0" smtClean="0"/>
              <a:t>Empirical Evaluation of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Modeled pthread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599" y="1066800"/>
            <a:ext cx="11320631" cy="5527638"/>
          </a:xfrm>
        </p:spPr>
        <p:txBody>
          <a:bodyPr numCol="3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pthread_attr_getguardsize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pthread_attr_setscope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pthread_barrier_wait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pthread_barrierattr_destroy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pthread_barrierattr_getpshared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pthread_barrierattr_setpshared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pthread_cancel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pthread_cleanup_pop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pthread_cond_init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pthread_cond_signal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pthread_cond_wait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pthread_cond_broadcast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pthread_cond_destroy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/>
              <a:t>pthread_condattr_getclock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pthread_condattr_init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pthread_condattr_setclock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pthread_create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pthread_detach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pthread_equal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pthread_exit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pthread_getconcurrency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pthread_getcpuclockid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pthread_getschedparam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pthread_join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pthread_key_create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pthread_key_delete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pthread_mutex_destroy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pthread_mutex_init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pthread_mutex_lock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pthread_mutex_setprioceiling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pthread_mutex_timedlock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pthread_mutex_unlock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pthread_mutexattr_init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pthread_mutexattr_gettype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pthread_mutexattr_settype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/>
              <a:t>pthread_mutexattr_setprotocol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pthread_once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pthread_rwlock_init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pthread_rwlock_rdlock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pthread_rwlock_timedrdlock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pthread_rwlock_timedwrlock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pthread_rwlock_tryrdlock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pthread_rwlock_trywrlock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pthread_rwlock_unlock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pthread_rwlock_wrlock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pthread_rwlockattr_destroy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pthread_rwlockattr_getpshared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pthread_rwlockattr_init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pthread_rwlockattr_setpshared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pthread_self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pthread_setcancelstate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pthread_setspecific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pthread_spin_destroy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pthread_spin_init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pthread_spin_trylock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pthread_spin_unlock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Drawn from Software Verification Competition (SVCOMP)</a:t>
            </a:r>
          </a:p>
          <a:p>
            <a:r>
              <a:rPr lang="en-US" dirty="0" smtClean="0"/>
              <a:t>Initial results promising – 19/24 initial benchmarks give accurate result</a:t>
            </a:r>
          </a:p>
          <a:p>
            <a:pPr lvl="1"/>
            <a:r>
              <a:rPr lang="en-US" dirty="0" smtClean="0"/>
              <a:t>Problem with SMACK exit handling</a:t>
            </a:r>
          </a:p>
          <a:p>
            <a:pPr lvl="1"/>
            <a:r>
              <a:rPr lang="en-US" dirty="0" smtClean="0"/>
              <a:t>Benchmarks using “custom” concurrency primitives (not pthread calls)</a:t>
            </a:r>
          </a:p>
          <a:p>
            <a:r>
              <a:rPr lang="en-US" dirty="0" smtClean="0"/>
              <a:t>As for performance – still work to do</a:t>
            </a:r>
          </a:p>
          <a:p>
            <a:pPr lvl="1"/>
            <a:r>
              <a:rPr lang="en-US" dirty="0" smtClean="0"/>
              <a:t>Highly dependent on Corral’s concurrency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0093516"/>
              </p:ext>
            </p:extLst>
          </p:nvPr>
        </p:nvGraphicFramePr>
        <p:xfrm>
          <a:off x="609600" y="1066800"/>
          <a:ext cx="106394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787"/>
                <a:gridCol w="763905"/>
                <a:gridCol w="940499"/>
                <a:gridCol w="1678193"/>
                <a:gridCol w="1738630"/>
                <a:gridCol w="17614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Thrd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Ctx</a:t>
                      </a:r>
                      <a:r>
                        <a:rPr lang="en-US" dirty="0" smtClean="0"/>
                        <a:t> Switches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SMACK 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Lazy-</a:t>
                      </a:r>
                      <a:r>
                        <a:rPr lang="en-US" dirty="0" err="1" smtClean="0"/>
                        <a:t>CSeq</a:t>
                      </a:r>
                      <a:r>
                        <a:rPr lang="en-US" dirty="0" smtClean="0"/>
                        <a:t> 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dekker_true-unreach-call.c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lamport_true-unreach-call.c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lazy01_false-unreach-call.c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peterson_true-unreach-call.c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qrcu_false-unreach-call.c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queue_false-unreach-call.c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180 s (SIZE=10)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s (SIZE=20)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queue_ok_true-unreach-call.c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</a:t>
                      </a:r>
                      <a:r>
                        <a:rPr lang="en-US" baseline="0" dirty="0" smtClean="0"/>
                        <a:t> s (SIZE=10)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51 s (SIZE=20)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reorder_2_false-unreach-call.c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reorder_5_false-unreach-call.c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sigma_false-unreach-call.c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singleton_false-unreach-call.c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2437919"/>
              </p:ext>
            </p:extLst>
          </p:nvPr>
        </p:nvGraphicFramePr>
        <p:xfrm>
          <a:off x="609600" y="1066800"/>
          <a:ext cx="1063142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787"/>
                <a:gridCol w="763905"/>
                <a:gridCol w="1282256"/>
                <a:gridCol w="1643380"/>
                <a:gridCol w="1464945"/>
                <a:gridCol w="1720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Ctx</a:t>
                      </a:r>
                      <a:r>
                        <a:rPr lang="en-US" dirty="0" smtClean="0"/>
                        <a:t> Switches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SMACK </a:t>
                      </a:r>
                      <a:r>
                        <a:rPr lang="en-US" dirty="0" smtClean="0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Lazy-</a:t>
                      </a:r>
                      <a:r>
                        <a:rPr lang="en-US" dirty="0" err="1" smtClean="0"/>
                        <a:t>CSeq</a:t>
                      </a:r>
                      <a:r>
                        <a:rPr lang="en-US" dirty="0" smtClean="0"/>
                        <a:t> 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stack_true-unreach-call.c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731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77 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stateful01_false-unreach-call.c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stateful01_true-unreach-call.c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sync01_true-unreach-call.c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szymanski_true-unreach-call.c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time_var_mutex_true-unreach-call.c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twostage_3_false-unreach-call.c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qrcu_true-unreach-call.c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52 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read_write_lock_false-unreach-call.c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 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read_write_lock_true-unreach-call.c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scull_true-unreach-call.c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477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sssc12_true-unreach-call.c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 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Coordinate with Corral team to improve performance</a:t>
            </a:r>
          </a:p>
          <a:p>
            <a:r>
              <a:rPr lang="en-US" dirty="0" smtClean="0"/>
              <a:t>Integrate lock set analysis</a:t>
            </a:r>
          </a:p>
          <a:p>
            <a:r>
              <a:rPr lang="en-US" dirty="0" smtClean="0"/>
              <a:t>Handle more attribute configurations</a:t>
            </a:r>
          </a:p>
          <a:p>
            <a:pPr lvl="1"/>
            <a:r>
              <a:rPr lang="en-US" dirty="0" smtClean="0"/>
              <a:t>Detach state</a:t>
            </a:r>
          </a:p>
          <a:p>
            <a:pPr lvl="1"/>
            <a:r>
              <a:rPr lang="en-US" dirty="0" smtClean="0"/>
              <a:t>Scheduling priority</a:t>
            </a:r>
          </a:p>
          <a:p>
            <a:pPr lvl="1"/>
            <a:r>
              <a:rPr lang="en-US" dirty="0" smtClean="0"/>
              <a:t>Error checking</a:t>
            </a:r>
          </a:p>
          <a:p>
            <a:r>
              <a:rPr lang="en-US" dirty="0" smtClean="0"/>
              <a:t>Implement more complex synchronization primitives</a:t>
            </a:r>
          </a:p>
          <a:p>
            <a:pPr lvl="1"/>
            <a:r>
              <a:rPr lang="en-US" dirty="0" err="1" smtClean="0"/>
              <a:t>pthread_barrier_t</a:t>
            </a:r>
            <a:endParaRPr lang="en-US" dirty="0" smtClean="0"/>
          </a:p>
          <a:p>
            <a:pPr lvl="1"/>
            <a:r>
              <a:rPr lang="en-US" dirty="0" err="1" smtClean="0"/>
              <a:t>pthread_rwlock_t</a:t>
            </a:r>
            <a:endParaRPr lang="en-US" dirty="0" smtClean="0"/>
          </a:p>
          <a:p>
            <a:pPr lvl="1"/>
            <a:r>
              <a:rPr lang="en-US" dirty="0" err="1" smtClean="0"/>
              <a:t>pthread_spinlock_t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Successful, accurate implementation of pthreads in SMACK</a:t>
            </a:r>
          </a:p>
          <a:p>
            <a:r>
              <a:rPr lang="en-US" dirty="0" smtClean="0"/>
              <a:t>Poor performance, compared with other tools</a:t>
            </a:r>
          </a:p>
          <a:p>
            <a:pPr lvl="1"/>
            <a:r>
              <a:rPr lang="en-US" dirty="0" smtClean="0"/>
              <a:t>Lockset analysis should help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An accurate model of the pthread library can be built for SMACK using Corral concurrency primitives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SMACK Ecosystem</a:t>
            </a:r>
          </a:p>
        </p:txBody>
      </p:sp>
    </p:spTree>
    <p:extLst>
      <p:ext uri="{BB962C8B-B14F-4D97-AF65-F5344CB8AC3E}">
        <p14:creationId xmlns:p14="http://schemas.microsoft.com/office/powerpoint/2010/main" val="6636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621422" y="3120129"/>
            <a:ext cx="1752600" cy="1285126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rIns="0" rtlCol="0" anchor="ctr"/>
          <a:lstStyle/>
          <a:p>
            <a:pPr algn="ctr"/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SMACK</a:t>
            </a: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717677" y="4537536"/>
            <a:ext cx="1295400" cy="84847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Corral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00554" y="3351155"/>
            <a:ext cx="1295400" cy="84847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Boogie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34800" y="2109410"/>
            <a:ext cx="1261153" cy="84847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Duality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Document 11"/>
          <p:cNvSpPr/>
          <p:nvPr/>
        </p:nvSpPr>
        <p:spPr>
          <a:xfrm>
            <a:off x="6950663" y="3347873"/>
            <a:ext cx="1143000" cy="829638"/>
          </a:xfrm>
          <a:prstGeom prst="flowChartDocumen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Boogie code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urved Connector 12"/>
          <p:cNvCxnSpPr>
            <a:stCxn id="12" idx="3"/>
            <a:endCxn id="9" idx="1"/>
          </p:cNvCxnSpPr>
          <p:nvPr/>
        </p:nvCxnSpPr>
        <p:spPr>
          <a:xfrm>
            <a:off x="8093663" y="3762692"/>
            <a:ext cx="624014" cy="1199081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2" idx="3"/>
            <a:endCxn id="10" idx="1"/>
          </p:cNvCxnSpPr>
          <p:nvPr/>
        </p:nvCxnSpPr>
        <p:spPr>
          <a:xfrm>
            <a:off x="8093663" y="3762692"/>
            <a:ext cx="606891" cy="127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2" idx="3"/>
            <a:endCxn id="11" idx="1"/>
          </p:cNvCxnSpPr>
          <p:nvPr/>
        </p:nvCxnSpPr>
        <p:spPr>
          <a:xfrm flipV="1">
            <a:off x="8093663" y="2533647"/>
            <a:ext cx="641137" cy="1229045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9975" y="3344097"/>
            <a:ext cx="1295400" cy="84847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418585" y="2166717"/>
            <a:ext cx="685800" cy="669963"/>
          </a:xfrm>
          <a:prstGeom prst="flowChartDocumen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" name="Flowchart: Document 17"/>
          <p:cNvSpPr/>
          <p:nvPr/>
        </p:nvSpPr>
        <p:spPr>
          <a:xfrm>
            <a:off x="2921854" y="3350004"/>
            <a:ext cx="1143000" cy="829638"/>
          </a:xfrm>
          <a:prstGeom prst="flowChartDocumen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urved Connector 18"/>
          <p:cNvCxnSpPr>
            <a:stCxn id="17" idx="2"/>
            <a:endCxn id="16" idx="0"/>
          </p:cNvCxnSpPr>
          <p:nvPr/>
        </p:nvCxnSpPr>
        <p:spPr>
          <a:xfrm rot="16200000" flipH="1">
            <a:off x="748726" y="2805147"/>
            <a:ext cx="551709" cy="52619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3"/>
            <a:endCxn id="18" idx="1"/>
          </p:cNvCxnSpPr>
          <p:nvPr/>
        </p:nvCxnSpPr>
        <p:spPr>
          <a:xfrm flipV="1">
            <a:off x="1935375" y="3764823"/>
            <a:ext cx="986479" cy="351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8" idx="3"/>
            <a:endCxn id="8" idx="1"/>
          </p:cNvCxnSpPr>
          <p:nvPr/>
        </p:nvCxnSpPr>
        <p:spPr>
          <a:xfrm flipV="1">
            <a:off x="4064854" y="3762692"/>
            <a:ext cx="556568" cy="213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12" idx="1"/>
          </p:cNvCxnSpPr>
          <p:nvPr/>
        </p:nvCxnSpPr>
        <p:spPr>
          <a:xfrm>
            <a:off x="6374022" y="3762692"/>
            <a:ext cx="57664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ocument 22"/>
          <p:cNvSpPr/>
          <p:nvPr/>
        </p:nvSpPr>
        <p:spPr>
          <a:xfrm>
            <a:off x="1471099" y="2166718"/>
            <a:ext cx="685800" cy="669963"/>
          </a:xfrm>
          <a:prstGeom prst="flowChartDocumen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urved Connector 23"/>
          <p:cNvCxnSpPr>
            <a:stCxn id="23" idx="2"/>
            <a:endCxn id="16" idx="0"/>
          </p:cNvCxnSpPr>
          <p:nvPr/>
        </p:nvCxnSpPr>
        <p:spPr>
          <a:xfrm rot="5400000">
            <a:off x="1274983" y="2805081"/>
            <a:ext cx="551708" cy="526324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617568" y="1413800"/>
            <a:ext cx="1676400" cy="84847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Analysis/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Curved Connector 38"/>
          <p:cNvCxnSpPr>
            <a:stCxn id="18" idx="0"/>
            <a:endCxn id="38" idx="1"/>
          </p:cNvCxnSpPr>
          <p:nvPr/>
        </p:nvCxnSpPr>
        <p:spPr>
          <a:xfrm rot="16200000" flipV="1">
            <a:off x="2299478" y="2156128"/>
            <a:ext cx="1511967" cy="875786"/>
          </a:xfrm>
          <a:prstGeom prst="curvedConnector4">
            <a:avLst>
              <a:gd name="adj1" fmla="val 35971"/>
              <a:gd name="adj2" fmla="val 1261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8" idx="3"/>
            <a:endCxn id="18" idx="0"/>
          </p:cNvCxnSpPr>
          <p:nvPr/>
        </p:nvCxnSpPr>
        <p:spPr>
          <a:xfrm flipH="1">
            <a:off x="3493354" y="1838037"/>
            <a:ext cx="800614" cy="1511967"/>
          </a:xfrm>
          <a:prstGeom prst="curvedConnector4">
            <a:avLst>
              <a:gd name="adj1" fmla="val -28553"/>
              <a:gd name="adj2" fmla="val 6402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10632205" y="3351155"/>
            <a:ext cx="1261153" cy="848474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SMT</a:t>
            </a:r>
          </a:p>
          <a:p>
            <a:pPr algn="ctr"/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Curved Connector 130"/>
          <p:cNvCxnSpPr>
            <a:stCxn id="11" idx="3"/>
            <a:endCxn id="122" idx="1"/>
          </p:cNvCxnSpPr>
          <p:nvPr/>
        </p:nvCxnSpPr>
        <p:spPr>
          <a:xfrm>
            <a:off x="9995953" y="2533647"/>
            <a:ext cx="636252" cy="1241745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9" idx="3"/>
            <a:endCxn id="122" idx="1"/>
          </p:cNvCxnSpPr>
          <p:nvPr/>
        </p:nvCxnSpPr>
        <p:spPr>
          <a:xfrm flipV="1">
            <a:off x="10013077" y="3775392"/>
            <a:ext cx="619128" cy="1186381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10" idx="3"/>
            <a:endCxn id="122" idx="1"/>
          </p:cNvCxnSpPr>
          <p:nvPr/>
        </p:nvCxnSpPr>
        <p:spPr>
          <a:xfrm>
            <a:off x="9995954" y="3775392"/>
            <a:ext cx="63625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Boogie Intermediate Verification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Original C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 anchor="ctr"/>
          <a:lstStyle/>
          <a:p>
            <a:r>
              <a:rPr lang="en-US" dirty="0" smtClean="0"/>
              <a:t>Boogie code from SMACK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endParaRPr lang="en-US" sz="3200" dirty="0" smtClean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sz="3200" dirty="0">
              <a:solidFill>
                <a:srgbClr val="8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assert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sz="3200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$M: [</a:t>
            </a:r>
            <a:r>
              <a:rPr lang="en-US" sz="3200" dirty="0" err="1">
                <a:solidFill>
                  <a:srgbClr val="7500E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200" dirty="0" err="1">
                <a:solidFill>
                  <a:srgbClr val="7500E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$x, $y: </a:t>
            </a:r>
            <a:r>
              <a:rPr lang="en-US" sz="3200" dirty="0" err="1">
                <a:solidFill>
                  <a:srgbClr val="7500E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$x := $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$y := $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$M[$x] :=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$M[$y] :=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($M[$x] == </a:t>
            </a:r>
            <a:r>
              <a:rPr lang="en-US" sz="3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Corral – Concurrency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89226"/>
            <a:ext cx="10972800" cy="509016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 smtClean="0">
                <a:solidFill>
                  <a:srgbClr val="00AA00"/>
                </a:solidFill>
                <a:latin typeface="Courier New" panose="02070309020205020404" pitchFamily="49" charset="0"/>
              </a:rPr>
              <a:t>async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AA00"/>
                </a:solidFill>
                <a:latin typeface="Courier New" panose="02070309020205020404" pitchFamily="49" charset="0"/>
              </a:rPr>
              <a:t>call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(...)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/>
              <a:t>– Asynchronously call </a:t>
            </a:r>
            <a:r>
              <a:rPr lang="en-US" dirty="0" err="1" smtClean="0"/>
              <a:t>func</a:t>
            </a:r>
            <a:r>
              <a:rPr lang="en-US" dirty="0" smtClean="0"/>
              <a:t> with parameter list ‘…’</a:t>
            </a:r>
            <a:br>
              <a:rPr lang="en-US" dirty="0" smtClean="0"/>
            </a:br>
            <a:endParaRPr lang="en-US" dirty="0" smtClean="0"/>
          </a:p>
          <a:p>
            <a:r>
              <a:rPr lang="en-US" sz="3200" dirty="0" err="1">
                <a:solidFill>
                  <a:srgbClr val="C2B90A"/>
                </a:solidFill>
                <a:latin typeface="Courier New" panose="02070309020205020404" pitchFamily="49" charset="0"/>
              </a:rPr>
              <a:t>corral_atomic_begin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/>
              <a:t>– Begin a globally atomic block</a:t>
            </a:r>
            <a:br>
              <a:rPr lang="en-US" dirty="0" smtClean="0"/>
            </a:br>
            <a:endParaRPr lang="en-US" dirty="0" smtClean="0"/>
          </a:p>
          <a:p>
            <a:r>
              <a:rPr lang="en-US" sz="3200" dirty="0" err="1">
                <a:solidFill>
                  <a:srgbClr val="C2B90A"/>
                </a:solidFill>
                <a:latin typeface="Courier New" panose="02070309020205020404" pitchFamily="49" charset="0"/>
              </a:rPr>
              <a:t>corral_atomic_end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/>
              <a:t> – End a globally atomic block</a:t>
            </a:r>
            <a:br>
              <a:rPr lang="en-US" dirty="0" smtClean="0"/>
            </a:br>
            <a:endParaRPr lang="en-US" dirty="0" smtClean="0"/>
          </a:p>
          <a:p>
            <a:r>
              <a:rPr lang="en-US" sz="3200" dirty="0" err="1">
                <a:solidFill>
                  <a:srgbClr val="C2B90A"/>
                </a:solidFill>
                <a:latin typeface="Courier New" panose="02070309020205020404" pitchFamily="49" charset="0"/>
              </a:rPr>
              <a:t>corral_getThreadID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/>
              <a:t>– Get the TID of the calling thread</a:t>
            </a:r>
            <a:br>
              <a:rPr lang="en-US" dirty="0" smtClean="0"/>
            </a:br>
            <a:endParaRPr lang="en-US" dirty="0" smtClean="0"/>
          </a:p>
          <a:p>
            <a:r>
              <a:rPr lang="en-US" sz="3200" dirty="0" err="1">
                <a:solidFill>
                  <a:srgbClr val="C2B90A"/>
                </a:solidFill>
                <a:latin typeface="Courier New" panose="02070309020205020404" pitchFamily="49" charset="0"/>
              </a:rPr>
              <a:t>corral_getChildThreadID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/>
              <a:t>– Get the TID of the thread most recently spawned in the calling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Corral Concurrency Primitives – Example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06529" y="3545652"/>
            <a:ext cx="6557319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7500E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$x :=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ch1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2000" dirty="0" err="1">
                <a:solidFill>
                  <a:srgbClr val="C2B90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corral_getChildThreadID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ch2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2000" dirty="0" err="1">
                <a:solidFill>
                  <a:srgbClr val="C2B90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corral_getChildThreadID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($x == $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ch1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$x == $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3610" y="1029579"/>
            <a:ext cx="6096000" cy="40441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$x: </a:t>
            </a:r>
            <a:r>
              <a:rPr lang="en-US" sz="2000" dirty="0" err="1">
                <a:solidFill>
                  <a:srgbClr val="7500E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f()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$x;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7500E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000" dirty="0" err="1">
                <a:solidFill>
                  <a:srgbClr val="C2B90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corral_getThreadID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2B90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corral_atomic_begin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$x := 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($x == 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AA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2B90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corral_atomic_end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BA96F"/>
      </a:lt2>
      <a:accent1>
        <a:srgbClr val="8F1E1C"/>
      </a:accent1>
      <a:accent2>
        <a:srgbClr val="D3711C"/>
      </a:accent2>
      <a:accent3>
        <a:srgbClr val="8857AD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1804</Words>
  <Application>Microsoft Office PowerPoint</Application>
  <PresentationFormat>Widescreen</PresentationFormat>
  <Paragraphs>563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Gill Sans MT</vt:lpstr>
      <vt:lpstr>Times New Roman</vt:lpstr>
      <vt:lpstr>Wingdings</vt:lpstr>
      <vt:lpstr>Wingdings 3</vt:lpstr>
      <vt:lpstr>Origin</vt:lpstr>
      <vt:lpstr>Modeling Concurrency:  Extending SMACK to Support pthreads</vt:lpstr>
      <vt:lpstr>Motivation</vt:lpstr>
      <vt:lpstr>Goals</vt:lpstr>
      <vt:lpstr>Thesis Statement</vt:lpstr>
      <vt:lpstr>SMACK Ecosystem</vt:lpstr>
      <vt:lpstr>PowerPoint Presentation</vt:lpstr>
      <vt:lpstr>Boogie Intermediate Verification Language</vt:lpstr>
      <vt:lpstr>Corral – Concurrency Primitives</vt:lpstr>
      <vt:lpstr>Corral Concurrency Primitives – Example </vt:lpstr>
      <vt:lpstr>Modeling pthreads</vt:lpstr>
      <vt:lpstr>pthread API</vt:lpstr>
      <vt:lpstr>Thread Creation</vt:lpstr>
      <vt:lpstr>pthread Creation Requirements</vt:lpstr>
      <vt:lpstr>pthread_create() – Track TID &amp; Call Routine</vt:lpstr>
      <vt:lpstr>__call_wrapper() – Wait for TID, Set Status, and Call Routine</vt:lpstr>
      <vt:lpstr>Generalize Concurrent Execution Creation</vt:lpstr>
      <vt:lpstr>Locking Primitives</vt:lpstr>
      <vt:lpstr>pthread Locking Requirements</vt:lpstr>
      <vt:lpstr>pthread_mutex_lock() – Wait for Lock, Then Set</vt:lpstr>
      <vt:lpstr>pthread_mutex_unlock() – Check Owner, Unlock</vt:lpstr>
      <vt:lpstr>Generalizing Locking Primitives</vt:lpstr>
      <vt:lpstr>Complex Synchronization</vt:lpstr>
      <vt:lpstr>Complex pthread Synchronization Strategy</vt:lpstr>
      <vt:lpstr>Thread Termination</vt:lpstr>
      <vt:lpstr>pthread Termination Requirements</vt:lpstr>
      <vt:lpstr>pthread_exit() – Save Return, Mark as Stopped</vt:lpstr>
      <vt:lpstr>pthread_join() – Wait for Thread Exit, Get Return</vt:lpstr>
      <vt:lpstr>Implementation &amp; Results</vt:lpstr>
      <vt:lpstr>Implementation</vt:lpstr>
      <vt:lpstr>Modeled pthread API</vt:lpstr>
      <vt:lpstr>Experiments</vt:lpstr>
      <vt:lpstr>Experimental Results</vt:lpstr>
      <vt:lpstr>Experimental Results (Cont.)</vt:lpstr>
      <vt:lpstr>Future 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Concurrency:</dc:title>
  <dc:creator>Montgomery Carter</dc:creator>
  <cp:lastModifiedBy>Montgomery Carter</cp:lastModifiedBy>
  <cp:revision>58</cp:revision>
  <dcterms:created xsi:type="dcterms:W3CDTF">2015-04-22T21:37:16Z</dcterms:created>
  <dcterms:modified xsi:type="dcterms:W3CDTF">2015-04-26T21:40:35Z</dcterms:modified>
</cp:coreProperties>
</file>