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7556500" cy="10693400"/>
  <p:notesSz cx="7556500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DejaVu Sans"/>
                <a:cs typeface="DejaVu San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DejaVu Sans"/>
                <a:cs typeface="DejaVu San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DejaVu Sans"/>
                <a:cs typeface="DejaVu San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8224" y="2521965"/>
            <a:ext cx="5286400" cy="763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DejaVu Sans"/>
                <a:cs typeface="DejaVu San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data.buenosaires.gob.ar/dataset" TargetMode="External"/><Relationship Id="rId3" Type="http://schemas.openxmlformats.org/officeDocument/2006/relationships/hyperlink" Target="http://cdn.buenosaires.gob.ar/datosabiertos/datasets/barrios/barrios.csv" TargetMode="External"/><Relationship Id="rId4" Type="http://schemas.openxmlformats.org/officeDocument/2006/relationships/hyperlink" Target="https://www.estadisticaciudad.gob.ar/eyc/wp-content/uploads/2018/05/MT_eah_2417.xlsx" TargetMode="Externa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7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2409825" marR="5080" indent="-2397760">
              <a:lnSpc>
                <a:spcPct val="101699"/>
              </a:lnSpc>
              <a:spcBef>
                <a:spcPts val="50"/>
              </a:spcBef>
            </a:pPr>
            <a:r>
              <a:rPr dirty="0" spc="-265"/>
              <a:t>Clustering </a:t>
            </a:r>
            <a:r>
              <a:rPr dirty="0" spc="-260"/>
              <a:t>neighbourhoods </a:t>
            </a:r>
            <a:r>
              <a:rPr dirty="0" spc="-210"/>
              <a:t>in </a:t>
            </a:r>
            <a:r>
              <a:rPr dirty="0" spc="-295"/>
              <a:t>Buenos </a:t>
            </a:r>
            <a:r>
              <a:rPr dirty="0" spc="-250"/>
              <a:t>Aires  </a:t>
            </a:r>
            <a:r>
              <a:rPr dirty="0" spc="-270"/>
              <a:t>City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51277" y="3448939"/>
            <a:ext cx="2858135" cy="10096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05"/>
              </a:spcBef>
            </a:pPr>
            <a:r>
              <a:rPr dirty="0" sz="1650" spc="-185">
                <a:latin typeface="DejaVu Sans"/>
                <a:cs typeface="DejaVu Sans"/>
              </a:rPr>
              <a:t>Coursera </a:t>
            </a:r>
            <a:r>
              <a:rPr dirty="0" sz="1650" spc="-200">
                <a:latin typeface="DejaVu Sans"/>
                <a:cs typeface="DejaVu Sans"/>
              </a:rPr>
              <a:t>Capstone</a:t>
            </a:r>
            <a:r>
              <a:rPr dirty="0" sz="1650" spc="-140">
                <a:latin typeface="DejaVu Sans"/>
                <a:cs typeface="DejaVu Sans"/>
              </a:rPr>
              <a:t> </a:t>
            </a:r>
            <a:r>
              <a:rPr dirty="0" sz="1650" spc="-150">
                <a:latin typeface="DejaVu Sans"/>
                <a:cs typeface="DejaVu Sans"/>
              </a:rPr>
              <a:t>project</a:t>
            </a:r>
            <a:endParaRPr sz="165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DejaVu Sans"/>
              <a:cs typeface="DejaVu Sans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1350" spc="-95">
                <a:latin typeface="DejaVu Sans"/>
                <a:cs typeface="DejaVu Sans"/>
              </a:rPr>
              <a:t>IBM </a:t>
            </a:r>
            <a:r>
              <a:rPr dirty="0" sz="1350" spc="-175">
                <a:latin typeface="DejaVu Sans"/>
                <a:cs typeface="DejaVu Sans"/>
              </a:rPr>
              <a:t>Data </a:t>
            </a:r>
            <a:r>
              <a:rPr dirty="0" sz="1350" spc="-165">
                <a:latin typeface="DejaVu Sans"/>
                <a:cs typeface="DejaVu Sans"/>
              </a:rPr>
              <a:t>Science </a:t>
            </a:r>
            <a:r>
              <a:rPr dirty="0" sz="1350" spc="-135">
                <a:latin typeface="DejaVu Sans"/>
                <a:cs typeface="DejaVu Sans"/>
              </a:rPr>
              <a:t>professional</a:t>
            </a:r>
            <a:r>
              <a:rPr dirty="0" sz="1350" spc="-95">
                <a:latin typeface="DejaVu Sans"/>
                <a:cs typeface="DejaVu Sans"/>
              </a:rPr>
              <a:t> </a:t>
            </a:r>
            <a:r>
              <a:rPr dirty="0" sz="1350" spc="-135">
                <a:latin typeface="DejaVu Sans"/>
                <a:cs typeface="DejaVu Sans"/>
              </a:rPr>
              <a:t>Certificate</a:t>
            </a:r>
            <a:endParaRPr sz="135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DejaVu Sans"/>
              <a:cs typeface="DejaVu Sans"/>
            </a:endParaRPr>
          </a:p>
          <a:p>
            <a:pPr algn="ctr" marL="1270">
              <a:lnSpc>
                <a:spcPct val="100000"/>
              </a:lnSpc>
            </a:pPr>
            <a:r>
              <a:rPr dirty="0" sz="1050" i="1">
                <a:latin typeface="Nimbus Sans L"/>
                <a:cs typeface="Nimbus Sans L"/>
              </a:rPr>
              <a:t>By </a:t>
            </a:r>
            <a:r>
              <a:rPr dirty="0" sz="1050" spc="35" i="1">
                <a:latin typeface="Nimbus Sans L"/>
                <a:cs typeface="Nimbus Sans L"/>
              </a:rPr>
              <a:t>Tomas</a:t>
            </a:r>
            <a:r>
              <a:rPr dirty="0" sz="1050" spc="-20" i="1">
                <a:latin typeface="Nimbus Sans L"/>
                <a:cs typeface="Nimbus Sans L"/>
              </a:rPr>
              <a:t> </a:t>
            </a:r>
            <a:r>
              <a:rPr dirty="0" sz="1050" spc="10" i="1">
                <a:latin typeface="Nimbus Sans L"/>
                <a:cs typeface="Nimbus Sans L"/>
              </a:rPr>
              <a:t>Leake</a:t>
            </a:r>
            <a:endParaRPr sz="1050">
              <a:latin typeface="Nimbus Sans L"/>
              <a:cs typeface="Nimbus Sans 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0135" y="4632959"/>
            <a:ext cx="5400040" cy="17998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1238757"/>
            <a:ext cx="12331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75">
                <a:latin typeface="DejaVu Sans"/>
                <a:cs typeface="DejaVu Sans"/>
              </a:rPr>
              <a:t>Introduc</a:t>
            </a:r>
            <a:r>
              <a:rPr dirty="0" sz="1800" spc="-114">
                <a:latin typeface="DejaVu Sans"/>
                <a:cs typeface="DejaVu Sans"/>
              </a:rPr>
              <a:t>t</a:t>
            </a:r>
            <a:r>
              <a:rPr dirty="0" sz="1800" spc="-160">
                <a:latin typeface="DejaVu Sans"/>
                <a:cs typeface="DejaVu Sans"/>
              </a:rPr>
              <a:t>ion</a:t>
            </a:r>
            <a:r>
              <a:rPr dirty="0" sz="1800" spc="-135">
                <a:latin typeface="DejaVu Sans"/>
                <a:cs typeface="DejaVu Sans"/>
              </a:rPr>
              <a:t>:</a:t>
            </a:r>
            <a:endParaRPr sz="1800">
              <a:latin typeface="DejaVu Sans"/>
              <a:cs typeface="DejaVu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8120" y="5328030"/>
            <a:ext cx="5426710" cy="40170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900" spc="-75" i="1">
                <a:solidFill>
                  <a:srgbClr val="44536A"/>
                </a:solidFill>
                <a:latin typeface="URW Bookman L"/>
                <a:cs typeface="URW Bookman L"/>
              </a:rPr>
              <a:t>Figure </a:t>
            </a:r>
            <a:r>
              <a:rPr dirty="0" sz="900" spc="-105" i="1">
                <a:solidFill>
                  <a:srgbClr val="44536A"/>
                </a:solidFill>
                <a:latin typeface="URW Bookman L"/>
                <a:cs typeface="URW Bookman L"/>
              </a:rPr>
              <a:t>1 </a:t>
            </a:r>
            <a:r>
              <a:rPr dirty="0" sz="900" spc="-15" i="1">
                <a:solidFill>
                  <a:srgbClr val="44536A"/>
                </a:solidFill>
                <a:latin typeface="URW Bookman L"/>
                <a:cs typeface="URW Bookman L"/>
              </a:rPr>
              <a:t>- </a:t>
            </a:r>
            <a:r>
              <a:rPr dirty="0" sz="900" spc="-85" i="1">
                <a:solidFill>
                  <a:srgbClr val="44536A"/>
                </a:solidFill>
                <a:latin typeface="URW Bookman L"/>
                <a:cs typeface="URW Bookman L"/>
              </a:rPr>
              <a:t>Barrios </a:t>
            </a:r>
            <a:r>
              <a:rPr dirty="0" sz="900" spc="-105" i="1">
                <a:solidFill>
                  <a:srgbClr val="44536A"/>
                </a:solidFill>
                <a:latin typeface="URW Bookman L"/>
                <a:cs typeface="URW Bookman L"/>
              </a:rPr>
              <a:t>and Comunas </a:t>
            </a:r>
            <a:r>
              <a:rPr dirty="0" sz="900" spc="-35" i="1">
                <a:solidFill>
                  <a:srgbClr val="44536A"/>
                </a:solidFill>
                <a:latin typeface="URW Bookman L"/>
                <a:cs typeface="URW Bookman L"/>
              </a:rPr>
              <a:t>of </a:t>
            </a:r>
            <a:r>
              <a:rPr dirty="0" sz="900" spc="-95" i="1">
                <a:solidFill>
                  <a:srgbClr val="44536A"/>
                </a:solidFill>
                <a:latin typeface="URW Bookman L"/>
                <a:cs typeface="URW Bookman L"/>
              </a:rPr>
              <a:t>Buenos </a:t>
            </a:r>
            <a:r>
              <a:rPr dirty="0" sz="900" spc="-85" i="1">
                <a:solidFill>
                  <a:srgbClr val="44536A"/>
                </a:solidFill>
                <a:latin typeface="URW Bookman L"/>
                <a:cs typeface="URW Bookman L"/>
              </a:rPr>
              <a:t>Aires</a:t>
            </a:r>
            <a:r>
              <a:rPr dirty="0" sz="900" spc="-30" i="1">
                <a:solidFill>
                  <a:srgbClr val="44536A"/>
                </a:solidFill>
                <a:latin typeface="URW Bookman L"/>
                <a:cs typeface="URW Bookman L"/>
              </a:rPr>
              <a:t> </a:t>
            </a:r>
            <a:r>
              <a:rPr dirty="0" sz="900" spc="-95" i="1">
                <a:solidFill>
                  <a:srgbClr val="44536A"/>
                </a:solidFill>
                <a:latin typeface="URW Bookman L"/>
                <a:cs typeface="URW Bookman L"/>
              </a:rPr>
              <a:t>City</a:t>
            </a:r>
            <a:endParaRPr sz="900">
              <a:latin typeface="URW Bookman L"/>
              <a:cs typeface="URW Bookman 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50">
              <a:latin typeface="URW Bookman L"/>
              <a:cs typeface="URW Bookman L"/>
            </a:endParaRPr>
          </a:p>
          <a:p>
            <a:pPr algn="just" marL="12700" marR="5080">
              <a:lnSpc>
                <a:spcPct val="101699"/>
              </a:lnSpc>
            </a:pPr>
            <a:r>
              <a:rPr dirty="0" sz="1050" spc="-120">
                <a:latin typeface="DejaVu Sans"/>
                <a:cs typeface="DejaVu Sans"/>
              </a:rPr>
              <a:t>Buenos </a:t>
            </a:r>
            <a:r>
              <a:rPr dirty="0" sz="1050" spc="-100">
                <a:latin typeface="DejaVu Sans"/>
                <a:cs typeface="DejaVu Sans"/>
              </a:rPr>
              <a:t>Aires </a:t>
            </a:r>
            <a:r>
              <a:rPr dirty="0" sz="1050" spc="-95">
                <a:latin typeface="DejaVu Sans"/>
                <a:cs typeface="DejaVu Sans"/>
              </a:rPr>
              <a:t>is </a:t>
            </a:r>
            <a:r>
              <a:rPr dirty="0" sz="1050" spc="-105">
                <a:latin typeface="DejaVu Sans"/>
                <a:cs typeface="DejaVu Sans"/>
              </a:rPr>
              <a:t>the </a:t>
            </a:r>
            <a:r>
              <a:rPr dirty="0" sz="1050" spc="-100">
                <a:latin typeface="DejaVu Sans"/>
                <a:cs typeface="DejaVu Sans"/>
              </a:rPr>
              <a:t>capital </a:t>
            </a:r>
            <a:r>
              <a:rPr dirty="0" sz="1050" spc="-80">
                <a:latin typeface="DejaVu Sans"/>
                <a:cs typeface="DejaVu Sans"/>
              </a:rPr>
              <a:t>of </a:t>
            </a:r>
            <a:r>
              <a:rPr dirty="0" sz="1050" spc="-105">
                <a:latin typeface="DejaVu Sans"/>
                <a:cs typeface="DejaVu Sans"/>
              </a:rPr>
              <a:t>Argentina, </a:t>
            </a:r>
            <a:r>
              <a:rPr dirty="0" sz="1050" spc="-125">
                <a:latin typeface="DejaVu Sans"/>
                <a:cs typeface="DejaVu Sans"/>
              </a:rPr>
              <a:t>and </a:t>
            </a:r>
            <a:r>
              <a:rPr dirty="0" sz="1050" spc="-135">
                <a:latin typeface="DejaVu Sans"/>
                <a:cs typeface="DejaVu Sans"/>
              </a:rPr>
              <a:t>has </a:t>
            </a:r>
            <a:r>
              <a:rPr dirty="0" sz="1050" spc="-140">
                <a:latin typeface="DejaVu Sans"/>
                <a:cs typeface="DejaVu Sans"/>
              </a:rPr>
              <a:t>a </a:t>
            </a:r>
            <a:r>
              <a:rPr dirty="0" sz="1050" spc="-100">
                <a:latin typeface="DejaVu Sans"/>
                <a:cs typeface="DejaVu Sans"/>
              </a:rPr>
              <a:t>population </a:t>
            </a:r>
            <a:r>
              <a:rPr dirty="0" sz="1050" spc="-70">
                <a:latin typeface="DejaVu Sans"/>
                <a:cs typeface="DejaVu Sans"/>
              </a:rPr>
              <a:t>of </a:t>
            </a:r>
            <a:r>
              <a:rPr dirty="0" sz="1050" spc="-125">
                <a:latin typeface="DejaVu Sans"/>
                <a:cs typeface="DejaVu Sans"/>
              </a:rPr>
              <a:t>2.89 </a:t>
            </a:r>
            <a:r>
              <a:rPr dirty="0" sz="1050" spc="-85">
                <a:latin typeface="DejaVu Sans"/>
                <a:cs typeface="DejaVu Sans"/>
              </a:rPr>
              <a:t>million </a:t>
            </a:r>
            <a:r>
              <a:rPr dirty="0" sz="1050" spc="-110">
                <a:latin typeface="DejaVu Sans"/>
                <a:cs typeface="DejaVu Sans"/>
              </a:rPr>
              <a:t>people </a:t>
            </a:r>
            <a:r>
              <a:rPr dirty="0" sz="1050" spc="-114">
                <a:latin typeface="DejaVu Sans"/>
                <a:cs typeface="DejaVu Sans"/>
              </a:rPr>
              <a:t>(according </a:t>
            </a:r>
            <a:r>
              <a:rPr dirty="0" sz="1050" spc="-70">
                <a:latin typeface="DejaVu Sans"/>
                <a:cs typeface="DejaVu Sans"/>
              </a:rPr>
              <a:t>to  </a:t>
            </a:r>
            <a:r>
              <a:rPr dirty="0" sz="1050" spc="-140">
                <a:latin typeface="DejaVu Sans"/>
                <a:cs typeface="DejaVu Sans"/>
              </a:rPr>
              <a:t>2010 </a:t>
            </a:r>
            <a:r>
              <a:rPr dirty="0" sz="1050" spc="-100">
                <a:latin typeface="DejaVu Sans"/>
                <a:cs typeface="DejaVu Sans"/>
              </a:rPr>
              <a:t>national </a:t>
            </a:r>
            <a:r>
              <a:rPr dirty="0" sz="1050" spc="-120">
                <a:latin typeface="DejaVu Sans"/>
                <a:cs typeface="DejaVu Sans"/>
              </a:rPr>
              <a:t>census). </a:t>
            </a:r>
            <a:r>
              <a:rPr dirty="0" sz="1050" spc="-105">
                <a:latin typeface="DejaVu Sans"/>
                <a:cs typeface="DejaVu Sans"/>
              </a:rPr>
              <a:t>Dispite </a:t>
            </a:r>
            <a:r>
              <a:rPr dirty="0" sz="1050" spc="-120">
                <a:latin typeface="DejaVu Sans"/>
                <a:cs typeface="DejaVu Sans"/>
              </a:rPr>
              <a:t>being </a:t>
            </a:r>
            <a:r>
              <a:rPr dirty="0" sz="1050" spc="-110">
                <a:latin typeface="DejaVu Sans"/>
                <a:cs typeface="DejaVu Sans"/>
              </a:rPr>
              <a:t>one </a:t>
            </a:r>
            <a:r>
              <a:rPr dirty="0" sz="1050" spc="-70">
                <a:latin typeface="DejaVu Sans"/>
                <a:cs typeface="DejaVu Sans"/>
              </a:rPr>
              <a:t>of </a:t>
            </a:r>
            <a:r>
              <a:rPr dirty="0" sz="1050" spc="-100">
                <a:latin typeface="DejaVu Sans"/>
                <a:cs typeface="DejaVu Sans"/>
              </a:rPr>
              <a:t>the </a:t>
            </a:r>
            <a:r>
              <a:rPr dirty="0" sz="1050" spc="-125">
                <a:latin typeface="DejaVu Sans"/>
                <a:cs typeface="DejaVu Sans"/>
              </a:rPr>
              <a:t>main </a:t>
            </a:r>
            <a:r>
              <a:rPr dirty="0" sz="1050" spc="-105">
                <a:latin typeface="DejaVu Sans"/>
                <a:cs typeface="DejaVu Sans"/>
              </a:rPr>
              <a:t>concentrations </a:t>
            </a:r>
            <a:r>
              <a:rPr dirty="0" sz="1050" spc="-80">
                <a:latin typeface="DejaVu Sans"/>
                <a:cs typeface="DejaVu Sans"/>
              </a:rPr>
              <a:t>of </a:t>
            </a:r>
            <a:r>
              <a:rPr dirty="0" sz="1050" spc="-105">
                <a:latin typeface="DejaVu Sans"/>
                <a:cs typeface="DejaVu Sans"/>
              </a:rPr>
              <a:t>wealth </a:t>
            </a:r>
            <a:r>
              <a:rPr dirty="0" sz="1050" spc="-80">
                <a:latin typeface="DejaVu Sans"/>
                <a:cs typeface="DejaVu Sans"/>
              </a:rPr>
              <a:t>in </a:t>
            </a:r>
            <a:r>
              <a:rPr dirty="0" sz="1050" spc="-110">
                <a:latin typeface="DejaVu Sans"/>
                <a:cs typeface="DejaVu Sans"/>
              </a:rPr>
              <a:t>Argentina </a:t>
            </a:r>
            <a:r>
              <a:rPr dirty="0" sz="1050" spc="-125">
                <a:latin typeface="DejaVu Sans"/>
                <a:cs typeface="DejaVu Sans"/>
              </a:rPr>
              <a:t>and </a:t>
            </a:r>
            <a:r>
              <a:rPr dirty="0" sz="1050" spc="-105">
                <a:latin typeface="DejaVu Sans"/>
                <a:cs typeface="DejaVu Sans"/>
              </a:rPr>
              <a:t>Latin  Amerrica, </a:t>
            </a:r>
            <a:r>
              <a:rPr dirty="0" sz="1050" spc="-114">
                <a:latin typeface="DejaVu Sans"/>
                <a:cs typeface="DejaVu Sans"/>
              </a:rPr>
              <a:t>economic </a:t>
            </a:r>
            <a:r>
              <a:rPr dirty="0" sz="1050" spc="-100">
                <a:latin typeface="DejaVu Sans"/>
                <a:cs typeface="DejaVu Sans"/>
              </a:rPr>
              <a:t>inequality </a:t>
            </a:r>
            <a:r>
              <a:rPr dirty="0" sz="1050" spc="-95">
                <a:latin typeface="DejaVu Sans"/>
                <a:cs typeface="DejaVu Sans"/>
              </a:rPr>
              <a:t>is </a:t>
            </a:r>
            <a:r>
              <a:rPr dirty="0" sz="1050" spc="-110">
                <a:latin typeface="DejaVu Sans"/>
                <a:cs typeface="DejaVu Sans"/>
              </a:rPr>
              <a:t>high. However, </a:t>
            </a:r>
            <a:r>
              <a:rPr dirty="0" sz="1050" spc="-70">
                <a:latin typeface="DejaVu Sans"/>
                <a:cs typeface="DejaVu Sans"/>
              </a:rPr>
              <a:t>to </a:t>
            </a:r>
            <a:r>
              <a:rPr dirty="0" sz="1050" spc="-140">
                <a:latin typeface="DejaVu Sans"/>
                <a:cs typeface="DejaVu Sans"/>
              </a:rPr>
              <a:t>a </a:t>
            </a:r>
            <a:r>
              <a:rPr dirty="0" sz="1050" spc="-100">
                <a:latin typeface="DejaVu Sans"/>
                <a:cs typeface="DejaVu Sans"/>
              </a:rPr>
              <a:t>visiting </a:t>
            </a:r>
            <a:r>
              <a:rPr dirty="0" sz="1050" spc="-85">
                <a:latin typeface="DejaVu Sans"/>
                <a:cs typeface="DejaVu Sans"/>
              </a:rPr>
              <a:t>tourist, </a:t>
            </a:r>
            <a:r>
              <a:rPr dirty="0" sz="1050" spc="-65">
                <a:latin typeface="DejaVu Sans"/>
                <a:cs typeface="DejaVu Sans"/>
              </a:rPr>
              <a:t>it </a:t>
            </a:r>
            <a:r>
              <a:rPr dirty="0" sz="1050" spc="-95">
                <a:latin typeface="DejaVu Sans"/>
                <a:cs typeface="DejaVu Sans"/>
              </a:rPr>
              <a:t>ls likely </a:t>
            </a:r>
            <a:r>
              <a:rPr dirty="0" sz="1050" spc="-110">
                <a:latin typeface="DejaVu Sans"/>
                <a:cs typeface="DejaVu Sans"/>
              </a:rPr>
              <a:t>they </a:t>
            </a:r>
            <a:r>
              <a:rPr dirty="0" sz="1050" spc="-70">
                <a:latin typeface="DejaVu Sans"/>
                <a:cs typeface="DejaVu Sans"/>
              </a:rPr>
              <a:t>will </a:t>
            </a:r>
            <a:r>
              <a:rPr dirty="0" sz="1050" spc="-90">
                <a:latin typeface="DejaVu Sans"/>
                <a:cs typeface="DejaVu Sans"/>
              </a:rPr>
              <a:t>not </a:t>
            </a:r>
            <a:r>
              <a:rPr dirty="0" sz="1050" spc="-130">
                <a:latin typeface="DejaVu Sans"/>
                <a:cs typeface="DejaVu Sans"/>
              </a:rPr>
              <a:t>be  </a:t>
            </a:r>
            <a:r>
              <a:rPr dirty="0" sz="1050" spc="-125">
                <a:latin typeface="DejaVu Sans"/>
                <a:cs typeface="DejaVu Sans"/>
              </a:rPr>
              <a:t>exposed</a:t>
            </a:r>
            <a:r>
              <a:rPr dirty="0" sz="1050" spc="-120">
                <a:latin typeface="DejaVu Sans"/>
                <a:cs typeface="DejaVu Sans"/>
              </a:rPr>
              <a:t> </a:t>
            </a:r>
            <a:r>
              <a:rPr dirty="0" sz="1050" spc="-70">
                <a:latin typeface="DejaVu Sans"/>
                <a:cs typeface="DejaVu Sans"/>
              </a:rPr>
              <a:t>to</a:t>
            </a:r>
            <a:r>
              <a:rPr dirty="0" sz="1050" spc="-120">
                <a:latin typeface="DejaVu Sans"/>
                <a:cs typeface="DejaVu Sans"/>
              </a:rPr>
              <a:t> </a:t>
            </a:r>
            <a:r>
              <a:rPr dirty="0" sz="1050" spc="-100">
                <a:latin typeface="DejaVu Sans"/>
                <a:cs typeface="DejaVu Sans"/>
              </a:rPr>
              <a:t>the</a:t>
            </a:r>
            <a:r>
              <a:rPr dirty="0" sz="1050" spc="-105">
                <a:latin typeface="DejaVu Sans"/>
                <a:cs typeface="DejaVu Sans"/>
              </a:rPr>
              <a:t> </a:t>
            </a:r>
            <a:r>
              <a:rPr dirty="0" sz="1050" spc="-100">
                <a:latin typeface="DejaVu Sans"/>
                <a:cs typeface="DejaVu Sans"/>
              </a:rPr>
              <a:t>poorer </a:t>
            </a:r>
            <a:r>
              <a:rPr dirty="0" sz="1050" spc="-125">
                <a:latin typeface="DejaVu Sans"/>
                <a:cs typeface="DejaVu Sans"/>
              </a:rPr>
              <a:t>areas</a:t>
            </a:r>
            <a:r>
              <a:rPr dirty="0" sz="1050" spc="-120">
                <a:latin typeface="DejaVu Sans"/>
                <a:cs typeface="DejaVu Sans"/>
              </a:rPr>
              <a:t> </a:t>
            </a:r>
            <a:r>
              <a:rPr dirty="0" sz="1050" spc="-70">
                <a:latin typeface="DejaVu Sans"/>
                <a:cs typeface="DejaVu Sans"/>
              </a:rPr>
              <a:t>of</a:t>
            </a:r>
            <a:r>
              <a:rPr dirty="0" sz="1050" spc="-100">
                <a:latin typeface="DejaVu Sans"/>
                <a:cs typeface="DejaVu Sans"/>
              </a:rPr>
              <a:t> </a:t>
            </a:r>
            <a:r>
              <a:rPr dirty="0" sz="1050" spc="-105">
                <a:latin typeface="DejaVu Sans"/>
                <a:cs typeface="DejaVu Sans"/>
              </a:rPr>
              <a:t>the </a:t>
            </a:r>
            <a:r>
              <a:rPr dirty="0" sz="1050" spc="-100">
                <a:latin typeface="DejaVu Sans"/>
                <a:cs typeface="DejaVu Sans"/>
              </a:rPr>
              <a:t>city </a:t>
            </a:r>
            <a:r>
              <a:rPr dirty="0" sz="1050" spc="-114">
                <a:latin typeface="DejaVu Sans"/>
                <a:cs typeface="DejaVu Sans"/>
              </a:rPr>
              <a:t>doe</a:t>
            </a:r>
            <a:r>
              <a:rPr dirty="0" sz="1050" spc="-110">
                <a:latin typeface="DejaVu Sans"/>
                <a:cs typeface="DejaVu Sans"/>
              </a:rPr>
              <a:t> </a:t>
            </a:r>
            <a:r>
              <a:rPr dirty="0" sz="1050" spc="-70">
                <a:latin typeface="DejaVu Sans"/>
                <a:cs typeface="DejaVu Sans"/>
              </a:rPr>
              <a:t>to</a:t>
            </a:r>
            <a:r>
              <a:rPr dirty="0" sz="1050" spc="-110">
                <a:latin typeface="DejaVu Sans"/>
                <a:cs typeface="DejaVu Sans"/>
              </a:rPr>
              <a:t> </a:t>
            </a:r>
            <a:r>
              <a:rPr dirty="0" sz="1050" spc="-105">
                <a:latin typeface="DejaVu Sans"/>
                <a:cs typeface="DejaVu Sans"/>
              </a:rPr>
              <a:t>the </a:t>
            </a:r>
            <a:r>
              <a:rPr dirty="0" sz="1050" spc="-90">
                <a:latin typeface="DejaVu Sans"/>
                <a:cs typeface="DejaVu Sans"/>
              </a:rPr>
              <a:t>distribution</a:t>
            </a:r>
            <a:r>
              <a:rPr dirty="0" sz="1050" spc="-105">
                <a:latin typeface="DejaVu Sans"/>
                <a:cs typeface="DejaVu Sans"/>
              </a:rPr>
              <a:t> </a:t>
            </a:r>
            <a:r>
              <a:rPr dirty="0" sz="1050" spc="-70">
                <a:latin typeface="DejaVu Sans"/>
                <a:cs typeface="DejaVu Sans"/>
              </a:rPr>
              <a:t>of</a:t>
            </a:r>
            <a:r>
              <a:rPr dirty="0" sz="1050" spc="-114">
                <a:latin typeface="DejaVu Sans"/>
                <a:cs typeface="DejaVu Sans"/>
              </a:rPr>
              <a:t> </a:t>
            </a:r>
            <a:r>
              <a:rPr dirty="0" sz="1050" spc="-100">
                <a:latin typeface="DejaVu Sans"/>
                <a:cs typeface="DejaVu Sans"/>
              </a:rPr>
              <a:t>the</a:t>
            </a:r>
            <a:r>
              <a:rPr dirty="0" sz="1050" spc="-120">
                <a:latin typeface="DejaVu Sans"/>
                <a:cs typeface="DejaVu Sans"/>
              </a:rPr>
              <a:t> </a:t>
            </a:r>
            <a:r>
              <a:rPr dirty="0" sz="1050" spc="-110">
                <a:latin typeface="DejaVu Sans"/>
                <a:cs typeface="DejaVu Sans"/>
              </a:rPr>
              <a:t>neighbourhoods</a:t>
            </a:r>
            <a:r>
              <a:rPr dirty="0" sz="1050" spc="-125">
                <a:latin typeface="DejaVu Sans"/>
                <a:cs typeface="DejaVu Sans"/>
              </a:rPr>
              <a:t> </a:t>
            </a:r>
            <a:r>
              <a:rPr dirty="0" sz="1050" spc="-100">
                <a:latin typeface="DejaVu Sans"/>
                <a:cs typeface="DejaVu Sans"/>
              </a:rPr>
              <a:t>relative</a:t>
            </a:r>
            <a:r>
              <a:rPr dirty="0" sz="1050" spc="-110">
                <a:latin typeface="DejaVu Sans"/>
                <a:cs typeface="DejaVu Sans"/>
              </a:rPr>
              <a:t> </a:t>
            </a:r>
            <a:r>
              <a:rPr dirty="0" sz="1050" spc="-70">
                <a:latin typeface="DejaVu Sans"/>
                <a:cs typeface="DejaVu Sans"/>
              </a:rPr>
              <a:t>to</a:t>
            </a:r>
            <a:r>
              <a:rPr dirty="0" sz="1050" spc="-120">
                <a:latin typeface="DejaVu Sans"/>
                <a:cs typeface="DejaVu Sans"/>
              </a:rPr>
              <a:t> </a:t>
            </a:r>
            <a:r>
              <a:rPr dirty="0" sz="1050" spc="-105">
                <a:latin typeface="DejaVu Sans"/>
                <a:cs typeface="DejaVu Sans"/>
              </a:rPr>
              <a:t>the  </a:t>
            </a:r>
            <a:r>
              <a:rPr dirty="0" sz="1050" spc="-125">
                <a:latin typeface="DejaVu Sans"/>
                <a:cs typeface="DejaVu Sans"/>
              </a:rPr>
              <a:t>main </a:t>
            </a:r>
            <a:r>
              <a:rPr dirty="0" sz="1050" spc="-100">
                <a:latin typeface="DejaVu Sans"/>
                <a:cs typeface="DejaVu Sans"/>
              </a:rPr>
              <a:t>attractions the city </a:t>
            </a:r>
            <a:r>
              <a:rPr dirty="0" sz="1050" spc="-140">
                <a:latin typeface="DejaVu Sans"/>
                <a:cs typeface="DejaVu Sans"/>
              </a:rPr>
              <a:t>haas </a:t>
            </a:r>
            <a:r>
              <a:rPr dirty="0" sz="1050" spc="-70">
                <a:latin typeface="DejaVu Sans"/>
                <a:cs typeface="DejaVu Sans"/>
              </a:rPr>
              <a:t>to</a:t>
            </a:r>
            <a:r>
              <a:rPr dirty="0" sz="1050" spc="-50">
                <a:latin typeface="DejaVu Sans"/>
                <a:cs typeface="DejaVu Sans"/>
              </a:rPr>
              <a:t> </a:t>
            </a:r>
            <a:r>
              <a:rPr dirty="0" sz="1050" spc="-80">
                <a:latin typeface="DejaVu Sans"/>
                <a:cs typeface="DejaVu Sans"/>
              </a:rPr>
              <a:t>offer.</a:t>
            </a:r>
            <a:endParaRPr sz="105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00">
              <a:latin typeface="DejaVu Sans"/>
              <a:cs typeface="DejaVu Sans"/>
            </a:endParaRPr>
          </a:p>
          <a:p>
            <a:pPr algn="just" marL="12700" marR="5715">
              <a:lnSpc>
                <a:spcPct val="101699"/>
              </a:lnSpc>
              <a:spcBef>
                <a:spcPts val="5"/>
              </a:spcBef>
            </a:pPr>
            <a:r>
              <a:rPr dirty="0" sz="1050" spc="-125">
                <a:latin typeface="DejaVu Sans"/>
                <a:cs typeface="DejaVu Sans"/>
              </a:rPr>
              <a:t>The aim </a:t>
            </a:r>
            <a:r>
              <a:rPr dirty="0" sz="1050" spc="-70">
                <a:latin typeface="DejaVu Sans"/>
                <a:cs typeface="DejaVu Sans"/>
              </a:rPr>
              <a:t>of </a:t>
            </a:r>
            <a:r>
              <a:rPr dirty="0" sz="1050" spc="-95">
                <a:latin typeface="DejaVu Sans"/>
                <a:cs typeface="DejaVu Sans"/>
              </a:rPr>
              <a:t>this </a:t>
            </a:r>
            <a:r>
              <a:rPr dirty="0" sz="1050" spc="-120">
                <a:latin typeface="DejaVu Sans"/>
                <a:cs typeface="DejaVu Sans"/>
              </a:rPr>
              <a:t>study </a:t>
            </a:r>
            <a:r>
              <a:rPr dirty="0" sz="1050" spc="-95">
                <a:latin typeface="DejaVu Sans"/>
                <a:cs typeface="DejaVu Sans"/>
              </a:rPr>
              <a:t>is </a:t>
            </a:r>
            <a:r>
              <a:rPr dirty="0" sz="1050" spc="-70">
                <a:latin typeface="DejaVu Sans"/>
                <a:cs typeface="DejaVu Sans"/>
              </a:rPr>
              <a:t>to </a:t>
            </a:r>
            <a:r>
              <a:rPr dirty="0" sz="1050" spc="-105">
                <a:latin typeface="DejaVu Sans"/>
                <a:cs typeface="DejaVu Sans"/>
              </a:rPr>
              <a:t>perform </a:t>
            </a:r>
            <a:r>
              <a:rPr dirty="0" sz="1050" spc="-140">
                <a:latin typeface="DejaVu Sans"/>
                <a:cs typeface="DejaVu Sans"/>
              </a:rPr>
              <a:t>a </a:t>
            </a:r>
            <a:r>
              <a:rPr dirty="0" sz="1050" spc="-85">
                <a:latin typeface="DejaVu Sans"/>
                <a:cs typeface="DejaVu Sans"/>
              </a:rPr>
              <a:t>brief </a:t>
            </a:r>
            <a:r>
              <a:rPr dirty="0" sz="1050" spc="-110">
                <a:latin typeface="DejaVu Sans"/>
                <a:cs typeface="DejaVu Sans"/>
              </a:rPr>
              <a:t>overview </a:t>
            </a:r>
            <a:r>
              <a:rPr dirty="0" sz="1050" spc="-80">
                <a:latin typeface="DejaVu Sans"/>
                <a:cs typeface="DejaVu Sans"/>
              </a:rPr>
              <a:t>of </a:t>
            </a:r>
            <a:r>
              <a:rPr dirty="0" sz="1050" spc="-100">
                <a:latin typeface="DejaVu Sans"/>
                <a:cs typeface="DejaVu Sans"/>
              </a:rPr>
              <a:t>the </a:t>
            </a:r>
            <a:r>
              <a:rPr dirty="0" sz="1050" spc="-110">
                <a:latin typeface="DejaVu Sans"/>
                <a:cs typeface="DejaVu Sans"/>
              </a:rPr>
              <a:t>neighbourhoods </a:t>
            </a:r>
            <a:r>
              <a:rPr dirty="0" sz="1050" spc="-70">
                <a:latin typeface="DejaVu Sans"/>
                <a:cs typeface="DejaVu Sans"/>
              </a:rPr>
              <a:t>of </a:t>
            </a:r>
            <a:r>
              <a:rPr dirty="0" sz="1050" spc="-125">
                <a:latin typeface="DejaVu Sans"/>
                <a:cs typeface="DejaVu Sans"/>
              </a:rPr>
              <a:t>Buenos </a:t>
            </a:r>
            <a:r>
              <a:rPr dirty="0" sz="1050" spc="-95">
                <a:latin typeface="DejaVu Sans"/>
                <a:cs typeface="DejaVu Sans"/>
              </a:rPr>
              <a:t>Aires, </a:t>
            </a:r>
            <a:r>
              <a:rPr dirty="0" sz="1050" spc="-140">
                <a:latin typeface="DejaVu Sans"/>
                <a:cs typeface="DejaVu Sans"/>
              </a:rPr>
              <a:t>by  </a:t>
            </a:r>
            <a:r>
              <a:rPr dirty="0" sz="1050" spc="-120">
                <a:latin typeface="DejaVu Sans"/>
                <a:cs typeface="DejaVu Sans"/>
              </a:rPr>
              <a:t>analyzing </a:t>
            </a:r>
            <a:r>
              <a:rPr dirty="0" sz="1050" spc="-100">
                <a:latin typeface="DejaVu Sans"/>
                <a:cs typeface="DejaVu Sans"/>
              </a:rPr>
              <a:t>publicly </a:t>
            </a:r>
            <a:r>
              <a:rPr dirty="0" sz="1050" spc="-110">
                <a:latin typeface="DejaVu Sans"/>
                <a:cs typeface="DejaVu Sans"/>
              </a:rPr>
              <a:t>available </a:t>
            </a:r>
            <a:r>
              <a:rPr dirty="0" sz="1050" spc="-120">
                <a:latin typeface="DejaVu Sans"/>
                <a:cs typeface="DejaVu Sans"/>
              </a:rPr>
              <a:t>geographic </a:t>
            </a:r>
            <a:r>
              <a:rPr dirty="0" sz="1050" spc="-125">
                <a:latin typeface="DejaVu Sans"/>
                <a:cs typeface="DejaVu Sans"/>
              </a:rPr>
              <a:t>and </a:t>
            </a:r>
            <a:r>
              <a:rPr dirty="0" sz="1050" spc="-114">
                <a:latin typeface="DejaVu Sans"/>
                <a:cs typeface="DejaVu Sans"/>
              </a:rPr>
              <a:t>economic </a:t>
            </a:r>
            <a:r>
              <a:rPr dirty="0" sz="1050" spc="-110">
                <a:latin typeface="DejaVu Sans"/>
                <a:cs typeface="DejaVu Sans"/>
              </a:rPr>
              <a:t>data, </a:t>
            </a:r>
            <a:r>
              <a:rPr dirty="0" sz="1050" spc="-125">
                <a:latin typeface="DejaVu Sans"/>
                <a:cs typeface="DejaVu Sans"/>
              </a:rPr>
              <a:t>and </a:t>
            </a:r>
            <a:r>
              <a:rPr dirty="0" sz="1050" spc="-105">
                <a:latin typeface="DejaVu Sans"/>
                <a:cs typeface="DejaVu Sans"/>
              </a:rPr>
              <a:t>clustering </a:t>
            </a:r>
            <a:r>
              <a:rPr dirty="0" sz="1050" spc="-110">
                <a:latin typeface="DejaVu Sans"/>
                <a:cs typeface="DejaVu Sans"/>
              </a:rPr>
              <a:t>neighbourhoods </a:t>
            </a:r>
            <a:r>
              <a:rPr dirty="0" sz="1050" spc="-130">
                <a:latin typeface="DejaVu Sans"/>
                <a:cs typeface="DejaVu Sans"/>
              </a:rPr>
              <a:t>based </a:t>
            </a:r>
            <a:r>
              <a:rPr dirty="0" sz="1050" spc="-105">
                <a:latin typeface="DejaVu Sans"/>
                <a:cs typeface="DejaVu Sans"/>
              </a:rPr>
              <a:t>on  </a:t>
            </a:r>
            <a:r>
              <a:rPr dirty="0" sz="1050" spc="-90">
                <a:latin typeface="DejaVu Sans"/>
                <a:cs typeface="DejaVu Sans"/>
              </a:rPr>
              <a:t>their </a:t>
            </a:r>
            <a:r>
              <a:rPr dirty="0" sz="1050" spc="-120">
                <a:latin typeface="DejaVu Sans"/>
                <a:cs typeface="DejaVu Sans"/>
              </a:rPr>
              <a:t>most </a:t>
            </a:r>
            <a:r>
              <a:rPr dirty="0" sz="1050" spc="-125">
                <a:latin typeface="DejaVu Sans"/>
                <a:cs typeface="DejaVu Sans"/>
              </a:rPr>
              <a:t>numerous </a:t>
            </a:r>
            <a:r>
              <a:rPr dirty="0" sz="1050" spc="-114">
                <a:latin typeface="DejaVu Sans"/>
                <a:cs typeface="DejaVu Sans"/>
              </a:rPr>
              <a:t>type </a:t>
            </a:r>
            <a:r>
              <a:rPr dirty="0" sz="1050" spc="-80">
                <a:latin typeface="DejaVu Sans"/>
                <a:cs typeface="DejaVu Sans"/>
              </a:rPr>
              <a:t>of </a:t>
            </a:r>
            <a:r>
              <a:rPr dirty="0" sz="1050" spc="-120">
                <a:latin typeface="DejaVu Sans"/>
                <a:cs typeface="DejaVu Sans"/>
              </a:rPr>
              <a:t>venues. </a:t>
            </a:r>
            <a:r>
              <a:rPr dirty="0" sz="1050" spc="-95">
                <a:latin typeface="DejaVu Sans"/>
                <a:cs typeface="DejaVu Sans"/>
              </a:rPr>
              <a:t>(note, </a:t>
            </a:r>
            <a:r>
              <a:rPr dirty="0" sz="1050" spc="-105">
                <a:latin typeface="DejaVu Sans"/>
                <a:cs typeface="DejaVu Sans"/>
              </a:rPr>
              <a:t>the </a:t>
            </a:r>
            <a:r>
              <a:rPr dirty="0" sz="1050" spc="-125">
                <a:latin typeface="DejaVu Sans"/>
                <a:cs typeface="DejaVu Sans"/>
              </a:rPr>
              <a:t>scope </a:t>
            </a:r>
            <a:r>
              <a:rPr dirty="0" sz="1050" spc="-80">
                <a:latin typeface="DejaVu Sans"/>
                <a:cs typeface="DejaVu Sans"/>
              </a:rPr>
              <a:t>of </a:t>
            </a:r>
            <a:r>
              <a:rPr dirty="0" sz="1050" spc="-95">
                <a:latin typeface="DejaVu Sans"/>
                <a:cs typeface="DejaVu Sans"/>
              </a:rPr>
              <a:t>this </a:t>
            </a:r>
            <a:r>
              <a:rPr dirty="0" sz="1050" spc="-120">
                <a:latin typeface="DejaVu Sans"/>
                <a:cs typeface="DejaVu Sans"/>
              </a:rPr>
              <a:t>study </a:t>
            </a:r>
            <a:r>
              <a:rPr dirty="0" sz="1050" spc="-105">
                <a:latin typeface="DejaVu Sans"/>
                <a:cs typeface="DejaVu Sans"/>
              </a:rPr>
              <a:t>only </a:t>
            </a:r>
            <a:r>
              <a:rPr dirty="0" sz="1050" spc="-110">
                <a:latin typeface="DejaVu Sans"/>
                <a:cs typeface="DejaVu Sans"/>
              </a:rPr>
              <a:t>includes </a:t>
            </a:r>
            <a:r>
              <a:rPr dirty="0" sz="1050" spc="-114">
                <a:latin typeface="DejaVu Sans"/>
                <a:cs typeface="DejaVu Sans"/>
              </a:rPr>
              <a:t>neighbourhoods  </a:t>
            </a:r>
            <a:r>
              <a:rPr dirty="0" sz="1050" spc="-85">
                <a:latin typeface="DejaVu Sans"/>
                <a:cs typeface="DejaVu Sans"/>
              </a:rPr>
              <a:t>within </a:t>
            </a:r>
            <a:r>
              <a:rPr dirty="0" sz="1050" spc="-100">
                <a:latin typeface="DejaVu Sans"/>
                <a:cs typeface="DejaVu Sans"/>
              </a:rPr>
              <a:t>the </a:t>
            </a:r>
            <a:r>
              <a:rPr dirty="0" sz="1050" spc="-114">
                <a:latin typeface="DejaVu Sans"/>
                <a:cs typeface="DejaVu Sans"/>
              </a:rPr>
              <a:t>Autonomous </a:t>
            </a:r>
            <a:r>
              <a:rPr dirty="0" sz="1050" spc="-105">
                <a:latin typeface="DejaVu Sans"/>
                <a:cs typeface="DejaVu Sans"/>
              </a:rPr>
              <a:t>city </a:t>
            </a:r>
            <a:r>
              <a:rPr dirty="0" sz="1050" spc="-70">
                <a:latin typeface="DejaVu Sans"/>
                <a:cs typeface="DejaVu Sans"/>
              </a:rPr>
              <a:t>of </a:t>
            </a:r>
            <a:r>
              <a:rPr dirty="0" sz="1050" spc="-120">
                <a:latin typeface="DejaVu Sans"/>
                <a:cs typeface="DejaVu Sans"/>
              </a:rPr>
              <a:t>Buenos </a:t>
            </a:r>
            <a:r>
              <a:rPr dirty="0" sz="1050" spc="-95">
                <a:latin typeface="DejaVu Sans"/>
                <a:cs typeface="DejaVu Sans"/>
              </a:rPr>
              <a:t>Aires, </a:t>
            </a:r>
            <a:r>
              <a:rPr dirty="0" sz="1050" spc="-90">
                <a:latin typeface="DejaVu Sans"/>
                <a:cs typeface="DejaVu Sans"/>
              </a:rPr>
              <a:t>not </a:t>
            </a:r>
            <a:r>
              <a:rPr dirty="0" sz="1050" spc="-105">
                <a:latin typeface="DejaVu Sans"/>
                <a:cs typeface="DejaVu Sans"/>
              </a:rPr>
              <a:t>the </a:t>
            </a:r>
            <a:r>
              <a:rPr dirty="0" sz="1050" spc="-110">
                <a:latin typeface="DejaVu Sans"/>
                <a:cs typeface="DejaVu Sans"/>
              </a:rPr>
              <a:t>adjacent </a:t>
            </a:r>
            <a:r>
              <a:rPr dirty="0" sz="1050" spc="-105">
                <a:latin typeface="DejaVu Sans"/>
                <a:cs typeface="DejaVu Sans"/>
              </a:rPr>
              <a:t>surrounding </a:t>
            </a:r>
            <a:r>
              <a:rPr dirty="0" sz="1050" spc="-95">
                <a:latin typeface="DejaVu Sans"/>
                <a:cs typeface="DejaVu Sans"/>
              </a:rPr>
              <a:t>cities </a:t>
            </a:r>
            <a:r>
              <a:rPr dirty="0" sz="1050" spc="-70">
                <a:latin typeface="DejaVu Sans"/>
                <a:cs typeface="DejaVu Sans"/>
              </a:rPr>
              <a:t>of </a:t>
            </a:r>
            <a:r>
              <a:rPr dirty="0" sz="1050" spc="-105">
                <a:latin typeface="DejaVu Sans"/>
                <a:cs typeface="DejaVu Sans"/>
              </a:rPr>
              <a:t>the Province </a:t>
            </a:r>
            <a:r>
              <a:rPr dirty="0" sz="1050" spc="-80">
                <a:latin typeface="DejaVu Sans"/>
                <a:cs typeface="DejaVu Sans"/>
              </a:rPr>
              <a:t>of  </a:t>
            </a:r>
            <a:r>
              <a:rPr dirty="0" sz="1050" spc="-120">
                <a:latin typeface="DejaVu Sans"/>
                <a:cs typeface="DejaVu Sans"/>
              </a:rPr>
              <a:t>Buenos</a:t>
            </a:r>
            <a:r>
              <a:rPr dirty="0" sz="1050" spc="-110">
                <a:latin typeface="DejaVu Sans"/>
                <a:cs typeface="DejaVu Sans"/>
              </a:rPr>
              <a:t> </a:t>
            </a:r>
            <a:r>
              <a:rPr dirty="0" sz="1050" spc="-100">
                <a:latin typeface="DejaVu Sans"/>
                <a:cs typeface="DejaVu Sans"/>
              </a:rPr>
              <a:t>Aires)</a:t>
            </a:r>
            <a:endParaRPr sz="105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0">
              <a:latin typeface="DejaVu Sans"/>
              <a:cs typeface="DejaVu Sans"/>
            </a:endParaRPr>
          </a:p>
          <a:p>
            <a:pPr algn="just" marL="12700" marR="5715">
              <a:lnSpc>
                <a:spcPct val="102000"/>
              </a:lnSpc>
            </a:pPr>
            <a:r>
              <a:rPr dirty="0" sz="1050" spc="-110">
                <a:latin typeface="DejaVu Sans"/>
                <a:cs typeface="DejaVu Sans"/>
              </a:rPr>
              <a:t>This </a:t>
            </a:r>
            <a:r>
              <a:rPr dirty="0" sz="1050" spc="-120">
                <a:latin typeface="DejaVu Sans"/>
                <a:cs typeface="DejaVu Sans"/>
              </a:rPr>
              <a:t>study </a:t>
            </a:r>
            <a:r>
              <a:rPr dirty="0" sz="1050" spc="-95">
                <a:latin typeface="DejaVu Sans"/>
                <a:cs typeface="DejaVu Sans"/>
              </a:rPr>
              <a:t>is </a:t>
            </a:r>
            <a:r>
              <a:rPr dirty="0" sz="1050" spc="-125">
                <a:latin typeface="DejaVu Sans"/>
                <a:cs typeface="DejaVu Sans"/>
              </a:rPr>
              <a:t>aimed </a:t>
            </a:r>
            <a:r>
              <a:rPr dirty="0" sz="1050" spc="-140">
                <a:latin typeface="DejaVu Sans"/>
                <a:cs typeface="DejaVu Sans"/>
              </a:rPr>
              <a:t>as a </a:t>
            </a:r>
            <a:r>
              <a:rPr dirty="0" sz="1050" spc="-105">
                <a:latin typeface="DejaVu Sans"/>
                <a:cs typeface="DejaVu Sans"/>
              </a:rPr>
              <a:t>starting </a:t>
            </a:r>
            <a:r>
              <a:rPr dirty="0" sz="1050" spc="-90">
                <a:latin typeface="DejaVu Sans"/>
                <a:cs typeface="DejaVu Sans"/>
              </a:rPr>
              <a:t>point </a:t>
            </a:r>
            <a:r>
              <a:rPr dirty="0" sz="1050" spc="-70">
                <a:latin typeface="DejaVu Sans"/>
                <a:cs typeface="DejaVu Sans"/>
              </a:rPr>
              <a:t>for </a:t>
            </a:r>
            <a:r>
              <a:rPr dirty="0" sz="1050" spc="-125">
                <a:latin typeface="DejaVu Sans"/>
                <a:cs typeface="DejaVu Sans"/>
              </a:rPr>
              <a:t>anybody </a:t>
            </a:r>
            <a:r>
              <a:rPr dirty="0" sz="1050" spc="-100">
                <a:latin typeface="DejaVu Sans"/>
                <a:cs typeface="DejaVu Sans"/>
              </a:rPr>
              <a:t>interested </a:t>
            </a:r>
            <a:r>
              <a:rPr dirty="0" sz="1050" spc="-80">
                <a:latin typeface="DejaVu Sans"/>
                <a:cs typeface="DejaVu Sans"/>
              </a:rPr>
              <a:t>in </a:t>
            </a:r>
            <a:r>
              <a:rPr dirty="0" sz="1050" spc="-110">
                <a:latin typeface="DejaVu Sans"/>
                <a:cs typeface="DejaVu Sans"/>
              </a:rPr>
              <a:t>investing </a:t>
            </a:r>
            <a:r>
              <a:rPr dirty="0" sz="1050" spc="-85">
                <a:latin typeface="DejaVu Sans"/>
                <a:cs typeface="DejaVu Sans"/>
              </a:rPr>
              <a:t>or </a:t>
            </a:r>
            <a:r>
              <a:rPr dirty="0" sz="1050" spc="-105">
                <a:latin typeface="DejaVu Sans"/>
                <a:cs typeface="DejaVu Sans"/>
              </a:rPr>
              <a:t>starting </a:t>
            </a:r>
            <a:r>
              <a:rPr dirty="0" sz="1050" spc="-120">
                <a:latin typeface="DejaVu Sans"/>
                <a:cs typeface="DejaVu Sans"/>
              </a:rPr>
              <a:t>business </a:t>
            </a:r>
            <a:r>
              <a:rPr dirty="0" sz="1050" spc="-80">
                <a:latin typeface="DejaVu Sans"/>
                <a:cs typeface="DejaVu Sans"/>
              </a:rPr>
              <a:t>in  </a:t>
            </a:r>
            <a:r>
              <a:rPr dirty="0" sz="1050" spc="-120">
                <a:latin typeface="DejaVu Sans"/>
                <a:cs typeface="DejaVu Sans"/>
              </a:rPr>
              <a:t>Buenos </a:t>
            </a:r>
            <a:r>
              <a:rPr dirty="0" sz="1050" spc="-95">
                <a:latin typeface="DejaVu Sans"/>
                <a:cs typeface="DejaVu Sans"/>
              </a:rPr>
              <a:t>Aires, </a:t>
            </a:r>
            <a:r>
              <a:rPr dirty="0" sz="1050" spc="-80">
                <a:latin typeface="DejaVu Sans"/>
                <a:cs typeface="DejaVu Sans"/>
              </a:rPr>
              <a:t>in </a:t>
            </a:r>
            <a:r>
              <a:rPr dirty="0" sz="1050" spc="-95">
                <a:latin typeface="DejaVu Sans"/>
                <a:cs typeface="DejaVu Sans"/>
              </a:rPr>
              <a:t>order </a:t>
            </a:r>
            <a:r>
              <a:rPr dirty="0" sz="1050" spc="-70">
                <a:latin typeface="DejaVu Sans"/>
                <a:cs typeface="DejaVu Sans"/>
              </a:rPr>
              <a:t>to </a:t>
            </a:r>
            <a:r>
              <a:rPr dirty="0" sz="1050" spc="-125">
                <a:latin typeface="DejaVu Sans"/>
                <a:cs typeface="DejaVu Sans"/>
              </a:rPr>
              <a:t>gain </a:t>
            </a:r>
            <a:r>
              <a:rPr dirty="0" sz="1050" spc="-140">
                <a:latin typeface="DejaVu Sans"/>
                <a:cs typeface="DejaVu Sans"/>
              </a:rPr>
              <a:t>a </a:t>
            </a:r>
            <a:r>
              <a:rPr dirty="0" sz="1050" spc="-120">
                <a:latin typeface="DejaVu Sans"/>
                <a:cs typeface="DejaVu Sans"/>
              </a:rPr>
              <a:t>comprehensive </a:t>
            </a:r>
            <a:r>
              <a:rPr dirty="0" sz="1050" spc="-110">
                <a:latin typeface="DejaVu Sans"/>
                <a:cs typeface="DejaVu Sans"/>
              </a:rPr>
              <a:t>overview </a:t>
            </a:r>
            <a:r>
              <a:rPr dirty="0" sz="1050" spc="-70">
                <a:latin typeface="DejaVu Sans"/>
                <a:cs typeface="DejaVu Sans"/>
              </a:rPr>
              <a:t>of </a:t>
            </a:r>
            <a:r>
              <a:rPr dirty="0" sz="1050" spc="-105">
                <a:latin typeface="DejaVu Sans"/>
                <a:cs typeface="DejaVu Sans"/>
              </a:rPr>
              <a:t>social </a:t>
            </a:r>
            <a:r>
              <a:rPr dirty="0" sz="1050" spc="-125">
                <a:latin typeface="DejaVu Sans"/>
                <a:cs typeface="DejaVu Sans"/>
              </a:rPr>
              <a:t>and </a:t>
            </a:r>
            <a:r>
              <a:rPr dirty="0" sz="1050" spc="-120">
                <a:latin typeface="DejaVu Sans"/>
                <a:cs typeface="DejaVu Sans"/>
              </a:rPr>
              <a:t>economic </a:t>
            </a:r>
            <a:r>
              <a:rPr dirty="0" sz="1050" spc="-90">
                <a:latin typeface="DejaVu Sans"/>
                <a:cs typeface="DejaVu Sans"/>
              </a:rPr>
              <a:t>distribution </a:t>
            </a:r>
            <a:r>
              <a:rPr dirty="0" sz="1050" spc="-85">
                <a:latin typeface="DejaVu Sans"/>
                <a:cs typeface="DejaVu Sans"/>
              </a:rPr>
              <a:t>within  </a:t>
            </a:r>
            <a:r>
              <a:rPr dirty="0" sz="1050" spc="-100">
                <a:latin typeface="DejaVu Sans"/>
                <a:cs typeface="DejaVu Sans"/>
              </a:rPr>
              <a:t>the</a:t>
            </a:r>
            <a:r>
              <a:rPr dirty="0" sz="1050" spc="-105">
                <a:latin typeface="DejaVu Sans"/>
                <a:cs typeface="DejaVu Sans"/>
              </a:rPr>
              <a:t> </a:t>
            </a:r>
            <a:r>
              <a:rPr dirty="0" sz="1050" spc="-95">
                <a:latin typeface="DejaVu Sans"/>
                <a:cs typeface="DejaVu Sans"/>
              </a:rPr>
              <a:t>city.</a:t>
            </a:r>
            <a:endParaRPr sz="105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DejaVu Sans"/>
              <a:cs typeface="DejaVu Sans"/>
            </a:endParaRPr>
          </a:p>
          <a:p>
            <a:pPr algn="just" marL="12700" marR="5080">
              <a:lnSpc>
                <a:spcPct val="101400"/>
              </a:lnSpc>
            </a:pPr>
            <a:r>
              <a:rPr dirty="0" sz="1050" spc="-95">
                <a:latin typeface="DejaVu Sans"/>
                <a:cs typeface="DejaVu Sans"/>
              </a:rPr>
              <a:t>For</a:t>
            </a:r>
            <a:r>
              <a:rPr dirty="0" sz="1050" spc="-135">
                <a:latin typeface="DejaVu Sans"/>
                <a:cs typeface="DejaVu Sans"/>
              </a:rPr>
              <a:t> </a:t>
            </a:r>
            <a:r>
              <a:rPr dirty="0" sz="1050" spc="-95">
                <a:latin typeface="DejaVu Sans"/>
                <a:cs typeface="DejaVu Sans"/>
              </a:rPr>
              <a:t>this</a:t>
            </a:r>
            <a:r>
              <a:rPr dirty="0" sz="1050" spc="-140">
                <a:latin typeface="DejaVu Sans"/>
                <a:cs typeface="DejaVu Sans"/>
              </a:rPr>
              <a:t> </a:t>
            </a:r>
            <a:r>
              <a:rPr dirty="0" sz="1050" spc="-120">
                <a:latin typeface="DejaVu Sans"/>
                <a:cs typeface="DejaVu Sans"/>
              </a:rPr>
              <a:t>study</a:t>
            </a:r>
            <a:r>
              <a:rPr dirty="0" sz="1050" spc="-130">
                <a:latin typeface="DejaVu Sans"/>
                <a:cs typeface="DejaVu Sans"/>
              </a:rPr>
              <a:t> </a:t>
            </a:r>
            <a:r>
              <a:rPr dirty="0" sz="1050" spc="-50">
                <a:latin typeface="DejaVu Sans"/>
                <a:cs typeface="DejaVu Sans"/>
              </a:rPr>
              <a:t>i</a:t>
            </a:r>
            <a:r>
              <a:rPr dirty="0" sz="1050" spc="-135">
                <a:latin typeface="DejaVu Sans"/>
                <a:cs typeface="DejaVu Sans"/>
              </a:rPr>
              <a:t> </a:t>
            </a:r>
            <a:r>
              <a:rPr dirty="0" sz="1050" spc="-70">
                <a:latin typeface="DejaVu Sans"/>
                <a:cs typeface="DejaVu Sans"/>
              </a:rPr>
              <a:t>will</a:t>
            </a:r>
            <a:r>
              <a:rPr dirty="0" sz="1050" spc="-140">
                <a:latin typeface="DejaVu Sans"/>
                <a:cs typeface="DejaVu Sans"/>
              </a:rPr>
              <a:t> </a:t>
            </a:r>
            <a:r>
              <a:rPr dirty="0" sz="1050" spc="-130">
                <a:latin typeface="DejaVu Sans"/>
                <a:cs typeface="DejaVu Sans"/>
              </a:rPr>
              <a:t>be </a:t>
            </a:r>
            <a:r>
              <a:rPr dirty="0" sz="1050" spc="-120">
                <a:latin typeface="DejaVu Sans"/>
                <a:cs typeface="DejaVu Sans"/>
              </a:rPr>
              <a:t>using</a:t>
            </a:r>
            <a:r>
              <a:rPr dirty="0" sz="1050" spc="-140">
                <a:latin typeface="DejaVu Sans"/>
                <a:cs typeface="DejaVu Sans"/>
              </a:rPr>
              <a:t> </a:t>
            </a:r>
            <a:r>
              <a:rPr dirty="0" sz="1050" spc="-110">
                <a:latin typeface="DejaVu Sans"/>
                <a:cs typeface="DejaVu Sans"/>
              </a:rPr>
              <a:t>Exploratory</a:t>
            </a:r>
            <a:r>
              <a:rPr dirty="0" sz="1050" spc="-130">
                <a:latin typeface="DejaVu Sans"/>
                <a:cs typeface="DejaVu Sans"/>
              </a:rPr>
              <a:t> Data</a:t>
            </a:r>
            <a:r>
              <a:rPr dirty="0" sz="1050" spc="-155">
                <a:latin typeface="DejaVu Sans"/>
                <a:cs typeface="DejaVu Sans"/>
              </a:rPr>
              <a:t> </a:t>
            </a:r>
            <a:r>
              <a:rPr dirty="0" sz="1050" spc="-114">
                <a:latin typeface="DejaVu Sans"/>
                <a:cs typeface="DejaVu Sans"/>
              </a:rPr>
              <a:t>Analysis</a:t>
            </a:r>
            <a:r>
              <a:rPr dirty="0" sz="1050" spc="-140">
                <a:latin typeface="DejaVu Sans"/>
                <a:cs typeface="DejaVu Sans"/>
              </a:rPr>
              <a:t> </a:t>
            </a:r>
            <a:r>
              <a:rPr dirty="0" sz="1050" spc="-125">
                <a:latin typeface="DejaVu Sans"/>
                <a:cs typeface="DejaVu Sans"/>
              </a:rPr>
              <a:t>(EDA)</a:t>
            </a:r>
            <a:r>
              <a:rPr dirty="0" sz="1050" spc="-145">
                <a:latin typeface="DejaVu Sans"/>
                <a:cs typeface="DejaVu Sans"/>
              </a:rPr>
              <a:t> </a:t>
            </a:r>
            <a:r>
              <a:rPr dirty="0" sz="1050" spc="-70">
                <a:latin typeface="DejaVu Sans"/>
                <a:cs typeface="DejaVu Sans"/>
              </a:rPr>
              <a:t>to</a:t>
            </a:r>
            <a:r>
              <a:rPr dirty="0" sz="1050" spc="-145">
                <a:latin typeface="DejaVu Sans"/>
                <a:cs typeface="DejaVu Sans"/>
              </a:rPr>
              <a:t> </a:t>
            </a:r>
            <a:r>
              <a:rPr dirty="0" sz="1050" spc="-114">
                <a:latin typeface="DejaVu Sans"/>
                <a:cs typeface="DejaVu Sans"/>
              </a:rPr>
              <a:t>uncover</a:t>
            </a:r>
            <a:r>
              <a:rPr dirty="0" sz="1050" spc="-130">
                <a:latin typeface="DejaVu Sans"/>
                <a:cs typeface="DejaVu Sans"/>
              </a:rPr>
              <a:t> </a:t>
            </a:r>
            <a:r>
              <a:rPr dirty="0" sz="1050" spc="-110">
                <a:latin typeface="DejaVu Sans"/>
                <a:cs typeface="DejaVu Sans"/>
              </a:rPr>
              <a:t>hidden</a:t>
            </a:r>
            <a:r>
              <a:rPr dirty="0" sz="1050" spc="-135">
                <a:latin typeface="DejaVu Sans"/>
                <a:cs typeface="DejaVu Sans"/>
              </a:rPr>
              <a:t> </a:t>
            </a:r>
            <a:r>
              <a:rPr dirty="0" sz="1050" spc="-100">
                <a:latin typeface="DejaVu Sans"/>
                <a:cs typeface="DejaVu Sans"/>
              </a:rPr>
              <a:t>properties</a:t>
            </a:r>
            <a:r>
              <a:rPr dirty="0" sz="1050" spc="-140">
                <a:latin typeface="DejaVu Sans"/>
                <a:cs typeface="DejaVu Sans"/>
              </a:rPr>
              <a:t> </a:t>
            </a:r>
            <a:r>
              <a:rPr dirty="0" sz="1050" spc="-80">
                <a:latin typeface="DejaVu Sans"/>
                <a:cs typeface="DejaVu Sans"/>
              </a:rPr>
              <a:t>in</a:t>
            </a:r>
            <a:r>
              <a:rPr dirty="0" sz="1050" spc="-155">
                <a:latin typeface="DejaVu Sans"/>
                <a:cs typeface="DejaVu Sans"/>
              </a:rPr>
              <a:t> </a:t>
            </a:r>
            <a:r>
              <a:rPr dirty="0" sz="1050" spc="-100">
                <a:latin typeface="DejaVu Sans"/>
                <a:cs typeface="DejaVu Sans"/>
              </a:rPr>
              <a:t>the</a:t>
            </a:r>
            <a:r>
              <a:rPr dirty="0" sz="1050" spc="-135">
                <a:latin typeface="DejaVu Sans"/>
                <a:cs typeface="DejaVu Sans"/>
              </a:rPr>
              <a:t> </a:t>
            </a:r>
            <a:r>
              <a:rPr dirty="0" sz="1050" spc="-110">
                <a:latin typeface="DejaVu Sans"/>
                <a:cs typeface="DejaVu Sans"/>
              </a:rPr>
              <a:t>data,  </a:t>
            </a:r>
            <a:r>
              <a:rPr dirty="0" sz="1050" spc="-85">
                <a:latin typeface="DejaVu Sans"/>
                <a:cs typeface="DejaVu Sans"/>
              </a:rPr>
              <a:t>with </a:t>
            </a:r>
            <a:r>
              <a:rPr dirty="0" sz="1050" spc="-125">
                <a:latin typeface="DejaVu Sans"/>
                <a:cs typeface="DejaVu Sans"/>
              </a:rPr>
              <a:t>an aim </a:t>
            </a:r>
            <a:r>
              <a:rPr dirty="0" sz="1050" spc="-70">
                <a:latin typeface="DejaVu Sans"/>
                <a:cs typeface="DejaVu Sans"/>
              </a:rPr>
              <a:t>to </a:t>
            </a:r>
            <a:r>
              <a:rPr dirty="0" sz="1050" spc="-130">
                <a:latin typeface="DejaVu Sans"/>
                <a:cs typeface="DejaVu Sans"/>
              </a:rPr>
              <a:t>give </a:t>
            </a:r>
            <a:r>
              <a:rPr dirty="0" sz="1050" spc="-105">
                <a:latin typeface="DejaVu Sans"/>
                <a:cs typeface="DejaVu Sans"/>
              </a:rPr>
              <a:t>the </a:t>
            </a:r>
            <a:r>
              <a:rPr dirty="0" sz="1050" spc="-110">
                <a:latin typeface="DejaVu Sans"/>
                <a:cs typeface="DejaVu Sans"/>
              </a:rPr>
              <a:t>reader </a:t>
            </a:r>
            <a:r>
              <a:rPr dirty="0" sz="1050" spc="-140">
                <a:latin typeface="DejaVu Sans"/>
                <a:cs typeface="DejaVu Sans"/>
              </a:rPr>
              <a:t>a </a:t>
            </a:r>
            <a:r>
              <a:rPr dirty="0" sz="1050" spc="-120">
                <a:latin typeface="DejaVu Sans"/>
                <a:cs typeface="DejaVu Sans"/>
              </a:rPr>
              <a:t>basic </a:t>
            </a:r>
            <a:r>
              <a:rPr dirty="0" sz="1050" spc="-110">
                <a:latin typeface="DejaVu Sans"/>
                <a:cs typeface="DejaVu Sans"/>
              </a:rPr>
              <a:t>overview </a:t>
            </a:r>
            <a:r>
              <a:rPr dirty="0" sz="1050" spc="-105">
                <a:latin typeface="DejaVu Sans"/>
                <a:cs typeface="DejaVu Sans"/>
              </a:rPr>
              <a:t>about the </a:t>
            </a:r>
            <a:r>
              <a:rPr dirty="0" sz="1050" spc="-125">
                <a:latin typeface="DejaVu Sans"/>
                <a:cs typeface="DejaVu Sans"/>
              </a:rPr>
              <a:t>economy, </a:t>
            </a:r>
            <a:r>
              <a:rPr dirty="0" sz="1050" spc="-105">
                <a:latin typeface="DejaVu Sans"/>
                <a:cs typeface="DejaVu Sans"/>
              </a:rPr>
              <a:t>characteristics </a:t>
            </a:r>
            <a:r>
              <a:rPr dirty="0" sz="1050" spc="-130">
                <a:latin typeface="DejaVu Sans"/>
                <a:cs typeface="DejaVu Sans"/>
              </a:rPr>
              <a:t>and </a:t>
            </a:r>
            <a:r>
              <a:rPr dirty="0" sz="1050" spc="-90">
                <a:latin typeface="DejaVu Sans"/>
                <a:cs typeface="DejaVu Sans"/>
              </a:rPr>
              <a:t>distribution  </a:t>
            </a:r>
            <a:r>
              <a:rPr dirty="0" sz="1050" spc="-70">
                <a:latin typeface="DejaVu Sans"/>
                <a:cs typeface="DejaVu Sans"/>
              </a:rPr>
              <a:t>of </a:t>
            </a:r>
            <a:r>
              <a:rPr dirty="0" sz="1050" spc="-120">
                <a:latin typeface="DejaVu Sans"/>
                <a:cs typeface="DejaVu Sans"/>
              </a:rPr>
              <a:t>Buenos </a:t>
            </a:r>
            <a:r>
              <a:rPr dirty="0" sz="1050" spc="-100">
                <a:latin typeface="DejaVu Sans"/>
                <a:cs typeface="DejaVu Sans"/>
              </a:rPr>
              <a:t>Aires </a:t>
            </a:r>
            <a:r>
              <a:rPr dirty="0" sz="1050" spc="-140">
                <a:latin typeface="DejaVu Sans"/>
                <a:cs typeface="DejaVu Sans"/>
              </a:rPr>
              <a:t>48</a:t>
            </a:r>
            <a:r>
              <a:rPr dirty="0" sz="1050" spc="-120">
                <a:latin typeface="DejaVu Sans"/>
                <a:cs typeface="DejaVu Sans"/>
              </a:rPr>
              <a:t> </a:t>
            </a:r>
            <a:r>
              <a:rPr dirty="0" sz="1050" spc="-110">
                <a:latin typeface="DejaVu Sans"/>
                <a:cs typeface="DejaVu Sans"/>
              </a:rPr>
              <a:t>neighbourhoods.</a:t>
            </a:r>
            <a:endParaRPr sz="105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00">
              <a:latin typeface="DejaVu Sans"/>
              <a:cs typeface="DejaVu Sans"/>
            </a:endParaRPr>
          </a:p>
          <a:p>
            <a:pPr algn="just" marL="12700" marR="6350">
              <a:lnSpc>
                <a:spcPct val="101899"/>
              </a:lnSpc>
            </a:pPr>
            <a:r>
              <a:rPr dirty="0" sz="1050" spc="-105">
                <a:latin typeface="DejaVu Sans"/>
                <a:cs typeface="DejaVu Sans"/>
              </a:rPr>
              <a:t>Before </a:t>
            </a:r>
            <a:r>
              <a:rPr dirty="0" sz="1050" spc="-110">
                <a:latin typeface="DejaVu Sans"/>
                <a:cs typeface="DejaVu Sans"/>
              </a:rPr>
              <a:t>reading, </a:t>
            </a:r>
            <a:r>
              <a:rPr dirty="0" sz="1050" spc="-105">
                <a:latin typeface="DejaVu Sans"/>
                <a:cs typeface="DejaVu Sans"/>
              </a:rPr>
              <a:t>the </a:t>
            </a:r>
            <a:r>
              <a:rPr dirty="0" sz="1050" spc="-110">
                <a:latin typeface="DejaVu Sans"/>
                <a:cs typeface="DejaVu Sans"/>
              </a:rPr>
              <a:t>reader should </a:t>
            </a:r>
            <a:r>
              <a:rPr dirty="0" sz="1050" spc="-100">
                <a:latin typeface="DejaVu Sans"/>
                <a:cs typeface="DejaVu Sans"/>
              </a:rPr>
              <a:t>note </a:t>
            </a:r>
            <a:r>
              <a:rPr dirty="0" sz="1050" spc="-50">
                <a:latin typeface="DejaVu Sans"/>
                <a:cs typeface="DejaVu Sans"/>
              </a:rPr>
              <a:t>i </a:t>
            </a:r>
            <a:r>
              <a:rPr dirty="0" sz="1050" spc="-110">
                <a:latin typeface="DejaVu Sans"/>
                <a:cs typeface="DejaVu Sans"/>
              </a:rPr>
              <a:t>kept </a:t>
            </a:r>
            <a:r>
              <a:rPr dirty="0" sz="1050" spc="-100">
                <a:latin typeface="DejaVu Sans"/>
                <a:cs typeface="DejaVu Sans"/>
              </a:rPr>
              <a:t>the </a:t>
            </a:r>
            <a:r>
              <a:rPr dirty="0" sz="1050" spc="-95">
                <a:latin typeface="DejaVu Sans"/>
                <a:cs typeface="DejaVu Sans"/>
              </a:rPr>
              <a:t>local </a:t>
            </a:r>
            <a:r>
              <a:rPr dirty="0" sz="1050" spc="-105">
                <a:latin typeface="DejaVu Sans"/>
                <a:cs typeface="DejaVu Sans"/>
              </a:rPr>
              <a:t>terminology </a:t>
            </a:r>
            <a:r>
              <a:rPr dirty="0" sz="1050" spc="-75">
                <a:latin typeface="DejaVu Sans"/>
                <a:cs typeface="DejaVu Sans"/>
              </a:rPr>
              <a:t>for </a:t>
            </a:r>
            <a:r>
              <a:rPr dirty="0" sz="1050" spc="-110">
                <a:latin typeface="DejaVu Sans"/>
                <a:cs typeface="DejaVu Sans"/>
              </a:rPr>
              <a:t>Neighbourhoods </a:t>
            </a:r>
            <a:r>
              <a:rPr dirty="0" sz="1050" spc="-125">
                <a:latin typeface="DejaVu Sans"/>
                <a:cs typeface="DejaVu Sans"/>
              </a:rPr>
              <a:t>and  </a:t>
            </a:r>
            <a:r>
              <a:rPr dirty="0" sz="1050" spc="-114">
                <a:latin typeface="DejaVu Sans"/>
                <a:cs typeface="DejaVu Sans"/>
              </a:rPr>
              <a:t>Boroughs: </a:t>
            </a:r>
            <a:r>
              <a:rPr dirty="0" sz="1050" spc="-90">
                <a:latin typeface="DejaVu Sans"/>
                <a:cs typeface="DejaVu Sans"/>
              </a:rPr>
              <a:t>"Barrio" </a:t>
            </a:r>
            <a:r>
              <a:rPr dirty="0" sz="1050" spc="-125">
                <a:latin typeface="DejaVu Sans"/>
                <a:cs typeface="DejaVu Sans"/>
              </a:rPr>
              <a:t>and "Comuna" </a:t>
            </a:r>
            <a:r>
              <a:rPr dirty="0" sz="1050" spc="-105">
                <a:latin typeface="DejaVu Sans"/>
                <a:cs typeface="DejaVu Sans"/>
              </a:rPr>
              <a:t>respectively. </a:t>
            </a:r>
            <a:r>
              <a:rPr dirty="0" sz="1050" spc="-125">
                <a:latin typeface="DejaVu Sans"/>
                <a:cs typeface="DejaVu Sans"/>
              </a:rPr>
              <a:t>The </a:t>
            </a:r>
            <a:r>
              <a:rPr dirty="0" sz="1050" spc="-90">
                <a:latin typeface="DejaVu Sans"/>
                <a:cs typeface="DejaVu Sans"/>
              </a:rPr>
              <a:t>different </a:t>
            </a:r>
            <a:r>
              <a:rPr dirty="0" sz="1050" spc="-140">
                <a:latin typeface="DejaVu Sans"/>
                <a:cs typeface="DejaVu Sans"/>
              </a:rPr>
              <a:t>Comunas </a:t>
            </a:r>
            <a:r>
              <a:rPr dirty="0" sz="1050" spc="-70">
                <a:latin typeface="DejaVu Sans"/>
                <a:cs typeface="DejaVu Sans"/>
              </a:rPr>
              <a:t>of </a:t>
            </a:r>
            <a:r>
              <a:rPr dirty="0" sz="1050" spc="-105">
                <a:latin typeface="DejaVu Sans"/>
                <a:cs typeface="DejaVu Sans"/>
              </a:rPr>
              <a:t>the city </a:t>
            </a:r>
            <a:r>
              <a:rPr dirty="0" sz="1050" spc="-80">
                <a:latin typeface="DejaVu Sans"/>
                <a:cs typeface="DejaVu Sans"/>
              </a:rPr>
              <a:t>of </a:t>
            </a:r>
            <a:r>
              <a:rPr dirty="0" sz="1050" spc="-120">
                <a:latin typeface="DejaVu Sans"/>
                <a:cs typeface="DejaVu Sans"/>
              </a:rPr>
              <a:t>Buenos </a:t>
            </a:r>
            <a:r>
              <a:rPr dirty="0" sz="1050" spc="-100">
                <a:latin typeface="DejaVu Sans"/>
                <a:cs typeface="DejaVu Sans"/>
              </a:rPr>
              <a:t>Aires  </a:t>
            </a:r>
            <a:r>
              <a:rPr dirty="0" sz="1050" spc="-110">
                <a:latin typeface="DejaVu Sans"/>
                <a:cs typeface="DejaVu Sans"/>
              </a:rPr>
              <a:t>are </a:t>
            </a:r>
            <a:r>
              <a:rPr dirty="0" sz="1050" spc="-90">
                <a:latin typeface="DejaVu Sans"/>
                <a:cs typeface="DejaVu Sans"/>
              </a:rPr>
              <a:t>identified </a:t>
            </a:r>
            <a:r>
              <a:rPr dirty="0" sz="1050" spc="-140">
                <a:latin typeface="DejaVu Sans"/>
                <a:cs typeface="DejaVu Sans"/>
              </a:rPr>
              <a:t>by </a:t>
            </a:r>
            <a:r>
              <a:rPr dirty="0" sz="1050" spc="-120">
                <a:latin typeface="DejaVu Sans"/>
                <a:cs typeface="DejaVu Sans"/>
              </a:rPr>
              <a:t>numbers, </a:t>
            </a:r>
            <a:r>
              <a:rPr dirty="0" sz="1050" spc="-105">
                <a:latin typeface="DejaVu Sans"/>
                <a:cs typeface="DejaVu Sans"/>
              </a:rPr>
              <a:t>from </a:t>
            </a:r>
            <a:r>
              <a:rPr dirty="0" sz="1050" spc="-135">
                <a:latin typeface="DejaVu Sans"/>
                <a:cs typeface="DejaVu Sans"/>
              </a:rPr>
              <a:t>1 </a:t>
            </a:r>
            <a:r>
              <a:rPr dirty="0" sz="1050" spc="-70">
                <a:latin typeface="DejaVu Sans"/>
                <a:cs typeface="DejaVu Sans"/>
              </a:rPr>
              <a:t>to</a:t>
            </a:r>
            <a:r>
              <a:rPr dirty="0" sz="1050" spc="5">
                <a:latin typeface="DejaVu Sans"/>
                <a:cs typeface="DejaVu Sans"/>
              </a:rPr>
              <a:t> </a:t>
            </a:r>
            <a:r>
              <a:rPr dirty="0" sz="1050" spc="-114">
                <a:latin typeface="DejaVu Sans"/>
                <a:cs typeface="DejaVu Sans"/>
              </a:rPr>
              <a:t>15.</a:t>
            </a:r>
            <a:endParaRPr sz="1050">
              <a:latin typeface="DejaVu Sans"/>
              <a:cs typeface="DejaVu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18781" y="1827635"/>
            <a:ext cx="2995136" cy="32840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7569"/>
            <a:ext cx="45465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25">
                <a:latin typeface="DejaVu Sans"/>
                <a:cs typeface="DejaVu Sans"/>
              </a:rPr>
              <a:t>Dat</a:t>
            </a:r>
            <a:r>
              <a:rPr dirty="0" sz="1800" spc="-260">
                <a:latin typeface="DejaVu Sans"/>
                <a:cs typeface="DejaVu Sans"/>
              </a:rPr>
              <a:t>a</a:t>
            </a:r>
            <a:endParaRPr sz="1800">
              <a:latin typeface="DejaVu Sans"/>
              <a:cs typeface="DejaVu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8120" y="1337817"/>
            <a:ext cx="5428615" cy="81959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125">
                <a:latin typeface="DejaVu Sans"/>
                <a:cs typeface="DejaVu Sans"/>
              </a:rPr>
              <a:t>The </a:t>
            </a:r>
            <a:r>
              <a:rPr dirty="0" sz="1050" spc="-120">
                <a:latin typeface="DejaVu Sans"/>
                <a:cs typeface="DejaVu Sans"/>
              </a:rPr>
              <a:t>Government </a:t>
            </a:r>
            <a:r>
              <a:rPr dirty="0" sz="1050" spc="-70">
                <a:latin typeface="DejaVu Sans"/>
                <a:cs typeface="DejaVu Sans"/>
              </a:rPr>
              <a:t>of </a:t>
            </a:r>
            <a:r>
              <a:rPr dirty="0" sz="1050" spc="-100">
                <a:latin typeface="DejaVu Sans"/>
                <a:cs typeface="DejaVu Sans"/>
              </a:rPr>
              <a:t>the city </a:t>
            </a:r>
            <a:r>
              <a:rPr dirty="0" sz="1050" spc="-70">
                <a:latin typeface="DejaVu Sans"/>
                <a:cs typeface="DejaVu Sans"/>
              </a:rPr>
              <a:t>of </a:t>
            </a:r>
            <a:r>
              <a:rPr dirty="0" sz="1050" spc="-120">
                <a:latin typeface="DejaVu Sans"/>
                <a:cs typeface="DejaVu Sans"/>
              </a:rPr>
              <a:t>Buenos </a:t>
            </a:r>
            <a:r>
              <a:rPr dirty="0" sz="1050" spc="-100">
                <a:latin typeface="DejaVu Sans"/>
                <a:cs typeface="DejaVu Sans"/>
              </a:rPr>
              <a:t>Aires </a:t>
            </a:r>
            <a:r>
              <a:rPr dirty="0" sz="1050" spc="-110">
                <a:latin typeface="DejaVu Sans"/>
                <a:cs typeface="DejaVu Sans"/>
              </a:rPr>
              <a:t>hosts </a:t>
            </a:r>
            <a:r>
              <a:rPr dirty="0" sz="1050" spc="-100">
                <a:latin typeface="DejaVu Sans"/>
                <a:cs typeface="DejaVu Sans"/>
              </a:rPr>
              <a:t>public </a:t>
            </a:r>
            <a:r>
              <a:rPr dirty="0" sz="1050" spc="-114">
                <a:latin typeface="DejaVu Sans"/>
                <a:cs typeface="DejaVu Sans"/>
              </a:rPr>
              <a:t>data </a:t>
            </a:r>
            <a:r>
              <a:rPr dirty="0" sz="1050" spc="-105">
                <a:latin typeface="DejaVu Sans"/>
                <a:cs typeface="DejaVu Sans"/>
              </a:rPr>
              <a:t>on </a:t>
            </a:r>
            <a:r>
              <a:rPr dirty="0" sz="1050" spc="-100">
                <a:latin typeface="DejaVu Sans"/>
                <a:cs typeface="DejaVu Sans"/>
              </a:rPr>
              <a:t>the </a:t>
            </a:r>
            <a:r>
              <a:rPr dirty="0" sz="1050" spc="-90">
                <a:latin typeface="DejaVu Sans"/>
                <a:cs typeface="DejaVu Sans"/>
              </a:rPr>
              <a:t>following</a:t>
            </a:r>
            <a:r>
              <a:rPr dirty="0" sz="1050" spc="-135">
                <a:latin typeface="DejaVu Sans"/>
                <a:cs typeface="DejaVu Sans"/>
              </a:rPr>
              <a:t> </a:t>
            </a:r>
            <a:r>
              <a:rPr dirty="0" sz="1050" spc="-100">
                <a:latin typeface="DejaVu Sans"/>
                <a:cs typeface="DejaVu Sans"/>
              </a:rPr>
              <a:t>website:</a:t>
            </a:r>
            <a:endParaRPr sz="105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105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</a:pPr>
            <a:r>
              <a:rPr dirty="0" u="sng" sz="1050" spc="-95">
                <a:solidFill>
                  <a:srgbClr val="3379B7"/>
                </a:solidFill>
                <a:uFill>
                  <a:solidFill>
                    <a:srgbClr val="3379B7"/>
                  </a:solidFill>
                </a:uFill>
                <a:latin typeface="DejaVu Sans"/>
                <a:cs typeface="DejaVu Sans"/>
                <a:hlinkClick r:id="rId2"/>
              </a:rPr>
              <a:t>https://data.buenosaires.gob.ar/dataset</a:t>
            </a:r>
            <a:endParaRPr sz="105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105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50" spc="-80">
                <a:latin typeface="DejaVu Sans"/>
                <a:cs typeface="DejaVu Sans"/>
              </a:rPr>
              <a:t>In </a:t>
            </a:r>
            <a:r>
              <a:rPr dirty="0" sz="1050" spc="-95">
                <a:latin typeface="DejaVu Sans"/>
                <a:cs typeface="DejaVu Sans"/>
              </a:rPr>
              <a:t>this </a:t>
            </a:r>
            <a:r>
              <a:rPr dirty="0" sz="1050" spc="-135">
                <a:latin typeface="DejaVu Sans"/>
                <a:cs typeface="DejaVu Sans"/>
              </a:rPr>
              <a:t>case </a:t>
            </a:r>
            <a:r>
              <a:rPr dirty="0" sz="1050" spc="-105">
                <a:latin typeface="DejaVu Sans"/>
                <a:cs typeface="DejaVu Sans"/>
              </a:rPr>
              <a:t>the </a:t>
            </a:r>
            <a:r>
              <a:rPr dirty="0" sz="1050" spc="-125">
                <a:latin typeface="DejaVu Sans"/>
                <a:cs typeface="DejaVu Sans"/>
              </a:rPr>
              <a:t>main </a:t>
            </a:r>
            <a:r>
              <a:rPr dirty="0" sz="1050" spc="-120">
                <a:latin typeface="DejaVu Sans"/>
                <a:cs typeface="DejaVu Sans"/>
              </a:rPr>
              <a:t>datasets </a:t>
            </a:r>
            <a:r>
              <a:rPr dirty="0" sz="1050" spc="-114">
                <a:latin typeface="DejaVu Sans"/>
                <a:cs typeface="DejaVu Sans"/>
              </a:rPr>
              <a:t>we are </a:t>
            </a:r>
            <a:r>
              <a:rPr dirty="0" sz="1050" spc="-100">
                <a:latin typeface="DejaVu Sans"/>
                <a:cs typeface="DejaVu Sans"/>
              </a:rPr>
              <a:t>interested</a:t>
            </a:r>
            <a:r>
              <a:rPr dirty="0" sz="1050" spc="-20">
                <a:latin typeface="DejaVu Sans"/>
                <a:cs typeface="DejaVu Sans"/>
              </a:rPr>
              <a:t> </a:t>
            </a:r>
            <a:r>
              <a:rPr dirty="0" sz="1050" spc="-105">
                <a:latin typeface="DejaVu Sans"/>
                <a:cs typeface="DejaVu Sans"/>
              </a:rPr>
              <a:t>are:</a:t>
            </a:r>
            <a:endParaRPr sz="105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DejaVu Sans"/>
              <a:cs typeface="DejaVu Sans"/>
            </a:endParaRPr>
          </a:p>
          <a:p>
            <a:pPr marL="469265" indent="-229235">
              <a:lnSpc>
                <a:spcPct val="100000"/>
              </a:lnSpc>
              <a:buSzPct val="95238"/>
              <a:buChar char="•"/>
              <a:tabLst>
                <a:tab pos="469265" algn="l"/>
                <a:tab pos="469900" algn="l"/>
              </a:tabLst>
            </a:pPr>
            <a:r>
              <a:rPr dirty="0" sz="1050" spc="-100">
                <a:latin typeface="DejaVu Sans"/>
                <a:cs typeface="DejaVu Sans"/>
              </a:rPr>
              <a:t>Barrios </a:t>
            </a:r>
            <a:r>
              <a:rPr dirty="0" sz="1050" spc="-120">
                <a:latin typeface="DejaVu Sans"/>
                <a:cs typeface="DejaVu Sans"/>
              </a:rPr>
              <a:t>and </a:t>
            </a:r>
            <a:r>
              <a:rPr dirty="0" sz="1050" spc="-140">
                <a:latin typeface="DejaVu Sans"/>
                <a:cs typeface="DejaVu Sans"/>
              </a:rPr>
              <a:t>Comunas </a:t>
            </a:r>
            <a:r>
              <a:rPr dirty="0" sz="1050" spc="-70">
                <a:latin typeface="DejaVu Sans"/>
                <a:cs typeface="DejaVu Sans"/>
              </a:rPr>
              <a:t>of </a:t>
            </a:r>
            <a:r>
              <a:rPr dirty="0" sz="1050" spc="-125">
                <a:latin typeface="DejaVu Sans"/>
                <a:cs typeface="DejaVu Sans"/>
              </a:rPr>
              <a:t>Buenos </a:t>
            </a:r>
            <a:r>
              <a:rPr dirty="0" sz="1050" spc="-95">
                <a:latin typeface="DejaVu Sans"/>
                <a:cs typeface="DejaVu Sans"/>
              </a:rPr>
              <a:t>Aires </a:t>
            </a:r>
            <a:r>
              <a:rPr dirty="0" sz="1050" spc="-100">
                <a:latin typeface="DejaVu Sans"/>
                <a:cs typeface="DejaVu Sans"/>
              </a:rPr>
              <a:t>city</a:t>
            </a:r>
            <a:endParaRPr sz="1050">
              <a:latin typeface="DejaVu Sans"/>
              <a:cs typeface="DejaVu Sans"/>
            </a:endParaRPr>
          </a:p>
          <a:p>
            <a:pPr marL="469265" indent="-229235">
              <a:lnSpc>
                <a:spcPct val="100000"/>
              </a:lnSpc>
              <a:spcBef>
                <a:spcPts val="25"/>
              </a:spcBef>
              <a:buSzPct val="95238"/>
              <a:buChar char="•"/>
              <a:tabLst>
                <a:tab pos="469265" algn="l"/>
                <a:tab pos="469900" algn="l"/>
              </a:tabLst>
            </a:pPr>
            <a:r>
              <a:rPr dirty="0" sz="1050" spc="-130">
                <a:latin typeface="DejaVu Sans"/>
                <a:cs typeface="DejaVu Sans"/>
              </a:rPr>
              <a:t>Average </a:t>
            </a:r>
            <a:r>
              <a:rPr dirty="0" sz="1050" spc="-110">
                <a:latin typeface="DejaVu Sans"/>
                <a:cs typeface="DejaVu Sans"/>
              </a:rPr>
              <a:t>household </a:t>
            </a:r>
            <a:r>
              <a:rPr dirty="0" sz="1050" spc="-120">
                <a:latin typeface="DejaVu Sans"/>
                <a:cs typeface="DejaVu Sans"/>
              </a:rPr>
              <a:t>income </a:t>
            </a:r>
            <a:r>
              <a:rPr dirty="0" sz="1050" spc="-105">
                <a:latin typeface="DejaVu Sans"/>
                <a:cs typeface="DejaVu Sans"/>
              </a:rPr>
              <a:t>per</a:t>
            </a:r>
            <a:r>
              <a:rPr dirty="0" sz="1050" spc="-45">
                <a:latin typeface="DejaVu Sans"/>
                <a:cs typeface="DejaVu Sans"/>
              </a:rPr>
              <a:t> </a:t>
            </a:r>
            <a:r>
              <a:rPr dirty="0" sz="1050" spc="-140">
                <a:latin typeface="DejaVu Sans"/>
                <a:cs typeface="DejaVu Sans"/>
              </a:rPr>
              <a:t>Comuna</a:t>
            </a:r>
            <a:endParaRPr sz="1050">
              <a:latin typeface="DejaVu Sans"/>
              <a:cs typeface="DejaVu Sans"/>
            </a:endParaRPr>
          </a:p>
          <a:p>
            <a:pPr marL="469265" indent="-229235">
              <a:lnSpc>
                <a:spcPct val="100000"/>
              </a:lnSpc>
              <a:spcBef>
                <a:spcPts val="20"/>
              </a:spcBef>
              <a:buSzPct val="95238"/>
              <a:buChar char="•"/>
              <a:tabLst>
                <a:tab pos="469265" algn="l"/>
                <a:tab pos="469900" algn="l"/>
              </a:tabLst>
            </a:pPr>
            <a:r>
              <a:rPr dirty="0" sz="1050" spc="-120">
                <a:latin typeface="DejaVu Sans"/>
                <a:cs typeface="DejaVu Sans"/>
              </a:rPr>
              <a:t>Geographic </a:t>
            </a:r>
            <a:r>
              <a:rPr dirty="0" sz="1050" spc="-90">
                <a:latin typeface="DejaVu Sans"/>
                <a:cs typeface="DejaVu Sans"/>
              </a:rPr>
              <a:t>outline </a:t>
            </a:r>
            <a:r>
              <a:rPr dirty="0" sz="1050" spc="-70">
                <a:latin typeface="DejaVu Sans"/>
                <a:cs typeface="DejaVu Sans"/>
              </a:rPr>
              <a:t>for </a:t>
            </a:r>
            <a:r>
              <a:rPr dirty="0" sz="1050" spc="-130">
                <a:latin typeface="DejaVu Sans"/>
                <a:cs typeface="DejaVu Sans"/>
              </a:rPr>
              <a:t>each </a:t>
            </a:r>
            <a:r>
              <a:rPr dirty="0" sz="1050" spc="-95">
                <a:latin typeface="DejaVu Sans"/>
                <a:cs typeface="DejaVu Sans"/>
              </a:rPr>
              <a:t>Barrio</a:t>
            </a:r>
            <a:r>
              <a:rPr dirty="0" sz="1050" spc="-120">
                <a:latin typeface="DejaVu Sans"/>
                <a:cs typeface="DejaVu Sans"/>
              </a:rPr>
              <a:t> </a:t>
            </a:r>
            <a:r>
              <a:rPr dirty="0" sz="1050" spc="-110">
                <a:latin typeface="DejaVu Sans"/>
                <a:cs typeface="DejaVu Sans"/>
              </a:rPr>
              <a:t>(GeoJSON)</a:t>
            </a:r>
            <a:endParaRPr sz="105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DejaVu Sans"/>
              <a:cs typeface="DejaVu Sans"/>
            </a:endParaRPr>
          </a:p>
          <a:p>
            <a:pPr algn="just" marL="12700" marR="6985">
              <a:lnSpc>
                <a:spcPct val="101499"/>
              </a:lnSpc>
            </a:pPr>
            <a:r>
              <a:rPr dirty="0" sz="1050" spc="-95">
                <a:latin typeface="DejaVu Sans"/>
                <a:cs typeface="DejaVu Sans"/>
              </a:rPr>
              <a:t>Also, </a:t>
            </a:r>
            <a:r>
              <a:rPr dirty="0" sz="1050" spc="-80">
                <a:latin typeface="DejaVu Sans"/>
                <a:cs typeface="DejaVu Sans"/>
              </a:rPr>
              <a:t>in </a:t>
            </a:r>
            <a:r>
              <a:rPr dirty="0" sz="1050" spc="-95">
                <a:latin typeface="DejaVu Sans"/>
                <a:cs typeface="DejaVu Sans"/>
              </a:rPr>
              <a:t>order </a:t>
            </a:r>
            <a:r>
              <a:rPr dirty="0" sz="1050" spc="-70">
                <a:latin typeface="DejaVu Sans"/>
                <a:cs typeface="DejaVu Sans"/>
              </a:rPr>
              <a:t>to </a:t>
            </a:r>
            <a:r>
              <a:rPr dirty="0" sz="1050" spc="-120">
                <a:latin typeface="DejaVu Sans"/>
                <a:cs typeface="DejaVu Sans"/>
              </a:rPr>
              <a:t>search </a:t>
            </a:r>
            <a:r>
              <a:rPr dirty="0" sz="1050" spc="-70">
                <a:latin typeface="DejaVu Sans"/>
                <a:cs typeface="DejaVu Sans"/>
              </a:rPr>
              <a:t>for </a:t>
            </a:r>
            <a:r>
              <a:rPr dirty="0" sz="1050" spc="-130">
                <a:latin typeface="DejaVu Sans"/>
                <a:cs typeface="DejaVu Sans"/>
              </a:rPr>
              <a:t>venues </a:t>
            </a:r>
            <a:r>
              <a:rPr dirty="0" sz="1050" spc="-85">
                <a:latin typeface="DejaVu Sans"/>
                <a:cs typeface="DejaVu Sans"/>
              </a:rPr>
              <a:t>within </a:t>
            </a:r>
            <a:r>
              <a:rPr dirty="0" sz="1050" spc="-95">
                <a:latin typeface="DejaVu Sans"/>
                <a:cs typeface="DejaVu Sans"/>
              </a:rPr>
              <a:t>the vicinity </a:t>
            </a:r>
            <a:r>
              <a:rPr dirty="0" sz="1050" spc="-80">
                <a:latin typeface="DejaVu Sans"/>
                <a:cs typeface="DejaVu Sans"/>
              </a:rPr>
              <a:t>of </a:t>
            </a:r>
            <a:r>
              <a:rPr dirty="0" sz="1050" spc="-125">
                <a:latin typeface="DejaVu Sans"/>
                <a:cs typeface="DejaVu Sans"/>
              </a:rPr>
              <a:t>each </a:t>
            </a:r>
            <a:r>
              <a:rPr dirty="0" sz="1050" spc="-90">
                <a:latin typeface="DejaVu Sans"/>
                <a:cs typeface="DejaVu Sans"/>
              </a:rPr>
              <a:t>barrio, </a:t>
            </a:r>
            <a:r>
              <a:rPr dirty="0" sz="1050" spc="-85">
                <a:latin typeface="DejaVu Sans"/>
                <a:cs typeface="DejaVu Sans"/>
              </a:rPr>
              <a:t>its </a:t>
            </a:r>
            <a:r>
              <a:rPr dirty="0" sz="1050" spc="-110">
                <a:latin typeface="DejaVu Sans"/>
                <a:cs typeface="DejaVu Sans"/>
              </a:rPr>
              <a:t>convenient </a:t>
            </a:r>
            <a:r>
              <a:rPr dirty="0" sz="1050" spc="-70">
                <a:latin typeface="DejaVu Sans"/>
                <a:cs typeface="DejaVu Sans"/>
              </a:rPr>
              <a:t>to </a:t>
            </a:r>
            <a:r>
              <a:rPr dirty="0" sz="1050" spc="-100">
                <a:latin typeface="DejaVu Sans"/>
                <a:cs typeface="DejaVu Sans"/>
              </a:rPr>
              <a:t>work </a:t>
            </a:r>
            <a:r>
              <a:rPr dirty="0" sz="1050" spc="-90">
                <a:latin typeface="DejaVu Sans"/>
                <a:cs typeface="DejaVu Sans"/>
              </a:rPr>
              <a:t>with  </a:t>
            </a:r>
            <a:r>
              <a:rPr dirty="0" sz="1050" spc="-105">
                <a:latin typeface="DejaVu Sans"/>
                <a:cs typeface="DejaVu Sans"/>
              </a:rPr>
              <a:t>specific </a:t>
            </a:r>
            <a:r>
              <a:rPr dirty="0" sz="1050" spc="-95">
                <a:latin typeface="DejaVu Sans"/>
                <a:cs typeface="DejaVu Sans"/>
              </a:rPr>
              <a:t>location points </a:t>
            </a:r>
            <a:r>
              <a:rPr dirty="0" sz="1050" spc="-70">
                <a:latin typeface="DejaVu Sans"/>
                <a:cs typeface="DejaVu Sans"/>
              </a:rPr>
              <a:t>for </a:t>
            </a:r>
            <a:r>
              <a:rPr dirty="0" sz="1050" spc="-130">
                <a:latin typeface="DejaVu Sans"/>
                <a:cs typeface="DejaVu Sans"/>
              </a:rPr>
              <a:t>each </a:t>
            </a:r>
            <a:r>
              <a:rPr dirty="0" sz="1050" spc="-110">
                <a:latin typeface="DejaVu Sans"/>
                <a:cs typeface="DejaVu Sans"/>
              </a:rPr>
              <a:t>one </a:t>
            </a:r>
            <a:r>
              <a:rPr dirty="0" sz="1050" spc="-125">
                <a:latin typeface="DejaVu Sans"/>
                <a:cs typeface="DejaVu Sans"/>
              </a:rPr>
              <a:t>and </a:t>
            </a:r>
            <a:r>
              <a:rPr dirty="0" sz="1050" spc="-105">
                <a:latin typeface="DejaVu Sans"/>
                <a:cs typeface="DejaVu Sans"/>
              </a:rPr>
              <a:t>explore </a:t>
            </a:r>
            <a:r>
              <a:rPr dirty="0" sz="1050" spc="-85">
                <a:latin typeface="DejaVu Sans"/>
                <a:cs typeface="DejaVu Sans"/>
              </a:rPr>
              <a:t>within </a:t>
            </a:r>
            <a:r>
              <a:rPr dirty="0" sz="1050" spc="-140">
                <a:latin typeface="DejaVu Sans"/>
                <a:cs typeface="DejaVu Sans"/>
              </a:rPr>
              <a:t>a </a:t>
            </a:r>
            <a:r>
              <a:rPr dirty="0" sz="1050" spc="-100">
                <a:latin typeface="DejaVu Sans"/>
                <a:cs typeface="DejaVu Sans"/>
              </a:rPr>
              <a:t>certain radius. </a:t>
            </a:r>
            <a:r>
              <a:rPr dirty="0" sz="1050" spc="-95">
                <a:latin typeface="DejaVu Sans"/>
                <a:cs typeface="DejaVu Sans"/>
              </a:rPr>
              <a:t>For this </a:t>
            </a:r>
            <a:r>
              <a:rPr dirty="0" sz="1050" spc="-114">
                <a:latin typeface="DejaVu Sans"/>
                <a:cs typeface="DejaVu Sans"/>
              </a:rPr>
              <a:t>we </a:t>
            </a:r>
            <a:r>
              <a:rPr dirty="0" sz="1050" spc="-105">
                <a:latin typeface="DejaVu Sans"/>
                <a:cs typeface="DejaVu Sans"/>
              </a:rPr>
              <a:t>shall </a:t>
            </a:r>
            <a:r>
              <a:rPr dirty="0" sz="1050" spc="-125">
                <a:latin typeface="DejaVu Sans"/>
                <a:cs typeface="DejaVu Sans"/>
              </a:rPr>
              <a:t>geocode  </a:t>
            </a:r>
            <a:r>
              <a:rPr dirty="0" sz="1050" spc="-100">
                <a:latin typeface="DejaVu Sans"/>
                <a:cs typeface="DejaVu Sans"/>
              </a:rPr>
              <a:t>the </a:t>
            </a:r>
            <a:r>
              <a:rPr dirty="0" sz="1050" spc="-95">
                <a:latin typeface="DejaVu Sans"/>
                <a:cs typeface="DejaVu Sans"/>
              </a:rPr>
              <a:t>latitude </a:t>
            </a:r>
            <a:r>
              <a:rPr dirty="0" sz="1050" spc="-130">
                <a:latin typeface="DejaVu Sans"/>
                <a:cs typeface="DejaVu Sans"/>
              </a:rPr>
              <a:t>and </a:t>
            </a:r>
            <a:r>
              <a:rPr dirty="0" sz="1050" spc="-105">
                <a:latin typeface="DejaVu Sans"/>
                <a:cs typeface="DejaVu Sans"/>
              </a:rPr>
              <a:t>longitude </a:t>
            </a:r>
            <a:r>
              <a:rPr dirty="0" sz="1050" spc="-70">
                <a:latin typeface="DejaVu Sans"/>
                <a:cs typeface="DejaVu Sans"/>
              </a:rPr>
              <a:t>of </a:t>
            </a:r>
            <a:r>
              <a:rPr dirty="0" sz="1050" spc="-130">
                <a:latin typeface="DejaVu Sans"/>
                <a:cs typeface="DejaVu Sans"/>
              </a:rPr>
              <a:t>each </a:t>
            </a:r>
            <a:r>
              <a:rPr dirty="0" sz="1050" spc="-95">
                <a:latin typeface="DejaVu Sans"/>
                <a:cs typeface="DejaVu Sans"/>
              </a:rPr>
              <a:t>Barrio </a:t>
            </a:r>
            <a:r>
              <a:rPr dirty="0" sz="1050" spc="-110">
                <a:latin typeface="DejaVu Sans"/>
                <a:cs typeface="DejaVu Sans"/>
              </a:rPr>
              <a:t>through</a:t>
            </a:r>
            <a:r>
              <a:rPr dirty="0" sz="1050" spc="-100">
                <a:latin typeface="DejaVu Sans"/>
                <a:cs typeface="DejaVu Sans"/>
              </a:rPr>
              <a:t> </a:t>
            </a:r>
            <a:r>
              <a:rPr dirty="0" sz="1050" spc="-110">
                <a:latin typeface="DejaVu Sans"/>
                <a:cs typeface="DejaVu Sans"/>
              </a:rPr>
              <a:t>Nominatim.</a:t>
            </a:r>
            <a:endParaRPr sz="105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105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</a:pPr>
            <a:r>
              <a:rPr dirty="0" sz="1050" spc="-125">
                <a:latin typeface="DejaVu Sans"/>
                <a:cs typeface="DejaVu Sans"/>
              </a:rPr>
              <a:t>The nearby </a:t>
            </a:r>
            <a:r>
              <a:rPr dirty="0" sz="1050" spc="-130">
                <a:latin typeface="DejaVu Sans"/>
                <a:cs typeface="DejaVu Sans"/>
              </a:rPr>
              <a:t>venues </a:t>
            </a:r>
            <a:r>
              <a:rPr dirty="0" sz="1050" spc="-70">
                <a:latin typeface="DejaVu Sans"/>
                <a:cs typeface="DejaVu Sans"/>
              </a:rPr>
              <a:t>will </a:t>
            </a:r>
            <a:r>
              <a:rPr dirty="0" sz="1050" spc="-120">
                <a:latin typeface="DejaVu Sans"/>
                <a:cs typeface="DejaVu Sans"/>
              </a:rPr>
              <a:t>be </a:t>
            </a:r>
            <a:r>
              <a:rPr dirty="0" sz="1050" spc="-105">
                <a:latin typeface="DejaVu Sans"/>
                <a:cs typeface="DejaVu Sans"/>
              </a:rPr>
              <a:t>obtained through the </a:t>
            </a:r>
            <a:r>
              <a:rPr dirty="0" sz="1050" spc="-120">
                <a:latin typeface="DejaVu Sans"/>
                <a:cs typeface="DejaVu Sans"/>
              </a:rPr>
              <a:t>FourSquare</a:t>
            </a:r>
            <a:r>
              <a:rPr dirty="0" sz="1050" spc="-20">
                <a:latin typeface="DejaVu Sans"/>
                <a:cs typeface="DejaVu Sans"/>
              </a:rPr>
              <a:t> </a:t>
            </a:r>
            <a:r>
              <a:rPr dirty="0" sz="1050" spc="-80">
                <a:latin typeface="DejaVu Sans"/>
                <a:cs typeface="DejaVu Sans"/>
              </a:rPr>
              <a:t>API.</a:t>
            </a:r>
            <a:endParaRPr sz="105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>
              <a:latin typeface="DejaVu Sans"/>
              <a:cs typeface="DejaVu Sans"/>
            </a:endParaRPr>
          </a:p>
          <a:p>
            <a:pPr algn="just" marL="12700">
              <a:lnSpc>
                <a:spcPct val="100000"/>
              </a:lnSpc>
              <a:spcBef>
                <a:spcPts val="5"/>
              </a:spcBef>
            </a:pPr>
            <a:r>
              <a:rPr dirty="0" sz="1350" spc="-240" b="1">
                <a:latin typeface="DejaVu Sans"/>
                <a:cs typeface="DejaVu Sans"/>
              </a:rPr>
              <a:t>Buenos </a:t>
            </a:r>
            <a:r>
              <a:rPr dirty="0" sz="1350" spc="-210" b="1">
                <a:latin typeface="DejaVu Sans"/>
                <a:cs typeface="DejaVu Sans"/>
              </a:rPr>
              <a:t>Aires </a:t>
            </a:r>
            <a:r>
              <a:rPr dirty="0" sz="1350" spc="-229" b="1">
                <a:latin typeface="DejaVu Sans"/>
                <a:cs typeface="DejaVu Sans"/>
              </a:rPr>
              <a:t>neighbourhoods </a:t>
            </a:r>
            <a:r>
              <a:rPr dirty="0" sz="1350" spc="-210" b="1">
                <a:latin typeface="DejaVu Sans"/>
                <a:cs typeface="DejaVu Sans"/>
              </a:rPr>
              <a:t>(barrios) </a:t>
            </a:r>
            <a:r>
              <a:rPr dirty="0" sz="1350" spc="-240" b="1">
                <a:latin typeface="DejaVu Sans"/>
                <a:cs typeface="DejaVu Sans"/>
              </a:rPr>
              <a:t>and boroughs</a:t>
            </a:r>
            <a:r>
              <a:rPr dirty="0" sz="1350" spc="-145" b="1">
                <a:latin typeface="DejaVu Sans"/>
                <a:cs typeface="DejaVu Sans"/>
              </a:rPr>
              <a:t> </a:t>
            </a:r>
            <a:r>
              <a:rPr dirty="0" sz="1350" spc="-240" b="1">
                <a:latin typeface="DejaVu Sans"/>
                <a:cs typeface="DejaVu Sans"/>
              </a:rPr>
              <a:t>(comunas)</a:t>
            </a:r>
            <a:endParaRPr sz="135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DejaVu Sans"/>
              <a:cs typeface="DejaVu Sans"/>
            </a:endParaRPr>
          </a:p>
          <a:p>
            <a:pPr algn="just" marL="12700" marR="5080">
              <a:lnSpc>
                <a:spcPct val="109100"/>
              </a:lnSpc>
            </a:pPr>
            <a:r>
              <a:rPr dirty="0" sz="1100" spc="-95">
                <a:latin typeface="DejaVu Sans"/>
                <a:cs typeface="DejaVu Sans"/>
              </a:rPr>
              <a:t>First </a:t>
            </a:r>
            <a:r>
              <a:rPr dirty="0" sz="1100" spc="-70">
                <a:latin typeface="DejaVu Sans"/>
                <a:cs typeface="DejaVu Sans"/>
              </a:rPr>
              <a:t>of </a:t>
            </a:r>
            <a:r>
              <a:rPr dirty="0" sz="1100" spc="-85">
                <a:latin typeface="DejaVu Sans"/>
                <a:cs typeface="DejaVu Sans"/>
              </a:rPr>
              <a:t>all, </a:t>
            </a:r>
            <a:r>
              <a:rPr dirty="0" sz="1100" spc="-100">
                <a:latin typeface="DejaVu Sans"/>
                <a:cs typeface="DejaVu Sans"/>
              </a:rPr>
              <a:t>information </a:t>
            </a:r>
            <a:r>
              <a:rPr dirty="0" sz="1100" spc="-80">
                <a:latin typeface="DejaVu Sans"/>
                <a:cs typeface="DejaVu Sans"/>
              </a:rPr>
              <a:t>for </a:t>
            </a:r>
            <a:r>
              <a:rPr dirty="0" sz="1100" spc="-105">
                <a:latin typeface="DejaVu Sans"/>
                <a:cs typeface="DejaVu Sans"/>
              </a:rPr>
              <a:t>Barrios </a:t>
            </a:r>
            <a:r>
              <a:rPr dirty="0" sz="1100" spc="-130">
                <a:latin typeface="DejaVu Sans"/>
                <a:cs typeface="DejaVu Sans"/>
              </a:rPr>
              <a:t>and </a:t>
            </a:r>
            <a:r>
              <a:rPr dirty="0" sz="1100" spc="-114">
                <a:latin typeface="DejaVu Sans"/>
                <a:cs typeface="DejaVu Sans"/>
              </a:rPr>
              <a:t>corresponding </a:t>
            </a:r>
            <a:r>
              <a:rPr dirty="0" sz="1100" spc="-145">
                <a:latin typeface="DejaVu Sans"/>
                <a:cs typeface="DejaVu Sans"/>
              </a:rPr>
              <a:t>Comunas </a:t>
            </a:r>
            <a:r>
              <a:rPr dirty="0" sz="1100" spc="-135">
                <a:latin typeface="DejaVu Sans"/>
                <a:cs typeface="DejaVu Sans"/>
              </a:rPr>
              <a:t>was </a:t>
            </a:r>
            <a:r>
              <a:rPr dirty="0" sz="1100" spc="-114">
                <a:latin typeface="DejaVu Sans"/>
                <a:cs typeface="DejaVu Sans"/>
              </a:rPr>
              <a:t>downloaded </a:t>
            </a:r>
            <a:r>
              <a:rPr dirty="0" sz="1100" spc="-105">
                <a:latin typeface="DejaVu Sans"/>
                <a:cs typeface="DejaVu Sans"/>
              </a:rPr>
              <a:t>from the  </a:t>
            </a:r>
            <a:r>
              <a:rPr dirty="0" sz="1100" spc="-90">
                <a:latin typeface="DejaVu Sans"/>
                <a:cs typeface="DejaVu Sans"/>
              </a:rPr>
              <a:t>following</a:t>
            </a:r>
            <a:r>
              <a:rPr dirty="0" sz="1100" spc="-114">
                <a:latin typeface="DejaVu Sans"/>
                <a:cs typeface="DejaVu Sans"/>
              </a:rPr>
              <a:t> </a:t>
            </a:r>
            <a:r>
              <a:rPr dirty="0" sz="1100" spc="-90">
                <a:latin typeface="DejaVu Sans"/>
                <a:cs typeface="DejaVu Sans"/>
              </a:rPr>
              <a:t>link:</a:t>
            </a:r>
            <a:endParaRPr sz="11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DejaVu Sans"/>
              <a:cs typeface="DejaVu Sans"/>
            </a:endParaRPr>
          </a:p>
          <a:p>
            <a:pPr marL="560705">
              <a:lnSpc>
                <a:spcPct val="100000"/>
              </a:lnSpc>
            </a:pPr>
            <a:r>
              <a:rPr dirty="0" u="sng" sz="1100" spc="-100" i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URW Bookman L"/>
                <a:cs typeface="URW Bookman L"/>
                <a:hlinkClick r:id="rId3"/>
              </a:rPr>
              <a:t>http://cdn.buenosaires.gob.ar/datosabiertos/datasets/barrios/barrios.csv</a:t>
            </a:r>
            <a:endParaRPr sz="1100">
              <a:latin typeface="URW Bookman L"/>
              <a:cs typeface="URW Bookman L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 sz="1100" spc="-130">
                <a:latin typeface="DejaVu Sans"/>
                <a:cs typeface="DejaVu Sans"/>
              </a:rPr>
              <a:t>The </a:t>
            </a:r>
            <a:r>
              <a:rPr dirty="0" sz="1100" spc="-114">
                <a:latin typeface="DejaVu Sans"/>
                <a:cs typeface="DejaVu Sans"/>
              </a:rPr>
              <a:t>downloaded </a:t>
            </a:r>
            <a:r>
              <a:rPr dirty="0" sz="1100" spc="-105">
                <a:latin typeface="DejaVu Sans"/>
                <a:cs typeface="DejaVu Sans"/>
              </a:rPr>
              <a:t>table </a:t>
            </a:r>
            <a:r>
              <a:rPr dirty="0" sz="1100" spc="-114">
                <a:latin typeface="DejaVu Sans"/>
                <a:cs typeface="DejaVu Sans"/>
              </a:rPr>
              <a:t>consists </a:t>
            </a:r>
            <a:r>
              <a:rPr dirty="0" sz="1100" spc="-70">
                <a:latin typeface="DejaVu Sans"/>
                <a:cs typeface="DejaVu Sans"/>
              </a:rPr>
              <a:t>of </a:t>
            </a:r>
            <a:r>
              <a:rPr dirty="0" sz="1100" spc="-120">
                <a:latin typeface="DejaVu Sans"/>
                <a:cs typeface="DejaVu Sans"/>
              </a:rPr>
              <a:t>data </a:t>
            </a:r>
            <a:r>
              <a:rPr dirty="0" sz="1100" spc="-75">
                <a:latin typeface="DejaVu Sans"/>
                <a:cs typeface="DejaVu Sans"/>
              </a:rPr>
              <a:t>for </a:t>
            </a:r>
            <a:r>
              <a:rPr dirty="0" sz="1100" spc="-150">
                <a:latin typeface="DejaVu Sans"/>
                <a:cs typeface="DejaVu Sans"/>
              </a:rPr>
              <a:t>48 </a:t>
            </a:r>
            <a:r>
              <a:rPr dirty="0" sz="1100" spc="-105">
                <a:latin typeface="DejaVu Sans"/>
                <a:cs typeface="DejaVu Sans"/>
              </a:rPr>
              <a:t>Barrios, </a:t>
            </a:r>
            <a:r>
              <a:rPr dirty="0" sz="1100" spc="-90">
                <a:latin typeface="DejaVu Sans"/>
                <a:cs typeface="DejaVu Sans"/>
              </a:rPr>
              <a:t>with </a:t>
            </a:r>
            <a:r>
              <a:rPr dirty="0" sz="1100" spc="-105">
                <a:latin typeface="DejaVu Sans"/>
                <a:cs typeface="DejaVu Sans"/>
              </a:rPr>
              <a:t>the </a:t>
            </a:r>
            <a:r>
              <a:rPr dirty="0" sz="1100" spc="-90">
                <a:latin typeface="DejaVu Sans"/>
                <a:cs typeface="DejaVu Sans"/>
              </a:rPr>
              <a:t>following</a:t>
            </a:r>
            <a:r>
              <a:rPr dirty="0" sz="1100" spc="-80">
                <a:latin typeface="DejaVu Sans"/>
                <a:cs typeface="DejaVu Sans"/>
              </a:rPr>
              <a:t> </a:t>
            </a:r>
            <a:r>
              <a:rPr dirty="0" sz="1100" spc="-114">
                <a:latin typeface="DejaVu Sans"/>
                <a:cs typeface="DejaVu Sans"/>
              </a:rPr>
              <a:t>Features:</a:t>
            </a:r>
            <a:endParaRPr sz="1100">
              <a:latin typeface="DejaVu Sans"/>
              <a:cs typeface="DejaVu Sans"/>
            </a:endParaRPr>
          </a:p>
          <a:p>
            <a:pPr marL="469265" indent="-229235">
              <a:lnSpc>
                <a:spcPct val="100000"/>
              </a:lnSpc>
              <a:spcBef>
                <a:spcPts val="925"/>
              </a:spcBef>
              <a:buChar char="-"/>
              <a:tabLst>
                <a:tab pos="469265" algn="l"/>
                <a:tab pos="469900" algn="l"/>
              </a:tabLst>
            </a:pPr>
            <a:r>
              <a:rPr dirty="0" sz="1100" spc="-130">
                <a:latin typeface="DejaVu Sans"/>
                <a:cs typeface="DejaVu Sans"/>
              </a:rPr>
              <a:t>WKT </a:t>
            </a:r>
            <a:r>
              <a:rPr dirty="0" sz="1100" spc="-114">
                <a:latin typeface="DejaVu Sans"/>
                <a:cs typeface="DejaVu Sans"/>
              </a:rPr>
              <a:t>(Polygon coordenates </a:t>
            </a:r>
            <a:r>
              <a:rPr dirty="0" sz="1100" spc="-90">
                <a:latin typeface="DejaVu Sans"/>
                <a:cs typeface="DejaVu Sans"/>
              </a:rPr>
              <a:t>outlinine </a:t>
            </a:r>
            <a:r>
              <a:rPr dirty="0" sz="1100" spc="-70">
                <a:latin typeface="DejaVu Sans"/>
                <a:cs typeface="DejaVu Sans"/>
              </a:rPr>
              <a:t>of </a:t>
            </a:r>
            <a:r>
              <a:rPr dirty="0" sz="1100" spc="-135">
                <a:latin typeface="DejaVu Sans"/>
                <a:cs typeface="DejaVu Sans"/>
              </a:rPr>
              <a:t>each </a:t>
            </a:r>
            <a:r>
              <a:rPr dirty="0" sz="1100" spc="-100">
                <a:latin typeface="DejaVu Sans"/>
                <a:cs typeface="DejaVu Sans"/>
              </a:rPr>
              <a:t>Barrio)</a:t>
            </a:r>
            <a:endParaRPr sz="1100">
              <a:latin typeface="DejaVu Sans"/>
              <a:cs typeface="DejaVu Sans"/>
            </a:endParaRPr>
          </a:p>
          <a:p>
            <a:pPr marL="469265" indent="-229235">
              <a:lnSpc>
                <a:spcPct val="100000"/>
              </a:lnSpc>
              <a:spcBef>
                <a:spcPts val="130"/>
              </a:spcBef>
              <a:buChar char="-"/>
              <a:tabLst>
                <a:tab pos="469265" algn="l"/>
                <a:tab pos="469900" algn="l"/>
              </a:tabLst>
            </a:pPr>
            <a:r>
              <a:rPr dirty="0" sz="1100" spc="-100">
                <a:latin typeface="DejaVu Sans"/>
                <a:cs typeface="DejaVu Sans"/>
              </a:rPr>
              <a:t>Barrio</a:t>
            </a:r>
            <a:endParaRPr sz="1100">
              <a:latin typeface="DejaVu Sans"/>
              <a:cs typeface="DejaVu Sans"/>
            </a:endParaRPr>
          </a:p>
          <a:p>
            <a:pPr marL="469265" indent="-229235">
              <a:lnSpc>
                <a:spcPct val="100000"/>
              </a:lnSpc>
              <a:spcBef>
                <a:spcPts val="135"/>
              </a:spcBef>
              <a:buChar char="-"/>
              <a:tabLst>
                <a:tab pos="469265" algn="l"/>
                <a:tab pos="469900" algn="l"/>
              </a:tabLst>
            </a:pPr>
            <a:r>
              <a:rPr dirty="0" sz="1100" spc="-145">
                <a:latin typeface="DejaVu Sans"/>
                <a:cs typeface="DejaVu Sans"/>
              </a:rPr>
              <a:t>Comuna</a:t>
            </a:r>
            <a:endParaRPr sz="1100">
              <a:latin typeface="DejaVu Sans"/>
              <a:cs typeface="DejaVu Sans"/>
            </a:endParaRPr>
          </a:p>
          <a:p>
            <a:pPr marL="469265" indent="-229235">
              <a:lnSpc>
                <a:spcPct val="100000"/>
              </a:lnSpc>
              <a:spcBef>
                <a:spcPts val="130"/>
              </a:spcBef>
              <a:buChar char="-"/>
              <a:tabLst>
                <a:tab pos="469265" algn="l"/>
                <a:tab pos="469900" algn="l"/>
              </a:tabLst>
            </a:pPr>
            <a:r>
              <a:rPr dirty="0" sz="1100" spc="-125">
                <a:latin typeface="DejaVu Sans"/>
                <a:cs typeface="DejaVu Sans"/>
              </a:rPr>
              <a:t>Surface</a:t>
            </a:r>
            <a:endParaRPr sz="1100">
              <a:latin typeface="DejaVu Sans"/>
              <a:cs typeface="DejaVu Sans"/>
            </a:endParaRPr>
          </a:p>
          <a:p>
            <a:pPr marL="469265" indent="-229235">
              <a:lnSpc>
                <a:spcPct val="100000"/>
              </a:lnSpc>
              <a:spcBef>
                <a:spcPts val="120"/>
              </a:spcBef>
              <a:buChar char="-"/>
              <a:tabLst>
                <a:tab pos="469265" algn="l"/>
                <a:tab pos="469900" algn="l"/>
              </a:tabLst>
            </a:pPr>
            <a:r>
              <a:rPr dirty="0" sz="1100" spc="-105">
                <a:latin typeface="DejaVu Sans"/>
                <a:cs typeface="DejaVu Sans"/>
              </a:rPr>
              <a:t>Perimeter</a:t>
            </a:r>
            <a:endParaRPr sz="1100">
              <a:latin typeface="DejaVu Sans"/>
              <a:cs typeface="DejaVu Sans"/>
            </a:endParaRPr>
          </a:p>
          <a:p>
            <a:pPr algn="just" marL="12700" marR="5080">
              <a:lnSpc>
                <a:spcPct val="109500"/>
              </a:lnSpc>
              <a:spcBef>
                <a:spcPts val="810"/>
              </a:spcBef>
            </a:pPr>
            <a:r>
              <a:rPr dirty="0" sz="1100" spc="-100">
                <a:latin typeface="DejaVu Sans"/>
                <a:cs typeface="DejaVu Sans"/>
              </a:rPr>
              <a:t>For </a:t>
            </a:r>
            <a:r>
              <a:rPr dirty="0" sz="1100" spc="-105">
                <a:latin typeface="DejaVu Sans"/>
                <a:cs typeface="DejaVu Sans"/>
              </a:rPr>
              <a:t>the </a:t>
            </a:r>
            <a:r>
              <a:rPr dirty="0" sz="1100" spc="-120">
                <a:latin typeface="DejaVu Sans"/>
                <a:cs typeface="DejaVu Sans"/>
              </a:rPr>
              <a:t>purpose </a:t>
            </a:r>
            <a:r>
              <a:rPr dirty="0" sz="1100" spc="-70">
                <a:latin typeface="DejaVu Sans"/>
                <a:cs typeface="DejaVu Sans"/>
              </a:rPr>
              <a:t>of </a:t>
            </a:r>
            <a:r>
              <a:rPr dirty="0" sz="1100" spc="-95">
                <a:latin typeface="DejaVu Sans"/>
                <a:cs typeface="DejaVu Sans"/>
              </a:rPr>
              <a:t>this </a:t>
            </a:r>
            <a:r>
              <a:rPr dirty="0" sz="1100" spc="-120">
                <a:latin typeface="DejaVu Sans"/>
                <a:cs typeface="DejaVu Sans"/>
              </a:rPr>
              <a:t>study, </a:t>
            </a:r>
            <a:r>
              <a:rPr dirty="0" sz="1100" spc="-105">
                <a:latin typeface="DejaVu Sans"/>
                <a:cs typeface="DejaVu Sans"/>
              </a:rPr>
              <a:t>only the </a:t>
            </a:r>
            <a:r>
              <a:rPr dirty="0" sz="1100" spc="-100">
                <a:latin typeface="DejaVu Sans"/>
                <a:cs typeface="DejaVu Sans"/>
              </a:rPr>
              <a:t>Barrio </a:t>
            </a:r>
            <a:r>
              <a:rPr dirty="0" sz="1100" spc="-130">
                <a:latin typeface="DejaVu Sans"/>
                <a:cs typeface="DejaVu Sans"/>
              </a:rPr>
              <a:t>and </a:t>
            </a:r>
            <a:r>
              <a:rPr dirty="0" sz="1100" spc="-145">
                <a:latin typeface="DejaVu Sans"/>
                <a:cs typeface="DejaVu Sans"/>
              </a:rPr>
              <a:t>Comuna </a:t>
            </a:r>
            <a:r>
              <a:rPr dirty="0" sz="1100" spc="-125">
                <a:latin typeface="DejaVu Sans"/>
                <a:cs typeface="DejaVu Sans"/>
              </a:rPr>
              <a:t>columns </a:t>
            </a:r>
            <a:r>
              <a:rPr dirty="0" sz="1100" spc="-114">
                <a:latin typeface="DejaVu Sans"/>
                <a:cs typeface="DejaVu Sans"/>
              </a:rPr>
              <a:t>were </a:t>
            </a:r>
            <a:r>
              <a:rPr dirty="0" sz="1100" spc="-110">
                <a:latin typeface="DejaVu Sans"/>
                <a:cs typeface="DejaVu Sans"/>
              </a:rPr>
              <a:t>kept. </a:t>
            </a:r>
            <a:r>
              <a:rPr dirty="0" sz="1100" spc="-130">
                <a:latin typeface="DejaVu Sans"/>
                <a:cs typeface="DejaVu Sans"/>
              </a:rPr>
              <a:t>As </a:t>
            </a:r>
            <a:r>
              <a:rPr dirty="0" sz="1100" spc="-75">
                <a:latin typeface="DejaVu Sans"/>
                <a:cs typeface="DejaVu Sans"/>
              </a:rPr>
              <a:t>for </a:t>
            </a:r>
            <a:r>
              <a:rPr dirty="0" sz="1100" spc="-105">
                <a:latin typeface="DejaVu Sans"/>
                <a:cs typeface="DejaVu Sans"/>
              </a:rPr>
              <a:t>the  </a:t>
            </a:r>
            <a:r>
              <a:rPr dirty="0" sz="1100" spc="-125">
                <a:latin typeface="DejaVu Sans"/>
                <a:cs typeface="DejaVu Sans"/>
              </a:rPr>
              <a:t>geographic </a:t>
            </a:r>
            <a:r>
              <a:rPr dirty="0" sz="1100" spc="-114">
                <a:latin typeface="DejaVu Sans"/>
                <a:cs typeface="DejaVu Sans"/>
              </a:rPr>
              <a:t>data, </a:t>
            </a:r>
            <a:r>
              <a:rPr dirty="0" sz="1100" spc="-60">
                <a:latin typeface="DejaVu Sans"/>
                <a:cs typeface="DejaVu Sans"/>
              </a:rPr>
              <a:t>it </a:t>
            </a:r>
            <a:r>
              <a:rPr dirty="0" sz="1100" spc="-135">
                <a:latin typeface="DejaVu Sans"/>
                <a:cs typeface="DejaVu Sans"/>
              </a:rPr>
              <a:t>was </a:t>
            </a:r>
            <a:r>
              <a:rPr dirty="0" sz="1100" spc="-100">
                <a:latin typeface="DejaVu Sans"/>
                <a:cs typeface="DejaVu Sans"/>
              </a:rPr>
              <a:t>directly </a:t>
            </a:r>
            <a:r>
              <a:rPr dirty="0" sz="1100" spc="-114">
                <a:latin typeface="DejaVu Sans"/>
                <a:cs typeface="DejaVu Sans"/>
              </a:rPr>
              <a:t>downloaded </a:t>
            </a:r>
            <a:r>
              <a:rPr dirty="0" sz="1100" spc="-85">
                <a:latin typeface="DejaVu Sans"/>
                <a:cs typeface="DejaVu Sans"/>
              </a:rPr>
              <a:t>in </a:t>
            </a:r>
            <a:r>
              <a:rPr dirty="0" sz="1100" spc="-120">
                <a:latin typeface="DejaVu Sans"/>
                <a:cs typeface="DejaVu Sans"/>
              </a:rPr>
              <a:t>GeoJSON </a:t>
            </a:r>
            <a:r>
              <a:rPr dirty="0" sz="1100" spc="-105">
                <a:latin typeface="DejaVu Sans"/>
                <a:cs typeface="DejaVu Sans"/>
              </a:rPr>
              <a:t>format </a:t>
            </a:r>
            <a:r>
              <a:rPr dirty="0" sz="1100" spc="-85">
                <a:latin typeface="DejaVu Sans"/>
                <a:cs typeface="DejaVu Sans"/>
              </a:rPr>
              <a:t>to </a:t>
            </a:r>
            <a:r>
              <a:rPr dirty="0" sz="1100" spc="-140">
                <a:latin typeface="DejaVu Sans"/>
                <a:cs typeface="DejaVu Sans"/>
              </a:rPr>
              <a:t>use </a:t>
            </a:r>
            <a:r>
              <a:rPr dirty="0" sz="1100" spc="-95">
                <a:latin typeface="DejaVu Sans"/>
                <a:cs typeface="DejaVu Sans"/>
              </a:rPr>
              <a:t>later </a:t>
            </a:r>
            <a:r>
              <a:rPr dirty="0" sz="1100" spc="-120">
                <a:latin typeface="DejaVu Sans"/>
                <a:cs typeface="DejaVu Sans"/>
              </a:rPr>
              <a:t>when </a:t>
            </a:r>
            <a:r>
              <a:rPr dirty="0" sz="1100" spc="-95">
                <a:latin typeface="DejaVu Sans"/>
                <a:cs typeface="DejaVu Sans"/>
              </a:rPr>
              <a:t>plotting  </a:t>
            </a:r>
            <a:r>
              <a:rPr dirty="0" sz="1100" spc="-114">
                <a:latin typeface="DejaVu Sans"/>
                <a:cs typeface="DejaVu Sans"/>
              </a:rPr>
              <a:t>neighbourhoods </a:t>
            </a:r>
            <a:r>
              <a:rPr dirty="0" sz="1100" spc="-105">
                <a:latin typeface="DejaVu Sans"/>
                <a:cs typeface="DejaVu Sans"/>
              </a:rPr>
              <a:t>on the</a:t>
            </a:r>
            <a:r>
              <a:rPr dirty="0" sz="1100" spc="-125">
                <a:latin typeface="DejaVu Sans"/>
                <a:cs typeface="DejaVu Sans"/>
              </a:rPr>
              <a:t> </a:t>
            </a:r>
            <a:r>
              <a:rPr dirty="0" sz="1100" spc="-140">
                <a:latin typeface="DejaVu Sans"/>
                <a:cs typeface="DejaVu Sans"/>
              </a:rPr>
              <a:t>map.</a:t>
            </a:r>
            <a:endParaRPr sz="11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DejaVu Sans"/>
              <a:cs typeface="DejaVu Sans"/>
            </a:endParaRPr>
          </a:p>
          <a:p>
            <a:pPr algn="just" marL="12700">
              <a:lnSpc>
                <a:spcPct val="100000"/>
              </a:lnSpc>
            </a:pPr>
            <a:r>
              <a:rPr dirty="0" sz="1350" spc="-245" b="1">
                <a:latin typeface="DejaVu Sans"/>
                <a:cs typeface="DejaVu Sans"/>
              </a:rPr>
              <a:t>Average </a:t>
            </a:r>
            <a:r>
              <a:rPr dirty="0" sz="1350" spc="-225" b="1">
                <a:latin typeface="DejaVu Sans"/>
                <a:cs typeface="DejaVu Sans"/>
              </a:rPr>
              <a:t>household </a:t>
            </a:r>
            <a:r>
              <a:rPr dirty="0" sz="1350" spc="-229" b="1">
                <a:latin typeface="DejaVu Sans"/>
                <a:cs typeface="DejaVu Sans"/>
              </a:rPr>
              <a:t>income </a:t>
            </a:r>
            <a:r>
              <a:rPr dirty="0" sz="1350" spc="-225" b="1">
                <a:latin typeface="DejaVu Sans"/>
                <a:cs typeface="DejaVu Sans"/>
              </a:rPr>
              <a:t>per</a:t>
            </a:r>
            <a:r>
              <a:rPr dirty="0" sz="1350" b="1">
                <a:latin typeface="DejaVu Sans"/>
                <a:cs typeface="DejaVu Sans"/>
              </a:rPr>
              <a:t> </a:t>
            </a:r>
            <a:r>
              <a:rPr dirty="0" sz="1350" spc="-254" b="1">
                <a:latin typeface="DejaVu Sans"/>
                <a:cs typeface="DejaVu Sans"/>
              </a:rPr>
              <a:t>Comuna</a:t>
            </a:r>
            <a:endParaRPr sz="135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</a:pPr>
            <a:r>
              <a:rPr dirty="0" sz="1100" spc="-100">
                <a:latin typeface="DejaVu Sans"/>
                <a:cs typeface="DejaVu Sans"/>
              </a:rPr>
              <a:t>For </a:t>
            </a:r>
            <a:r>
              <a:rPr dirty="0" sz="1100" spc="-120">
                <a:latin typeface="DejaVu Sans"/>
                <a:cs typeface="DejaVu Sans"/>
              </a:rPr>
              <a:t>convenience, </a:t>
            </a:r>
            <a:r>
              <a:rPr dirty="0" sz="1100" spc="-50">
                <a:latin typeface="DejaVu Sans"/>
                <a:cs typeface="DejaVu Sans"/>
              </a:rPr>
              <a:t>I </a:t>
            </a:r>
            <a:r>
              <a:rPr dirty="0" sz="1100" spc="-140">
                <a:latin typeface="DejaVu Sans"/>
                <a:cs typeface="DejaVu Sans"/>
              </a:rPr>
              <a:t>have </a:t>
            </a:r>
            <a:r>
              <a:rPr dirty="0" sz="1100" spc="-114">
                <a:latin typeface="DejaVu Sans"/>
                <a:cs typeface="DejaVu Sans"/>
              </a:rPr>
              <a:t>downloaded </a:t>
            </a:r>
            <a:r>
              <a:rPr dirty="0" sz="1100" spc="-105">
                <a:latin typeface="DejaVu Sans"/>
                <a:cs typeface="DejaVu Sans"/>
              </a:rPr>
              <a:t>the </a:t>
            </a:r>
            <a:r>
              <a:rPr dirty="0" sz="1100" spc="-140">
                <a:latin typeface="DejaVu Sans"/>
                <a:cs typeface="DejaVu Sans"/>
              </a:rPr>
              <a:t>average </a:t>
            </a:r>
            <a:r>
              <a:rPr dirty="0" sz="1100" spc="-125">
                <a:latin typeface="DejaVu Sans"/>
                <a:cs typeface="DejaVu Sans"/>
              </a:rPr>
              <a:t>Income </a:t>
            </a:r>
            <a:r>
              <a:rPr dirty="0" sz="1100" spc="-110">
                <a:latin typeface="DejaVu Sans"/>
                <a:cs typeface="DejaVu Sans"/>
              </a:rPr>
              <a:t>per </a:t>
            </a:r>
            <a:r>
              <a:rPr dirty="0" sz="1100" spc="-114">
                <a:latin typeface="DejaVu Sans"/>
                <a:cs typeface="DejaVu Sans"/>
              </a:rPr>
              <a:t>capita </a:t>
            </a:r>
            <a:r>
              <a:rPr dirty="0" sz="1100" spc="-120">
                <a:latin typeface="DejaVu Sans"/>
                <a:cs typeface="DejaVu Sans"/>
              </a:rPr>
              <a:t>dataset </a:t>
            </a:r>
            <a:r>
              <a:rPr dirty="0" sz="1100" spc="-50">
                <a:latin typeface="DejaVu Sans"/>
                <a:cs typeface="DejaVu Sans"/>
              </a:rPr>
              <a:t>I </a:t>
            </a:r>
            <a:r>
              <a:rPr dirty="0" sz="1100" spc="-110">
                <a:latin typeface="DejaVu Sans"/>
                <a:cs typeface="DejaVu Sans"/>
              </a:rPr>
              <a:t>worked </a:t>
            </a:r>
            <a:r>
              <a:rPr dirty="0" sz="1100" spc="-90">
                <a:latin typeface="DejaVu Sans"/>
                <a:cs typeface="DejaVu Sans"/>
              </a:rPr>
              <a:t>with</a:t>
            </a:r>
            <a:r>
              <a:rPr dirty="0" sz="1100" spc="155">
                <a:latin typeface="DejaVu Sans"/>
                <a:cs typeface="DejaVu Sans"/>
              </a:rPr>
              <a:t> </a:t>
            </a:r>
            <a:r>
              <a:rPr dirty="0" sz="1100" spc="-95">
                <a:latin typeface="DejaVu Sans"/>
                <a:cs typeface="DejaVu Sans"/>
              </a:rPr>
              <a:t>in</a:t>
            </a:r>
            <a:endParaRPr sz="11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100" spc="-130">
                <a:latin typeface="DejaVu Sans"/>
                <a:cs typeface="DejaVu Sans"/>
              </a:rPr>
              <a:t>.xlsx </a:t>
            </a:r>
            <a:r>
              <a:rPr dirty="0" sz="1100" spc="-105">
                <a:latin typeface="DejaVu Sans"/>
                <a:cs typeface="DejaVu Sans"/>
              </a:rPr>
              <a:t>format. </a:t>
            </a:r>
            <a:r>
              <a:rPr dirty="0" sz="1100" spc="-55">
                <a:latin typeface="DejaVu Sans"/>
                <a:cs typeface="DejaVu Sans"/>
              </a:rPr>
              <a:t>It </a:t>
            </a:r>
            <a:r>
              <a:rPr dirty="0" sz="1100" spc="-135">
                <a:latin typeface="DejaVu Sans"/>
                <a:cs typeface="DejaVu Sans"/>
              </a:rPr>
              <a:t>can </a:t>
            </a:r>
            <a:r>
              <a:rPr dirty="0" sz="1100" spc="-130">
                <a:latin typeface="DejaVu Sans"/>
                <a:cs typeface="DejaVu Sans"/>
              </a:rPr>
              <a:t>be </a:t>
            </a:r>
            <a:r>
              <a:rPr dirty="0" sz="1100" spc="-110">
                <a:latin typeface="DejaVu Sans"/>
                <a:cs typeface="DejaVu Sans"/>
              </a:rPr>
              <a:t>found</a:t>
            </a:r>
            <a:r>
              <a:rPr dirty="0" sz="1100" spc="-75">
                <a:latin typeface="DejaVu Sans"/>
                <a:cs typeface="DejaVu Sans"/>
              </a:rPr>
              <a:t> </a:t>
            </a:r>
            <a:r>
              <a:rPr dirty="0" sz="1100" spc="-95">
                <a:latin typeface="DejaVu Sans"/>
                <a:cs typeface="DejaVu Sans"/>
              </a:rPr>
              <a:t>at:</a:t>
            </a:r>
            <a:endParaRPr sz="1100">
              <a:latin typeface="DejaVu Sans"/>
              <a:cs typeface="DejaVu Sans"/>
            </a:endParaRPr>
          </a:p>
          <a:p>
            <a:pPr marL="560705" marR="2185035">
              <a:lnSpc>
                <a:spcPct val="110000"/>
              </a:lnSpc>
              <a:spcBef>
                <a:spcPts val="890"/>
              </a:spcBef>
            </a:pPr>
            <a:r>
              <a:rPr dirty="0" u="sng" sz="1100" spc="-110" i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URW Bookman L"/>
                <a:cs typeface="URW Bookman L"/>
                <a:hlinkClick r:id="rId4"/>
              </a:rPr>
              <a:t>https://www.estadisticaciudad.gob.ar/eyc/wp- </a:t>
            </a:r>
            <a:r>
              <a:rPr dirty="0" sz="1100" spc="-110" i="1">
                <a:solidFill>
                  <a:srgbClr val="0000FF"/>
                </a:solidFill>
                <a:latin typeface="URW Bookman L"/>
                <a:cs typeface="URW Bookman L"/>
              </a:rPr>
              <a:t> </a:t>
            </a:r>
            <a:r>
              <a:rPr dirty="0" u="sng" sz="1100" spc="-110" i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URW Bookman L"/>
                <a:cs typeface="URW Bookman L"/>
                <a:hlinkClick r:id="rId4"/>
              </a:rPr>
              <a:t>content/uploads/2018/05/MT_eah_2417.xlsx</a:t>
            </a:r>
            <a:endParaRPr sz="1100">
              <a:latin typeface="URW Bookman L"/>
              <a:cs typeface="URW Bookman L"/>
            </a:endParaRPr>
          </a:p>
          <a:p>
            <a:pPr algn="just" marL="12700" marR="5080">
              <a:lnSpc>
                <a:spcPct val="101800"/>
              </a:lnSpc>
              <a:spcBef>
                <a:spcPts val="900"/>
              </a:spcBef>
            </a:pPr>
            <a:r>
              <a:rPr dirty="0" sz="1100" spc="-114">
                <a:latin typeface="DejaVu Sans"/>
                <a:cs typeface="DejaVu Sans"/>
              </a:rPr>
              <a:t>This </a:t>
            </a:r>
            <a:r>
              <a:rPr dirty="0" sz="1100" spc="-120">
                <a:latin typeface="DejaVu Sans"/>
                <a:cs typeface="DejaVu Sans"/>
              </a:rPr>
              <a:t>dataset </a:t>
            </a:r>
            <a:r>
              <a:rPr dirty="0" sz="1100" spc="-125">
                <a:latin typeface="DejaVu Sans"/>
                <a:cs typeface="DejaVu Sans"/>
              </a:rPr>
              <a:t>simply </a:t>
            </a:r>
            <a:r>
              <a:rPr dirty="0" sz="1100" spc="-120">
                <a:latin typeface="DejaVu Sans"/>
                <a:cs typeface="DejaVu Sans"/>
              </a:rPr>
              <a:t>consists </a:t>
            </a:r>
            <a:r>
              <a:rPr dirty="0" sz="1100" spc="-70">
                <a:latin typeface="DejaVu Sans"/>
                <a:cs typeface="DejaVu Sans"/>
              </a:rPr>
              <a:t>of </a:t>
            </a:r>
            <a:r>
              <a:rPr dirty="0" sz="1100" spc="-135">
                <a:latin typeface="DejaVu Sans"/>
                <a:cs typeface="DejaVu Sans"/>
              </a:rPr>
              <a:t>each </a:t>
            </a:r>
            <a:r>
              <a:rPr dirty="0" sz="1100" spc="-145">
                <a:latin typeface="DejaVu Sans"/>
                <a:cs typeface="DejaVu Sans"/>
              </a:rPr>
              <a:t>Comuna </a:t>
            </a:r>
            <a:r>
              <a:rPr dirty="0" sz="1100" spc="-130">
                <a:latin typeface="DejaVu Sans"/>
                <a:cs typeface="DejaVu Sans"/>
              </a:rPr>
              <a:t>and </a:t>
            </a:r>
            <a:r>
              <a:rPr dirty="0" sz="1100" spc="-85">
                <a:latin typeface="DejaVu Sans"/>
                <a:cs typeface="DejaVu Sans"/>
              </a:rPr>
              <a:t>its </a:t>
            </a:r>
            <a:r>
              <a:rPr dirty="0" sz="1100" spc="-135">
                <a:latin typeface="DejaVu Sans"/>
                <a:cs typeface="DejaVu Sans"/>
              </a:rPr>
              <a:t>measured Average </a:t>
            </a:r>
            <a:r>
              <a:rPr dirty="0" sz="1100" spc="-114">
                <a:latin typeface="DejaVu Sans"/>
                <a:cs typeface="DejaVu Sans"/>
              </a:rPr>
              <a:t>Household </a:t>
            </a:r>
            <a:r>
              <a:rPr dirty="0" sz="1100" spc="-125">
                <a:latin typeface="DejaVu Sans"/>
                <a:cs typeface="DejaVu Sans"/>
              </a:rPr>
              <a:t>income </a:t>
            </a:r>
            <a:r>
              <a:rPr dirty="0" sz="1100" spc="-95">
                <a:latin typeface="DejaVu Sans"/>
                <a:cs typeface="DejaVu Sans"/>
              </a:rPr>
              <a:t>in  </a:t>
            </a:r>
            <a:r>
              <a:rPr dirty="0" sz="1100" spc="-110">
                <a:latin typeface="DejaVu Sans"/>
                <a:cs typeface="DejaVu Sans"/>
              </a:rPr>
              <a:t>Argentine </a:t>
            </a:r>
            <a:r>
              <a:rPr dirty="0" sz="1100" spc="-125">
                <a:latin typeface="DejaVu Sans"/>
                <a:cs typeface="DejaVu Sans"/>
              </a:rPr>
              <a:t>Pesos</a:t>
            </a:r>
            <a:r>
              <a:rPr dirty="0" sz="1100" spc="-100">
                <a:latin typeface="DejaVu Sans"/>
                <a:cs typeface="DejaVu Sans"/>
              </a:rPr>
              <a:t> </a:t>
            </a:r>
            <a:r>
              <a:rPr dirty="0" sz="1100" spc="-120">
                <a:latin typeface="DejaVu Sans"/>
                <a:cs typeface="DejaVu Sans"/>
              </a:rPr>
              <a:t>(AR$).</a:t>
            </a:r>
            <a:endParaRPr sz="1100">
              <a:latin typeface="DejaVu Sans"/>
              <a:cs typeface="DejaVu Sans"/>
            </a:endParaRPr>
          </a:p>
          <a:p>
            <a:pPr algn="just" marL="12700" marR="5715">
              <a:lnSpc>
                <a:spcPct val="101499"/>
              </a:lnSpc>
              <a:spcBef>
                <a:spcPts val="5"/>
              </a:spcBef>
            </a:pPr>
            <a:r>
              <a:rPr dirty="0" sz="1100" spc="-95">
                <a:latin typeface="DejaVu Sans"/>
                <a:cs typeface="DejaVu Sans"/>
              </a:rPr>
              <a:t>Note: this </a:t>
            </a:r>
            <a:r>
              <a:rPr dirty="0" sz="1100" spc="-100">
                <a:latin typeface="DejaVu Sans"/>
                <a:cs typeface="DejaVu Sans"/>
              </a:rPr>
              <a:t>is </a:t>
            </a:r>
            <a:r>
              <a:rPr dirty="0" sz="1100" spc="-105">
                <a:latin typeface="DejaVu Sans"/>
                <a:cs typeface="DejaVu Sans"/>
              </a:rPr>
              <a:t>the </a:t>
            </a:r>
            <a:r>
              <a:rPr dirty="0" sz="1100" spc="-125">
                <a:latin typeface="DejaVu Sans"/>
                <a:cs typeface="DejaVu Sans"/>
              </a:rPr>
              <a:t>computed </a:t>
            </a:r>
            <a:r>
              <a:rPr dirty="0" sz="1100" spc="-140">
                <a:latin typeface="DejaVu Sans"/>
                <a:cs typeface="DejaVu Sans"/>
              </a:rPr>
              <a:t>average </a:t>
            </a:r>
            <a:r>
              <a:rPr dirty="0" sz="1100" spc="-105">
                <a:latin typeface="DejaVu Sans"/>
                <a:cs typeface="DejaVu Sans"/>
              </a:rPr>
              <a:t>from </a:t>
            </a:r>
            <a:r>
              <a:rPr dirty="0" sz="1100" spc="-135">
                <a:latin typeface="DejaVu Sans"/>
                <a:cs typeface="DejaVu Sans"/>
              </a:rPr>
              <a:t>2019. </a:t>
            </a:r>
            <a:r>
              <a:rPr dirty="0" sz="1100" spc="-90">
                <a:latin typeface="DejaVu Sans"/>
                <a:cs typeface="DejaVu Sans"/>
              </a:rPr>
              <a:t>Inflation </a:t>
            </a:r>
            <a:r>
              <a:rPr dirty="0" sz="1100" spc="-85">
                <a:latin typeface="DejaVu Sans"/>
                <a:cs typeface="DejaVu Sans"/>
              </a:rPr>
              <a:t>in </a:t>
            </a:r>
            <a:r>
              <a:rPr dirty="0" sz="1100" spc="-114">
                <a:latin typeface="DejaVu Sans"/>
                <a:cs typeface="DejaVu Sans"/>
              </a:rPr>
              <a:t>Argentina </a:t>
            </a:r>
            <a:r>
              <a:rPr dirty="0" sz="1100" spc="-100">
                <a:latin typeface="DejaVu Sans"/>
                <a:cs typeface="DejaVu Sans"/>
              </a:rPr>
              <a:t>that </a:t>
            </a:r>
            <a:r>
              <a:rPr dirty="0" sz="1100" spc="-130">
                <a:latin typeface="DejaVu Sans"/>
                <a:cs typeface="DejaVu Sans"/>
              </a:rPr>
              <a:t>year </a:t>
            </a:r>
            <a:r>
              <a:rPr dirty="0" sz="1100" spc="-135">
                <a:latin typeface="DejaVu Sans"/>
                <a:cs typeface="DejaVu Sans"/>
              </a:rPr>
              <a:t>was </a:t>
            </a:r>
            <a:r>
              <a:rPr dirty="0" sz="1100" spc="-140">
                <a:latin typeface="DejaVu Sans"/>
                <a:cs typeface="DejaVu Sans"/>
              </a:rPr>
              <a:t>53.8%, </a:t>
            </a:r>
            <a:r>
              <a:rPr dirty="0" sz="1100" spc="-130">
                <a:latin typeface="DejaVu Sans"/>
                <a:cs typeface="DejaVu Sans"/>
              </a:rPr>
              <a:t>and  </a:t>
            </a:r>
            <a:r>
              <a:rPr dirty="0" sz="1100" spc="-105">
                <a:latin typeface="DejaVu Sans"/>
                <a:cs typeface="DejaVu Sans"/>
              </a:rPr>
              <a:t>at the </a:t>
            </a:r>
            <a:r>
              <a:rPr dirty="0" sz="1100" spc="-114">
                <a:latin typeface="DejaVu Sans"/>
                <a:cs typeface="DejaVu Sans"/>
              </a:rPr>
              <a:t>time </a:t>
            </a:r>
            <a:r>
              <a:rPr dirty="0" sz="1100" spc="-70">
                <a:latin typeface="DejaVu Sans"/>
                <a:cs typeface="DejaVu Sans"/>
              </a:rPr>
              <a:t>of </a:t>
            </a:r>
            <a:r>
              <a:rPr dirty="0" sz="1100" spc="-95">
                <a:latin typeface="DejaVu Sans"/>
                <a:cs typeface="DejaVu Sans"/>
              </a:rPr>
              <a:t>writing </a:t>
            </a:r>
            <a:r>
              <a:rPr dirty="0" sz="1100" spc="-114">
                <a:latin typeface="DejaVu Sans"/>
                <a:cs typeface="DejaVu Sans"/>
              </a:rPr>
              <a:t>continues </a:t>
            </a:r>
            <a:r>
              <a:rPr dirty="0" sz="1100" spc="-85">
                <a:latin typeface="DejaVu Sans"/>
                <a:cs typeface="DejaVu Sans"/>
              </a:rPr>
              <a:t>to </a:t>
            </a:r>
            <a:r>
              <a:rPr dirty="0" sz="1100" spc="-95">
                <a:latin typeface="DejaVu Sans"/>
                <a:cs typeface="DejaVu Sans"/>
              </a:rPr>
              <a:t>rise. </a:t>
            </a:r>
            <a:r>
              <a:rPr dirty="0" sz="1100" spc="-100">
                <a:latin typeface="DejaVu Sans"/>
                <a:cs typeface="DejaVu Sans"/>
              </a:rPr>
              <a:t>For </a:t>
            </a:r>
            <a:r>
              <a:rPr dirty="0" sz="1100" spc="-105">
                <a:latin typeface="DejaVu Sans"/>
                <a:cs typeface="DejaVu Sans"/>
              </a:rPr>
              <a:t>the </a:t>
            </a:r>
            <a:r>
              <a:rPr dirty="0" sz="1100" spc="-145">
                <a:latin typeface="DejaVu Sans"/>
                <a:cs typeface="DejaVu Sans"/>
              </a:rPr>
              <a:t>sake </a:t>
            </a:r>
            <a:r>
              <a:rPr dirty="0" sz="1100" spc="-75">
                <a:latin typeface="DejaVu Sans"/>
                <a:cs typeface="DejaVu Sans"/>
              </a:rPr>
              <a:t>of </a:t>
            </a:r>
            <a:r>
              <a:rPr dirty="0" sz="1100" spc="-105">
                <a:latin typeface="DejaVu Sans"/>
                <a:cs typeface="DejaVu Sans"/>
              </a:rPr>
              <a:t>simplicity </a:t>
            </a:r>
            <a:r>
              <a:rPr dirty="0" sz="1100" spc="-120">
                <a:latin typeface="DejaVu Sans"/>
                <a:cs typeface="DejaVu Sans"/>
              </a:rPr>
              <a:t>we </a:t>
            </a:r>
            <a:r>
              <a:rPr dirty="0" sz="1100" spc="-110">
                <a:latin typeface="DejaVu Sans"/>
                <a:cs typeface="DejaVu Sans"/>
              </a:rPr>
              <a:t>shall </a:t>
            </a:r>
            <a:r>
              <a:rPr dirty="0" sz="1100" spc="-114">
                <a:latin typeface="DejaVu Sans"/>
                <a:cs typeface="DejaVu Sans"/>
              </a:rPr>
              <a:t>consider </a:t>
            </a:r>
            <a:r>
              <a:rPr dirty="0" sz="1100" spc="-120">
                <a:latin typeface="DejaVu Sans"/>
                <a:cs typeface="DejaVu Sans"/>
              </a:rPr>
              <a:t>these </a:t>
            </a:r>
            <a:r>
              <a:rPr dirty="0" sz="1100" spc="-130">
                <a:latin typeface="DejaVu Sans"/>
                <a:cs typeface="DejaVu Sans"/>
              </a:rPr>
              <a:t>values  </a:t>
            </a:r>
            <a:r>
              <a:rPr dirty="0" sz="1100" spc="-145">
                <a:latin typeface="DejaVu Sans"/>
                <a:cs typeface="DejaVu Sans"/>
              </a:rPr>
              <a:t>as </a:t>
            </a:r>
            <a:r>
              <a:rPr dirty="0" sz="1100" spc="-100">
                <a:latin typeface="DejaVu Sans"/>
                <a:cs typeface="DejaVu Sans"/>
              </a:rPr>
              <a:t>current. </a:t>
            </a:r>
            <a:r>
              <a:rPr dirty="0" sz="1100" spc="-55">
                <a:latin typeface="DejaVu Sans"/>
                <a:cs typeface="DejaVu Sans"/>
              </a:rPr>
              <a:t>It </a:t>
            </a:r>
            <a:r>
              <a:rPr dirty="0" sz="1100" spc="-100">
                <a:latin typeface="DejaVu Sans"/>
                <a:cs typeface="DejaVu Sans"/>
              </a:rPr>
              <a:t>is </a:t>
            </a:r>
            <a:r>
              <a:rPr dirty="0" sz="1100" spc="-110">
                <a:latin typeface="DejaVu Sans"/>
                <a:cs typeface="DejaVu Sans"/>
              </a:rPr>
              <a:t>also </a:t>
            </a:r>
            <a:r>
              <a:rPr dirty="0" sz="1100" spc="-105">
                <a:latin typeface="DejaVu Sans"/>
                <a:cs typeface="DejaVu Sans"/>
              </a:rPr>
              <a:t>unlikely </a:t>
            </a:r>
            <a:r>
              <a:rPr dirty="0" sz="1100" spc="-100">
                <a:latin typeface="DejaVu Sans"/>
                <a:cs typeface="DejaVu Sans"/>
              </a:rPr>
              <a:t>that </a:t>
            </a:r>
            <a:r>
              <a:rPr dirty="0" sz="1100" spc="-105">
                <a:latin typeface="DejaVu Sans"/>
                <a:cs typeface="DejaVu Sans"/>
              </a:rPr>
              <a:t>relative differences </a:t>
            </a:r>
            <a:r>
              <a:rPr dirty="0" sz="1100" spc="-85">
                <a:latin typeface="DejaVu Sans"/>
                <a:cs typeface="DejaVu Sans"/>
              </a:rPr>
              <a:t>in </a:t>
            </a:r>
            <a:r>
              <a:rPr dirty="0" sz="1100" spc="-125">
                <a:latin typeface="DejaVu Sans"/>
                <a:cs typeface="DejaVu Sans"/>
              </a:rPr>
              <a:t>income </a:t>
            </a:r>
            <a:r>
              <a:rPr dirty="0" sz="1100" spc="-114">
                <a:latin typeface="DejaVu Sans"/>
                <a:cs typeface="DejaVu Sans"/>
              </a:rPr>
              <a:t>between </a:t>
            </a:r>
            <a:r>
              <a:rPr dirty="0" sz="1100" spc="-125">
                <a:latin typeface="DejaVu Sans"/>
                <a:cs typeface="DejaVu Sans"/>
              </a:rPr>
              <a:t>boroughs </a:t>
            </a:r>
            <a:r>
              <a:rPr dirty="0" sz="1100" spc="-140">
                <a:latin typeface="DejaVu Sans"/>
                <a:cs typeface="DejaVu Sans"/>
              </a:rPr>
              <a:t>has changed  </a:t>
            </a:r>
            <a:r>
              <a:rPr dirty="0" sz="1100" spc="-105">
                <a:latin typeface="DejaVu Sans"/>
                <a:cs typeface="DejaVu Sans"/>
              </a:rPr>
              <a:t>significantly </a:t>
            </a:r>
            <a:r>
              <a:rPr dirty="0" sz="1100" spc="-120">
                <a:latin typeface="DejaVu Sans"/>
                <a:cs typeface="DejaVu Sans"/>
              </a:rPr>
              <a:t>since </a:t>
            </a:r>
            <a:r>
              <a:rPr dirty="0" sz="1100" spc="-105">
                <a:latin typeface="DejaVu Sans"/>
                <a:cs typeface="DejaVu Sans"/>
              </a:rPr>
              <a:t>then, </a:t>
            </a:r>
            <a:r>
              <a:rPr dirty="0" sz="1100" spc="-114">
                <a:latin typeface="DejaVu Sans"/>
                <a:cs typeface="DejaVu Sans"/>
              </a:rPr>
              <a:t>which </a:t>
            </a:r>
            <a:r>
              <a:rPr dirty="0" sz="1100" spc="-100">
                <a:latin typeface="DejaVu Sans"/>
                <a:cs typeface="DejaVu Sans"/>
              </a:rPr>
              <a:t>is </a:t>
            </a:r>
            <a:r>
              <a:rPr dirty="0" sz="1100" spc="-125">
                <a:latin typeface="DejaVu Sans"/>
                <a:cs typeface="DejaVu Sans"/>
              </a:rPr>
              <a:t>more </a:t>
            </a:r>
            <a:r>
              <a:rPr dirty="0" sz="1100" spc="-105">
                <a:latin typeface="DejaVu Sans"/>
                <a:cs typeface="DejaVu Sans"/>
              </a:rPr>
              <a:t>important </a:t>
            </a:r>
            <a:r>
              <a:rPr dirty="0" sz="1100" spc="-75">
                <a:latin typeface="DejaVu Sans"/>
                <a:cs typeface="DejaVu Sans"/>
              </a:rPr>
              <a:t>for </a:t>
            </a:r>
            <a:r>
              <a:rPr dirty="0" sz="1100" spc="-110">
                <a:latin typeface="DejaVu Sans"/>
                <a:cs typeface="DejaVu Sans"/>
              </a:rPr>
              <a:t>the </a:t>
            </a:r>
            <a:r>
              <a:rPr dirty="0" sz="1100" spc="-120">
                <a:latin typeface="DejaVu Sans"/>
                <a:cs typeface="DejaVu Sans"/>
              </a:rPr>
              <a:t>purposes </a:t>
            </a:r>
            <a:r>
              <a:rPr dirty="0" sz="1100" spc="-70">
                <a:latin typeface="DejaVu Sans"/>
                <a:cs typeface="DejaVu Sans"/>
              </a:rPr>
              <a:t>of </a:t>
            </a:r>
            <a:r>
              <a:rPr dirty="0" sz="1100" spc="-95">
                <a:latin typeface="DejaVu Sans"/>
                <a:cs typeface="DejaVu Sans"/>
              </a:rPr>
              <a:t>this </a:t>
            </a:r>
            <a:r>
              <a:rPr dirty="0" sz="1100" spc="-114">
                <a:latin typeface="DejaVu Sans"/>
                <a:cs typeface="DejaVu Sans"/>
              </a:rPr>
              <a:t>study.</a:t>
            </a:r>
            <a:endParaRPr sz="11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9093"/>
            <a:ext cx="5429250" cy="14268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204" b="1">
                <a:latin typeface="DejaVu Sans"/>
                <a:cs typeface="DejaVu Sans"/>
              </a:rPr>
              <a:t>Barrio</a:t>
            </a:r>
            <a:r>
              <a:rPr dirty="0" sz="1350" spc="-175" b="1">
                <a:latin typeface="DejaVu Sans"/>
                <a:cs typeface="DejaVu Sans"/>
              </a:rPr>
              <a:t> </a:t>
            </a:r>
            <a:r>
              <a:rPr dirty="0" sz="1350" spc="-204" b="1">
                <a:latin typeface="DejaVu Sans"/>
                <a:cs typeface="DejaVu Sans"/>
              </a:rPr>
              <a:t>locations</a:t>
            </a:r>
            <a:endParaRPr sz="1350">
              <a:latin typeface="DejaVu Sans"/>
              <a:cs typeface="DejaVu Sans"/>
            </a:endParaRPr>
          </a:p>
          <a:p>
            <a:pPr algn="just" marL="12700" marR="5080">
              <a:lnSpc>
                <a:spcPct val="101499"/>
              </a:lnSpc>
              <a:spcBef>
                <a:spcPts val="15"/>
              </a:spcBef>
            </a:pPr>
            <a:r>
              <a:rPr dirty="0" sz="1100" spc="-110">
                <a:latin typeface="DejaVu Sans"/>
                <a:cs typeface="DejaVu Sans"/>
              </a:rPr>
              <a:t>Although </a:t>
            </a:r>
            <a:r>
              <a:rPr dirty="0" sz="1100" spc="-105">
                <a:latin typeface="DejaVu Sans"/>
                <a:cs typeface="DejaVu Sans"/>
              </a:rPr>
              <a:t>the </a:t>
            </a:r>
            <a:r>
              <a:rPr dirty="0" sz="1100" spc="-125">
                <a:latin typeface="DejaVu Sans"/>
                <a:cs typeface="DejaVu Sans"/>
              </a:rPr>
              <a:t>geographic </a:t>
            </a:r>
            <a:r>
              <a:rPr dirty="0" sz="1100" spc="-90">
                <a:latin typeface="DejaVu Sans"/>
                <a:cs typeface="DejaVu Sans"/>
              </a:rPr>
              <a:t>outline </a:t>
            </a:r>
            <a:r>
              <a:rPr dirty="0" sz="1100" spc="-70">
                <a:latin typeface="DejaVu Sans"/>
                <a:cs typeface="DejaVu Sans"/>
              </a:rPr>
              <a:t>of </a:t>
            </a:r>
            <a:r>
              <a:rPr dirty="0" sz="1100" spc="-135">
                <a:latin typeface="DejaVu Sans"/>
                <a:cs typeface="DejaVu Sans"/>
              </a:rPr>
              <a:t>each </a:t>
            </a:r>
            <a:r>
              <a:rPr dirty="0" sz="1100" spc="-100">
                <a:latin typeface="DejaVu Sans"/>
                <a:cs typeface="DejaVu Sans"/>
              </a:rPr>
              <a:t>Barrio </a:t>
            </a:r>
            <a:r>
              <a:rPr dirty="0" sz="1100" spc="-135">
                <a:latin typeface="DejaVu Sans"/>
                <a:cs typeface="DejaVu Sans"/>
              </a:rPr>
              <a:t>was </a:t>
            </a:r>
            <a:r>
              <a:rPr dirty="0" sz="1100" spc="-110">
                <a:latin typeface="DejaVu Sans"/>
                <a:cs typeface="DejaVu Sans"/>
              </a:rPr>
              <a:t>supplied </a:t>
            </a:r>
            <a:r>
              <a:rPr dirty="0" sz="1100" spc="-105">
                <a:latin typeface="DejaVu Sans"/>
                <a:cs typeface="DejaVu Sans"/>
              </a:rPr>
              <a:t>on the </a:t>
            </a:r>
            <a:r>
              <a:rPr dirty="0" sz="1100" spc="-114">
                <a:latin typeface="DejaVu Sans"/>
                <a:cs typeface="DejaVu Sans"/>
              </a:rPr>
              <a:t>barrios.csv </a:t>
            </a:r>
            <a:r>
              <a:rPr dirty="0" sz="1100" spc="-80">
                <a:latin typeface="DejaVu Sans"/>
                <a:cs typeface="DejaVu Sans"/>
              </a:rPr>
              <a:t>file, </a:t>
            </a:r>
            <a:r>
              <a:rPr dirty="0" sz="1100" spc="-75">
                <a:latin typeface="DejaVu Sans"/>
                <a:cs typeface="DejaVu Sans"/>
              </a:rPr>
              <a:t>for </a:t>
            </a:r>
            <a:r>
              <a:rPr dirty="0" sz="1100" spc="-105">
                <a:latin typeface="DejaVu Sans"/>
                <a:cs typeface="DejaVu Sans"/>
              </a:rPr>
              <a:t>the  </a:t>
            </a:r>
            <a:r>
              <a:rPr dirty="0" sz="1100" spc="-114">
                <a:latin typeface="DejaVu Sans"/>
                <a:cs typeface="DejaVu Sans"/>
              </a:rPr>
              <a:t>purpose </a:t>
            </a:r>
            <a:r>
              <a:rPr dirty="0" sz="1100" spc="-70">
                <a:latin typeface="DejaVu Sans"/>
                <a:cs typeface="DejaVu Sans"/>
              </a:rPr>
              <a:t>of </a:t>
            </a:r>
            <a:r>
              <a:rPr dirty="0" sz="1100" spc="-95">
                <a:latin typeface="DejaVu Sans"/>
                <a:cs typeface="DejaVu Sans"/>
              </a:rPr>
              <a:t>this </a:t>
            </a:r>
            <a:r>
              <a:rPr dirty="0" sz="1100" spc="-125">
                <a:latin typeface="DejaVu Sans"/>
                <a:cs typeface="DejaVu Sans"/>
              </a:rPr>
              <a:t>study </a:t>
            </a:r>
            <a:r>
              <a:rPr dirty="0" sz="1100" spc="-60">
                <a:latin typeface="DejaVu Sans"/>
                <a:cs typeface="DejaVu Sans"/>
              </a:rPr>
              <a:t>it </a:t>
            </a:r>
            <a:r>
              <a:rPr dirty="0" sz="1100" spc="-140">
                <a:latin typeface="DejaVu Sans"/>
                <a:cs typeface="DejaVu Sans"/>
              </a:rPr>
              <a:t>was </a:t>
            </a:r>
            <a:r>
              <a:rPr dirty="0" sz="1100" spc="-135">
                <a:latin typeface="DejaVu Sans"/>
                <a:cs typeface="DejaVu Sans"/>
              </a:rPr>
              <a:t>necessary </a:t>
            </a:r>
            <a:r>
              <a:rPr dirty="0" sz="1100" spc="-85">
                <a:latin typeface="DejaVu Sans"/>
                <a:cs typeface="DejaVu Sans"/>
              </a:rPr>
              <a:t>to </a:t>
            </a:r>
            <a:r>
              <a:rPr dirty="0" sz="1100" spc="-110">
                <a:latin typeface="DejaVu Sans"/>
                <a:cs typeface="DejaVu Sans"/>
              </a:rPr>
              <a:t>count </a:t>
            </a:r>
            <a:r>
              <a:rPr dirty="0" sz="1100" spc="-90">
                <a:latin typeface="DejaVu Sans"/>
                <a:cs typeface="DejaVu Sans"/>
              </a:rPr>
              <a:t>with </a:t>
            </a:r>
            <a:r>
              <a:rPr dirty="0" sz="1100" spc="-150">
                <a:latin typeface="DejaVu Sans"/>
                <a:cs typeface="DejaVu Sans"/>
              </a:rPr>
              <a:t>a </a:t>
            </a:r>
            <a:r>
              <a:rPr dirty="0" sz="1100" spc="-110">
                <a:latin typeface="DejaVu Sans"/>
                <a:cs typeface="DejaVu Sans"/>
              </a:rPr>
              <a:t>specific </a:t>
            </a:r>
            <a:r>
              <a:rPr dirty="0" sz="1100" spc="-95">
                <a:latin typeface="DejaVu Sans"/>
                <a:cs typeface="DejaVu Sans"/>
              </a:rPr>
              <a:t>point </a:t>
            </a:r>
            <a:r>
              <a:rPr dirty="0" sz="1100" spc="-85">
                <a:latin typeface="DejaVu Sans"/>
                <a:cs typeface="DejaVu Sans"/>
              </a:rPr>
              <a:t>in </a:t>
            </a:r>
            <a:r>
              <a:rPr dirty="0" sz="1100" spc="-135">
                <a:latin typeface="DejaVu Sans"/>
                <a:cs typeface="DejaVu Sans"/>
              </a:rPr>
              <a:t>each </a:t>
            </a:r>
            <a:r>
              <a:rPr dirty="0" sz="1100" spc="-110">
                <a:latin typeface="DejaVu Sans"/>
                <a:cs typeface="DejaVu Sans"/>
              </a:rPr>
              <a:t>neighbourhood, </a:t>
            </a:r>
            <a:r>
              <a:rPr dirty="0" sz="1100" spc="-130">
                <a:latin typeface="DejaVu Sans"/>
                <a:cs typeface="DejaVu Sans"/>
              </a:rPr>
              <a:t>(as  </a:t>
            </a:r>
            <a:r>
              <a:rPr dirty="0" sz="1100" spc="-110">
                <a:latin typeface="DejaVu Sans"/>
                <a:cs typeface="DejaVu Sans"/>
              </a:rPr>
              <a:t>representative </a:t>
            </a:r>
            <a:r>
              <a:rPr dirty="0" sz="1100" spc="-155">
                <a:latin typeface="DejaVu Sans"/>
                <a:cs typeface="DejaVu Sans"/>
              </a:rPr>
              <a:t>as </a:t>
            </a:r>
            <a:r>
              <a:rPr dirty="0" sz="1100" spc="-110">
                <a:latin typeface="DejaVu Sans"/>
                <a:cs typeface="DejaVu Sans"/>
              </a:rPr>
              <a:t>possible </a:t>
            </a:r>
            <a:r>
              <a:rPr dirty="0" sz="1100" spc="-70">
                <a:latin typeface="DejaVu Sans"/>
                <a:cs typeface="DejaVu Sans"/>
              </a:rPr>
              <a:t>of </a:t>
            </a:r>
            <a:r>
              <a:rPr dirty="0" sz="1100" spc="-90">
                <a:latin typeface="DejaVu Sans"/>
                <a:cs typeface="DejaVu Sans"/>
              </a:rPr>
              <a:t>its </a:t>
            </a:r>
            <a:r>
              <a:rPr dirty="0" sz="1100" spc="-120">
                <a:latin typeface="DejaVu Sans"/>
                <a:cs typeface="DejaVu Sans"/>
              </a:rPr>
              <a:t>geographical </a:t>
            </a:r>
            <a:r>
              <a:rPr dirty="0" sz="1100" spc="-110">
                <a:latin typeface="DejaVu Sans"/>
                <a:cs typeface="DejaVu Sans"/>
              </a:rPr>
              <a:t>center) </a:t>
            </a:r>
            <a:r>
              <a:rPr dirty="0" sz="1100" spc="-95">
                <a:latin typeface="DejaVu Sans"/>
                <a:cs typeface="DejaVu Sans"/>
              </a:rPr>
              <a:t>in </a:t>
            </a:r>
            <a:r>
              <a:rPr dirty="0" sz="1100" spc="-100">
                <a:latin typeface="DejaVu Sans"/>
                <a:cs typeface="DejaVu Sans"/>
              </a:rPr>
              <a:t>order </a:t>
            </a:r>
            <a:r>
              <a:rPr dirty="0" sz="1100" spc="-80">
                <a:latin typeface="DejaVu Sans"/>
                <a:cs typeface="DejaVu Sans"/>
              </a:rPr>
              <a:t>to </a:t>
            </a:r>
            <a:r>
              <a:rPr dirty="0" sz="1100" spc="-110">
                <a:latin typeface="DejaVu Sans"/>
                <a:cs typeface="DejaVu Sans"/>
              </a:rPr>
              <a:t>xplore </a:t>
            </a:r>
            <a:r>
              <a:rPr dirty="0" sz="1100" spc="-135">
                <a:latin typeface="DejaVu Sans"/>
                <a:cs typeface="DejaVu Sans"/>
              </a:rPr>
              <a:t>venues </a:t>
            </a:r>
            <a:r>
              <a:rPr dirty="0" sz="1100" spc="-90">
                <a:latin typeface="DejaVu Sans"/>
                <a:cs typeface="DejaVu Sans"/>
              </a:rPr>
              <a:t>within </a:t>
            </a:r>
            <a:r>
              <a:rPr dirty="0" sz="1100" spc="-150">
                <a:latin typeface="DejaVu Sans"/>
                <a:cs typeface="DejaVu Sans"/>
              </a:rPr>
              <a:t>a </a:t>
            </a:r>
            <a:r>
              <a:rPr dirty="0" sz="1100" spc="-130">
                <a:latin typeface="DejaVu Sans"/>
                <a:cs typeface="DejaVu Sans"/>
              </a:rPr>
              <a:t>nearby  </a:t>
            </a:r>
            <a:r>
              <a:rPr dirty="0" sz="1100" spc="-110">
                <a:latin typeface="DejaVu Sans"/>
                <a:cs typeface="DejaVu Sans"/>
              </a:rPr>
              <a:t>radius.</a:t>
            </a:r>
            <a:endParaRPr sz="1100">
              <a:latin typeface="DejaVu Sans"/>
              <a:cs typeface="DejaVu Sans"/>
            </a:endParaRPr>
          </a:p>
          <a:p>
            <a:pPr algn="just" marL="12700" marR="6350">
              <a:lnSpc>
                <a:spcPct val="101800"/>
              </a:lnSpc>
            </a:pPr>
            <a:r>
              <a:rPr dirty="0" sz="1100" spc="-114">
                <a:latin typeface="DejaVu Sans"/>
                <a:cs typeface="DejaVu Sans"/>
              </a:rPr>
              <a:t>This </a:t>
            </a:r>
            <a:r>
              <a:rPr dirty="0" sz="1100" spc="-140">
                <a:latin typeface="DejaVu Sans"/>
                <a:cs typeface="DejaVu Sans"/>
              </a:rPr>
              <a:t>was </a:t>
            </a:r>
            <a:r>
              <a:rPr dirty="0" sz="1100" spc="-125">
                <a:latin typeface="DejaVu Sans"/>
                <a:cs typeface="DejaVu Sans"/>
              </a:rPr>
              <a:t>accomplished </a:t>
            </a:r>
            <a:r>
              <a:rPr dirty="0" sz="1100" spc="-140">
                <a:latin typeface="DejaVu Sans"/>
                <a:cs typeface="DejaVu Sans"/>
              </a:rPr>
              <a:t>by </a:t>
            </a:r>
            <a:r>
              <a:rPr dirty="0" sz="1100" spc="-100">
                <a:latin typeface="DejaVu Sans"/>
                <a:cs typeface="DejaVu Sans"/>
              </a:rPr>
              <a:t>iterating </a:t>
            </a:r>
            <a:r>
              <a:rPr dirty="0" sz="1100" spc="-114">
                <a:latin typeface="DejaVu Sans"/>
                <a:cs typeface="DejaVu Sans"/>
              </a:rPr>
              <a:t>through </a:t>
            </a:r>
            <a:r>
              <a:rPr dirty="0" sz="1100" spc="-105">
                <a:latin typeface="DejaVu Sans"/>
                <a:cs typeface="DejaVu Sans"/>
              </a:rPr>
              <a:t>the </a:t>
            </a:r>
            <a:r>
              <a:rPr dirty="0" sz="1100" spc="-150">
                <a:latin typeface="DejaVu Sans"/>
                <a:cs typeface="DejaVu Sans"/>
              </a:rPr>
              <a:t>names </a:t>
            </a:r>
            <a:r>
              <a:rPr dirty="0" sz="1100" spc="-70">
                <a:latin typeface="DejaVu Sans"/>
                <a:cs typeface="DejaVu Sans"/>
              </a:rPr>
              <a:t>of </a:t>
            </a:r>
            <a:r>
              <a:rPr dirty="0" sz="1100" spc="-85">
                <a:latin typeface="DejaVu Sans"/>
                <a:cs typeface="DejaVu Sans"/>
              </a:rPr>
              <a:t>all </a:t>
            </a:r>
            <a:r>
              <a:rPr dirty="0" sz="1100" spc="-110">
                <a:latin typeface="DejaVu Sans"/>
                <a:cs typeface="DejaVu Sans"/>
              </a:rPr>
              <a:t>the </a:t>
            </a:r>
            <a:r>
              <a:rPr dirty="0" sz="1100" spc="-105">
                <a:latin typeface="DejaVu Sans"/>
                <a:cs typeface="DejaVu Sans"/>
              </a:rPr>
              <a:t>Barrios </a:t>
            </a:r>
            <a:r>
              <a:rPr dirty="0" sz="1100" spc="-85">
                <a:latin typeface="DejaVu Sans"/>
                <a:cs typeface="DejaVu Sans"/>
              </a:rPr>
              <a:t>in </a:t>
            </a:r>
            <a:r>
              <a:rPr dirty="0" sz="1100" spc="-110">
                <a:latin typeface="DejaVu Sans"/>
                <a:cs typeface="DejaVu Sans"/>
              </a:rPr>
              <a:t>the </a:t>
            </a:r>
            <a:r>
              <a:rPr dirty="0" sz="1100" spc="-120">
                <a:latin typeface="DejaVu Sans"/>
                <a:cs typeface="DejaVu Sans"/>
              </a:rPr>
              <a:t>dataset </a:t>
            </a:r>
            <a:r>
              <a:rPr dirty="0" sz="1100" spc="-135">
                <a:latin typeface="DejaVu Sans"/>
                <a:cs typeface="DejaVu Sans"/>
              </a:rPr>
              <a:t>and  </a:t>
            </a:r>
            <a:r>
              <a:rPr dirty="0" sz="1100" spc="-125">
                <a:latin typeface="DejaVu Sans"/>
                <a:cs typeface="DejaVu Sans"/>
              </a:rPr>
              <a:t>geocoding </a:t>
            </a:r>
            <a:r>
              <a:rPr dirty="0" sz="1100" spc="-90">
                <a:latin typeface="DejaVu Sans"/>
                <a:cs typeface="DejaVu Sans"/>
              </a:rPr>
              <a:t>their </a:t>
            </a:r>
            <a:r>
              <a:rPr dirty="0" sz="1100" spc="-100">
                <a:latin typeface="DejaVu Sans"/>
                <a:cs typeface="DejaVu Sans"/>
              </a:rPr>
              <a:t>location </a:t>
            </a:r>
            <a:r>
              <a:rPr dirty="0" sz="1100" spc="-114">
                <a:latin typeface="DejaVu Sans"/>
                <a:cs typeface="DejaVu Sans"/>
              </a:rPr>
              <a:t>through </a:t>
            </a:r>
            <a:r>
              <a:rPr dirty="0" sz="1100" spc="-110">
                <a:latin typeface="DejaVu Sans"/>
                <a:cs typeface="DejaVu Sans"/>
              </a:rPr>
              <a:t>OpenStreetMap/Nominatim. </a:t>
            </a:r>
            <a:r>
              <a:rPr dirty="0" sz="1100" spc="-114">
                <a:latin typeface="DejaVu Sans"/>
                <a:cs typeface="DejaVu Sans"/>
              </a:rPr>
              <a:t>This </a:t>
            </a:r>
            <a:r>
              <a:rPr dirty="0" sz="1100" spc="-105">
                <a:latin typeface="DejaVu Sans"/>
                <a:cs typeface="DejaVu Sans"/>
              </a:rPr>
              <a:t>allows </a:t>
            </a:r>
            <a:r>
              <a:rPr dirty="0" sz="1100" spc="-135">
                <a:latin typeface="DejaVu Sans"/>
                <a:cs typeface="DejaVu Sans"/>
              </a:rPr>
              <a:t>us </a:t>
            </a:r>
            <a:r>
              <a:rPr dirty="0" sz="1100" spc="-80">
                <a:latin typeface="DejaVu Sans"/>
                <a:cs typeface="DejaVu Sans"/>
              </a:rPr>
              <a:t>to </a:t>
            </a:r>
            <a:r>
              <a:rPr dirty="0" sz="1100" spc="-114">
                <a:latin typeface="DejaVu Sans"/>
                <a:cs typeface="DejaVu Sans"/>
              </a:rPr>
              <a:t>create </a:t>
            </a:r>
            <a:r>
              <a:rPr dirty="0" sz="1100" spc="-110">
                <a:latin typeface="DejaVu Sans"/>
                <a:cs typeface="DejaVu Sans"/>
              </a:rPr>
              <a:t>the  </a:t>
            </a:r>
            <a:r>
              <a:rPr dirty="0" sz="1100" spc="-95">
                <a:latin typeface="DejaVu Sans"/>
                <a:cs typeface="DejaVu Sans"/>
              </a:rPr>
              <a:t>following</a:t>
            </a:r>
            <a:r>
              <a:rPr dirty="0" sz="1100" spc="-114">
                <a:latin typeface="DejaVu Sans"/>
                <a:cs typeface="DejaVu Sans"/>
              </a:rPr>
              <a:t> </a:t>
            </a:r>
            <a:r>
              <a:rPr dirty="0" sz="1100" spc="-140">
                <a:latin typeface="DejaVu Sans"/>
                <a:cs typeface="DejaVu Sans"/>
              </a:rPr>
              <a:t>map:</a:t>
            </a:r>
            <a:endParaRPr sz="1100">
              <a:latin typeface="DejaVu Sans"/>
              <a:cs typeface="DejaVu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8120" y="5343270"/>
            <a:ext cx="5427980" cy="1520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900" spc="-75" i="1">
                <a:solidFill>
                  <a:srgbClr val="44536A"/>
                </a:solidFill>
                <a:latin typeface="URW Bookman L"/>
                <a:cs typeface="URW Bookman L"/>
              </a:rPr>
              <a:t>Figure </a:t>
            </a:r>
            <a:r>
              <a:rPr dirty="0" sz="900" spc="-105" i="1">
                <a:solidFill>
                  <a:srgbClr val="44536A"/>
                </a:solidFill>
                <a:latin typeface="URW Bookman L"/>
                <a:cs typeface="URW Bookman L"/>
              </a:rPr>
              <a:t>2 </a:t>
            </a:r>
            <a:r>
              <a:rPr dirty="0" sz="900" spc="-15" i="1">
                <a:solidFill>
                  <a:srgbClr val="44536A"/>
                </a:solidFill>
                <a:latin typeface="URW Bookman L"/>
                <a:cs typeface="URW Bookman L"/>
              </a:rPr>
              <a:t>- </a:t>
            </a:r>
            <a:r>
              <a:rPr dirty="0" sz="900" spc="-65" i="1">
                <a:solidFill>
                  <a:srgbClr val="44536A"/>
                </a:solidFill>
                <a:latin typeface="URW Bookman L"/>
                <a:cs typeface="URW Bookman L"/>
              </a:rPr>
              <a:t>Map </a:t>
            </a:r>
            <a:r>
              <a:rPr dirty="0" sz="900" spc="-30" i="1">
                <a:solidFill>
                  <a:srgbClr val="44536A"/>
                </a:solidFill>
                <a:latin typeface="URW Bookman L"/>
                <a:cs typeface="URW Bookman L"/>
              </a:rPr>
              <a:t>of </a:t>
            </a:r>
            <a:r>
              <a:rPr dirty="0" sz="900" spc="-80" i="1">
                <a:solidFill>
                  <a:srgbClr val="44536A"/>
                </a:solidFill>
                <a:latin typeface="URW Bookman L"/>
                <a:cs typeface="URW Bookman L"/>
              </a:rPr>
              <a:t>Barrio </a:t>
            </a:r>
            <a:r>
              <a:rPr dirty="0" sz="900" spc="-75" i="1">
                <a:solidFill>
                  <a:srgbClr val="44536A"/>
                </a:solidFill>
                <a:latin typeface="URW Bookman L"/>
                <a:cs typeface="URW Bookman L"/>
              </a:rPr>
              <a:t>Locations within </a:t>
            </a:r>
            <a:r>
              <a:rPr dirty="0" sz="900" spc="-95" i="1">
                <a:solidFill>
                  <a:srgbClr val="44536A"/>
                </a:solidFill>
                <a:latin typeface="URW Bookman L"/>
                <a:cs typeface="URW Bookman L"/>
              </a:rPr>
              <a:t>Buenos </a:t>
            </a:r>
            <a:r>
              <a:rPr dirty="0" sz="900" spc="-85" i="1">
                <a:solidFill>
                  <a:srgbClr val="44536A"/>
                </a:solidFill>
                <a:latin typeface="URW Bookman L"/>
                <a:cs typeface="URW Bookman L"/>
              </a:rPr>
              <a:t>Aires</a:t>
            </a:r>
            <a:endParaRPr sz="900">
              <a:latin typeface="URW Bookman L"/>
              <a:cs typeface="URW Bookman 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50">
              <a:latin typeface="URW Bookman L"/>
              <a:cs typeface="URW Bookman L"/>
            </a:endParaRPr>
          </a:p>
          <a:p>
            <a:pPr algn="just" marL="12700">
              <a:lnSpc>
                <a:spcPct val="100000"/>
              </a:lnSpc>
              <a:spcBef>
                <a:spcPts val="5"/>
              </a:spcBef>
            </a:pPr>
            <a:r>
              <a:rPr dirty="0" sz="1350" spc="-220" b="1">
                <a:latin typeface="DejaVu Sans"/>
                <a:cs typeface="DejaVu Sans"/>
              </a:rPr>
              <a:t>Exploring </a:t>
            </a:r>
            <a:r>
              <a:rPr dirty="0" sz="1350" spc="-235" b="1">
                <a:latin typeface="DejaVu Sans"/>
                <a:cs typeface="DejaVu Sans"/>
              </a:rPr>
              <a:t>nearby </a:t>
            </a:r>
            <a:r>
              <a:rPr dirty="0" sz="1350" spc="-245" b="1">
                <a:latin typeface="DejaVu Sans"/>
                <a:cs typeface="DejaVu Sans"/>
              </a:rPr>
              <a:t>venues </a:t>
            </a:r>
            <a:r>
              <a:rPr dirty="0" sz="1350" spc="-204" b="1">
                <a:latin typeface="DejaVu Sans"/>
                <a:cs typeface="DejaVu Sans"/>
              </a:rPr>
              <a:t>with </a:t>
            </a:r>
            <a:r>
              <a:rPr dirty="0" sz="1350" spc="-220" b="1">
                <a:latin typeface="DejaVu Sans"/>
                <a:cs typeface="DejaVu Sans"/>
              </a:rPr>
              <a:t>the </a:t>
            </a:r>
            <a:r>
              <a:rPr dirty="0" sz="1350" spc="-240" b="1">
                <a:latin typeface="DejaVu Sans"/>
                <a:cs typeface="DejaVu Sans"/>
              </a:rPr>
              <a:t>Foursquare</a:t>
            </a:r>
            <a:r>
              <a:rPr dirty="0" sz="1350" spc="-110" b="1">
                <a:latin typeface="DejaVu Sans"/>
                <a:cs typeface="DejaVu Sans"/>
              </a:rPr>
              <a:t> </a:t>
            </a:r>
            <a:r>
              <a:rPr dirty="0" sz="1350" spc="-215" b="1">
                <a:latin typeface="DejaVu Sans"/>
                <a:cs typeface="DejaVu Sans"/>
              </a:rPr>
              <a:t>API</a:t>
            </a:r>
            <a:endParaRPr sz="1350">
              <a:latin typeface="DejaVu Sans"/>
              <a:cs typeface="DejaVu Sans"/>
            </a:endParaRPr>
          </a:p>
          <a:p>
            <a:pPr algn="just" marL="12700" marR="5080">
              <a:lnSpc>
                <a:spcPct val="101800"/>
              </a:lnSpc>
              <a:spcBef>
                <a:spcPts val="10"/>
              </a:spcBef>
            </a:pPr>
            <a:r>
              <a:rPr dirty="0" sz="1100" spc="-125">
                <a:latin typeface="DejaVu Sans"/>
                <a:cs typeface="DejaVu Sans"/>
              </a:rPr>
              <a:t>Through </a:t>
            </a:r>
            <a:r>
              <a:rPr dirty="0" sz="1100" spc="-105">
                <a:latin typeface="DejaVu Sans"/>
                <a:cs typeface="DejaVu Sans"/>
              </a:rPr>
              <a:t>the </a:t>
            </a:r>
            <a:r>
              <a:rPr dirty="0" sz="1100" spc="-120">
                <a:latin typeface="DejaVu Sans"/>
                <a:cs typeface="DejaVu Sans"/>
              </a:rPr>
              <a:t>FourSquare </a:t>
            </a:r>
            <a:r>
              <a:rPr dirty="0" sz="1100" spc="-85">
                <a:latin typeface="DejaVu Sans"/>
                <a:cs typeface="DejaVu Sans"/>
              </a:rPr>
              <a:t>API, </a:t>
            </a:r>
            <a:r>
              <a:rPr dirty="0" sz="1100" spc="-105">
                <a:latin typeface="DejaVu Sans"/>
                <a:cs typeface="DejaVu Sans"/>
              </a:rPr>
              <a:t>the </a:t>
            </a:r>
            <a:r>
              <a:rPr dirty="0" sz="1100" spc="-95">
                <a:latin typeface="DejaVu Sans"/>
                <a:cs typeface="DejaVu Sans"/>
              </a:rPr>
              <a:t>top </a:t>
            </a:r>
            <a:r>
              <a:rPr dirty="0" sz="1100" spc="-145">
                <a:latin typeface="DejaVu Sans"/>
                <a:cs typeface="DejaVu Sans"/>
              </a:rPr>
              <a:t>100 </a:t>
            </a:r>
            <a:r>
              <a:rPr dirty="0" sz="1100" spc="-135">
                <a:latin typeface="DejaVu Sans"/>
                <a:cs typeface="DejaVu Sans"/>
              </a:rPr>
              <a:t>venues </a:t>
            </a:r>
            <a:r>
              <a:rPr dirty="0" sz="1100" spc="-110">
                <a:latin typeface="DejaVu Sans"/>
                <a:cs typeface="DejaVu Sans"/>
              </a:rPr>
              <a:t>were </a:t>
            </a:r>
            <a:r>
              <a:rPr dirty="0" sz="1100" spc="-114">
                <a:latin typeface="DejaVu Sans"/>
                <a:cs typeface="DejaVu Sans"/>
              </a:rPr>
              <a:t>explored </a:t>
            </a:r>
            <a:r>
              <a:rPr dirty="0" sz="1100" spc="-90">
                <a:latin typeface="DejaVu Sans"/>
                <a:cs typeface="DejaVu Sans"/>
              </a:rPr>
              <a:t>within </a:t>
            </a:r>
            <a:r>
              <a:rPr dirty="0" sz="1100" spc="-150">
                <a:latin typeface="DejaVu Sans"/>
                <a:cs typeface="DejaVu Sans"/>
              </a:rPr>
              <a:t>a </a:t>
            </a:r>
            <a:r>
              <a:rPr dirty="0" sz="1100" spc="-114">
                <a:latin typeface="DejaVu Sans"/>
                <a:cs typeface="DejaVu Sans"/>
              </a:rPr>
              <a:t>radius </a:t>
            </a:r>
            <a:r>
              <a:rPr dirty="0" sz="1100" spc="-70">
                <a:latin typeface="DejaVu Sans"/>
                <a:cs typeface="DejaVu Sans"/>
              </a:rPr>
              <a:t>of </a:t>
            </a:r>
            <a:r>
              <a:rPr dirty="0" sz="1100" spc="-165">
                <a:latin typeface="DejaVu Sans"/>
                <a:cs typeface="DejaVu Sans"/>
              </a:rPr>
              <a:t>800m  </a:t>
            </a:r>
            <a:r>
              <a:rPr dirty="0" sz="1100" spc="-114">
                <a:latin typeface="DejaVu Sans"/>
                <a:cs typeface="DejaVu Sans"/>
              </a:rPr>
              <a:t>between </a:t>
            </a:r>
            <a:r>
              <a:rPr dirty="0" sz="1100" spc="-135">
                <a:latin typeface="DejaVu Sans"/>
                <a:cs typeface="DejaVu Sans"/>
              </a:rPr>
              <a:t>each </a:t>
            </a:r>
            <a:r>
              <a:rPr dirty="0" sz="1100" spc="-110">
                <a:latin typeface="DejaVu Sans"/>
                <a:cs typeface="DejaVu Sans"/>
              </a:rPr>
              <a:t>neighbourhood. </a:t>
            </a:r>
            <a:r>
              <a:rPr dirty="0" sz="1100" spc="-130">
                <a:latin typeface="DejaVu Sans"/>
                <a:cs typeface="DejaVu Sans"/>
              </a:rPr>
              <a:t>The </a:t>
            </a:r>
            <a:r>
              <a:rPr dirty="0" sz="1100" spc="-100">
                <a:latin typeface="DejaVu Sans"/>
                <a:cs typeface="DejaVu Sans"/>
              </a:rPr>
              <a:t>result </a:t>
            </a:r>
            <a:r>
              <a:rPr dirty="0" sz="1100" spc="-135">
                <a:latin typeface="DejaVu Sans"/>
                <a:cs typeface="DejaVu Sans"/>
              </a:rPr>
              <a:t>was </a:t>
            </a:r>
            <a:r>
              <a:rPr dirty="0" sz="1100" spc="-150">
                <a:latin typeface="DejaVu Sans"/>
                <a:cs typeface="DejaVu Sans"/>
              </a:rPr>
              <a:t>a </a:t>
            </a:r>
            <a:r>
              <a:rPr dirty="0" sz="1100" spc="-80">
                <a:latin typeface="DejaVu Sans"/>
                <a:cs typeface="DejaVu Sans"/>
              </a:rPr>
              <a:t>list of </a:t>
            </a:r>
            <a:r>
              <a:rPr dirty="0" sz="1100" spc="-150">
                <a:latin typeface="DejaVu Sans"/>
                <a:cs typeface="DejaVu Sans"/>
              </a:rPr>
              <a:t>2068 </a:t>
            </a:r>
            <a:r>
              <a:rPr dirty="0" sz="1100" spc="-135">
                <a:latin typeface="DejaVu Sans"/>
                <a:cs typeface="DejaVu Sans"/>
              </a:rPr>
              <a:t>venues </a:t>
            </a:r>
            <a:r>
              <a:rPr dirty="0" sz="1100" spc="-70">
                <a:latin typeface="DejaVu Sans"/>
                <a:cs typeface="DejaVu Sans"/>
              </a:rPr>
              <a:t>of </a:t>
            </a:r>
            <a:r>
              <a:rPr dirty="0" sz="1100" spc="-145">
                <a:latin typeface="DejaVu Sans"/>
                <a:cs typeface="DejaVu Sans"/>
              </a:rPr>
              <a:t>228 </a:t>
            </a:r>
            <a:r>
              <a:rPr dirty="0" sz="1100" spc="-90">
                <a:latin typeface="DejaVu Sans"/>
                <a:cs typeface="DejaVu Sans"/>
              </a:rPr>
              <a:t>different </a:t>
            </a:r>
            <a:r>
              <a:rPr dirty="0" sz="1100" spc="-114">
                <a:latin typeface="DejaVu Sans"/>
                <a:cs typeface="DejaVu Sans"/>
              </a:rPr>
              <a:t>categories,  </a:t>
            </a:r>
            <a:r>
              <a:rPr dirty="0" sz="1100" spc="-130">
                <a:latin typeface="DejaVu Sans"/>
                <a:cs typeface="DejaVu Sans"/>
              </a:rPr>
              <a:t>and </a:t>
            </a:r>
            <a:r>
              <a:rPr dirty="0" sz="1100" spc="-105">
                <a:latin typeface="DejaVu Sans"/>
                <a:cs typeface="DejaVu Sans"/>
              </a:rPr>
              <a:t>the </a:t>
            </a:r>
            <a:r>
              <a:rPr dirty="0" sz="1100" spc="-95">
                <a:latin typeface="DejaVu Sans"/>
                <a:cs typeface="DejaVu Sans"/>
              </a:rPr>
              <a:t>following </a:t>
            </a:r>
            <a:r>
              <a:rPr dirty="0" sz="1100" spc="-100">
                <a:latin typeface="DejaVu Sans"/>
                <a:cs typeface="DejaVu Sans"/>
              </a:rPr>
              <a:t>information </a:t>
            </a:r>
            <a:r>
              <a:rPr dirty="0" sz="1100" spc="-85">
                <a:latin typeface="DejaVu Sans"/>
                <a:cs typeface="DejaVu Sans"/>
              </a:rPr>
              <a:t>to </a:t>
            </a:r>
            <a:r>
              <a:rPr dirty="0" sz="1100" spc="-140">
                <a:latin typeface="DejaVu Sans"/>
                <a:cs typeface="DejaVu Sans"/>
              </a:rPr>
              <a:t>each</a:t>
            </a:r>
            <a:r>
              <a:rPr dirty="0" sz="1100" spc="-95">
                <a:latin typeface="DejaVu Sans"/>
                <a:cs typeface="DejaVu Sans"/>
              </a:rPr>
              <a:t> </a:t>
            </a:r>
            <a:r>
              <a:rPr dirty="0" sz="1100" spc="-110">
                <a:latin typeface="DejaVu Sans"/>
                <a:cs typeface="DejaVu Sans"/>
              </a:rPr>
              <a:t>one:</a:t>
            </a:r>
            <a:endParaRPr sz="11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100" spc="-100">
                <a:latin typeface="DejaVu Sans"/>
                <a:cs typeface="DejaVu Sans"/>
              </a:rPr>
              <a:t>Barrio</a:t>
            </a:r>
            <a:endParaRPr sz="1100">
              <a:latin typeface="DejaVu Sans"/>
              <a:cs typeface="DejaVu Sans"/>
            </a:endParaRPr>
          </a:p>
          <a:p>
            <a:pPr marL="12700" marR="3666490" indent="31750">
              <a:lnSpc>
                <a:spcPct val="101800"/>
              </a:lnSpc>
              <a:spcBef>
                <a:spcPts val="5"/>
              </a:spcBef>
            </a:pPr>
            <a:r>
              <a:rPr dirty="0" sz="1100" spc="-130">
                <a:latin typeface="DejaVu Sans"/>
                <a:cs typeface="DejaVu Sans"/>
              </a:rPr>
              <a:t>Venue </a:t>
            </a:r>
            <a:r>
              <a:rPr dirty="0" sz="1100" spc="-110">
                <a:latin typeface="DejaVu Sans"/>
                <a:cs typeface="DejaVu Sans"/>
              </a:rPr>
              <a:t>Latitude </a:t>
            </a:r>
            <a:r>
              <a:rPr dirty="0" sz="1100" spc="-130">
                <a:latin typeface="DejaVu Sans"/>
                <a:cs typeface="DejaVu Sans"/>
              </a:rPr>
              <a:t>and </a:t>
            </a:r>
            <a:r>
              <a:rPr dirty="0" sz="1100" spc="-120">
                <a:latin typeface="DejaVu Sans"/>
                <a:cs typeface="DejaVu Sans"/>
              </a:rPr>
              <a:t>Longitude  </a:t>
            </a:r>
            <a:r>
              <a:rPr dirty="0" sz="1100" spc="-130">
                <a:latin typeface="DejaVu Sans"/>
                <a:cs typeface="DejaVu Sans"/>
              </a:rPr>
              <a:t>Venue</a:t>
            </a:r>
            <a:r>
              <a:rPr dirty="0" sz="1100" spc="-105">
                <a:latin typeface="DejaVu Sans"/>
                <a:cs typeface="DejaVu Sans"/>
              </a:rPr>
              <a:t> </a:t>
            </a:r>
            <a:r>
              <a:rPr dirty="0" sz="1100" spc="-125">
                <a:latin typeface="DejaVu Sans"/>
                <a:cs typeface="DejaVu Sans"/>
              </a:rPr>
              <a:t>category</a:t>
            </a:r>
            <a:endParaRPr sz="1100">
              <a:latin typeface="DejaVu Sans"/>
              <a:cs typeface="DejaVu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8120" y="8062721"/>
            <a:ext cx="5429885" cy="13093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900" spc="-75" i="1">
                <a:solidFill>
                  <a:srgbClr val="44536A"/>
                </a:solidFill>
                <a:latin typeface="URW Bookman L"/>
                <a:cs typeface="URW Bookman L"/>
              </a:rPr>
              <a:t>Figure </a:t>
            </a:r>
            <a:r>
              <a:rPr dirty="0" sz="900" spc="-105" i="1">
                <a:solidFill>
                  <a:srgbClr val="44536A"/>
                </a:solidFill>
                <a:latin typeface="URW Bookman L"/>
                <a:cs typeface="URW Bookman L"/>
              </a:rPr>
              <a:t>3 </a:t>
            </a:r>
            <a:r>
              <a:rPr dirty="0" sz="900" spc="-70" i="1">
                <a:solidFill>
                  <a:srgbClr val="44536A"/>
                </a:solidFill>
                <a:latin typeface="URW Bookman L"/>
                <a:cs typeface="URW Bookman L"/>
              </a:rPr>
              <a:t>-example </a:t>
            </a:r>
            <a:r>
              <a:rPr dirty="0" sz="900" spc="-30" i="1">
                <a:solidFill>
                  <a:srgbClr val="44536A"/>
                </a:solidFill>
                <a:latin typeface="URW Bookman L"/>
                <a:cs typeface="URW Bookman L"/>
              </a:rPr>
              <a:t>of </a:t>
            </a:r>
            <a:r>
              <a:rPr dirty="0" sz="900" spc="-80" i="1">
                <a:solidFill>
                  <a:srgbClr val="44536A"/>
                </a:solidFill>
                <a:latin typeface="URW Bookman L"/>
                <a:cs typeface="URW Bookman L"/>
              </a:rPr>
              <a:t>results </a:t>
            </a:r>
            <a:r>
              <a:rPr dirty="0" sz="900" spc="-70" i="1">
                <a:solidFill>
                  <a:srgbClr val="44536A"/>
                </a:solidFill>
                <a:latin typeface="URW Bookman L"/>
                <a:cs typeface="URW Bookman L"/>
              </a:rPr>
              <a:t>obtained </a:t>
            </a:r>
            <a:r>
              <a:rPr dirty="0" sz="900" spc="-55" i="1">
                <a:solidFill>
                  <a:srgbClr val="44536A"/>
                </a:solidFill>
                <a:latin typeface="URW Bookman L"/>
                <a:cs typeface="URW Bookman L"/>
              </a:rPr>
              <a:t>after </a:t>
            </a:r>
            <a:r>
              <a:rPr dirty="0" sz="900" spc="-65" i="1">
                <a:solidFill>
                  <a:srgbClr val="44536A"/>
                </a:solidFill>
                <a:latin typeface="URW Bookman L"/>
                <a:cs typeface="URW Bookman L"/>
              </a:rPr>
              <a:t>exploring </a:t>
            </a:r>
            <a:r>
              <a:rPr dirty="0" sz="900" spc="-90" i="1">
                <a:solidFill>
                  <a:srgbClr val="44536A"/>
                </a:solidFill>
                <a:latin typeface="URW Bookman L"/>
                <a:cs typeface="URW Bookman L"/>
              </a:rPr>
              <a:t>nearby </a:t>
            </a:r>
            <a:r>
              <a:rPr dirty="0" sz="900" spc="-95" i="1">
                <a:solidFill>
                  <a:srgbClr val="44536A"/>
                </a:solidFill>
                <a:latin typeface="URW Bookman L"/>
                <a:cs typeface="URW Bookman L"/>
              </a:rPr>
              <a:t>venues </a:t>
            </a:r>
            <a:r>
              <a:rPr dirty="0" sz="900" spc="-60" i="1">
                <a:solidFill>
                  <a:srgbClr val="44536A"/>
                </a:solidFill>
                <a:latin typeface="URW Bookman L"/>
                <a:cs typeface="URW Bookman L"/>
              </a:rPr>
              <a:t>through</a:t>
            </a:r>
            <a:r>
              <a:rPr dirty="0" sz="900" spc="-20" i="1">
                <a:solidFill>
                  <a:srgbClr val="44536A"/>
                </a:solidFill>
                <a:latin typeface="URW Bookman L"/>
                <a:cs typeface="URW Bookman L"/>
              </a:rPr>
              <a:t> </a:t>
            </a:r>
            <a:r>
              <a:rPr dirty="0" sz="900" spc="-90" i="1">
                <a:solidFill>
                  <a:srgbClr val="44536A"/>
                </a:solidFill>
                <a:latin typeface="URW Bookman L"/>
                <a:cs typeface="URW Bookman L"/>
              </a:rPr>
              <a:t>FourSquare</a:t>
            </a:r>
            <a:endParaRPr sz="900">
              <a:latin typeface="URW Bookman L"/>
              <a:cs typeface="URW Bookman 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URW Bookman L"/>
              <a:cs typeface="URW Bookman L"/>
            </a:endParaRPr>
          </a:p>
          <a:p>
            <a:pPr algn="just" marL="12700" marR="7620">
              <a:lnSpc>
                <a:spcPct val="101400"/>
              </a:lnSpc>
              <a:spcBef>
                <a:spcPts val="5"/>
              </a:spcBef>
            </a:pPr>
            <a:r>
              <a:rPr dirty="0" sz="1100" spc="-85">
                <a:latin typeface="DejaVu Sans"/>
                <a:cs typeface="DejaVu Sans"/>
              </a:rPr>
              <a:t>In </a:t>
            </a:r>
            <a:r>
              <a:rPr dirty="0" sz="1100" spc="-95">
                <a:latin typeface="DejaVu Sans"/>
                <a:cs typeface="DejaVu Sans"/>
              </a:rPr>
              <a:t>order </a:t>
            </a:r>
            <a:r>
              <a:rPr dirty="0" sz="1100" spc="-85">
                <a:latin typeface="DejaVu Sans"/>
                <a:cs typeface="DejaVu Sans"/>
              </a:rPr>
              <a:t>to </a:t>
            </a:r>
            <a:r>
              <a:rPr dirty="0" sz="1100" spc="-155">
                <a:latin typeface="DejaVu Sans"/>
                <a:cs typeface="DejaVu Sans"/>
              </a:rPr>
              <a:t>make </a:t>
            </a:r>
            <a:r>
              <a:rPr dirty="0" sz="1100" spc="-95">
                <a:latin typeface="DejaVu Sans"/>
                <a:cs typeface="DejaVu Sans"/>
              </a:rPr>
              <a:t>this </a:t>
            </a:r>
            <a:r>
              <a:rPr dirty="0" sz="1100" spc="-100">
                <a:latin typeface="DejaVu Sans"/>
                <a:cs typeface="DejaVu Sans"/>
              </a:rPr>
              <a:t>information </a:t>
            </a:r>
            <a:r>
              <a:rPr dirty="0" sz="1100" spc="-125">
                <a:latin typeface="DejaVu Sans"/>
                <a:cs typeface="DejaVu Sans"/>
              </a:rPr>
              <a:t>more </a:t>
            </a:r>
            <a:r>
              <a:rPr dirty="0" sz="1100" spc="-120">
                <a:latin typeface="DejaVu Sans"/>
                <a:cs typeface="DejaVu Sans"/>
              </a:rPr>
              <a:t>understandable </a:t>
            </a:r>
            <a:r>
              <a:rPr dirty="0" sz="1100" spc="-140">
                <a:latin typeface="DejaVu Sans"/>
                <a:cs typeface="DejaVu Sans"/>
              </a:rPr>
              <a:t>by </a:t>
            </a:r>
            <a:r>
              <a:rPr dirty="0" sz="1100" spc="-150">
                <a:latin typeface="DejaVu Sans"/>
                <a:cs typeface="DejaVu Sans"/>
              </a:rPr>
              <a:t>a </a:t>
            </a:r>
            <a:r>
              <a:rPr dirty="0" sz="1100" spc="-80">
                <a:latin typeface="DejaVu Sans"/>
                <a:cs typeface="DejaVu Sans"/>
              </a:rPr>
              <a:t>ML </a:t>
            </a:r>
            <a:r>
              <a:rPr dirty="0" sz="1100" spc="-110">
                <a:latin typeface="DejaVu Sans"/>
                <a:cs typeface="DejaVu Sans"/>
              </a:rPr>
              <a:t>algorithm, </a:t>
            </a:r>
            <a:r>
              <a:rPr dirty="0" sz="1100" spc="-100">
                <a:latin typeface="DejaVu Sans"/>
                <a:cs typeface="DejaVu Sans"/>
              </a:rPr>
              <a:t>one-hot </a:t>
            </a:r>
            <a:r>
              <a:rPr dirty="0" sz="1100" spc="-120">
                <a:latin typeface="DejaVu Sans"/>
                <a:cs typeface="DejaVu Sans"/>
              </a:rPr>
              <a:t>encoding  </a:t>
            </a:r>
            <a:r>
              <a:rPr dirty="0" sz="1100" spc="-135">
                <a:latin typeface="DejaVu Sans"/>
                <a:cs typeface="DejaVu Sans"/>
              </a:rPr>
              <a:t>was </a:t>
            </a:r>
            <a:r>
              <a:rPr dirty="0" sz="1100" spc="-130">
                <a:latin typeface="DejaVu Sans"/>
                <a:cs typeface="DejaVu Sans"/>
              </a:rPr>
              <a:t>used </a:t>
            </a:r>
            <a:r>
              <a:rPr dirty="0" sz="1100" spc="-85">
                <a:latin typeface="DejaVu Sans"/>
                <a:cs typeface="DejaVu Sans"/>
              </a:rPr>
              <a:t>to </a:t>
            </a:r>
            <a:r>
              <a:rPr dirty="0" sz="1100" spc="-120">
                <a:latin typeface="DejaVu Sans"/>
                <a:cs typeface="DejaVu Sans"/>
              </a:rPr>
              <a:t>group </a:t>
            </a:r>
            <a:r>
              <a:rPr dirty="0" sz="1100" spc="-105">
                <a:latin typeface="DejaVu Sans"/>
                <a:cs typeface="DejaVu Sans"/>
              </a:rPr>
              <a:t>the </a:t>
            </a:r>
            <a:r>
              <a:rPr dirty="0" sz="1100" spc="-125">
                <a:latin typeface="DejaVu Sans"/>
                <a:cs typeface="DejaVu Sans"/>
              </a:rPr>
              <a:t>data </a:t>
            </a:r>
            <a:r>
              <a:rPr dirty="0" sz="1100" spc="-140">
                <a:latin typeface="DejaVu Sans"/>
                <a:cs typeface="DejaVu Sans"/>
              </a:rPr>
              <a:t>by </a:t>
            </a:r>
            <a:r>
              <a:rPr dirty="0" sz="1100" spc="-100">
                <a:latin typeface="DejaVu Sans"/>
                <a:cs typeface="DejaVu Sans"/>
              </a:rPr>
              <a:t>Barrio, </a:t>
            </a:r>
            <a:r>
              <a:rPr dirty="0" sz="1100" spc="-130">
                <a:latin typeface="DejaVu Sans"/>
                <a:cs typeface="DejaVu Sans"/>
              </a:rPr>
              <a:t>and </a:t>
            </a:r>
            <a:r>
              <a:rPr dirty="0" sz="1100" spc="-110">
                <a:latin typeface="DejaVu Sans"/>
                <a:cs typeface="DejaVu Sans"/>
              </a:rPr>
              <a:t>count </a:t>
            </a:r>
            <a:r>
              <a:rPr dirty="0" sz="1100" spc="-114">
                <a:latin typeface="DejaVu Sans"/>
                <a:cs typeface="DejaVu Sans"/>
              </a:rPr>
              <a:t>how </a:t>
            </a:r>
            <a:r>
              <a:rPr dirty="0" sz="1100" spc="-160">
                <a:latin typeface="DejaVu Sans"/>
                <a:cs typeface="DejaVu Sans"/>
              </a:rPr>
              <a:t>many </a:t>
            </a:r>
            <a:r>
              <a:rPr dirty="0" sz="1100" spc="-135">
                <a:latin typeface="DejaVu Sans"/>
                <a:cs typeface="DejaVu Sans"/>
              </a:rPr>
              <a:t>venues </a:t>
            </a:r>
            <a:r>
              <a:rPr dirty="0" sz="1100" spc="-70">
                <a:latin typeface="DejaVu Sans"/>
                <a:cs typeface="DejaVu Sans"/>
              </a:rPr>
              <a:t>of </a:t>
            </a:r>
            <a:r>
              <a:rPr dirty="0" sz="1100" spc="-140">
                <a:latin typeface="DejaVu Sans"/>
                <a:cs typeface="DejaVu Sans"/>
              </a:rPr>
              <a:t>each </a:t>
            </a:r>
            <a:r>
              <a:rPr dirty="0" sz="1100" spc="-125">
                <a:latin typeface="DejaVu Sans"/>
                <a:cs typeface="DejaVu Sans"/>
              </a:rPr>
              <a:t>category </a:t>
            </a:r>
            <a:r>
              <a:rPr dirty="0" sz="1100" spc="-114">
                <a:latin typeface="DejaVu Sans"/>
                <a:cs typeface="DejaVu Sans"/>
              </a:rPr>
              <a:t>were  </a:t>
            </a:r>
            <a:r>
              <a:rPr dirty="0" sz="1100" spc="-110">
                <a:latin typeface="DejaVu Sans"/>
                <a:cs typeface="DejaVu Sans"/>
              </a:rPr>
              <a:t>present.</a:t>
            </a:r>
            <a:endParaRPr sz="1100">
              <a:latin typeface="DejaVu Sans"/>
              <a:cs typeface="DejaVu Sans"/>
            </a:endParaRPr>
          </a:p>
          <a:p>
            <a:pPr algn="just" marL="12700" marR="5080">
              <a:lnSpc>
                <a:spcPct val="101800"/>
              </a:lnSpc>
            </a:pPr>
            <a:r>
              <a:rPr dirty="0" sz="1100" spc="-130">
                <a:latin typeface="DejaVu Sans"/>
                <a:cs typeface="DejaVu Sans"/>
              </a:rPr>
              <a:t>The venue </a:t>
            </a:r>
            <a:r>
              <a:rPr dirty="0" sz="1100" spc="-110">
                <a:latin typeface="DejaVu Sans"/>
                <a:cs typeface="DejaVu Sans"/>
              </a:rPr>
              <a:t>count </a:t>
            </a:r>
            <a:r>
              <a:rPr dirty="0" sz="1100" spc="-135">
                <a:latin typeface="DejaVu Sans"/>
                <a:cs typeface="DejaVu Sans"/>
              </a:rPr>
              <a:t>was </a:t>
            </a:r>
            <a:r>
              <a:rPr dirty="0" sz="1100" spc="-120">
                <a:latin typeface="DejaVu Sans"/>
                <a:cs typeface="DejaVu Sans"/>
              </a:rPr>
              <a:t>recomputed </a:t>
            </a:r>
            <a:r>
              <a:rPr dirty="0" sz="1100" spc="-80">
                <a:latin typeface="DejaVu Sans"/>
                <a:cs typeface="DejaVu Sans"/>
              </a:rPr>
              <a:t>to </a:t>
            </a:r>
            <a:r>
              <a:rPr dirty="0" sz="1100" spc="-120">
                <a:latin typeface="DejaVu Sans"/>
                <a:cs typeface="DejaVu Sans"/>
              </a:rPr>
              <a:t>show </a:t>
            </a:r>
            <a:r>
              <a:rPr dirty="0" sz="1100" spc="-135">
                <a:latin typeface="DejaVu Sans"/>
                <a:cs typeface="DejaVu Sans"/>
              </a:rPr>
              <a:t>each venue </a:t>
            </a:r>
            <a:r>
              <a:rPr dirty="0" sz="1100" spc="-150">
                <a:latin typeface="DejaVu Sans"/>
                <a:cs typeface="DejaVu Sans"/>
              </a:rPr>
              <a:t>as a </a:t>
            </a:r>
            <a:r>
              <a:rPr dirty="0" sz="1100" spc="-90">
                <a:latin typeface="DejaVu Sans"/>
                <a:cs typeface="DejaVu Sans"/>
              </a:rPr>
              <a:t>proportion </a:t>
            </a:r>
            <a:r>
              <a:rPr dirty="0" sz="1100" spc="-70">
                <a:latin typeface="DejaVu Sans"/>
                <a:cs typeface="DejaVu Sans"/>
              </a:rPr>
              <a:t>of </a:t>
            </a:r>
            <a:r>
              <a:rPr dirty="0" sz="1100" spc="-85">
                <a:latin typeface="DejaVu Sans"/>
                <a:cs typeface="DejaVu Sans"/>
              </a:rPr>
              <a:t>total </a:t>
            </a:r>
            <a:r>
              <a:rPr dirty="0" sz="1100" spc="-125">
                <a:latin typeface="DejaVu Sans"/>
                <a:cs typeface="DejaVu Sans"/>
              </a:rPr>
              <a:t>venues, </a:t>
            </a:r>
            <a:r>
              <a:rPr dirty="0" sz="1100" spc="-85">
                <a:latin typeface="DejaVu Sans"/>
                <a:cs typeface="DejaVu Sans"/>
              </a:rPr>
              <a:t>in </a:t>
            </a:r>
            <a:r>
              <a:rPr dirty="0" sz="1100" spc="-95">
                <a:latin typeface="DejaVu Sans"/>
                <a:cs typeface="DejaVu Sans"/>
              </a:rPr>
              <a:t>order  </a:t>
            </a:r>
            <a:r>
              <a:rPr dirty="0" sz="1100" spc="-80">
                <a:latin typeface="DejaVu Sans"/>
                <a:cs typeface="DejaVu Sans"/>
              </a:rPr>
              <a:t>to </a:t>
            </a:r>
            <a:r>
              <a:rPr dirty="0" sz="1100" spc="-95">
                <a:latin typeface="DejaVu Sans"/>
                <a:cs typeface="DejaVu Sans"/>
              </a:rPr>
              <a:t>sort </a:t>
            </a:r>
            <a:r>
              <a:rPr dirty="0" sz="1100" spc="-145">
                <a:latin typeface="DejaVu Sans"/>
                <a:cs typeface="DejaVu Sans"/>
              </a:rPr>
              <a:t>by </a:t>
            </a:r>
            <a:r>
              <a:rPr dirty="0" sz="1100" spc="-125">
                <a:latin typeface="DejaVu Sans"/>
                <a:cs typeface="DejaVu Sans"/>
              </a:rPr>
              <a:t>most </a:t>
            </a:r>
            <a:r>
              <a:rPr dirty="0" sz="1100" spc="-145">
                <a:latin typeface="DejaVu Sans"/>
                <a:cs typeface="DejaVu Sans"/>
              </a:rPr>
              <a:t>common </a:t>
            </a:r>
            <a:r>
              <a:rPr dirty="0" sz="1100" spc="-125">
                <a:latin typeface="DejaVu Sans"/>
                <a:cs typeface="DejaVu Sans"/>
              </a:rPr>
              <a:t>venues, </a:t>
            </a:r>
            <a:r>
              <a:rPr dirty="0" sz="1100" spc="-130">
                <a:latin typeface="DejaVu Sans"/>
                <a:cs typeface="DejaVu Sans"/>
              </a:rPr>
              <a:t>and </a:t>
            </a:r>
            <a:r>
              <a:rPr dirty="0" sz="1100" spc="-125">
                <a:latin typeface="DejaVu Sans"/>
                <a:cs typeface="DejaVu Sans"/>
              </a:rPr>
              <a:t>keeping </a:t>
            </a:r>
            <a:r>
              <a:rPr dirty="0" sz="1100" spc="-105">
                <a:latin typeface="DejaVu Sans"/>
                <a:cs typeface="DejaVu Sans"/>
              </a:rPr>
              <a:t>the </a:t>
            </a:r>
            <a:r>
              <a:rPr dirty="0" sz="1100" spc="-95">
                <a:latin typeface="DejaVu Sans"/>
                <a:cs typeface="DejaVu Sans"/>
              </a:rPr>
              <a:t>top </a:t>
            </a:r>
            <a:r>
              <a:rPr dirty="0" sz="1100" spc="-145">
                <a:latin typeface="DejaVu Sans"/>
                <a:cs typeface="DejaVu Sans"/>
              </a:rPr>
              <a:t>10 </a:t>
            </a:r>
            <a:r>
              <a:rPr dirty="0" sz="1100" spc="-125">
                <a:latin typeface="DejaVu Sans"/>
                <a:cs typeface="DejaVu Sans"/>
              </a:rPr>
              <a:t>most </a:t>
            </a:r>
            <a:r>
              <a:rPr dirty="0" sz="1100" spc="-145">
                <a:latin typeface="DejaVu Sans"/>
                <a:cs typeface="DejaVu Sans"/>
              </a:rPr>
              <a:t>common </a:t>
            </a:r>
            <a:r>
              <a:rPr dirty="0" sz="1100" spc="-135">
                <a:latin typeface="DejaVu Sans"/>
                <a:cs typeface="DejaVu Sans"/>
              </a:rPr>
              <a:t>venues </a:t>
            </a:r>
            <a:r>
              <a:rPr dirty="0" sz="1100" spc="-75">
                <a:latin typeface="DejaVu Sans"/>
                <a:cs typeface="DejaVu Sans"/>
              </a:rPr>
              <a:t>for </a:t>
            </a:r>
            <a:r>
              <a:rPr dirty="0" sz="1100" spc="-135">
                <a:latin typeface="DejaVu Sans"/>
                <a:cs typeface="DejaVu Sans"/>
              </a:rPr>
              <a:t>each </a:t>
            </a:r>
            <a:r>
              <a:rPr dirty="0" sz="1100" spc="-95">
                <a:latin typeface="DejaVu Sans"/>
                <a:cs typeface="DejaVu Sans"/>
              </a:rPr>
              <a:t>Barrio.  </a:t>
            </a:r>
            <a:r>
              <a:rPr dirty="0" sz="1100" spc="-120">
                <a:latin typeface="DejaVu Sans"/>
                <a:cs typeface="DejaVu Sans"/>
              </a:rPr>
              <a:t>An </a:t>
            </a:r>
            <a:r>
              <a:rPr dirty="0" sz="1100" spc="-140">
                <a:latin typeface="DejaVu Sans"/>
                <a:cs typeface="DejaVu Sans"/>
              </a:rPr>
              <a:t>example </a:t>
            </a:r>
            <a:r>
              <a:rPr dirty="0" sz="1100" spc="-70">
                <a:latin typeface="DejaVu Sans"/>
                <a:cs typeface="DejaVu Sans"/>
              </a:rPr>
              <a:t>of </a:t>
            </a:r>
            <a:r>
              <a:rPr dirty="0" sz="1100" spc="-95">
                <a:latin typeface="DejaVu Sans"/>
                <a:cs typeface="DejaVu Sans"/>
              </a:rPr>
              <a:t>this </a:t>
            </a:r>
            <a:r>
              <a:rPr dirty="0" sz="1100" spc="-125">
                <a:latin typeface="DejaVu Sans"/>
                <a:cs typeface="DejaVu Sans"/>
              </a:rPr>
              <a:t>dataset </a:t>
            </a:r>
            <a:r>
              <a:rPr dirty="0" sz="1100" spc="-135">
                <a:latin typeface="DejaVu Sans"/>
                <a:cs typeface="DejaVu Sans"/>
              </a:rPr>
              <a:t>can </a:t>
            </a:r>
            <a:r>
              <a:rPr dirty="0" sz="1100" spc="-130">
                <a:latin typeface="DejaVu Sans"/>
                <a:cs typeface="DejaVu Sans"/>
              </a:rPr>
              <a:t>be </a:t>
            </a:r>
            <a:r>
              <a:rPr dirty="0" sz="1100" spc="-135">
                <a:latin typeface="DejaVu Sans"/>
                <a:cs typeface="DejaVu Sans"/>
              </a:rPr>
              <a:t>seen </a:t>
            </a:r>
            <a:r>
              <a:rPr dirty="0" sz="1100" spc="-85">
                <a:latin typeface="DejaVu Sans"/>
                <a:cs typeface="DejaVu Sans"/>
              </a:rPr>
              <a:t>in </a:t>
            </a:r>
            <a:r>
              <a:rPr dirty="0" sz="1100" spc="-110">
                <a:latin typeface="DejaVu Sans"/>
                <a:cs typeface="DejaVu Sans"/>
              </a:rPr>
              <a:t>the </a:t>
            </a:r>
            <a:r>
              <a:rPr dirty="0" sz="1100" spc="-95">
                <a:latin typeface="DejaVu Sans"/>
                <a:cs typeface="DejaVu Sans"/>
              </a:rPr>
              <a:t>following</a:t>
            </a:r>
            <a:r>
              <a:rPr dirty="0" sz="1100" spc="-20">
                <a:latin typeface="DejaVu Sans"/>
                <a:cs typeface="DejaVu Sans"/>
              </a:rPr>
              <a:t> </a:t>
            </a:r>
            <a:r>
              <a:rPr dirty="0" sz="1100" spc="-100">
                <a:latin typeface="DejaVu Sans"/>
                <a:cs typeface="DejaVu Sans"/>
              </a:rPr>
              <a:t>figure:</a:t>
            </a:r>
            <a:endParaRPr sz="1100">
              <a:latin typeface="DejaVu Sans"/>
              <a:cs typeface="DejaVu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613" y="2455163"/>
            <a:ext cx="4846955" cy="29047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80135" y="7100537"/>
            <a:ext cx="5348258" cy="8060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60905" y="2358897"/>
            <a:ext cx="423989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75" i="1">
                <a:solidFill>
                  <a:srgbClr val="44536A"/>
                </a:solidFill>
                <a:latin typeface="URW Bookman L"/>
                <a:cs typeface="URW Bookman L"/>
              </a:rPr>
              <a:t>Figure </a:t>
            </a:r>
            <a:r>
              <a:rPr dirty="0" sz="900" spc="-105" i="1">
                <a:solidFill>
                  <a:srgbClr val="44536A"/>
                </a:solidFill>
                <a:latin typeface="URW Bookman L"/>
                <a:cs typeface="URW Bookman L"/>
              </a:rPr>
              <a:t>4 </a:t>
            </a:r>
            <a:r>
              <a:rPr dirty="0" sz="900" spc="-15" i="1">
                <a:solidFill>
                  <a:srgbClr val="44536A"/>
                </a:solidFill>
                <a:latin typeface="URW Bookman L"/>
                <a:cs typeface="URW Bookman L"/>
              </a:rPr>
              <a:t>- </a:t>
            </a:r>
            <a:r>
              <a:rPr dirty="0" sz="900" spc="-95" i="1">
                <a:solidFill>
                  <a:srgbClr val="44536A"/>
                </a:solidFill>
                <a:latin typeface="URW Bookman L"/>
                <a:cs typeface="URW Bookman L"/>
              </a:rPr>
              <a:t>Example </a:t>
            </a:r>
            <a:r>
              <a:rPr dirty="0" sz="900" spc="-30" i="1">
                <a:solidFill>
                  <a:srgbClr val="44536A"/>
                </a:solidFill>
                <a:latin typeface="URW Bookman L"/>
                <a:cs typeface="URW Bookman L"/>
              </a:rPr>
              <a:t>of </a:t>
            </a:r>
            <a:r>
              <a:rPr dirty="0" sz="900" spc="-75" i="1">
                <a:solidFill>
                  <a:srgbClr val="44536A"/>
                </a:solidFill>
                <a:latin typeface="URW Bookman L"/>
                <a:cs typeface="URW Bookman L"/>
              </a:rPr>
              <a:t>dataset </a:t>
            </a:r>
            <a:r>
              <a:rPr dirty="0" sz="900" spc="-90" i="1">
                <a:solidFill>
                  <a:srgbClr val="44536A"/>
                </a:solidFill>
                <a:latin typeface="URW Bookman L"/>
                <a:cs typeface="URW Bookman L"/>
              </a:rPr>
              <a:t>showing </a:t>
            </a:r>
            <a:r>
              <a:rPr dirty="0" sz="900" spc="-40" i="1">
                <a:solidFill>
                  <a:srgbClr val="44536A"/>
                </a:solidFill>
                <a:latin typeface="URW Bookman L"/>
                <a:cs typeface="URW Bookman L"/>
              </a:rPr>
              <a:t>top </a:t>
            </a:r>
            <a:r>
              <a:rPr dirty="0" sz="900" spc="-105" i="1">
                <a:solidFill>
                  <a:srgbClr val="44536A"/>
                </a:solidFill>
                <a:latin typeface="URW Bookman L"/>
                <a:cs typeface="URW Bookman L"/>
              </a:rPr>
              <a:t>10 </a:t>
            </a:r>
            <a:r>
              <a:rPr dirty="0" sz="900" spc="-65" i="1">
                <a:solidFill>
                  <a:srgbClr val="44536A"/>
                </a:solidFill>
                <a:latin typeface="URW Bookman L"/>
                <a:cs typeface="URW Bookman L"/>
              </a:rPr>
              <a:t>most common </a:t>
            </a:r>
            <a:r>
              <a:rPr dirty="0" sz="900" spc="-95" i="1">
                <a:solidFill>
                  <a:srgbClr val="44536A"/>
                </a:solidFill>
                <a:latin typeface="URW Bookman L"/>
                <a:cs typeface="URW Bookman L"/>
              </a:rPr>
              <a:t>venues </a:t>
            </a:r>
            <a:r>
              <a:rPr dirty="0" sz="900" spc="-75" i="1">
                <a:solidFill>
                  <a:srgbClr val="44536A"/>
                </a:solidFill>
                <a:latin typeface="URW Bookman L"/>
                <a:cs typeface="URW Bookman L"/>
              </a:rPr>
              <a:t>in each</a:t>
            </a:r>
            <a:r>
              <a:rPr dirty="0" sz="900" spc="25" i="1">
                <a:solidFill>
                  <a:srgbClr val="44536A"/>
                </a:solidFill>
                <a:latin typeface="URW Bookman L"/>
                <a:cs typeface="URW Bookman L"/>
              </a:rPr>
              <a:t> </a:t>
            </a:r>
            <a:r>
              <a:rPr dirty="0" sz="900" spc="-70" i="1">
                <a:solidFill>
                  <a:srgbClr val="44536A"/>
                </a:solidFill>
                <a:latin typeface="URW Bookman L"/>
                <a:cs typeface="URW Bookman L"/>
              </a:rPr>
              <a:t>neighbourhood</a:t>
            </a:r>
            <a:endParaRPr sz="900">
              <a:latin typeface="URW Bookman L"/>
              <a:cs typeface="URW Bookman 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8120" y="2799333"/>
            <a:ext cx="3181985" cy="163766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210" b="1">
                <a:latin typeface="DejaVu Sans"/>
                <a:cs typeface="DejaVu Sans"/>
              </a:rPr>
              <a:t>Recapitulation</a:t>
            </a:r>
            <a:endParaRPr sz="135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</a:pPr>
            <a:r>
              <a:rPr dirty="0" sz="1100" spc="-125">
                <a:latin typeface="DejaVu Sans"/>
                <a:cs typeface="DejaVu Sans"/>
              </a:rPr>
              <a:t>So, </a:t>
            </a:r>
            <a:r>
              <a:rPr dirty="0" sz="1100" spc="-114">
                <a:latin typeface="DejaVu Sans"/>
                <a:cs typeface="DejaVu Sans"/>
              </a:rPr>
              <a:t>now </a:t>
            </a:r>
            <a:r>
              <a:rPr dirty="0" sz="1100" spc="-120">
                <a:latin typeface="DejaVu Sans"/>
                <a:cs typeface="DejaVu Sans"/>
              </a:rPr>
              <a:t>we </a:t>
            </a:r>
            <a:r>
              <a:rPr dirty="0" sz="1100" spc="-145">
                <a:latin typeface="DejaVu Sans"/>
                <a:cs typeface="DejaVu Sans"/>
              </a:rPr>
              <a:t>have </a:t>
            </a:r>
            <a:r>
              <a:rPr dirty="0" sz="1100" spc="-150">
                <a:latin typeface="DejaVu Sans"/>
                <a:cs typeface="DejaVu Sans"/>
              </a:rPr>
              <a:t>a </a:t>
            </a:r>
            <a:r>
              <a:rPr dirty="0" sz="1100" spc="-130">
                <a:latin typeface="DejaVu Sans"/>
                <a:cs typeface="DejaVu Sans"/>
              </a:rPr>
              <a:t>very </a:t>
            </a:r>
            <a:r>
              <a:rPr dirty="0" sz="1100" spc="-120">
                <a:latin typeface="DejaVu Sans"/>
                <a:cs typeface="DejaVu Sans"/>
              </a:rPr>
              <a:t>complete dataset </a:t>
            </a:r>
            <a:r>
              <a:rPr dirty="0" sz="1100" spc="-100">
                <a:latin typeface="DejaVu Sans"/>
                <a:cs typeface="DejaVu Sans"/>
              </a:rPr>
              <a:t>that</a:t>
            </a:r>
            <a:r>
              <a:rPr dirty="0" sz="1100" spc="105">
                <a:latin typeface="DejaVu Sans"/>
                <a:cs typeface="DejaVu Sans"/>
              </a:rPr>
              <a:t> </a:t>
            </a:r>
            <a:r>
              <a:rPr dirty="0" sz="1100" spc="-110">
                <a:latin typeface="DejaVu Sans"/>
                <a:cs typeface="DejaVu Sans"/>
              </a:rPr>
              <a:t>includes:</a:t>
            </a:r>
            <a:endParaRPr sz="11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</a:pPr>
            <a:r>
              <a:rPr dirty="0" sz="1100" spc="-105">
                <a:latin typeface="DejaVu Sans"/>
                <a:cs typeface="DejaVu Sans"/>
              </a:rPr>
              <a:t>-Barrio/Comuna</a:t>
            </a:r>
            <a:endParaRPr sz="11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100" spc="-125">
                <a:latin typeface="DejaVu Sans"/>
                <a:cs typeface="DejaVu Sans"/>
              </a:rPr>
              <a:t>-Average </a:t>
            </a:r>
            <a:r>
              <a:rPr dirty="0" sz="1100" spc="-114">
                <a:latin typeface="DejaVu Sans"/>
                <a:cs typeface="DejaVu Sans"/>
              </a:rPr>
              <a:t>household</a:t>
            </a:r>
            <a:r>
              <a:rPr dirty="0" sz="1100" spc="-100">
                <a:latin typeface="DejaVu Sans"/>
                <a:cs typeface="DejaVu Sans"/>
              </a:rPr>
              <a:t> </a:t>
            </a:r>
            <a:r>
              <a:rPr dirty="0" sz="1100" spc="-125">
                <a:latin typeface="DejaVu Sans"/>
                <a:cs typeface="DejaVu Sans"/>
              </a:rPr>
              <a:t>income</a:t>
            </a:r>
            <a:endParaRPr sz="11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100" spc="-120">
                <a:latin typeface="DejaVu Sans"/>
                <a:cs typeface="DejaVu Sans"/>
              </a:rPr>
              <a:t>-geographic</a:t>
            </a:r>
            <a:r>
              <a:rPr dirty="0" sz="1100" spc="-105">
                <a:latin typeface="DejaVu Sans"/>
                <a:cs typeface="DejaVu Sans"/>
              </a:rPr>
              <a:t> </a:t>
            </a:r>
            <a:r>
              <a:rPr dirty="0" sz="1100" spc="-100">
                <a:latin typeface="DejaVu Sans"/>
                <a:cs typeface="DejaVu Sans"/>
              </a:rPr>
              <a:t>location</a:t>
            </a:r>
            <a:endParaRPr sz="11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100" spc="-120">
                <a:latin typeface="DejaVu Sans"/>
                <a:cs typeface="DejaVu Sans"/>
              </a:rPr>
              <a:t>-Number </a:t>
            </a:r>
            <a:r>
              <a:rPr dirty="0" sz="1100" spc="-70">
                <a:latin typeface="DejaVu Sans"/>
                <a:cs typeface="DejaVu Sans"/>
              </a:rPr>
              <a:t>of </a:t>
            </a:r>
            <a:r>
              <a:rPr dirty="0" sz="1100" spc="-135">
                <a:latin typeface="DejaVu Sans"/>
                <a:cs typeface="DejaVu Sans"/>
              </a:rPr>
              <a:t>venues </a:t>
            </a:r>
            <a:r>
              <a:rPr dirty="0" sz="1100" spc="-85">
                <a:latin typeface="DejaVu Sans"/>
                <a:cs typeface="DejaVu Sans"/>
              </a:rPr>
              <a:t>in </a:t>
            </a:r>
            <a:r>
              <a:rPr dirty="0" sz="1100" spc="-105">
                <a:latin typeface="DejaVu Sans"/>
                <a:cs typeface="DejaVu Sans"/>
              </a:rPr>
              <a:t>vicinity found on</a:t>
            </a:r>
            <a:r>
              <a:rPr dirty="0" sz="1100" spc="-110">
                <a:latin typeface="DejaVu Sans"/>
                <a:cs typeface="DejaVu Sans"/>
              </a:rPr>
              <a:t> </a:t>
            </a:r>
            <a:r>
              <a:rPr dirty="0" sz="1100" spc="-114">
                <a:latin typeface="DejaVu Sans"/>
                <a:cs typeface="DejaVu Sans"/>
              </a:rPr>
              <a:t>Foursquare</a:t>
            </a:r>
            <a:endParaRPr sz="11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100" spc="-114">
                <a:latin typeface="DejaVu Sans"/>
                <a:cs typeface="DejaVu Sans"/>
              </a:rPr>
              <a:t>-10 </a:t>
            </a:r>
            <a:r>
              <a:rPr dirty="0" sz="1100" spc="-125">
                <a:latin typeface="DejaVu Sans"/>
                <a:cs typeface="DejaVu Sans"/>
              </a:rPr>
              <a:t>most </a:t>
            </a:r>
            <a:r>
              <a:rPr dirty="0" sz="1100" spc="-140">
                <a:latin typeface="DejaVu Sans"/>
                <a:cs typeface="DejaVu Sans"/>
              </a:rPr>
              <a:t>common </a:t>
            </a:r>
            <a:r>
              <a:rPr dirty="0" sz="1100" spc="-135">
                <a:latin typeface="DejaVu Sans"/>
                <a:cs typeface="DejaVu Sans"/>
              </a:rPr>
              <a:t>venues </a:t>
            </a:r>
            <a:r>
              <a:rPr dirty="0" sz="1100" spc="-95">
                <a:latin typeface="DejaVu Sans"/>
                <a:cs typeface="DejaVu Sans"/>
              </a:rPr>
              <a:t>in</a:t>
            </a:r>
            <a:r>
              <a:rPr dirty="0" sz="1100" spc="-20">
                <a:latin typeface="DejaVu Sans"/>
                <a:cs typeface="DejaVu Sans"/>
              </a:rPr>
              <a:t> </a:t>
            </a:r>
            <a:r>
              <a:rPr dirty="0" sz="1100" spc="-100">
                <a:latin typeface="DejaVu Sans"/>
                <a:cs typeface="DejaVu Sans"/>
              </a:rPr>
              <a:t>vicinity</a:t>
            </a:r>
            <a:endParaRPr sz="1100">
              <a:latin typeface="DejaVu Sans"/>
              <a:cs typeface="DejaVu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8120" y="4950078"/>
            <a:ext cx="12617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80">
                <a:latin typeface="DejaVu Sans"/>
                <a:cs typeface="DejaVu Sans"/>
              </a:rPr>
              <a:t>Methodology</a:t>
            </a:r>
            <a:endParaRPr sz="1800">
              <a:latin typeface="DejaVu Sans"/>
              <a:cs typeface="DejaVu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8120" y="5408802"/>
            <a:ext cx="5427980" cy="188150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algn="just" marL="12700" marR="6350">
              <a:lnSpc>
                <a:spcPct val="101899"/>
              </a:lnSpc>
              <a:spcBef>
                <a:spcPts val="75"/>
              </a:spcBef>
            </a:pPr>
            <a:r>
              <a:rPr dirty="0" sz="1100" spc="-85">
                <a:latin typeface="DejaVu Sans"/>
                <a:cs typeface="DejaVu Sans"/>
              </a:rPr>
              <a:t>In </a:t>
            </a:r>
            <a:r>
              <a:rPr dirty="0" sz="1100" spc="-95">
                <a:latin typeface="DejaVu Sans"/>
                <a:cs typeface="DejaVu Sans"/>
              </a:rPr>
              <a:t>this </a:t>
            </a:r>
            <a:r>
              <a:rPr dirty="0" sz="1100" spc="-105">
                <a:latin typeface="DejaVu Sans"/>
                <a:cs typeface="DejaVu Sans"/>
              </a:rPr>
              <a:t>section, </a:t>
            </a:r>
            <a:r>
              <a:rPr dirty="0" sz="1100" spc="-120">
                <a:latin typeface="DejaVu Sans"/>
                <a:cs typeface="DejaVu Sans"/>
              </a:rPr>
              <a:t>we </a:t>
            </a:r>
            <a:r>
              <a:rPr dirty="0" sz="1100" spc="-105">
                <a:latin typeface="DejaVu Sans"/>
                <a:cs typeface="DejaVu Sans"/>
              </a:rPr>
              <a:t>cluster the </a:t>
            </a:r>
            <a:r>
              <a:rPr dirty="0" sz="1100" spc="-90">
                <a:latin typeface="DejaVu Sans"/>
                <a:cs typeface="DejaVu Sans"/>
              </a:rPr>
              <a:t>different </a:t>
            </a:r>
            <a:r>
              <a:rPr dirty="0" sz="1100" spc="-114">
                <a:latin typeface="DejaVu Sans"/>
                <a:cs typeface="DejaVu Sans"/>
              </a:rPr>
              <a:t>neighbourhoods </a:t>
            </a:r>
            <a:r>
              <a:rPr dirty="0" sz="1100" spc="-135">
                <a:latin typeface="DejaVu Sans"/>
                <a:cs typeface="DejaVu Sans"/>
              </a:rPr>
              <a:t>based </a:t>
            </a:r>
            <a:r>
              <a:rPr dirty="0" sz="1100" spc="-105">
                <a:latin typeface="DejaVu Sans"/>
                <a:cs typeface="DejaVu Sans"/>
              </a:rPr>
              <a:t>on </a:t>
            </a:r>
            <a:r>
              <a:rPr dirty="0" sz="1100" spc="-110">
                <a:latin typeface="DejaVu Sans"/>
                <a:cs typeface="DejaVu Sans"/>
              </a:rPr>
              <a:t>the </a:t>
            </a:r>
            <a:r>
              <a:rPr dirty="0" sz="1100" spc="-135">
                <a:latin typeface="DejaVu Sans"/>
                <a:cs typeface="DejaVu Sans"/>
              </a:rPr>
              <a:t>venues </a:t>
            </a:r>
            <a:r>
              <a:rPr dirty="0" sz="1100" spc="-105">
                <a:latin typeface="DejaVu Sans"/>
                <a:cs typeface="DejaVu Sans"/>
              </a:rPr>
              <a:t>found </a:t>
            </a:r>
            <a:r>
              <a:rPr dirty="0" sz="1100" spc="-110">
                <a:latin typeface="DejaVu Sans"/>
                <a:cs typeface="DejaVu Sans"/>
              </a:rPr>
              <a:t>through  </a:t>
            </a:r>
            <a:r>
              <a:rPr dirty="0" sz="1100" spc="-120">
                <a:latin typeface="DejaVu Sans"/>
                <a:cs typeface="DejaVu Sans"/>
              </a:rPr>
              <a:t>FourSquare, </a:t>
            </a:r>
            <a:r>
              <a:rPr dirty="0" sz="1100" spc="-110">
                <a:latin typeface="DejaVu Sans"/>
                <a:cs typeface="DejaVu Sans"/>
              </a:rPr>
              <a:t>then </a:t>
            </a:r>
            <a:r>
              <a:rPr dirty="0" sz="1100" spc="-125">
                <a:latin typeface="DejaVu Sans"/>
                <a:cs typeface="DejaVu Sans"/>
              </a:rPr>
              <a:t>we </a:t>
            </a:r>
            <a:r>
              <a:rPr dirty="0" sz="1100" spc="-120">
                <a:latin typeface="DejaVu Sans"/>
                <a:cs typeface="DejaVu Sans"/>
              </a:rPr>
              <a:t>visualize </a:t>
            </a:r>
            <a:r>
              <a:rPr dirty="0" sz="1100" spc="-130">
                <a:latin typeface="DejaVu Sans"/>
                <a:cs typeface="DejaVu Sans"/>
              </a:rPr>
              <a:t>and compare </a:t>
            </a:r>
            <a:r>
              <a:rPr dirty="0" sz="1100" spc="-60">
                <a:latin typeface="DejaVu Sans"/>
                <a:cs typeface="DejaVu Sans"/>
              </a:rPr>
              <a:t>it </a:t>
            </a:r>
            <a:r>
              <a:rPr dirty="0" sz="1100" spc="-85">
                <a:latin typeface="DejaVu Sans"/>
                <a:cs typeface="DejaVu Sans"/>
              </a:rPr>
              <a:t>to </a:t>
            </a:r>
            <a:r>
              <a:rPr dirty="0" sz="1100" spc="-105">
                <a:latin typeface="DejaVu Sans"/>
                <a:cs typeface="DejaVu Sans"/>
              </a:rPr>
              <a:t>the </a:t>
            </a:r>
            <a:r>
              <a:rPr dirty="0" sz="1100" spc="-120">
                <a:latin typeface="DejaVu Sans"/>
                <a:cs typeface="DejaVu Sans"/>
              </a:rPr>
              <a:t>data </a:t>
            </a:r>
            <a:r>
              <a:rPr dirty="0" sz="1100" spc="-125">
                <a:latin typeface="DejaVu Sans"/>
                <a:cs typeface="DejaVu Sans"/>
              </a:rPr>
              <a:t>we </a:t>
            </a:r>
            <a:r>
              <a:rPr dirty="0" sz="1100" spc="-105">
                <a:latin typeface="DejaVu Sans"/>
                <a:cs typeface="DejaVu Sans"/>
              </a:rPr>
              <a:t>obtained </a:t>
            </a:r>
            <a:r>
              <a:rPr dirty="0" sz="1100" spc="-75">
                <a:latin typeface="DejaVu Sans"/>
                <a:cs typeface="DejaVu Sans"/>
              </a:rPr>
              <a:t>for </a:t>
            </a:r>
            <a:r>
              <a:rPr dirty="0" sz="1100" spc="-140">
                <a:latin typeface="DejaVu Sans"/>
                <a:cs typeface="DejaVu Sans"/>
              </a:rPr>
              <a:t>average </a:t>
            </a:r>
            <a:r>
              <a:rPr dirty="0" sz="1100" spc="-114">
                <a:latin typeface="DejaVu Sans"/>
                <a:cs typeface="DejaVu Sans"/>
              </a:rPr>
              <a:t>household  </a:t>
            </a:r>
            <a:r>
              <a:rPr dirty="0" sz="1100" spc="-125">
                <a:latin typeface="DejaVu Sans"/>
                <a:cs typeface="DejaVu Sans"/>
              </a:rPr>
              <a:t>income </a:t>
            </a:r>
            <a:r>
              <a:rPr dirty="0" sz="1100" spc="-130">
                <a:latin typeface="DejaVu Sans"/>
                <a:cs typeface="DejaVu Sans"/>
              </a:rPr>
              <a:t>and amount </a:t>
            </a:r>
            <a:r>
              <a:rPr dirty="0" sz="1100" spc="-70">
                <a:latin typeface="DejaVu Sans"/>
                <a:cs typeface="DejaVu Sans"/>
              </a:rPr>
              <a:t>of </a:t>
            </a:r>
            <a:r>
              <a:rPr dirty="0" sz="1100" spc="-140">
                <a:latin typeface="DejaVu Sans"/>
                <a:cs typeface="DejaVu Sans"/>
              </a:rPr>
              <a:t>venues</a:t>
            </a:r>
            <a:r>
              <a:rPr dirty="0" sz="1100" spc="-60">
                <a:latin typeface="DejaVu Sans"/>
                <a:cs typeface="DejaVu Sans"/>
              </a:rPr>
              <a:t> </a:t>
            </a:r>
            <a:r>
              <a:rPr dirty="0" sz="1100" spc="-100">
                <a:latin typeface="DejaVu Sans"/>
                <a:cs typeface="DejaVu Sans"/>
              </a:rPr>
              <a:t>found.</a:t>
            </a:r>
            <a:endParaRPr sz="1100">
              <a:latin typeface="DejaVu Sans"/>
              <a:cs typeface="DejaVu Sans"/>
            </a:endParaRPr>
          </a:p>
          <a:p>
            <a:pPr algn="just" marL="12700">
              <a:lnSpc>
                <a:spcPct val="100000"/>
              </a:lnSpc>
              <a:spcBef>
                <a:spcPts val="950"/>
              </a:spcBef>
            </a:pPr>
            <a:r>
              <a:rPr dirty="0" sz="1350" spc="-254" b="1">
                <a:latin typeface="DejaVu Sans"/>
                <a:cs typeface="DejaVu Sans"/>
              </a:rPr>
              <a:t>K-means</a:t>
            </a:r>
            <a:r>
              <a:rPr dirty="0" sz="1350" spc="-175" b="1">
                <a:latin typeface="DejaVu Sans"/>
                <a:cs typeface="DejaVu Sans"/>
              </a:rPr>
              <a:t> </a:t>
            </a:r>
            <a:r>
              <a:rPr dirty="0" sz="1350" spc="-220" b="1">
                <a:latin typeface="DejaVu Sans"/>
                <a:cs typeface="DejaVu Sans"/>
              </a:rPr>
              <a:t>clustering</a:t>
            </a:r>
            <a:endParaRPr sz="135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1300">
              <a:latin typeface="DejaVu Sans"/>
              <a:cs typeface="DejaVu Sans"/>
            </a:endParaRPr>
          </a:p>
          <a:p>
            <a:pPr algn="just" marL="12700" marR="5080">
              <a:lnSpc>
                <a:spcPct val="101499"/>
              </a:lnSpc>
              <a:spcBef>
                <a:spcPts val="1155"/>
              </a:spcBef>
            </a:pPr>
            <a:r>
              <a:rPr dirty="0" sz="1100" spc="-110">
                <a:latin typeface="DejaVu Sans"/>
                <a:cs typeface="DejaVu Sans"/>
              </a:rPr>
              <a:t>K-Means clustering </a:t>
            </a:r>
            <a:r>
              <a:rPr dirty="0" sz="1100" spc="-100">
                <a:latin typeface="DejaVu Sans"/>
                <a:cs typeface="DejaVu Sans"/>
              </a:rPr>
              <a:t>is </a:t>
            </a:r>
            <a:r>
              <a:rPr dirty="0" sz="1100" spc="-130">
                <a:latin typeface="DejaVu Sans"/>
                <a:cs typeface="DejaVu Sans"/>
              </a:rPr>
              <a:t>used </a:t>
            </a:r>
            <a:r>
              <a:rPr dirty="0" sz="1100" spc="-80">
                <a:latin typeface="DejaVu Sans"/>
                <a:cs typeface="DejaVu Sans"/>
              </a:rPr>
              <a:t>to </a:t>
            </a:r>
            <a:r>
              <a:rPr dirty="0" sz="1100" spc="-105">
                <a:latin typeface="DejaVu Sans"/>
                <a:cs typeface="DejaVu Sans"/>
              </a:rPr>
              <a:t>cluster the </a:t>
            </a:r>
            <a:r>
              <a:rPr dirty="0" sz="1100" spc="-90">
                <a:latin typeface="DejaVu Sans"/>
                <a:cs typeface="DejaVu Sans"/>
              </a:rPr>
              <a:t>different </a:t>
            </a:r>
            <a:r>
              <a:rPr dirty="0" sz="1100" spc="-114">
                <a:latin typeface="DejaVu Sans"/>
                <a:cs typeface="DejaVu Sans"/>
              </a:rPr>
              <a:t>neighbourhoods </a:t>
            </a:r>
            <a:r>
              <a:rPr dirty="0" sz="1100" spc="-135">
                <a:latin typeface="DejaVu Sans"/>
                <a:cs typeface="DejaVu Sans"/>
              </a:rPr>
              <a:t>based </a:t>
            </a:r>
            <a:r>
              <a:rPr dirty="0" sz="1100" spc="-105">
                <a:latin typeface="DejaVu Sans"/>
                <a:cs typeface="DejaVu Sans"/>
              </a:rPr>
              <a:t>on the </a:t>
            </a:r>
            <a:r>
              <a:rPr dirty="0" sz="1100" spc="-125">
                <a:latin typeface="DejaVu Sans"/>
                <a:cs typeface="DejaVu Sans"/>
              </a:rPr>
              <a:t>most </a:t>
            </a:r>
            <a:r>
              <a:rPr dirty="0" sz="1100" spc="-145">
                <a:latin typeface="DejaVu Sans"/>
                <a:cs typeface="DejaVu Sans"/>
              </a:rPr>
              <a:t>common  </a:t>
            </a:r>
            <a:r>
              <a:rPr dirty="0" sz="1100" spc="-120">
                <a:latin typeface="DejaVu Sans"/>
                <a:cs typeface="DejaVu Sans"/>
              </a:rPr>
              <a:t>type </a:t>
            </a:r>
            <a:r>
              <a:rPr dirty="0" sz="1100" spc="-70">
                <a:latin typeface="DejaVu Sans"/>
                <a:cs typeface="DejaVu Sans"/>
              </a:rPr>
              <a:t>of </a:t>
            </a:r>
            <a:r>
              <a:rPr dirty="0" sz="1100" spc="-125">
                <a:latin typeface="DejaVu Sans"/>
                <a:cs typeface="DejaVu Sans"/>
              </a:rPr>
              <a:t>venues. </a:t>
            </a:r>
            <a:r>
              <a:rPr dirty="0" sz="1100" spc="-120">
                <a:latin typeface="DejaVu Sans"/>
                <a:cs typeface="DejaVu Sans"/>
              </a:rPr>
              <a:t>We </a:t>
            </a:r>
            <a:r>
              <a:rPr dirty="0" sz="1100" spc="-140">
                <a:latin typeface="DejaVu Sans"/>
                <a:cs typeface="DejaVu Sans"/>
              </a:rPr>
              <a:t>use </a:t>
            </a:r>
            <a:r>
              <a:rPr dirty="0" sz="1100" spc="-110">
                <a:latin typeface="DejaVu Sans"/>
                <a:cs typeface="DejaVu Sans"/>
              </a:rPr>
              <a:t>the </a:t>
            </a:r>
            <a:r>
              <a:rPr dirty="0" sz="1100" spc="-114">
                <a:latin typeface="DejaVu Sans"/>
                <a:cs typeface="DejaVu Sans"/>
              </a:rPr>
              <a:t>Elbow </a:t>
            </a:r>
            <a:r>
              <a:rPr dirty="0" sz="1100" spc="-125">
                <a:latin typeface="DejaVu Sans"/>
                <a:cs typeface="DejaVu Sans"/>
              </a:rPr>
              <a:t>method </a:t>
            </a:r>
            <a:r>
              <a:rPr dirty="0" sz="1100" spc="-85">
                <a:latin typeface="DejaVu Sans"/>
                <a:cs typeface="DejaVu Sans"/>
              </a:rPr>
              <a:t>to </a:t>
            </a:r>
            <a:r>
              <a:rPr dirty="0" sz="1100" spc="-125">
                <a:latin typeface="DejaVu Sans"/>
                <a:cs typeface="DejaVu Sans"/>
              </a:rPr>
              <a:t>study </a:t>
            </a:r>
            <a:r>
              <a:rPr dirty="0" sz="1100" spc="-105">
                <a:latin typeface="DejaVu Sans"/>
                <a:cs typeface="DejaVu Sans"/>
              </a:rPr>
              <a:t>the </a:t>
            </a:r>
            <a:r>
              <a:rPr dirty="0" sz="1100" spc="-125">
                <a:latin typeface="DejaVu Sans"/>
                <a:cs typeface="DejaVu Sans"/>
              </a:rPr>
              <a:t>impact </a:t>
            </a:r>
            <a:r>
              <a:rPr dirty="0" sz="1100" spc="-70">
                <a:latin typeface="DejaVu Sans"/>
                <a:cs typeface="DejaVu Sans"/>
              </a:rPr>
              <a:t>of </a:t>
            </a:r>
            <a:r>
              <a:rPr dirty="0" sz="1100" spc="-105">
                <a:latin typeface="DejaVu Sans"/>
                <a:cs typeface="DejaVu Sans"/>
              </a:rPr>
              <a:t>the </a:t>
            </a:r>
            <a:r>
              <a:rPr dirty="0" sz="1100" spc="-130">
                <a:latin typeface="DejaVu Sans"/>
                <a:cs typeface="DejaVu Sans"/>
              </a:rPr>
              <a:t>number </a:t>
            </a:r>
            <a:r>
              <a:rPr dirty="0" sz="1100" spc="-70">
                <a:latin typeface="DejaVu Sans"/>
                <a:cs typeface="DejaVu Sans"/>
              </a:rPr>
              <a:t>of </a:t>
            </a:r>
            <a:r>
              <a:rPr dirty="0" sz="1100" spc="-150">
                <a:latin typeface="DejaVu Sans"/>
                <a:cs typeface="DejaVu Sans"/>
              </a:rPr>
              <a:t>K </a:t>
            </a:r>
            <a:r>
              <a:rPr dirty="0" sz="1100" spc="-105">
                <a:latin typeface="DejaVu Sans"/>
                <a:cs typeface="DejaVu Sans"/>
              </a:rPr>
              <a:t>on </a:t>
            </a:r>
            <a:r>
              <a:rPr dirty="0" sz="1100" spc="-110">
                <a:latin typeface="DejaVu Sans"/>
                <a:cs typeface="DejaVu Sans"/>
              </a:rPr>
              <a:t>the  </a:t>
            </a:r>
            <a:r>
              <a:rPr dirty="0" sz="1100" spc="-105">
                <a:latin typeface="DejaVu Sans"/>
                <a:cs typeface="DejaVu Sans"/>
              </a:rPr>
              <a:t>precision </a:t>
            </a:r>
            <a:r>
              <a:rPr dirty="0" sz="1100" spc="-70">
                <a:latin typeface="DejaVu Sans"/>
                <a:cs typeface="DejaVu Sans"/>
              </a:rPr>
              <a:t>of </a:t>
            </a:r>
            <a:r>
              <a:rPr dirty="0" sz="1100" spc="-110">
                <a:latin typeface="DejaVu Sans"/>
                <a:cs typeface="DejaVu Sans"/>
              </a:rPr>
              <a:t>the model. </a:t>
            </a:r>
            <a:r>
              <a:rPr dirty="0" sz="1100" spc="-120">
                <a:latin typeface="DejaVu Sans"/>
                <a:cs typeface="DejaVu Sans"/>
              </a:rPr>
              <a:t>We </a:t>
            </a:r>
            <a:r>
              <a:rPr dirty="0" sz="1100" spc="-125">
                <a:latin typeface="DejaVu Sans"/>
                <a:cs typeface="DejaVu Sans"/>
              </a:rPr>
              <a:t>cycle </a:t>
            </a:r>
            <a:r>
              <a:rPr dirty="0" sz="1100" spc="-110">
                <a:latin typeface="DejaVu Sans"/>
                <a:cs typeface="DejaVu Sans"/>
              </a:rPr>
              <a:t>through </a:t>
            </a:r>
            <a:r>
              <a:rPr dirty="0" sz="1100" spc="-90">
                <a:latin typeface="DejaVu Sans"/>
                <a:cs typeface="DejaVu Sans"/>
              </a:rPr>
              <a:t>different </a:t>
            </a:r>
            <a:r>
              <a:rPr dirty="0" sz="1100" spc="-130">
                <a:latin typeface="DejaVu Sans"/>
                <a:cs typeface="DejaVu Sans"/>
              </a:rPr>
              <a:t>numbers </a:t>
            </a:r>
            <a:r>
              <a:rPr dirty="0" sz="1100" spc="-70">
                <a:latin typeface="DejaVu Sans"/>
                <a:cs typeface="DejaVu Sans"/>
              </a:rPr>
              <a:t>of </a:t>
            </a:r>
            <a:r>
              <a:rPr dirty="0" sz="1100" spc="-110">
                <a:latin typeface="DejaVu Sans"/>
                <a:cs typeface="DejaVu Sans"/>
              </a:rPr>
              <a:t>clusters </a:t>
            </a:r>
            <a:r>
              <a:rPr dirty="0" sz="1100" spc="-130">
                <a:latin typeface="DejaVu Sans"/>
                <a:cs typeface="DejaVu Sans"/>
              </a:rPr>
              <a:t>and </a:t>
            </a:r>
            <a:r>
              <a:rPr dirty="0" sz="1100" spc="-85">
                <a:latin typeface="DejaVu Sans"/>
                <a:cs typeface="DejaVu Sans"/>
              </a:rPr>
              <a:t>plot </a:t>
            </a:r>
            <a:r>
              <a:rPr dirty="0" sz="1100" spc="-90">
                <a:latin typeface="DejaVu Sans"/>
                <a:cs typeface="DejaVu Sans"/>
              </a:rPr>
              <a:t>their </a:t>
            </a:r>
            <a:r>
              <a:rPr dirty="0" sz="1100" spc="-105">
                <a:latin typeface="DejaVu Sans"/>
                <a:cs typeface="DejaVu Sans"/>
              </a:rPr>
              <a:t>precision  (the </a:t>
            </a:r>
            <a:r>
              <a:rPr dirty="0" sz="1100" spc="-145">
                <a:latin typeface="DejaVu Sans"/>
                <a:cs typeface="DejaVu Sans"/>
              </a:rPr>
              <a:t>mean </a:t>
            </a:r>
            <a:r>
              <a:rPr dirty="0" sz="1100" spc="-120">
                <a:latin typeface="DejaVu Sans"/>
                <a:cs typeface="DejaVu Sans"/>
              </a:rPr>
              <a:t>distance between </a:t>
            </a:r>
            <a:r>
              <a:rPr dirty="0" sz="1100" spc="-135">
                <a:latin typeface="DejaVu Sans"/>
                <a:cs typeface="DejaVu Sans"/>
              </a:rPr>
              <a:t>each </a:t>
            </a:r>
            <a:r>
              <a:rPr dirty="0" sz="1100" spc="-95">
                <a:latin typeface="DejaVu Sans"/>
                <a:cs typeface="DejaVu Sans"/>
              </a:rPr>
              <a:t>point </a:t>
            </a:r>
            <a:r>
              <a:rPr dirty="0" sz="1100" spc="-130">
                <a:latin typeface="DejaVu Sans"/>
                <a:cs typeface="DejaVu Sans"/>
              </a:rPr>
              <a:t>and </a:t>
            </a:r>
            <a:r>
              <a:rPr dirty="0" sz="1100" spc="-85">
                <a:latin typeface="DejaVu Sans"/>
                <a:cs typeface="DejaVu Sans"/>
              </a:rPr>
              <a:t>its </a:t>
            </a:r>
            <a:r>
              <a:rPr dirty="0" sz="1100" spc="-110">
                <a:latin typeface="DejaVu Sans"/>
                <a:cs typeface="DejaVu Sans"/>
              </a:rPr>
              <a:t>clusters</a:t>
            </a:r>
            <a:r>
              <a:rPr dirty="0" sz="1100" spc="-10">
                <a:latin typeface="DejaVu Sans"/>
                <a:cs typeface="DejaVu Sans"/>
              </a:rPr>
              <a:t> </a:t>
            </a:r>
            <a:r>
              <a:rPr dirty="0" sz="1100" spc="-95">
                <a:latin typeface="DejaVu Sans"/>
                <a:cs typeface="DejaVu Sans"/>
              </a:rPr>
              <a:t>centroid).</a:t>
            </a:r>
            <a:endParaRPr sz="1100">
              <a:latin typeface="DejaVu Sans"/>
              <a:cs typeface="DejaVu San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80135" y="963057"/>
            <a:ext cx="5524870" cy="13847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3880230"/>
            <a:ext cx="5429250" cy="36449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80"/>
              </a:spcBef>
            </a:pPr>
            <a:r>
              <a:rPr dirty="0" sz="1100" spc="-120">
                <a:latin typeface="DejaVu Sans"/>
                <a:cs typeface="DejaVu Sans"/>
              </a:rPr>
              <a:t>From</a:t>
            </a:r>
            <a:r>
              <a:rPr dirty="0" sz="1100" spc="-150">
                <a:latin typeface="DejaVu Sans"/>
                <a:cs typeface="DejaVu Sans"/>
              </a:rPr>
              <a:t> </a:t>
            </a:r>
            <a:r>
              <a:rPr dirty="0" sz="1100" spc="-105">
                <a:latin typeface="DejaVu Sans"/>
                <a:cs typeface="DejaVu Sans"/>
              </a:rPr>
              <a:t>the</a:t>
            </a:r>
            <a:r>
              <a:rPr dirty="0" sz="1100" spc="-145">
                <a:latin typeface="DejaVu Sans"/>
                <a:cs typeface="DejaVu Sans"/>
              </a:rPr>
              <a:t> </a:t>
            </a:r>
            <a:r>
              <a:rPr dirty="0" sz="1100" spc="-125">
                <a:latin typeface="DejaVu Sans"/>
                <a:cs typeface="DejaVu Sans"/>
              </a:rPr>
              <a:t>graph,</a:t>
            </a:r>
            <a:r>
              <a:rPr dirty="0" sz="1100" spc="-135">
                <a:latin typeface="DejaVu Sans"/>
                <a:cs typeface="DejaVu Sans"/>
              </a:rPr>
              <a:t> </a:t>
            </a:r>
            <a:r>
              <a:rPr dirty="0" sz="1100" spc="-125">
                <a:latin typeface="DejaVu Sans"/>
                <a:cs typeface="DejaVu Sans"/>
              </a:rPr>
              <a:t>we</a:t>
            </a:r>
            <a:r>
              <a:rPr dirty="0" sz="1100" spc="-140">
                <a:latin typeface="DejaVu Sans"/>
                <a:cs typeface="DejaVu Sans"/>
              </a:rPr>
              <a:t> </a:t>
            </a:r>
            <a:r>
              <a:rPr dirty="0" sz="1100" spc="-125">
                <a:latin typeface="DejaVu Sans"/>
                <a:cs typeface="DejaVu Sans"/>
              </a:rPr>
              <a:t>choose</a:t>
            </a:r>
            <a:r>
              <a:rPr dirty="0" sz="1100" spc="-145">
                <a:latin typeface="DejaVu Sans"/>
                <a:cs typeface="DejaVu Sans"/>
              </a:rPr>
              <a:t> 4</a:t>
            </a:r>
            <a:r>
              <a:rPr dirty="0" sz="1100" spc="-140">
                <a:latin typeface="DejaVu Sans"/>
                <a:cs typeface="DejaVu Sans"/>
              </a:rPr>
              <a:t> </a:t>
            </a:r>
            <a:r>
              <a:rPr dirty="0" sz="1100" spc="-145">
                <a:latin typeface="DejaVu Sans"/>
                <a:cs typeface="DejaVu Sans"/>
              </a:rPr>
              <a:t>as</a:t>
            </a:r>
            <a:r>
              <a:rPr dirty="0" sz="1100" spc="-155">
                <a:latin typeface="DejaVu Sans"/>
                <a:cs typeface="DejaVu Sans"/>
              </a:rPr>
              <a:t> </a:t>
            </a:r>
            <a:r>
              <a:rPr dirty="0" sz="1100" spc="-95">
                <a:latin typeface="DejaVu Sans"/>
                <a:cs typeface="DejaVu Sans"/>
              </a:rPr>
              <a:t>our</a:t>
            </a:r>
            <a:r>
              <a:rPr dirty="0" sz="1100" spc="-140">
                <a:latin typeface="DejaVu Sans"/>
                <a:cs typeface="DejaVu Sans"/>
              </a:rPr>
              <a:t> </a:t>
            </a:r>
            <a:r>
              <a:rPr dirty="0" sz="1100" spc="-105">
                <a:latin typeface="DejaVu Sans"/>
                <a:cs typeface="DejaVu Sans"/>
              </a:rPr>
              <a:t>ideal</a:t>
            </a:r>
            <a:r>
              <a:rPr dirty="0" sz="1100" spc="-145">
                <a:latin typeface="DejaVu Sans"/>
                <a:cs typeface="DejaVu Sans"/>
              </a:rPr>
              <a:t> </a:t>
            </a:r>
            <a:r>
              <a:rPr dirty="0" sz="1100" spc="-130">
                <a:latin typeface="DejaVu Sans"/>
                <a:cs typeface="DejaVu Sans"/>
              </a:rPr>
              <a:t>number</a:t>
            </a:r>
            <a:r>
              <a:rPr dirty="0" sz="1100" spc="-155">
                <a:latin typeface="DejaVu Sans"/>
                <a:cs typeface="DejaVu Sans"/>
              </a:rPr>
              <a:t> </a:t>
            </a:r>
            <a:r>
              <a:rPr dirty="0" sz="1100" spc="-70">
                <a:latin typeface="DejaVu Sans"/>
                <a:cs typeface="DejaVu Sans"/>
              </a:rPr>
              <a:t>of</a:t>
            </a:r>
            <a:r>
              <a:rPr dirty="0" sz="1100" spc="-150">
                <a:latin typeface="DejaVu Sans"/>
                <a:cs typeface="DejaVu Sans"/>
              </a:rPr>
              <a:t> </a:t>
            </a:r>
            <a:r>
              <a:rPr dirty="0" sz="1100" spc="-105">
                <a:latin typeface="DejaVu Sans"/>
                <a:cs typeface="DejaVu Sans"/>
              </a:rPr>
              <a:t>clusters.</a:t>
            </a:r>
            <a:r>
              <a:rPr dirty="0" sz="1100" spc="-150">
                <a:latin typeface="DejaVu Sans"/>
                <a:cs typeface="DejaVu Sans"/>
              </a:rPr>
              <a:t> </a:t>
            </a:r>
            <a:r>
              <a:rPr dirty="0" sz="1100" spc="-130">
                <a:latin typeface="DejaVu Sans"/>
                <a:cs typeface="DejaVu Sans"/>
              </a:rPr>
              <a:t>The</a:t>
            </a:r>
            <a:r>
              <a:rPr dirty="0" sz="1100" spc="-155">
                <a:latin typeface="DejaVu Sans"/>
                <a:cs typeface="DejaVu Sans"/>
              </a:rPr>
              <a:t> </a:t>
            </a:r>
            <a:r>
              <a:rPr dirty="0" sz="1100" spc="-120">
                <a:latin typeface="DejaVu Sans"/>
                <a:cs typeface="DejaVu Sans"/>
              </a:rPr>
              <a:t>model</a:t>
            </a:r>
            <a:r>
              <a:rPr dirty="0" sz="1100" spc="-135">
                <a:latin typeface="DejaVu Sans"/>
                <a:cs typeface="DejaVu Sans"/>
              </a:rPr>
              <a:t> </a:t>
            </a:r>
            <a:r>
              <a:rPr dirty="0" sz="1100" spc="-105">
                <a:latin typeface="DejaVu Sans"/>
                <a:cs typeface="DejaVu Sans"/>
              </a:rPr>
              <a:t>returned</a:t>
            </a:r>
            <a:r>
              <a:rPr dirty="0" sz="1100" spc="-145">
                <a:latin typeface="DejaVu Sans"/>
                <a:cs typeface="DejaVu Sans"/>
              </a:rPr>
              <a:t> </a:t>
            </a:r>
            <a:r>
              <a:rPr dirty="0" sz="1100" spc="-150">
                <a:latin typeface="DejaVu Sans"/>
                <a:cs typeface="DejaVu Sans"/>
              </a:rPr>
              <a:t>a </a:t>
            </a:r>
            <a:r>
              <a:rPr dirty="0" sz="1100" spc="-105">
                <a:latin typeface="DejaVu Sans"/>
                <a:cs typeface="DejaVu Sans"/>
              </a:rPr>
              <a:t>cluster</a:t>
            </a:r>
            <a:r>
              <a:rPr dirty="0" sz="1100" spc="-145">
                <a:latin typeface="DejaVu Sans"/>
                <a:cs typeface="DejaVu Sans"/>
              </a:rPr>
              <a:t> </a:t>
            </a:r>
            <a:r>
              <a:rPr dirty="0" sz="1100" spc="-100">
                <a:latin typeface="DejaVu Sans"/>
                <a:cs typeface="DejaVu Sans"/>
              </a:rPr>
              <a:t>label,  </a:t>
            </a:r>
            <a:r>
              <a:rPr dirty="0" sz="1100" spc="-150">
                <a:latin typeface="DejaVu Sans"/>
                <a:cs typeface="DejaVu Sans"/>
              </a:rPr>
              <a:t>a </a:t>
            </a:r>
            <a:r>
              <a:rPr dirty="0" sz="1100" spc="-130">
                <a:latin typeface="DejaVu Sans"/>
                <a:cs typeface="DejaVu Sans"/>
              </a:rPr>
              <a:t>number ranging </a:t>
            </a:r>
            <a:r>
              <a:rPr dirty="0" sz="1100" spc="-110">
                <a:latin typeface="DejaVu Sans"/>
                <a:cs typeface="DejaVu Sans"/>
              </a:rPr>
              <a:t>from </a:t>
            </a:r>
            <a:r>
              <a:rPr dirty="0" sz="1100" spc="-145">
                <a:latin typeface="DejaVu Sans"/>
                <a:cs typeface="DejaVu Sans"/>
              </a:rPr>
              <a:t>0 </a:t>
            </a:r>
            <a:r>
              <a:rPr dirty="0" sz="1100" spc="-80">
                <a:latin typeface="DejaVu Sans"/>
                <a:cs typeface="DejaVu Sans"/>
              </a:rPr>
              <a:t>to </a:t>
            </a:r>
            <a:r>
              <a:rPr dirty="0" sz="1100" spc="-114">
                <a:latin typeface="DejaVu Sans"/>
                <a:cs typeface="DejaVu Sans"/>
              </a:rPr>
              <a:t>4, </a:t>
            </a:r>
            <a:r>
              <a:rPr dirty="0" sz="1100" spc="-85">
                <a:latin typeface="DejaVu Sans"/>
                <a:cs typeface="DejaVu Sans"/>
              </a:rPr>
              <a:t>to </a:t>
            </a:r>
            <a:r>
              <a:rPr dirty="0" sz="1100" spc="-95">
                <a:latin typeface="DejaVu Sans"/>
                <a:cs typeface="DejaVu Sans"/>
              </a:rPr>
              <a:t>identify </a:t>
            </a:r>
            <a:r>
              <a:rPr dirty="0" sz="1100" spc="-110">
                <a:latin typeface="DejaVu Sans"/>
                <a:cs typeface="DejaVu Sans"/>
              </a:rPr>
              <a:t>which </a:t>
            </a:r>
            <a:r>
              <a:rPr dirty="0" sz="1100" spc="-105">
                <a:latin typeface="DejaVu Sans"/>
                <a:cs typeface="DejaVu Sans"/>
              </a:rPr>
              <a:t>cluster </a:t>
            </a:r>
            <a:r>
              <a:rPr dirty="0" sz="1100" spc="-135">
                <a:latin typeface="DejaVu Sans"/>
                <a:cs typeface="DejaVu Sans"/>
              </a:rPr>
              <a:t>each </a:t>
            </a:r>
            <a:r>
              <a:rPr dirty="0" sz="1100" spc="-100">
                <a:latin typeface="DejaVu Sans"/>
                <a:cs typeface="DejaVu Sans"/>
              </a:rPr>
              <a:t>Barrio </a:t>
            </a:r>
            <a:r>
              <a:rPr dirty="0" sz="1100" spc="-135">
                <a:latin typeface="DejaVu Sans"/>
                <a:cs typeface="DejaVu Sans"/>
              </a:rPr>
              <a:t>was</a:t>
            </a:r>
            <a:r>
              <a:rPr dirty="0" sz="1100" spc="40">
                <a:latin typeface="DejaVu Sans"/>
                <a:cs typeface="DejaVu Sans"/>
              </a:rPr>
              <a:t> </a:t>
            </a:r>
            <a:r>
              <a:rPr dirty="0" sz="1100" spc="-125">
                <a:latin typeface="DejaVu Sans"/>
                <a:cs typeface="DejaVu Sans"/>
              </a:rPr>
              <a:t>assigned.</a:t>
            </a:r>
            <a:endParaRPr sz="1100">
              <a:latin typeface="DejaVu Sans"/>
              <a:cs typeface="DejaVu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8120" y="4703190"/>
            <a:ext cx="209168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4">
                <a:latin typeface="DejaVu Sans"/>
                <a:cs typeface="DejaVu Sans"/>
              </a:rPr>
              <a:t>Results </a:t>
            </a:r>
            <a:r>
              <a:rPr dirty="0" sz="1800" spc="-225">
                <a:latin typeface="DejaVu Sans"/>
                <a:cs typeface="DejaVu Sans"/>
              </a:rPr>
              <a:t>and</a:t>
            </a:r>
            <a:r>
              <a:rPr dirty="0" sz="1800" spc="-185">
                <a:latin typeface="DejaVu Sans"/>
                <a:cs typeface="DejaVu Sans"/>
              </a:rPr>
              <a:t> </a:t>
            </a:r>
            <a:r>
              <a:rPr dirty="0" sz="1800" spc="-204">
                <a:latin typeface="DejaVu Sans"/>
                <a:cs typeface="DejaVu Sans"/>
              </a:rPr>
              <a:t>Discussion</a:t>
            </a:r>
            <a:endParaRPr sz="1800">
              <a:latin typeface="DejaVu Sans"/>
              <a:cs typeface="DejaVu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8120" y="5064182"/>
            <a:ext cx="5424170" cy="1078230"/>
          </a:xfrm>
          <a:prstGeom prst="rect">
            <a:avLst/>
          </a:prstGeom>
        </p:spPr>
        <p:txBody>
          <a:bodyPr wrap="square" lIns="0" tIns="11048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dirty="0" sz="1100" spc="-105">
                <a:latin typeface="DejaVu Sans"/>
                <a:cs typeface="DejaVu Sans"/>
              </a:rPr>
              <a:t>Now </a:t>
            </a:r>
            <a:r>
              <a:rPr dirty="0" sz="1100" spc="-120">
                <a:latin typeface="DejaVu Sans"/>
                <a:cs typeface="DejaVu Sans"/>
              </a:rPr>
              <a:t>we </a:t>
            </a:r>
            <a:r>
              <a:rPr dirty="0" sz="1100" spc="-110">
                <a:latin typeface="DejaVu Sans"/>
                <a:cs typeface="DejaVu Sans"/>
              </a:rPr>
              <a:t>visualize, </a:t>
            </a:r>
            <a:r>
              <a:rPr dirty="0" sz="1100" spc="-130">
                <a:latin typeface="DejaVu Sans"/>
                <a:cs typeface="DejaVu Sans"/>
              </a:rPr>
              <a:t>compare and analyse </a:t>
            </a:r>
            <a:r>
              <a:rPr dirty="0" sz="1100" spc="-105">
                <a:latin typeface="DejaVu Sans"/>
                <a:cs typeface="DejaVu Sans"/>
              </a:rPr>
              <a:t>the </a:t>
            </a:r>
            <a:r>
              <a:rPr dirty="0" sz="1100" spc="-125">
                <a:latin typeface="DejaVu Sans"/>
                <a:cs typeface="DejaVu Sans"/>
              </a:rPr>
              <a:t>data we </a:t>
            </a:r>
            <a:r>
              <a:rPr dirty="0" sz="1100" spc="-145">
                <a:latin typeface="DejaVu Sans"/>
                <a:cs typeface="DejaVu Sans"/>
              </a:rPr>
              <a:t>have</a:t>
            </a:r>
            <a:r>
              <a:rPr dirty="0" sz="1100" spc="25">
                <a:latin typeface="DejaVu Sans"/>
                <a:cs typeface="DejaVu Sans"/>
              </a:rPr>
              <a:t> </a:t>
            </a:r>
            <a:r>
              <a:rPr dirty="0" sz="1100" spc="-105">
                <a:latin typeface="DejaVu Sans"/>
                <a:cs typeface="DejaVu Sans"/>
              </a:rPr>
              <a:t>obtained.</a:t>
            </a:r>
            <a:endParaRPr sz="11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dirty="0" sz="1350" spc="-245" b="1">
                <a:latin typeface="DejaVu Sans"/>
                <a:cs typeface="DejaVu Sans"/>
              </a:rPr>
              <a:t>Average </a:t>
            </a:r>
            <a:r>
              <a:rPr dirty="0" sz="1350" spc="-229" b="1">
                <a:latin typeface="DejaVu Sans"/>
                <a:cs typeface="DejaVu Sans"/>
              </a:rPr>
              <a:t>Income </a:t>
            </a:r>
            <a:r>
              <a:rPr dirty="0" sz="1350" spc="-220" b="1">
                <a:latin typeface="DejaVu Sans"/>
                <a:cs typeface="DejaVu Sans"/>
              </a:rPr>
              <a:t>per</a:t>
            </a:r>
            <a:r>
              <a:rPr dirty="0" sz="1350" spc="-35" b="1">
                <a:latin typeface="DejaVu Sans"/>
                <a:cs typeface="DejaVu Sans"/>
              </a:rPr>
              <a:t> </a:t>
            </a:r>
            <a:r>
              <a:rPr dirty="0" sz="1350" spc="-254" b="1">
                <a:latin typeface="DejaVu Sans"/>
                <a:cs typeface="DejaVu Sans"/>
              </a:rPr>
              <a:t>Comuna</a:t>
            </a:r>
            <a:endParaRPr sz="1350">
              <a:latin typeface="DejaVu Sans"/>
              <a:cs typeface="DejaVu Sans"/>
            </a:endParaRPr>
          </a:p>
          <a:p>
            <a:pPr marL="12700" marR="5080">
              <a:lnSpc>
                <a:spcPct val="101800"/>
              </a:lnSpc>
              <a:spcBef>
                <a:spcPts val="935"/>
              </a:spcBef>
            </a:pPr>
            <a:r>
              <a:rPr dirty="0" sz="1100" spc="-95">
                <a:latin typeface="DejaVu Sans"/>
                <a:cs typeface="DejaVu Sans"/>
              </a:rPr>
              <a:t>First </a:t>
            </a:r>
            <a:r>
              <a:rPr dirty="0" sz="1100" spc="-70">
                <a:latin typeface="DejaVu Sans"/>
                <a:cs typeface="DejaVu Sans"/>
              </a:rPr>
              <a:t>of </a:t>
            </a:r>
            <a:r>
              <a:rPr dirty="0" sz="1100" spc="-85">
                <a:latin typeface="DejaVu Sans"/>
                <a:cs typeface="DejaVu Sans"/>
              </a:rPr>
              <a:t>all, </a:t>
            </a:r>
            <a:r>
              <a:rPr dirty="0" sz="1100" spc="-125">
                <a:latin typeface="DejaVu Sans"/>
                <a:cs typeface="DejaVu Sans"/>
              </a:rPr>
              <a:t>we </a:t>
            </a:r>
            <a:r>
              <a:rPr dirty="0" sz="1100" spc="-114">
                <a:latin typeface="DejaVu Sans"/>
                <a:cs typeface="DejaVu Sans"/>
              </a:rPr>
              <a:t>create </a:t>
            </a:r>
            <a:r>
              <a:rPr dirty="0" sz="1100" spc="-150">
                <a:latin typeface="DejaVu Sans"/>
                <a:cs typeface="DejaVu Sans"/>
              </a:rPr>
              <a:t>a </a:t>
            </a:r>
            <a:r>
              <a:rPr dirty="0" sz="1100" spc="-105">
                <a:latin typeface="DejaVu Sans"/>
                <a:cs typeface="DejaVu Sans"/>
              </a:rPr>
              <a:t>choropleth </a:t>
            </a:r>
            <a:r>
              <a:rPr dirty="0" sz="1100" spc="-155">
                <a:latin typeface="DejaVu Sans"/>
                <a:cs typeface="DejaVu Sans"/>
              </a:rPr>
              <a:t>map </a:t>
            </a:r>
            <a:r>
              <a:rPr dirty="0" sz="1100" spc="-70">
                <a:latin typeface="DejaVu Sans"/>
                <a:cs typeface="DejaVu Sans"/>
              </a:rPr>
              <a:t>of </a:t>
            </a:r>
            <a:r>
              <a:rPr dirty="0" sz="1100" spc="-135">
                <a:latin typeface="DejaVu Sans"/>
                <a:cs typeface="DejaVu Sans"/>
              </a:rPr>
              <a:t>Average </a:t>
            </a:r>
            <a:r>
              <a:rPr dirty="0" sz="1100" spc="-114">
                <a:latin typeface="DejaVu Sans"/>
                <a:cs typeface="DejaVu Sans"/>
              </a:rPr>
              <a:t>household </a:t>
            </a:r>
            <a:r>
              <a:rPr dirty="0" sz="1100" spc="-125">
                <a:latin typeface="DejaVu Sans"/>
                <a:cs typeface="DejaVu Sans"/>
              </a:rPr>
              <a:t>income </a:t>
            </a:r>
            <a:r>
              <a:rPr dirty="0" sz="1100" spc="-150">
                <a:latin typeface="DejaVu Sans"/>
                <a:cs typeface="DejaVu Sans"/>
              </a:rPr>
              <a:t>vs </a:t>
            </a:r>
            <a:r>
              <a:rPr dirty="0" sz="1100" spc="-140">
                <a:latin typeface="DejaVu Sans"/>
                <a:cs typeface="DejaVu Sans"/>
              </a:rPr>
              <a:t>Comunas, </a:t>
            </a:r>
            <a:r>
              <a:rPr dirty="0" sz="1100" spc="-80">
                <a:latin typeface="DejaVu Sans"/>
                <a:cs typeface="DejaVu Sans"/>
              </a:rPr>
              <a:t>to </a:t>
            </a:r>
            <a:r>
              <a:rPr dirty="0" sz="1100" spc="-130">
                <a:latin typeface="DejaVu Sans"/>
                <a:cs typeface="DejaVu Sans"/>
              </a:rPr>
              <a:t>get </a:t>
            </a:r>
            <a:r>
              <a:rPr dirty="0" sz="1100" spc="-135">
                <a:latin typeface="DejaVu Sans"/>
                <a:cs typeface="DejaVu Sans"/>
              </a:rPr>
              <a:t>an  </a:t>
            </a:r>
            <a:r>
              <a:rPr dirty="0" sz="1100" spc="-114">
                <a:latin typeface="DejaVu Sans"/>
                <a:cs typeface="DejaVu Sans"/>
              </a:rPr>
              <a:t>idea </a:t>
            </a:r>
            <a:r>
              <a:rPr dirty="0" sz="1100" spc="-70">
                <a:latin typeface="DejaVu Sans"/>
                <a:cs typeface="DejaVu Sans"/>
              </a:rPr>
              <a:t>of </a:t>
            </a:r>
            <a:r>
              <a:rPr dirty="0" sz="1100" spc="-105">
                <a:latin typeface="DejaVu Sans"/>
                <a:cs typeface="DejaVu Sans"/>
              </a:rPr>
              <a:t>wealth </a:t>
            </a:r>
            <a:r>
              <a:rPr dirty="0" sz="1100" spc="-95">
                <a:latin typeface="DejaVu Sans"/>
                <a:cs typeface="DejaVu Sans"/>
              </a:rPr>
              <a:t>distribution </a:t>
            </a:r>
            <a:r>
              <a:rPr dirty="0" sz="1100" spc="-90">
                <a:latin typeface="DejaVu Sans"/>
                <a:cs typeface="DejaVu Sans"/>
              </a:rPr>
              <a:t>within </a:t>
            </a:r>
            <a:r>
              <a:rPr dirty="0" sz="1100" spc="-105">
                <a:latin typeface="DejaVu Sans"/>
                <a:cs typeface="DejaVu Sans"/>
              </a:rPr>
              <a:t>the city </a:t>
            </a:r>
            <a:r>
              <a:rPr dirty="0" sz="1100" spc="-70">
                <a:latin typeface="DejaVu Sans"/>
                <a:cs typeface="DejaVu Sans"/>
              </a:rPr>
              <a:t>of </a:t>
            </a:r>
            <a:r>
              <a:rPr dirty="0" sz="1100" spc="-130">
                <a:latin typeface="DejaVu Sans"/>
                <a:cs typeface="DejaVu Sans"/>
              </a:rPr>
              <a:t>Buenos</a:t>
            </a:r>
            <a:r>
              <a:rPr dirty="0" sz="1100" spc="-225">
                <a:latin typeface="DejaVu Sans"/>
                <a:cs typeface="DejaVu Sans"/>
              </a:rPr>
              <a:t> </a:t>
            </a:r>
            <a:r>
              <a:rPr dirty="0" sz="1100" spc="-100">
                <a:latin typeface="DejaVu Sans"/>
                <a:cs typeface="DejaVu Sans"/>
              </a:rPr>
              <a:t>Aires.</a:t>
            </a:r>
            <a:endParaRPr sz="1100">
              <a:latin typeface="DejaVu Sans"/>
              <a:cs typeface="DejaVu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51633" y="9213341"/>
            <a:ext cx="325501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75" i="1">
                <a:solidFill>
                  <a:srgbClr val="44536A"/>
                </a:solidFill>
                <a:latin typeface="URW Bookman L"/>
                <a:cs typeface="URW Bookman L"/>
              </a:rPr>
              <a:t>Figure </a:t>
            </a:r>
            <a:r>
              <a:rPr dirty="0" sz="900" spc="-105" i="1">
                <a:solidFill>
                  <a:srgbClr val="44536A"/>
                </a:solidFill>
                <a:latin typeface="URW Bookman L"/>
                <a:cs typeface="URW Bookman L"/>
              </a:rPr>
              <a:t>5 </a:t>
            </a:r>
            <a:r>
              <a:rPr dirty="0" sz="900" spc="-15" i="1">
                <a:solidFill>
                  <a:srgbClr val="44536A"/>
                </a:solidFill>
                <a:latin typeface="URW Bookman L"/>
                <a:cs typeface="URW Bookman L"/>
              </a:rPr>
              <a:t>- </a:t>
            </a:r>
            <a:r>
              <a:rPr dirty="0" sz="900" spc="-75" i="1">
                <a:solidFill>
                  <a:srgbClr val="44536A"/>
                </a:solidFill>
                <a:latin typeface="URW Bookman L"/>
                <a:cs typeface="URW Bookman L"/>
              </a:rPr>
              <a:t>Average </a:t>
            </a:r>
            <a:r>
              <a:rPr dirty="0" sz="900" spc="-80" i="1">
                <a:solidFill>
                  <a:srgbClr val="44536A"/>
                </a:solidFill>
                <a:latin typeface="URW Bookman L"/>
                <a:cs typeface="URW Bookman L"/>
              </a:rPr>
              <a:t>household </a:t>
            </a:r>
            <a:r>
              <a:rPr dirty="0" sz="900" spc="-65" i="1">
                <a:solidFill>
                  <a:srgbClr val="44536A"/>
                </a:solidFill>
                <a:latin typeface="URW Bookman L"/>
                <a:cs typeface="URW Bookman L"/>
              </a:rPr>
              <a:t>income </a:t>
            </a:r>
            <a:r>
              <a:rPr dirty="0" sz="900" spc="-60" i="1">
                <a:solidFill>
                  <a:srgbClr val="44536A"/>
                </a:solidFill>
                <a:latin typeface="URW Bookman L"/>
                <a:cs typeface="URW Bookman L"/>
              </a:rPr>
              <a:t>per </a:t>
            </a:r>
            <a:r>
              <a:rPr dirty="0" sz="900" spc="-100" i="1">
                <a:solidFill>
                  <a:srgbClr val="44536A"/>
                </a:solidFill>
                <a:latin typeface="URW Bookman L"/>
                <a:cs typeface="URW Bookman L"/>
              </a:rPr>
              <a:t>Comuna </a:t>
            </a:r>
            <a:r>
              <a:rPr dirty="0" sz="900" spc="-75" i="1">
                <a:solidFill>
                  <a:srgbClr val="44536A"/>
                </a:solidFill>
                <a:latin typeface="URW Bookman L"/>
                <a:cs typeface="URW Bookman L"/>
              </a:rPr>
              <a:t>in </a:t>
            </a:r>
            <a:r>
              <a:rPr dirty="0" sz="900" spc="-100" i="1">
                <a:solidFill>
                  <a:srgbClr val="44536A"/>
                </a:solidFill>
                <a:latin typeface="URW Bookman L"/>
                <a:cs typeface="URW Bookman L"/>
              </a:rPr>
              <a:t>Buenos </a:t>
            </a:r>
            <a:r>
              <a:rPr dirty="0" sz="900" spc="-85" i="1">
                <a:solidFill>
                  <a:srgbClr val="44536A"/>
                </a:solidFill>
                <a:latin typeface="URW Bookman L"/>
                <a:cs typeface="URW Bookman L"/>
              </a:rPr>
              <a:t>Aires</a:t>
            </a:r>
            <a:r>
              <a:rPr dirty="0" sz="900" i="1">
                <a:solidFill>
                  <a:srgbClr val="44536A"/>
                </a:solidFill>
                <a:latin typeface="URW Bookman L"/>
                <a:cs typeface="URW Bookman L"/>
              </a:rPr>
              <a:t> </a:t>
            </a:r>
            <a:r>
              <a:rPr dirty="0" sz="900" spc="-95" i="1">
                <a:solidFill>
                  <a:srgbClr val="44536A"/>
                </a:solidFill>
                <a:latin typeface="URW Bookman L"/>
                <a:cs typeface="URW Bookman L"/>
              </a:rPr>
              <a:t>City</a:t>
            </a:r>
            <a:endParaRPr sz="900">
              <a:latin typeface="URW Bookman L"/>
              <a:cs typeface="URW Bookman 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67010" y="941043"/>
            <a:ext cx="5184273" cy="2646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332230" y="6257162"/>
            <a:ext cx="4887595" cy="29611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8839"/>
            <a:ext cx="5429250" cy="115125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algn="just" marL="12700" marR="5080">
              <a:lnSpc>
                <a:spcPct val="101899"/>
              </a:lnSpc>
              <a:spcBef>
                <a:spcPts val="75"/>
              </a:spcBef>
            </a:pPr>
            <a:r>
              <a:rPr dirty="0" sz="1100" spc="-120">
                <a:latin typeface="DejaVu Sans"/>
                <a:cs typeface="DejaVu Sans"/>
              </a:rPr>
              <a:t>We</a:t>
            </a:r>
            <a:r>
              <a:rPr dirty="0" sz="1100" spc="-140">
                <a:latin typeface="DejaVu Sans"/>
                <a:cs typeface="DejaVu Sans"/>
              </a:rPr>
              <a:t> can</a:t>
            </a:r>
            <a:r>
              <a:rPr dirty="0" sz="1100" spc="-145">
                <a:latin typeface="DejaVu Sans"/>
                <a:cs typeface="DejaVu Sans"/>
              </a:rPr>
              <a:t> </a:t>
            </a:r>
            <a:r>
              <a:rPr dirty="0" sz="1100" spc="-110">
                <a:latin typeface="DejaVu Sans"/>
                <a:cs typeface="DejaVu Sans"/>
              </a:rPr>
              <a:t>clearly</a:t>
            </a:r>
            <a:r>
              <a:rPr dirty="0" sz="1100" spc="-155">
                <a:latin typeface="DejaVu Sans"/>
                <a:cs typeface="DejaVu Sans"/>
              </a:rPr>
              <a:t> </a:t>
            </a:r>
            <a:r>
              <a:rPr dirty="0" sz="1100" spc="-140">
                <a:latin typeface="DejaVu Sans"/>
                <a:cs typeface="DejaVu Sans"/>
              </a:rPr>
              <a:t>see</a:t>
            </a:r>
            <a:r>
              <a:rPr dirty="0" sz="1100" spc="-150">
                <a:latin typeface="DejaVu Sans"/>
                <a:cs typeface="DejaVu Sans"/>
              </a:rPr>
              <a:t> </a:t>
            </a:r>
            <a:r>
              <a:rPr dirty="0" sz="1100" spc="-105">
                <a:latin typeface="DejaVu Sans"/>
                <a:cs typeface="DejaVu Sans"/>
              </a:rPr>
              <a:t>from</a:t>
            </a:r>
            <a:r>
              <a:rPr dirty="0" sz="1100" spc="-145">
                <a:latin typeface="DejaVu Sans"/>
                <a:cs typeface="DejaVu Sans"/>
              </a:rPr>
              <a:t> </a:t>
            </a:r>
            <a:r>
              <a:rPr dirty="0" sz="1100" spc="-100">
                <a:latin typeface="DejaVu Sans"/>
                <a:cs typeface="DejaVu Sans"/>
              </a:rPr>
              <a:t>this</a:t>
            </a:r>
            <a:r>
              <a:rPr dirty="0" sz="1100" spc="-145">
                <a:latin typeface="DejaVu Sans"/>
                <a:cs typeface="DejaVu Sans"/>
              </a:rPr>
              <a:t> </a:t>
            </a:r>
            <a:r>
              <a:rPr dirty="0" sz="1100" spc="-155">
                <a:latin typeface="DejaVu Sans"/>
                <a:cs typeface="DejaVu Sans"/>
              </a:rPr>
              <a:t>map</a:t>
            </a:r>
            <a:r>
              <a:rPr dirty="0" sz="1100" spc="-160">
                <a:latin typeface="DejaVu Sans"/>
                <a:cs typeface="DejaVu Sans"/>
              </a:rPr>
              <a:t> </a:t>
            </a:r>
            <a:r>
              <a:rPr dirty="0" sz="1100" spc="-105">
                <a:latin typeface="DejaVu Sans"/>
                <a:cs typeface="DejaVu Sans"/>
              </a:rPr>
              <a:t>the</a:t>
            </a:r>
            <a:r>
              <a:rPr dirty="0" sz="1100" spc="-155">
                <a:latin typeface="DejaVu Sans"/>
                <a:cs typeface="DejaVu Sans"/>
              </a:rPr>
              <a:t> </a:t>
            </a:r>
            <a:r>
              <a:rPr dirty="0" sz="1100" spc="-125">
                <a:latin typeface="DejaVu Sans"/>
                <a:cs typeface="DejaVu Sans"/>
              </a:rPr>
              <a:t>most</a:t>
            </a:r>
            <a:r>
              <a:rPr dirty="0" sz="1100" spc="-155">
                <a:latin typeface="DejaVu Sans"/>
                <a:cs typeface="DejaVu Sans"/>
              </a:rPr>
              <a:t> </a:t>
            </a:r>
            <a:r>
              <a:rPr dirty="0" sz="1100" spc="-95">
                <a:latin typeface="DejaVu Sans"/>
                <a:cs typeface="DejaVu Sans"/>
              </a:rPr>
              <a:t>affluent</a:t>
            </a:r>
            <a:r>
              <a:rPr dirty="0" sz="1100" spc="-155">
                <a:latin typeface="DejaVu Sans"/>
                <a:cs typeface="DejaVu Sans"/>
              </a:rPr>
              <a:t> </a:t>
            </a:r>
            <a:r>
              <a:rPr dirty="0" sz="1100" spc="-105">
                <a:latin typeface="DejaVu Sans"/>
                <a:cs typeface="DejaVu Sans"/>
              </a:rPr>
              <a:t>Barrios</a:t>
            </a:r>
            <a:r>
              <a:rPr dirty="0" sz="1100" spc="-140">
                <a:latin typeface="DejaVu Sans"/>
                <a:cs typeface="DejaVu Sans"/>
              </a:rPr>
              <a:t> </a:t>
            </a:r>
            <a:r>
              <a:rPr dirty="0" sz="1100" spc="-120">
                <a:latin typeface="DejaVu Sans"/>
                <a:cs typeface="DejaVu Sans"/>
              </a:rPr>
              <a:t>are</a:t>
            </a:r>
            <a:r>
              <a:rPr dirty="0" sz="1100" spc="-140">
                <a:latin typeface="DejaVu Sans"/>
                <a:cs typeface="DejaVu Sans"/>
              </a:rPr>
              <a:t> </a:t>
            </a:r>
            <a:r>
              <a:rPr dirty="0" sz="1100" spc="-114">
                <a:latin typeface="DejaVu Sans"/>
                <a:cs typeface="DejaVu Sans"/>
              </a:rPr>
              <a:t>concentrated</a:t>
            </a:r>
            <a:r>
              <a:rPr dirty="0" sz="1100" spc="-160">
                <a:latin typeface="DejaVu Sans"/>
                <a:cs typeface="DejaVu Sans"/>
              </a:rPr>
              <a:t> </a:t>
            </a:r>
            <a:r>
              <a:rPr dirty="0" sz="1100" spc="-85">
                <a:latin typeface="DejaVu Sans"/>
                <a:cs typeface="DejaVu Sans"/>
              </a:rPr>
              <a:t>in</a:t>
            </a:r>
            <a:r>
              <a:rPr dirty="0" sz="1100" spc="-150">
                <a:latin typeface="DejaVu Sans"/>
                <a:cs typeface="DejaVu Sans"/>
              </a:rPr>
              <a:t> </a:t>
            </a:r>
            <a:r>
              <a:rPr dirty="0" sz="1100" spc="-105">
                <a:latin typeface="DejaVu Sans"/>
                <a:cs typeface="DejaVu Sans"/>
              </a:rPr>
              <a:t>the</a:t>
            </a:r>
            <a:r>
              <a:rPr dirty="0" sz="1100" spc="-155">
                <a:latin typeface="DejaVu Sans"/>
                <a:cs typeface="DejaVu Sans"/>
              </a:rPr>
              <a:t> </a:t>
            </a:r>
            <a:r>
              <a:rPr dirty="0" sz="1100" spc="-105">
                <a:latin typeface="DejaVu Sans"/>
                <a:cs typeface="DejaVu Sans"/>
              </a:rPr>
              <a:t>Northeastern  </a:t>
            </a:r>
            <a:r>
              <a:rPr dirty="0" sz="1100" spc="-114">
                <a:latin typeface="DejaVu Sans"/>
                <a:cs typeface="DejaVu Sans"/>
              </a:rPr>
              <a:t>side </a:t>
            </a:r>
            <a:r>
              <a:rPr dirty="0" sz="1100" spc="-70">
                <a:latin typeface="DejaVu Sans"/>
                <a:cs typeface="DejaVu Sans"/>
              </a:rPr>
              <a:t>of </a:t>
            </a:r>
            <a:r>
              <a:rPr dirty="0" sz="1100" spc="-110">
                <a:latin typeface="DejaVu Sans"/>
                <a:cs typeface="DejaVu Sans"/>
              </a:rPr>
              <a:t>the </a:t>
            </a:r>
            <a:r>
              <a:rPr dirty="0" sz="1100" spc="-100">
                <a:latin typeface="DejaVu Sans"/>
                <a:cs typeface="DejaVu Sans"/>
              </a:rPr>
              <a:t>city, </a:t>
            </a:r>
            <a:r>
              <a:rPr dirty="0" sz="1100" spc="-90">
                <a:latin typeface="DejaVu Sans"/>
                <a:cs typeface="DejaVu Sans"/>
              </a:rPr>
              <a:t>with </a:t>
            </a:r>
            <a:r>
              <a:rPr dirty="0" sz="1100" spc="-110">
                <a:latin typeface="DejaVu Sans"/>
                <a:cs typeface="DejaVu Sans"/>
              </a:rPr>
              <a:t>the </a:t>
            </a:r>
            <a:r>
              <a:rPr dirty="0" sz="1100" spc="-140">
                <a:latin typeface="DejaVu Sans"/>
                <a:cs typeface="DejaVu Sans"/>
              </a:rPr>
              <a:t>average </a:t>
            </a:r>
            <a:r>
              <a:rPr dirty="0" sz="1100" spc="-125">
                <a:latin typeface="DejaVu Sans"/>
                <a:cs typeface="DejaVu Sans"/>
              </a:rPr>
              <a:t>income decreasing </a:t>
            </a:r>
            <a:r>
              <a:rPr dirty="0" sz="1100" spc="-110">
                <a:latin typeface="DejaVu Sans"/>
                <a:cs typeface="DejaVu Sans"/>
              </a:rPr>
              <a:t>towards the </a:t>
            </a:r>
            <a:r>
              <a:rPr dirty="0" sz="1100" spc="-105">
                <a:latin typeface="DejaVu Sans"/>
                <a:cs typeface="DejaVu Sans"/>
              </a:rPr>
              <a:t>south. </a:t>
            </a:r>
            <a:r>
              <a:rPr dirty="0" sz="1100" spc="-130">
                <a:latin typeface="DejaVu Sans"/>
                <a:cs typeface="DejaVu Sans"/>
              </a:rPr>
              <a:t>The </a:t>
            </a:r>
            <a:r>
              <a:rPr dirty="0" sz="1100" spc="-120">
                <a:latin typeface="DejaVu Sans"/>
                <a:cs typeface="DejaVu Sans"/>
              </a:rPr>
              <a:t>Richest </a:t>
            </a:r>
            <a:r>
              <a:rPr dirty="0" sz="1100" spc="-150">
                <a:latin typeface="DejaVu Sans"/>
                <a:cs typeface="DejaVu Sans"/>
              </a:rPr>
              <a:t>Comunas  </a:t>
            </a:r>
            <a:r>
              <a:rPr dirty="0" sz="1100" spc="-140">
                <a:latin typeface="DejaVu Sans"/>
                <a:cs typeface="DejaVu Sans"/>
              </a:rPr>
              <a:t>have </a:t>
            </a:r>
            <a:r>
              <a:rPr dirty="0" sz="1100" spc="-135">
                <a:latin typeface="DejaVu Sans"/>
                <a:cs typeface="DejaVu Sans"/>
              </a:rPr>
              <a:t>an </a:t>
            </a:r>
            <a:r>
              <a:rPr dirty="0" sz="1100" spc="-125">
                <a:latin typeface="DejaVu Sans"/>
                <a:cs typeface="DejaVu Sans"/>
              </a:rPr>
              <a:t>income </a:t>
            </a:r>
            <a:r>
              <a:rPr dirty="0" sz="1100" spc="-114">
                <a:latin typeface="DejaVu Sans"/>
                <a:cs typeface="DejaVu Sans"/>
              </a:rPr>
              <a:t>roughly </a:t>
            </a:r>
            <a:r>
              <a:rPr dirty="0" sz="1100" spc="-125">
                <a:latin typeface="DejaVu Sans"/>
                <a:cs typeface="DejaVu Sans"/>
              </a:rPr>
              <a:t>3.7 </a:t>
            </a:r>
            <a:r>
              <a:rPr dirty="0" sz="1100" spc="-120">
                <a:latin typeface="DejaVu Sans"/>
                <a:cs typeface="DejaVu Sans"/>
              </a:rPr>
              <a:t>times </a:t>
            </a:r>
            <a:r>
              <a:rPr dirty="0" sz="1100" spc="-114">
                <a:latin typeface="DejaVu Sans"/>
                <a:cs typeface="DejaVu Sans"/>
              </a:rPr>
              <a:t>higher than </a:t>
            </a:r>
            <a:r>
              <a:rPr dirty="0" sz="1100" spc="-110">
                <a:latin typeface="DejaVu Sans"/>
                <a:cs typeface="DejaVu Sans"/>
              </a:rPr>
              <a:t>the </a:t>
            </a:r>
            <a:r>
              <a:rPr dirty="0" sz="1100" spc="-105">
                <a:latin typeface="DejaVu Sans"/>
                <a:cs typeface="DejaVu Sans"/>
              </a:rPr>
              <a:t>poorest</a:t>
            </a:r>
            <a:r>
              <a:rPr dirty="0" sz="1100" spc="55">
                <a:latin typeface="DejaVu Sans"/>
                <a:cs typeface="DejaVu Sans"/>
              </a:rPr>
              <a:t> </a:t>
            </a:r>
            <a:r>
              <a:rPr dirty="0" sz="1100" spc="-110">
                <a:latin typeface="DejaVu Sans"/>
                <a:cs typeface="DejaVu Sans"/>
              </a:rPr>
              <a:t>ones.</a:t>
            </a:r>
            <a:endParaRPr sz="1100">
              <a:latin typeface="DejaVu Sans"/>
              <a:cs typeface="DejaVu Sans"/>
            </a:endParaRPr>
          </a:p>
          <a:p>
            <a:pPr algn="just" marL="12700">
              <a:lnSpc>
                <a:spcPct val="100000"/>
              </a:lnSpc>
              <a:spcBef>
                <a:spcPts val="950"/>
              </a:spcBef>
            </a:pPr>
            <a:r>
              <a:rPr dirty="0" sz="1350" spc="-245" b="1">
                <a:latin typeface="DejaVu Sans"/>
                <a:cs typeface="DejaVu Sans"/>
              </a:rPr>
              <a:t>Venues </a:t>
            </a:r>
            <a:r>
              <a:rPr dirty="0" sz="1350" spc="-220" b="1">
                <a:latin typeface="DejaVu Sans"/>
                <a:cs typeface="DejaVu Sans"/>
              </a:rPr>
              <a:t>per</a:t>
            </a:r>
            <a:r>
              <a:rPr dirty="0" sz="1350" spc="-110" b="1">
                <a:latin typeface="DejaVu Sans"/>
                <a:cs typeface="DejaVu Sans"/>
              </a:rPr>
              <a:t> </a:t>
            </a:r>
            <a:r>
              <a:rPr dirty="0" sz="1350" spc="-229" b="1">
                <a:latin typeface="DejaVu Sans"/>
                <a:cs typeface="DejaVu Sans"/>
              </a:rPr>
              <a:t>neighbourhood</a:t>
            </a:r>
            <a:endParaRPr sz="1350">
              <a:latin typeface="DejaVu Sans"/>
              <a:cs typeface="DejaVu Sans"/>
            </a:endParaRPr>
          </a:p>
          <a:p>
            <a:pPr algn="just" marL="12700">
              <a:lnSpc>
                <a:spcPct val="100000"/>
              </a:lnSpc>
              <a:spcBef>
                <a:spcPts val="960"/>
              </a:spcBef>
            </a:pPr>
            <a:r>
              <a:rPr dirty="0" sz="1100" spc="-120">
                <a:latin typeface="DejaVu Sans"/>
                <a:cs typeface="DejaVu Sans"/>
              </a:rPr>
              <a:t>We </a:t>
            </a:r>
            <a:r>
              <a:rPr dirty="0" sz="1100" spc="-114">
                <a:latin typeface="DejaVu Sans"/>
                <a:cs typeface="DejaVu Sans"/>
              </a:rPr>
              <a:t>visualize </a:t>
            </a:r>
            <a:r>
              <a:rPr dirty="0" sz="1100" spc="-110">
                <a:latin typeface="DejaVu Sans"/>
                <a:cs typeface="DejaVu Sans"/>
              </a:rPr>
              <a:t>the </a:t>
            </a:r>
            <a:r>
              <a:rPr dirty="0" sz="1100" spc="-135">
                <a:latin typeface="DejaVu Sans"/>
                <a:cs typeface="DejaVu Sans"/>
              </a:rPr>
              <a:t>ammount </a:t>
            </a:r>
            <a:r>
              <a:rPr dirty="0" sz="1100" spc="-70">
                <a:latin typeface="DejaVu Sans"/>
                <a:cs typeface="DejaVu Sans"/>
              </a:rPr>
              <a:t>of </a:t>
            </a:r>
            <a:r>
              <a:rPr dirty="0" sz="1100" spc="-135">
                <a:latin typeface="DejaVu Sans"/>
                <a:cs typeface="DejaVu Sans"/>
              </a:rPr>
              <a:t>venues </a:t>
            </a:r>
            <a:r>
              <a:rPr dirty="0" sz="1100" spc="-105">
                <a:latin typeface="DejaVu Sans"/>
                <a:cs typeface="DejaVu Sans"/>
              </a:rPr>
              <a:t>found </a:t>
            </a:r>
            <a:r>
              <a:rPr dirty="0" sz="1100" spc="-140">
                <a:latin typeface="DejaVu Sans"/>
                <a:cs typeface="DejaVu Sans"/>
              </a:rPr>
              <a:t>by </a:t>
            </a:r>
            <a:r>
              <a:rPr dirty="0" sz="1100" spc="-110">
                <a:latin typeface="DejaVu Sans"/>
                <a:cs typeface="DejaVu Sans"/>
              </a:rPr>
              <a:t>foursquare </a:t>
            </a:r>
            <a:r>
              <a:rPr dirty="0" sz="1100" spc="-75">
                <a:latin typeface="DejaVu Sans"/>
                <a:cs typeface="DejaVu Sans"/>
              </a:rPr>
              <a:t>for </a:t>
            </a:r>
            <a:r>
              <a:rPr dirty="0" sz="1100" spc="-135">
                <a:latin typeface="DejaVu Sans"/>
                <a:cs typeface="DejaVu Sans"/>
              </a:rPr>
              <a:t>each</a:t>
            </a:r>
            <a:r>
              <a:rPr dirty="0" sz="1100" spc="-30">
                <a:latin typeface="DejaVu Sans"/>
                <a:cs typeface="DejaVu Sans"/>
              </a:rPr>
              <a:t> </a:t>
            </a:r>
            <a:r>
              <a:rPr dirty="0" sz="1100" spc="-114">
                <a:latin typeface="DejaVu Sans"/>
                <a:cs typeface="DejaVu Sans"/>
              </a:rPr>
              <a:t>neighbourhood</a:t>
            </a:r>
            <a:endParaRPr sz="1100">
              <a:latin typeface="DejaVu Sans"/>
              <a:cs typeface="DejaVu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8120" y="5626988"/>
            <a:ext cx="5427980" cy="17195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100"/>
              </a:spcBef>
            </a:pPr>
            <a:r>
              <a:rPr dirty="0" sz="900" spc="-75" i="1">
                <a:solidFill>
                  <a:srgbClr val="44536A"/>
                </a:solidFill>
                <a:latin typeface="URW Bookman L"/>
                <a:cs typeface="URW Bookman L"/>
              </a:rPr>
              <a:t>Figure </a:t>
            </a:r>
            <a:r>
              <a:rPr dirty="0" sz="900" spc="-105" i="1">
                <a:solidFill>
                  <a:srgbClr val="44536A"/>
                </a:solidFill>
                <a:latin typeface="URW Bookman L"/>
                <a:cs typeface="URW Bookman L"/>
              </a:rPr>
              <a:t>6 </a:t>
            </a:r>
            <a:r>
              <a:rPr dirty="0" sz="900" spc="-15" i="1">
                <a:solidFill>
                  <a:srgbClr val="44536A"/>
                </a:solidFill>
                <a:latin typeface="URW Bookman L"/>
                <a:cs typeface="URW Bookman L"/>
              </a:rPr>
              <a:t>- </a:t>
            </a:r>
            <a:r>
              <a:rPr dirty="0" sz="900" spc="-80" i="1">
                <a:solidFill>
                  <a:srgbClr val="44536A"/>
                </a:solidFill>
                <a:latin typeface="URW Bookman L"/>
                <a:cs typeface="URW Bookman L"/>
              </a:rPr>
              <a:t>Visualization </a:t>
            </a:r>
            <a:r>
              <a:rPr dirty="0" sz="900" spc="-30" i="1">
                <a:solidFill>
                  <a:srgbClr val="44536A"/>
                </a:solidFill>
                <a:latin typeface="URW Bookman L"/>
                <a:cs typeface="URW Bookman L"/>
              </a:rPr>
              <a:t>of </a:t>
            </a:r>
            <a:r>
              <a:rPr dirty="0" sz="900" spc="-70" i="1">
                <a:solidFill>
                  <a:srgbClr val="44536A"/>
                </a:solidFill>
                <a:latin typeface="URW Bookman L"/>
                <a:cs typeface="URW Bookman L"/>
              </a:rPr>
              <a:t>ammount </a:t>
            </a:r>
            <a:r>
              <a:rPr dirty="0" sz="900" spc="-30" i="1">
                <a:solidFill>
                  <a:srgbClr val="44536A"/>
                </a:solidFill>
                <a:latin typeface="URW Bookman L"/>
                <a:cs typeface="URW Bookman L"/>
              </a:rPr>
              <a:t>of </a:t>
            </a:r>
            <a:r>
              <a:rPr dirty="0" sz="900" spc="-90" i="1">
                <a:solidFill>
                  <a:srgbClr val="44536A"/>
                </a:solidFill>
                <a:latin typeface="URW Bookman L"/>
                <a:cs typeface="URW Bookman L"/>
              </a:rPr>
              <a:t>venues </a:t>
            </a:r>
            <a:r>
              <a:rPr dirty="0" sz="900" spc="-70" i="1">
                <a:solidFill>
                  <a:srgbClr val="44536A"/>
                </a:solidFill>
                <a:latin typeface="URW Bookman L"/>
                <a:cs typeface="URW Bookman L"/>
              </a:rPr>
              <a:t>returned </a:t>
            </a:r>
            <a:r>
              <a:rPr dirty="0" sz="900" spc="-40" i="1">
                <a:solidFill>
                  <a:srgbClr val="44536A"/>
                </a:solidFill>
                <a:latin typeface="URW Bookman L"/>
                <a:cs typeface="URW Bookman L"/>
              </a:rPr>
              <a:t>for </a:t>
            </a:r>
            <a:r>
              <a:rPr dirty="0" sz="900" spc="-80" i="1">
                <a:solidFill>
                  <a:srgbClr val="44536A"/>
                </a:solidFill>
                <a:latin typeface="URW Bookman L"/>
                <a:cs typeface="URW Bookman L"/>
              </a:rPr>
              <a:t>each </a:t>
            </a:r>
            <a:r>
              <a:rPr dirty="0" sz="900" spc="-75" i="1">
                <a:solidFill>
                  <a:srgbClr val="44536A"/>
                </a:solidFill>
                <a:latin typeface="URW Bookman L"/>
                <a:cs typeface="URW Bookman L"/>
              </a:rPr>
              <a:t>Barrio </a:t>
            </a:r>
            <a:r>
              <a:rPr dirty="0" sz="900" spc="-80" i="1">
                <a:solidFill>
                  <a:srgbClr val="44536A"/>
                </a:solidFill>
                <a:latin typeface="URW Bookman L"/>
                <a:cs typeface="URW Bookman L"/>
              </a:rPr>
              <a:t>within </a:t>
            </a:r>
            <a:r>
              <a:rPr dirty="0" sz="900" spc="-100" i="1">
                <a:solidFill>
                  <a:srgbClr val="44536A"/>
                </a:solidFill>
                <a:latin typeface="URW Bookman L"/>
                <a:cs typeface="URW Bookman L"/>
              </a:rPr>
              <a:t>an 800m </a:t>
            </a:r>
            <a:r>
              <a:rPr dirty="0" sz="900" spc="-95" i="1">
                <a:solidFill>
                  <a:srgbClr val="44536A"/>
                </a:solidFill>
                <a:latin typeface="URW Bookman L"/>
                <a:cs typeface="URW Bookman L"/>
              </a:rPr>
              <a:t>radius </a:t>
            </a:r>
            <a:r>
              <a:rPr dirty="0" sz="900" spc="-110" i="1">
                <a:solidFill>
                  <a:srgbClr val="44536A"/>
                </a:solidFill>
                <a:latin typeface="URW Bookman L"/>
                <a:cs typeface="URW Bookman L"/>
              </a:rPr>
              <a:t>by </a:t>
            </a:r>
            <a:r>
              <a:rPr dirty="0" sz="900" spc="-90" i="1">
                <a:solidFill>
                  <a:srgbClr val="44536A"/>
                </a:solidFill>
                <a:latin typeface="URW Bookman L"/>
                <a:cs typeface="URW Bookman L"/>
              </a:rPr>
              <a:t>FourSquare</a:t>
            </a:r>
            <a:r>
              <a:rPr dirty="0" sz="900" spc="-50" i="1">
                <a:solidFill>
                  <a:srgbClr val="44536A"/>
                </a:solidFill>
                <a:latin typeface="URW Bookman L"/>
                <a:cs typeface="URW Bookman L"/>
              </a:rPr>
              <a:t> </a:t>
            </a:r>
            <a:r>
              <a:rPr dirty="0" sz="900" spc="-85" i="1">
                <a:solidFill>
                  <a:srgbClr val="44536A"/>
                </a:solidFill>
                <a:latin typeface="URW Bookman L"/>
                <a:cs typeface="URW Bookman L"/>
              </a:rPr>
              <a:t>API</a:t>
            </a:r>
            <a:endParaRPr sz="900">
              <a:latin typeface="URW Bookman L"/>
              <a:cs typeface="URW Bookman 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750">
              <a:latin typeface="URW Bookman L"/>
              <a:cs typeface="URW Bookman L"/>
            </a:endParaRPr>
          </a:p>
          <a:p>
            <a:pPr algn="just" marL="12700" marR="5080">
              <a:lnSpc>
                <a:spcPct val="101800"/>
              </a:lnSpc>
            </a:pPr>
            <a:r>
              <a:rPr dirty="0" sz="1100" spc="-120">
                <a:latin typeface="DejaVu Sans"/>
                <a:cs typeface="DejaVu Sans"/>
              </a:rPr>
              <a:t>Here we </a:t>
            </a:r>
            <a:r>
              <a:rPr dirty="0" sz="1100" spc="-135">
                <a:latin typeface="DejaVu Sans"/>
                <a:cs typeface="DejaVu Sans"/>
              </a:rPr>
              <a:t>can </a:t>
            </a:r>
            <a:r>
              <a:rPr dirty="0" sz="1100" spc="-140">
                <a:latin typeface="DejaVu Sans"/>
                <a:cs typeface="DejaVu Sans"/>
              </a:rPr>
              <a:t>see </a:t>
            </a:r>
            <a:r>
              <a:rPr dirty="0" sz="1100" spc="-100">
                <a:latin typeface="DejaVu Sans"/>
                <a:cs typeface="DejaVu Sans"/>
              </a:rPr>
              <a:t>that </a:t>
            </a:r>
            <a:r>
              <a:rPr dirty="0" sz="1100" spc="-125">
                <a:latin typeface="DejaVu Sans"/>
                <a:cs typeface="DejaVu Sans"/>
              </a:rPr>
              <a:t>more </a:t>
            </a:r>
            <a:r>
              <a:rPr dirty="0" sz="1100" spc="-135">
                <a:latin typeface="DejaVu Sans"/>
                <a:cs typeface="DejaVu Sans"/>
              </a:rPr>
              <a:t>venues </a:t>
            </a:r>
            <a:r>
              <a:rPr dirty="0" sz="1100" spc="-114">
                <a:latin typeface="DejaVu Sans"/>
                <a:cs typeface="DejaVu Sans"/>
              </a:rPr>
              <a:t>were </a:t>
            </a:r>
            <a:r>
              <a:rPr dirty="0" sz="1100" spc="-105">
                <a:latin typeface="DejaVu Sans"/>
                <a:cs typeface="DejaVu Sans"/>
              </a:rPr>
              <a:t>found </a:t>
            </a:r>
            <a:r>
              <a:rPr dirty="0" sz="1100" spc="-140">
                <a:latin typeface="DejaVu Sans"/>
                <a:cs typeface="DejaVu Sans"/>
              </a:rPr>
              <a:t>by </a:t>
            </a:r>
            <a:r>
              <a:rPr dirty="0" sz="1100" spc="-120">
                <a:latin typeface="DejaVu Sans"/>
                <a:cs typeface="DejaVu Sans"/>
              </a:rPr>
              <a:t>FourSquare </a:t>
            </a:r>
            <a:r>
              <a:rPr dirty="0" sz="1100" spc="-75">
                <a:latin typeface="DejaVu Sans"/>
                <a:cs typeface="DejaVu Sans"/>
              </a:rPr>
              <a:t>for </a:t>
            </a:r>
            <a:r>
              <a:rPr dirty="0" sz="1100" spc="-105">
                <a:latin typeface="DejaVu Sans"/>
                <a:cs typeface="DejaVu Sans"/>
              </a:rPr>
              <a:t>the </a:t>
            </a:r>
            <a:r>
              <a:rPr dirty="0" sz="1100" spc="-100">
                <a:latin typeface="DejaVu Sans"/>
                <a:cs typeface="DejaVu Sans"/>
              </a:rPr>
              <a:t>richer </a:t>
            </a:r>
            <a:r>
              <a:rPr dirty="0" sz="1100" spc="-114">
                <a:latin typeface="DejaVu Sans"/>
                <a:cs typeface="DejaVu Sans"/>
              </a:rPr>
              <a:t>neighbourhoods </a:t>
            </a:r>
            <a:r>
              <a:rPr dirty="0" sz="1100" spc="-130">
                <a:latin typeface="DejaVu Sans"/>
                <a:cs typeface="DejaVu Sans"/>
              </a:rPr>
              <a:t>up  </a:t>
            </a:r>
            <a:r>
              <a:rPr dirty="0" sz="1100" spc="-90">
                <a:latin typeface="DejaVu Sans"/>
                <a:cs typeface="DejaVu Sans"/>
              </a:rPr>
              <a:t>North</a:t>
            </a:r>
            <a:r>
              <a:rPr dirty="0" sz="1100" spc="-135">
                <a:latin typeface="DejaVu Sans"/>
                <a:cs typeface="DejaVu Sans"/>
              </a:rPr>
              <a:t> </a:t>
            </a:r>
            <a:r>
              <a:rPr dirty="0" sz="1100" spc="-114">
                <a:latin typeface="DejaVu Sans"/>
                <a:cs typeface="DejaVu Sans"/>
              </a:rPr>
              <a:t>than</a:t>
            </a:r>
            <a:r>
              <a:rPr dirty="0" sz="1100" spc="-130">
                <a:latin typeface="DejaVu Sans"/>
                <a:cs typeface="DejaVu Sans"/>
              </a:rPr>
              <a:t> </a:t>
            </a:r>
            <a:r>
              <a:rPr dirty="0" sz="1100" spc="-75">
                <a:latin typeface="DejaVu Sans"/>
                <a:cs typeface="DejaVu Sans"/>
              </a:rPr>
              <a:t>for</a:t>
            </a:r>
            <a:r>
              <a:rPr dirty="0" sz="1100" spc="-130">
                <a:latin typeface="DejaVu Sans"/>
                <a:cs typeface="DejaVu Sans"/>
              </a:rPr>
              <a:t> </a:t>
            </a:r>
            <a:r>
              <a:rPr dirty="0" sz="1100" spc="-110">
                <a:latin typeface="DejaVu Sans"/>
                <a:cs typeface="DejaVu Sans"/>
              </a:rPr>
              <a:t>the</a:t>
            </a:r>
            <a:r>
              <a:rPr dirty="0" sz="1100" spc="-125">
                <a:latin typeface="DejaVu Sans"/>
                <a:cs typeface="DejaVu Sans"/>
              </a:rPr>
              <a:t> </a:t>
            </a:r>
            <a:r>
              <a:rPr dirty="0" sz="1100" spc="-100">
                <a:latin typeface="DejaVu Sans"/>
                <a:cs typeface="DejaVu Sans"/>
              </a:rPr>
              <a:t>poorer</a:t>
            </a:r>
            <a:r>
              <a:rPr dirty="0" sz="1100" spc="-140">
                <a:latin typeface="DejaVu Sans"/>
                <a:cs typeface="DejaVu Sans"/>
              </a:rPr>
              <a:t> </a:t>
            </a:r>
            <a:r>
              <a:rPr dirty="0" sz="1100" spc="-114">
                <a:latin typeface="DejaVu Sans"/>
                <a:cs typeface="DejaVu Sans"/>
              </a:rPr>
              <a:t>neighbourhoods</a:t>
            </a:r>
            <a:r>
              <a:rPr dirty="0" sz="1100" spc="-125">
                <a:latin typeface="DejaVu Sans"/>
                <a:cs typeface="DejaVu Sans"/>
              </a:rPr>
              <a:t> </a:t>
            </a:r>
            <a:r>
              <a:rPr dirty="0" sz="1100" spc="-114">
                <a:latin typeface="DejaVu Sans"/>
                <a:cs typeface="DejaVu Sans"/>
              </a:rPr>
              <a:t>down</a:t>
            </a:r>
            <a:r>
              <a:rPr dirty="0" sz="1100" spc="-130">
                <a:latin typeface="DejaVu Sans"/>
                <a:cs typeface="DejaVu Sans"/>
              </a:rPr>
              <a:t> </a:t>
            </a:r>
            <a:r>
              <a:rPr dirty="0" sz="1100" spc="-114">
                <a:latin typeface="DejaVu Sans"/>
                <a:cs typeface="DejaVu Sans"/>
              </a:rPr>
              <a:t>South.</a:t>
            </a:r>
            <a:r>
              <a:rPr dirty="0" sz="1100" spc="-130">
                <a:latin typeface="DejaVu Sans"/>
                <a:cs typeface="DejaVu Sans"/>
              </a:rPr>
              <a:t> </a:t>
            </a:r>
            <a:r>
              <a:rPr dirty="0" sz="1100" spc="-114">
                <a:latin typeface="DejaVu Sans"/>
                <a:cs typeface="DejaVu Sans"/>
              </a:rPr>
              <a:t>This</a:t>
            </a:r>
            <a:r>
              <a:rPr dirty="0" sz="1100" spc="-135">
                <a:latin typeface="DejaVu Sans"/>
                <a:cs typeface="DejaVu Sans"/>
              </a:rPr>
              <a:t> </a:t>
            </a:r>
            <a:r>
              <a:rPr dirty="0" sz="1100" spc="-110">
                <a:latin typeface="DejaVu Sans"/>
                <a:cs typeface="DejaVu Sans"/>
              </a:rPr>
              <a:t>doesn’t</a:t>
            </a:r>
            <a:r>
              <a:rPr dirty="0" sz="1100" spc="-125">
                <a:latin typeface="DejaVu Sans"/>
                <a:cs typeface="DejaVu Sans"/>
              </a:rPr>
              <a:t> </a:t>
            </a:r>
            <a:r>
              <a:rPr dirty="0" sz="1100" spc="-120">
                <a:latin typeface="DejaVu Sans"/>
                <a:cs typeface="DejaVu Sans"/>
              </a:rPr>
              <a:t>necessarily</a:t>
            </a:r>
            <a:r>
              <a:rPr dirty="0" sz="1100" spc="-140">
                <a:latin typeface="DejaVu Sans"/>
                <a:cs typeface="DejaVu Sans"/>
              </a:rPr>
              <a:t> </a:t>
            </a:r>
            <a:r>
              <a:rPr dirty="0" sz="1100" spc="-145">
                <a:latin typeface="DejaVu Sans"/>
                <a:cs typeface="DejaVu Sans"/>
              </a:rPr>
              <a:t>mean</a:t>
            </a:r>
            <a:r>
              <a:rPr dirty="0" sz="1100" spc="-140">
                <a:latin typeface="DejaVu Sans"/>
                <a:cs typeface="DejaVu Sans"/>
              </a:rPr>
              <a:t> </a:t>
            </a:r>
            <a:r>
              <a:rPr dirty="0" sz="1100" spc="-105">
                <a:latin typeface="DejaVu Sans"/>
                <a:cs typeface="DejaVu Sans"/>
              </a:rPr>
              <a:t>there</a:t>
            </a:r>
            <a:r>
              <a:rPr dirty="0" sz="1100" spc="-140">
                <a:latin typeface="DejaVu Sans"/>
                <a:cs typeface="DejaVu Sans"/>
              </a:rPr>
              <a:t> </a:t>
            </a:r>
            <a:r>
              <a:rPr dirty="0" sz="1100" spc="-120">
                <a:latin typeface="DejaVu Sans"/>
                <a:cs typeface="DejaVu Sans"/>
              </a:rPr>
              <a:t>are  less </a:t>
            </a:r>
            <a:r>
              <a:rPr dirty="0" sz="1100" spc="-135">
                <a:latin typeface="DejaVu Sans"/>
                <a:cs typeface="DejaVu Sans"/>
              </a:rPr>
              <a:t>venues </a:t>
            </a:r>
            <a:r>
              <a:rPr dirty="0" sz="1100" spc="-85">
                <a:latin typeface="DejaVu Sans"/>
                <a:cs typeface="DejaVu Sans"/>
              </a:rPr>
              <a:t>in </a:t>
            </a:r>
            <a:r>
              <a:rPr dirty="0" sz="1100" spc="-105">
                <a:latin typeface="DejaVu Sans"/>
                <a:cs typeface="DejaVu Sans"/>
              </a:rPr>
              <a:t>the </a:t>
            </a:r>
            <a:r>
              <a:rPr dirty="0" sz="1100" spc="-100">
                <a:latin typeface="DejaVu Sans"/>
                <a:cs typeface="DejaVu Sans"/>
              </a:rPr>
              <a:t>poorer </a:t>
            </a:r>
            <a:r>
              <a:rPr dirty="0" sz="1100" spc="-110">
                <a:latin typeface="DejaVu Sans"/>
                <a:cs typeface="DejaVu Sans"/>
              </a:rPr>
              <a:t>neighbourhoods, </a:t>
            </a:r>
            <a:r>
              <a:rPr dirty="0" sz="1100" spc="-105">
                <a:latin typeface="DejaVu Sans"/>
                <a:cs typeface="DejaVu Sans"/>
              </a:rPr>
              <a:t>but </a:t>
            </a:r>
            <a:r>
              <a:rPr dirty="0" sz="1100" spc="-60">
                <a:latin typeface="DejaVu Sans"/>
                <a:cs typeface="DejaVu Sans"/>
              </a:rPr>
              <a:t>it </a:t>
            </a:r>
            <a:r>
              <a:rPr dirty="0" sz="1100" spc="-100">
                <a:latin typeface="DejaVu Sans"/>
                <a:cs typeface="DejaVu Sans"/>
              </a:rPr>
              <a:t>is </a:t>
            </a:r>
            <a:r>
              <a:rPr dirty="0" sz="1100" spc="-125">
                <a:latin typeface="DejaVu Sans"/>
                <a:cs typeface="DejaVu Sans"/>
              </a:rPr>
              <a:t>more </a:t>
            </a:r>
            <a:r>
              <a:rPr dirty="0" sz="1100" spc="-100">
                <a:latin typeface="DejaVu Sans"/>
                <a:cs typeface="DejaVu Sans"/>
              </a:rPr>
              <a:t>likely that </a:t>
            </a:r>
            <a:r>
              <a:rPr dirty="0" sz="1100" spc="-150">
                <a:latin typeface="DejaVu Sans"/>
                <a:cs typeface="DejaVu Sans"/>
              </a:rPr>
              <a:t>a </a:t>
            </a:r>
            <a:r>
              <a:rPr dirty="0" sz="1100" spc="-130">
                <a:latin typeface="DejaVu Sans"/>
                <a:cs typeface="DejaVu Sans"/>
              </a:rPr>
              <a:t>venue </a:t>
            </a:r>
            <a:r>
              <a:rPr dirty="0" sz="1100" spc="-90">
                <a:latin typeface="DejaVu Sans"/>
                <a:cs typeface="DejaVu Sans"/>
              </a:rPr>
              <a:t>within </a:t>
            </a:r>
            <a:r>
              <a:rPr dirty="0" sz="1100" spc="-150">
                <a:latin typeface="DejaVu Sans"/>
                <a:cs typeface="DejaVu Sans"/>
              </a:rPr>
              <a:t>a </a:t>
            </a:r>
            <a:r>
              <a:rPr dirty="0" sz="1100" spc="-100">
                <a:latin typeface="DejaVu Sans"/>
                <a:cs typeface="DejaVu Sans"/>
              </a:rPr>
              <a:t>richer  </a:t>
            </a:r>
            <a:r>
              <a:rPr dirty="0" sz="1100" spc="-110">
                <a:latin typeface="DejaVu Sans"/>
                <a:cs typeface="DejaVu Sans"/>
              </a:rPr>
              <a:t>neighbourhood </a:t>
            </a:r>
            <a:r>
              <a:rPr dirty="0" sz="1100" spc="-70">
                <a:latin typeface="DejaVu Sans"/>
                <a:cs typeface="DejaVu Sans"/>
              </a:rPr>
              <a:t>will </a:t>
            </a:r>
            <a:r>
              <a:rPr dirty="0" sz="1100" spc="-120">
                <a:latin typeface="DejaVu Sans"/>
                <a:cs typeface="DejaVu Sans"/>
              </a:rPr>
              <a:t>show </a:t>
            </a:r>
            <a:r>
              <a:rPr dirty="0" sz="1100" spc="-125">
                <a:latin typeface="DejaVu Sans"/>
                <a:cs typeface="DejaVu Sans"/>
              </a:rPr>
              <a:t>up </a:t>
            </a:r>
            <a:r>
              <a:rPr dirty="0" sz="1100" spc="-105">
                <a:latin typeface="DejaVu Sans"/>
                <a:cs typeface="DejaVu Sans"/>
              </a:rPr>
              <a:t>on </a:t>
            </a:r>
            <a:r>
              <a:rPr dirty="0" sz="1100" spc="-125">
                <a:latin typeface="DejaVu Sans"/>
                <a:cs typeface="DejaVu Sans"/>
              </a:rPr>
              <a:t>FourSquares database.</a:t>
            </a:r>
            <a:endParaRPr sz="1100">
              <a:latin typeface="DejaVu Sans"/>
              <a:cs typeface="DejaVu Sans"/>
            </a:endParaRPr>
          </a:p>
          <a:p>
            <a:pPr algn="just" marL="12700">
              <a:lnSpc>
                <a:spcPct val="100000"/>
              </a:lnSpc>
              <a:spcBef>
                <a:spcPts val="940"/>
              </a:spcBef>
            </a:pPr>
            <a:r>
              <a:rPr dirty="0" sz="1350" spc="-204" b="1">
                <a:latin typeface="DejaVu Sans"/>
                <a:cs typeface="DejaVu Sans"/>
              </a:rPr>
              <a:t>Barrio</a:t>
            </a:r>
            <a:r>
              <a:rPr dirty="0" sz="1350" spc="-175" b="1">
                <a:latin typeface="DejaVu Sans"/>
                <a:cs typeface="DejaVu Sans"/>
              </a:rPr>
              <a:t> </a:t>
            </a:r>
            <a:r>
              <a:rPr dirty="0" sz="1350" spc="-225" b="1">
                <a:latin typeface="DejaVu Sans"/>
                <a:cs typeface="DejaVu Sans"/>
              </a:rPr>
              <a:t>Clusters</a:t>
            </a:r>
            <a:endParaRPr sz="1350">
              <a:latin typeface="DejaVu Sans"/>
              <a:cs typeface="DejaVu Sans"/>
            </a:endParaRPr>
          </a:p>
          <a:p>
            <a:pPr algn="just" marL="12700" marR="5080">
              <a:lnSpc>
                <a:spcPct val="101800"/>
              </a:lnSpc>
              <a:spcBef>
                <a:spcPts val="660"/>
              </a:spcBef>
            </a:pPr>
            <a:r>
              <a:rPr dirty="0" sz="1100" spc="-105">
                <a:latin typeface="DejaVu Sans"/>
                <a:cs typeface="DejaVu Sans"/>
              </a:rPr>
              <a:t>Now </a:t>
            </a:r>
            <a:r>
              <a:rPr dirty="0" sz="1100" spc="-120">
                <a:latin typeface="DejaVu Sans"/>
                <a:cs typeface="DejaVu Sans"/>
              </a:rPr>
              <a:t>we </a:t>
            </a:r>
            <a:r>
              <a:rPr dirty="0" sz="1100" spc="-95">
                <a:latin typeface="DejaVu Sans"/>
                <a:cs typeface="DejaVu Sans"/>
              </a:rPr>
              <a:t>colour </a:t>
            </a:r>
            <a:r>
              <a:rPr dirty="0" sz="1100" spc="-120">
                <a:latin typeface="DejaVu Sans"/>
                <a:cs typeface="DejaVu Sans"/>
              </a:rPr>
              <a:t>code </a:t>
            </a:r>
            <a:r>
              <a:rPr dirty="0" sz="1100" spc="-105">
                <a:latin typeface="DejaVu Sans"/>
                <a:cs typeface="DejaVu Sans"/>
              </a:rPr>
              <a:t>the </a:t>
            </a:r>
            <a:r>
              <a:rPr dirty="0" sz="1100" spc="-90">
                <a:latin typeface="DejaVu Sans"/>
                <a:cs typeface="DejaVu Sans"/>
              </a:rPr>
              <a:t>different </a:t>
            </a:r>
            <a:r>
              <a:rPr dirty="0" sz="1100" spc="-110">
                <a:latin typeface="DejaVu Sans"/>
                <a:cs typeface="DejaVu Sans"/>
              </a:rPr>
              <a:t>Barrios </a:t>
            </a:r>
            <a:r>
              <a:rPr dirty="0" sz="1100" spc="-85">
                <a:latin typeface="DejaVu Sans"/>
                <a:cs typeface="DejaVu Sans"/>
              </a:rPr>
              <a:t>in </a:t>
            </a:r>
            <a:r>
              <a:rPr dirty="0" sz="1100" spc="-105">
                <a:latin typeface="DejaVu Sans"/>
                <a:cs typeface="DejaVu Sans"/>
              </a:rPr>
              <a:t>the city </a:t>
            </a:r>
            <a:r>
              <a:rPr dirty="0" sz="1100" spc="-125">
                <a:latin typeface="DejaVu Sans"/>
                <a:cs typeface="DejaVu Sans"/>
              </a:rPr>
              <a:t>depending </a:t>
            </a:r>
            <a:r>
              <a:rPr dirty="0" sz="1100" spc="-105">
                <a:latin typeface="DejaVu Sans"/>
                <a:cs typeface="DejaVu Sans"/>
              </a:rPr>
              <a:t>on </a:t>
            </a:r>
            <a:r>
              <a:rPr dirty="0" sz="1100" spc="-110">
                <a:latin typeface="DejaVu Sans"/>
                <a:cs typeface="DejaVu Sans"/>
              </a:rPr>
              <a:t>which </a:t>
            </a:r>
            <a:r>
              <a:rPr dirty="0" sz="1100" spc="-114">
                <a:latin typeface="DejaVu Sans"/>
                <a:cs typeface="DejaVu Sans"/>
              </a:rPr>
              <a:t>clusters </a:t>
            </a:r>
            <a:r>
              <a:rPr dirty="0" sz="1100" spc="-120">
                <a:latin typeface="DejaVu Sans"/>
                <a:cs typeface="DejaVu Sans"/>
              </a:rPr>
              <a:t>they </a:t>
            </a:r>
            <a:r>
              <a:rPr dirty="0" sz="1100" spc="-114">
                <a:latin typeface="DejaVu Sans"/>
                <a:cs typeface="DejaVu Sans"/>
              </a:rPr>
              <a:t>were  </a:t>
            </a:r>
            <a:r>
              <a:rPr dirty="0" sz="1100" spc="-120">
                <a:latin typeface="DejaVu Sans"/>
                <a:cs typeface="DejaVu Sans"/>
              </a:rPr>
              <a:t>grouped </a:t>
            </a:r>
            <a:r>
              <a:rPr dirty="0" sz="1100" spc="-85">
                <a:latin typeface="DejaVu Sans"/>
                <a:cs typeface="DejaVu Sans"/>
              </a:rPr>
              <a:t>in </a:t>
            </a:r>
            <a:r>
              <a:rPr dirty="0" sz="1100" spc="-140">
                <a:latin typeface="DejaVu Sans"/>
                <a:cs typeface="DejaVu Sans"/>
              </a:rPr>
              <a:t>by </a:t>
            </a:r>
            <a:r>
              <a:rPr dirty="0" sz="1100" spc="-105">
                <a:latin typeface="DejaVu Sans"/>
                <a:cs typeface="DejaVu Sans"/>
              </a:rPr>
              <a:t>the </a:t>
            </a:r>
            <a:r>
              <a:rPr dirty="0" sz="1100" spc="-135">
                <a:latin typeface="DejaVu Sans"/>
                <a:cs typeface="DejaVu Sans"/>
              </a:rPr>
              <a:t>K-means</a:t>
            </a:r>
            <a:r>
              <a:rPr dirty="0" sz="1100" spc="-95">
                <a:latin typeface="DejaVu Sans"/>
                <a:cs typeface="DejaVu Sans"/>
              </a:rPr>
              <a:t> </a:t>
            </a:r>
            <a:r>
              <a:rPr dirty="0" sz="1100" spc="-105">
                <a:latin typeface="DejaVu Sans"/>
                <a:cs typeface="DejaVu Sans"/>
              </a:rPr>
              <a:t>algorithm.</a:t>
            </a:r>
            <a:endParaRPr sz="1100">
              <a:latin typeface="DejaVu Sans"/>
              <a:cs typeface="DejaVu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0135" y="2398013"/>
            <a:ext cx="5392560" cy="3237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4092066"/>
            <a:ext cx="5427345" cy="23660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900" spc="-75" i="1">
                <a:solidFill>
                  <a:srgbClr val="44536A"/>
                </a:solidFill>
                <a:latin typeface="URW Bookman L"/>
                <a:cs typeface="URW Bookman L"/>
              </a:rPr>
              <a:t>Figure </a:t>
            </a:r>
            <a:r>
              <a:rPr dirty="0" sz="900" spc="-105" i="1">
                <a:solidFill>
                  <a:srgbClr val="44536A"/>
                </a:solidFill>
                <a:latin typeface="URW Bookman L"/>
                <a:cs typeface="URW Bookman L"/>
              </a:rPr>
              <a:t>7 </a:t>
            </a:r>
            <a:r>
              <a:rPr dirty="0" sz="900" spc="-15" i="1">
                <a:solidFill>
                  <a:srgbClr val="44536A"/>
                </a:solidFill>
                <a:latin typeface="URW Bookman L"/>
                <a:cs typeface="URW Bookman L"/>
              </a:rPr>
              <a:t>- </a:t>
            </a:r>
            <a:r>
              <a:rPr dirty="0" sz="900" spc="-95" i="1">
                <a:solidFill>
                  <a:srgbClr val="44536A"/>
                </a:solidFill>
                <a:latin typeface="URW Bookman L"/>
                <a:cs typeface="URW Bookman L"/>
              </a:rPr>
              <a:t>Clusters </a:t>
            </a:r>
            <a:r>
              <a:rPr dirty="0" sz="900" spc="-30" i="1">
                <a:solidFill>
                  <a:srgbClr val="44536A"/>
                </a:solidFill>
                <a:latin typeface="URW Bookman L"/>
                <a:cs typeface="URW Bookman L"/>
              </a:rPr>
              <a:t>of </a:t>
            </a:r>
            <a:r>
              <a:rPr dirty="0" sz="900" spc="-85" i="1">
                <a:solidFill>
                  <a:srgbClr val="44536A"/>
                </a:solidFill>
                <a:latin typeface="URW Bookman L"/>
                <a:cs typeface="URW Bookman L"/>
              </a:rPr>
              <a:t>Barrios </a:t>
            </a:r>
            <a:r>
              <a:rPr dirty="0" sz="900" spc="-70" i="1">
                <a:solidFill>
                  <a:srgbClr val="44536A"/>
                </a:solidFill>
                <a:latin typeface="URW Bookman L"/>
                <a:cs typeface="URW Bookman L"/>
              </a:rPr>
              <a:t>identified </a:t>
            </a:r>
            <a:r>
              <a:rPr dirty="0" sz="900" spc="-105" i="1">
                <a:solidFill>
                  <a:srgbClr val="44536A"/>
                </a:solidFill>
                <a:latin typeface="URW Bookman L"/>
                <a:cs typeface="URW Bookman L"/>
              </a:rPr>
              <a:t>by </a:t>
            </a:r>
            <a:r>
              <a:rPr dirty="0" sz="900" spc="-60" i="1">
                <a:solidFill>
                  <a:srgbClr val="44536A"/>
                </a:solidFill>
                <a:latin typeface="URW Bookman L"/>
                <a:cs typeface="URW Bookman L"/>
              </a:rPr>
              <a:t>teh </a:t>
            </a:r>
            <a:r>
              <a:rPr dirty="0" sz="900" spc="-95" i="1">
                <a:solidFill>
                  <a:srgbClr val="44536A"/>
                </a:solidFill>
                <a:latin typeface="URW Bookman L"/>
                <a:cs typeface="URW Bookman L"/>
              </a:rPr>
              <a:t>K-means</a:t>
            </a:r>
            <a:r>
              <a:rPr dirty="0" sz="900" spc="-50" i="1">
                <a:solidFill>
                  <a:srgbClr val="44536A"/>
                </a:solidFill>
                <a:latin typeface="URW Bookman L"/>
                <a:cs typeface="URW Bookman L"/>
              </a:rPr>
              <a:t> </a:t>
            </a:r>
            <a:r>
              <a:rPr dirty="0" sz="900" spc="-70" i="1">
                <a:solidFill>
                  <a:srgbClr val="44536A"/>
                </a:solidFill>
                <a:latin typeface="URW Bookman L"/>
                <a:cs typeface="URW Bookman L"/>
              </a:rPr>
              <a:t>algorythm</a:t>
            </a:r>
            <a:endParaRPr sz="900">
              <a:latin typeface="URW Bookman L"/>
              <a:cs typeface="URW Bookman 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50">
              <a:latin typeface="URW Bookman L"/>
              <a:cs typeface="URW Bookman L"/>
            </a:endParaRPr>
          </a:p>
          <a:p>
            <a:pPr marL="12700">
              <a:lnSpc>
                <a:spcPct val="100000"/>
              </a:lnSpc>
            </a:pPr>
            <a:r>
              <a:rPr dirty="0" sz="1350" spc="-229" b="1">
                <a:latin typeface="DejaVu Sans"/>
                <a:cs typeface="DejaVu Sans"/>
              </a:rPr>
              <a:t>Discussion</a:t>
            </a:r>
            <a:endParaRPr sz="1350">
              <a:latin typeface="DejaVu Sans"/>
              <a:cs typeface="DejaVu Sans"/>
            </a:endParaRPr>
          </a:p>
          <a:p>
            <a:pPr algn="just" marL="12700" marR="5080">
              <a:lnSpc>
                <a:spcPct val="101499"/>
              </a:lnSpc>
              <a:spcBef>
                <a:spcPts val="665"/>
              </a:spcBef>
            </a:pPr>
            <a:r>
              <a:rPr dirty="0" sz="1100" spc="-90">
                <a:latin typeface="DejaVu Sans"/>
                <a:cs typeface="DejaVu Sans"/>
              </a:rPr>
              <a:t>At </a:t>
            </a:r>
            <a:r>
              <a:rPr dirty="0" sz="1100" spc="-80">
                <a:latin typeface="DejaVu Sans"/>
                <a:cs typeface="DejaVu Sans"/>
              </a:rPr>
              <a:t>first </a:t>
            </a:r>
            <a:r>
              <a:rPr dirty="0" sz="1100" spc="-125">
                <a:latin typeface="DejaVu Sans"/>
                <a:cs typeface="DejaVu Sans"/>
              </a:rPr>
              <a:t>glance, </a:t>
            </a:r>
            <a:r>
              <a:rPr dirty="0" sz="1100" spc="-105">
                <a:latin typeface="DejaVu Sans"/>
                <a:cs typeface="DejaVu Sans"/>
              </a:rPr>
              <a:t>the </a:t>
            </a:r>
            <a:r>
              <a:rPr dirty="0" sz="1100" spc="-114">
                <a:latin typeface="DejaVu Sans"/>
                <a:cs typeface="DejaVu Sans"/>
              </a:rPr>
              <a:t>clusters </a:t>
            </a:r>
            <a:r>
              <a:rPr dirty="0" sz="1100" spc="-110">
                <a:latin typeface="DejaVu Sans"/>
                <a:cs typeface="DejaVu Sans"/>
              </a:rPr>
              <a:t>0, </a:t>
            </a:r>
            <a:r>
              <a:rPr dirty="0" sz="1100" spc="-145">
                <a:latin typeface="DejaVu Sans"/>
                <a:cs typeface="DejaVu Sans"/>
              </a:rPr>
              <a:t>1 </a:t>
            </a:r>
            <a:r>
              <a:rPr dirty="0" sz="1100" spc="-130">
                <a:latin typeface="DejaVu Sans"/>
                <a:cs typeface="DejaVu Sans"/>
              </a:rPr>
              <a:t>and </a:t>
            </a:r>
            <a:r>
              <a:rPr dirty="0" sz="1100" spc="-145">
                <a:latin typeface="DejaVu Sans"/>
                <a:cs typeface="DejaVu Sans"/>
              </a:rPr>
              <a:t>3 </a:t>
            </a:r>
            <a:r>
              <a:rPr dirty="0" sz="1100" spc="-110">
                <a:latin typeface="DejaVu Sans"/>
                <a:cs typeface="DejaVu Sans"/>
              </a:rPr>
              <a:t>(red </a:t>
            </a:r>
            <a:r>
              <a:rPr dirty="0" sz="1100" spc="-130">
                <a:latin typeface="DejaVu Sans"/>
                <a:cs typeface="DejaVu Sans"/>
              </a:rPr>
              <a:t>and </a:t>
            </a:r>
            <a:r>
              <a:rPr dirty="0" sz="1100" spc="-105">
                <a:latin typeface="DejaVu Sans"/>
                <a:cs typeface="DejaVu Sans"/>
              </a:rPr>
              <a:t>purple </a:t>
            </a:r>
            <a:r>
              <a:rPr dirty="0" sz="1100" spc="-130">
                <a:latin typeface="DejaVu Sans"/>
                <a:cs typeface="DejaVu Sans"/>
              </a:rPr>
              <a:t>and </a:t>
            </a:r>
            <a:r>
              <a:rPr dirty="0" sz="1100" spc="-114">
                <a:latin typeface="DejaVu Sans"/>
                <a:cs typeface="DejaVu Sans"/>
              </a:rPr>
              <a:t>green(ish) roughly </a:t>
            </a:r>
            <a:r>
              <a:rPr dirty="0" sz="1100" spc="-110">
                <a:latin typeface="DejaVu Sans"/>
                <a:cs typeface="DejaVu Sans"/>
              </a:rPr>
              <a:t>correspond </a:t>
            </a:r>
            <a:r>
              <a:rPr dirty="0" sz="1100" spc="-85">
                <a:latin typeface="DejaVu Sans"/>
                <a:cs typeface="DejaVu Sans"/>
              </a:rPr>
              <a:t>to  </a:t>
            </a:r>
            <a:r>
              <a:rPr dirty="0" sz="1100" spc="-90">
                <a:latin typeface="DejaVu Sans"/>
                <a:cs typeface="DejaVu Sans"/>
              </a:rPr>
              <a:t>different </a:t>
            </a:r>
            <a:r>
              <a:rPr dirty="0" sz="1100" spc="-125">
                <a:latin typeface="DejaVu Sans"/>
                <a:cs typeface="DejaVu Sans"/>
              </a:rPr>
              <a:t>income </a:t>
            </a:r>
            <a:r>
              <a:rPr dirty="0" sz="1100" spc="-114">
                <a:latin typeface="DejaVu Sans"/>
                <a:cs typeface="DejaVu Sans"/>
              </a:rPr>
              <a:t>levels </a:t>
            </a:r>
            <a:r>
              <a:rPr dirty="0" sz="1100" spc="-120">
                <a:latin typeface="DejaVu Sans"/>
                <a:cs typeface="DejaVu Sans"/>
              </a:rPr>
              <a:t>observed </a:t>
            </a:r>
            <a:r>
              <a:rPr dirty="0" sz="1100" spc="-85">
                <a:latin typeface="DejaVu Sans"/>
                <a:cs typeface="DejaVu Sans"/>
              </a:rPr>
              <a:t>in </a:t>
            </a:r>
            <a:r>
              <a:rPr dirty="0" sz="1100" spc="-105">
                <a:latin typeface="DejaVu Sans"/>
                <a:cs typeface="DejaVu Sans"/>
              </a:rPr>
              <a:t>the </a:t>
            </a:r>
            <a:r>
              <a:rPr dirty="0" sz="1100" spc="-80">
                <a:latin typeface="DejaVu Sans"/>
                <a:cs typeface="DejaVu Sans"/>
              </a:rPr>
              <a:t>first </a:t>
            </a:r>
            <a:r>
              <a:rPr dirty="0" sz="1100" spc="-135">
                <a:latin typeface="DejaVu Sans"/>
                <a:cs typeface="DejaVu Sans"/>
              </a:rPr>
              <a:t>map. </a:t>
            </a:r>
            <a:r>
              <a:rPr dirty="0" sz="1100" spc="-114">
                <a:latin typeface="DejaVu Sans"/>
                <a:cs typeface="DejaVu Sans"/>
              </a:rPr>
              <a:t>Cluster </a:t>
            </a:r>
            <a:r>
              <a:rPr dirty="0" sz="1100" spc="-145">
                <a:latin typeface="DejaVu Sans"/>
                <a:cs typeface="DejaVu Sans"/>
              </a:rPr>
              <a:t>0 </a:t>
            </a:r>
            <a:r>
              <a:rPr dirty="0" sz="1100" spc="-125">
                <a:latin typeface="DejaVu Sans"/>
                <a:cs typeface="DejaVu Sans"/>
              </a:rPr>
              <a:t>does </a:t>
            </a:r>
            <a:r>
              <a:rPr dirty="0" sz="1100" spc="-145">
                <a:latin typeface="DejaVu Sans"/>
                <a:cs typeface="DejaVu Sans"/>
              </a:rPr>
              <a:t>have </a:t>
            </a:r>
            <a:r>
              <a:rPr dirty="0" sz="1100" spc="-120">
                <a:latin typeface="DejaVu Sans"/>
                <a:cs typeface="DejaVu Sans"/>
              </a:rPr>
              <a:t>one </a:t>
            </a:r>
            <a:r>
              <a:rPr dirty="0" sz="1100" spc="-85">
                <a:latin typeface="DejaVu Sans"/>
                <a:cs typeface="DejaVu Sans"/>
              </a:rPr>
              <a:t>outlier, </a:t>
            </a:r>
            <a:r>
              <a:rPr dirty="0" sz="1100" spc="-114">
                <a:latin typeface="DejaVu Sans"/>
                <a:cs typeface="DejaVu Sans"/>
              </a:rPr>
              <a:t>suprisingly </a:t>
            </a:r>
            <a:r>
              <a:rPr dirty="0" sz="1100" spc="-85">
                <a:latin typeface="DejaVu Sans"/>
                <a:cs typeface="DejaVu Sans"/>
              </a:rPr>
              <a:t>in  </a:t>
            </a:r>
            <a:r>
              <a:rPr dirty="0" sz="1100" spc="-114">
                <a:latin typeface="DejaVu Sans"/>
                <a:cs typeface="DejaVu Sans"/>
              </a:rPr>
              <a:t>one</a:t>
            </a:r>
            <a:r>
              <a:rPr dirty="0" sz="1100" spc="-145">
                <a:latin typeface="DejaVu Sans"/>
                <a:cs typeface="DejaVu Sans"/>
              </a:rPr>
              <a:t> </a:t>
            </a:r>
            <a:r>
              <a:rPr dirty="0" sz="1100" spc="-70">
                <a:latin typeface="DejaVu Sans"/>
                <a:cs typeface="DejaVu Sans"/>
              </a:rPr>
              <a:t>of</a:t>
            </a:r>
            <a:r>
              <a:rPr dirty="0" sz="1100" spc="-130">
                <a:latin typeface="DejaVu Sans"/>
                <a:cs typeface="DejaVu Sans"/>
              </a:rPr>
              <a:t> </a:t>
            </a:r>
            <a:r>
              <a:rPr dirty="0" sz="1100" spc="-110">
                <a:latin typeface="DejaVu Sans"/>
                <a:cs typeface="DejaVu Sans"/>
              </a:rPr>
              <a:t>the</a:t>
            </a:r>
            <a:r>
              <a:rPr dirty="0" sz="1100" spc="-130">
                <a:latin typeface="DejaVu Sans"/>
                <a:cs typeface="DejaVu Sans"/>
              </a:rPr>
              <a:t> </a:t>
            </a:r>
            <a:r>
              <a:rPr dirty="0" sz="1100" spc="-105">
                <a:latin typeface="DejaVu Sans"/>
                <a:cs typeface="DejaVu Sans"/>
              </a:rPr>
              <a:t>lowest</a:t>
            </a:r>
            <a:r>
              <a:rPr dirty="0" sz="1100" spc="-135">
                <a:latin typeface="DejaVu Sans"/>
                <a:cs typeface="DejaVu Sans"/>
              </a:rPr>
              <a:t> </a:t>
            </a:r>
            <a:r>
              <a:rPr dirty="0" sz="1100" spc="-125">
                <a:latin typeface="DejaVu Sans"/>
                <a:cs typeface="DejaVu Sans"/>
              </a:rPr>
              <a:t>income</a:t>
            </a:r>
            <a:r>
              <a:rPr dirty="0" sz="1100" spc="-130">
                <a:latin typeface="DejaVu Sans"/>
                <a:cs typeface="DejaVu Sans"/>
              </a:rPr>
              <a:t> </a:t>
            </a:r>
            <a:r>
              <a:rPr dirty="0" sz="1100" spc="-114">
                <a:latin typeface="DejaVu Sans"/>
                <a:cs typeface="DejaVu Sans"/>
              </a:rPr>
              <a:t>neighbourhoods</a:t>
            </a:r>
            <a:r>
              <a:rPr dirty="0" sz="1100" spc="-130">
                <a:latin typeface="DejaVu Sans"/>
                <a:cs typeface="DejaVu Sans"/>
              </a:rPr>
              <a:t> </a:t>
            </a:r>
            <a:r>
              <a:rPr dirty="0" sz="1100" spc="-70">
                <a:latin typeface="DejaVu Sans"/>
                <a:cs typeface="DejaVu Sans"/>
              </a:rPr>
              <a:t>of</a:t>
            </a:r>
            <a:r>
              <a:rPr dirty="0" sz="1100" spc="-150">
                <a:latin typeface="DejaVu Sans"/>
                <a:cs typeface="DejaVu Sans"/>
              </a:rPr>
              <a:t> </a:t>
            </a:r>
            <a:r>
              <a:rPr dirty="0" sz="1100" spc="-105">
                <a:latin typeface="DejaVu Sans"/>
                <a:cs typeface="DejaVu Sans"/>
              </a:rPr>
              <a:t>the</a:t>
            </a:r>
            <a:r>
              <a:rPr dirty="0" sz="1100" spc="-140">
                <a:latin typeface="DejaVu Sans"/>
                <a:cs typeface="DejaVu Sans"/>
              </a:rPr>
              <a:t> </a:t>
            </a:r>
            <a:r>
              <a:rPr dirty="0" sz="1100" spc="-100">
                <a:latin typeface="DejaVu Sans"/>
                <a:cs typeface="DejaVu Sans"/>
              </a:rPr>
              <a:t>city,</a:t>
            </a:r>
            <a:r>
              <a:rPr dirty="0" sz="1100" spc="-130">
                <a:latin typeface="DejaVu Sans"/>
                <a:cs typeface="DejaVu Sans"/>
              </a:rPr>
              <a:t> </a:t>
            </a:r>
            <a:r>
              <a:rPr dirty="0" sz="1100" spc="-120">
                <a:latin typeface="DejaVu Sans"/>
                <a:cs typeface="DejaVu Sans"/>
              </a:rPr>
              <a:t>though</a:t>
            </a:r>
            <a:r>
              <a:rPr dirty="0" sz="1100" spc="-135">
                <a:latin typeface="DejaVu Sans"/>
                <a:cs typeface="DejaVu Sans"/>
              </a:rPr>
              <a:t> </a:t>
            </a:r>
            <a:r>
              <a:rPr dirty="0" sz="1100" spc="-105">
                <a:latin typeface="DejaVu Sans"/>
                <a:cs typeface="DejaVu Sans"/>
              </a:rPr>
              <a:t>from</a:t>
            </a:r>
            <a:r>
              <a:rPr dirty="0" sz="1100" spc="-130">
                <a:latin typeface="DejaVu Sans"/>
                <a:cs typeface="DejaVu Sans"/>
              </a:rPr>
              <a:t> </a:t>
            </a:r>
            <a:r>
              <a:rPr dirty="0" sz="1100" spc="-110">
                <a:latin typeface="DejaVu Sans"/>
                <a:cs typeface="DejaVu Sans"/>
              </a:rPr>
              <a:t>the</a:t>
            </a:r>
            <a:r>
              <a:rPr dirty="0" sz="1100" spc="-130">
                <a:latin typeface="DejaVu Sans"/>
                <a:cs typeface="DejaVu Sans"/>
              </a:rPr>
              <a:t> </a:t>
            </a:r>
            <a:r>
              <a:rPr dirty="0" sz="1100" spc="-114">
                <a:latin typeface="DejaVu Sans"/>
                <a:cs typeface="DejaVu Sans"/>
              </a:rPr>
              <a:t>previous</a:t>
            </a:r>
            <a:r>
              <a:rPr dirty="0" sz="1100" spc="-145">
                <a:latin typeface="DejaVu Sans"/>
                <a:cs typeface="DejaVu Sans"/>
              </a:rPr>
              <a:t> </a:t>
            </a:r>
            <a:r>
              <a:rPr dirty="0" sz="1100" spc="-155">
                <a:latin typeface="DejaVu Sans"/>
                <a:cs typeface="DejaVu Sans"/>
              </a:rPr>
              <a:t>map</a:t>
            </a:r>
            <a:r>
              <a:rPr dirty="0" sz="1100" spc="-140">
                <a:latin typeface="DejaVu Sans"/>
                <a:cs typeface="DejaVu Sans"/>
              </a:rPr>
              <a:t> </a:t>
            </a:r>
            <a:r>
              <a:rPr dirty="0" sz="1100" spc="-120">
                <a:latin typeface="DejaVu Sans"/>
                <a:cs typeface="DejaVu Sans"/>
              </a:rPr>
              <a:t>we</a:t>
            </a:r>
            <a:r>
              <a:rPr dirty="0" sz="1100" spc="-140">
                <a:latin typeface="DejaVu Sans"/>
                <a:cs typeface="DejaVu Sans"/>
              </a:rPr>
              <a:t> </a:t>
            </a:r>
            <a:r>
              <a:rPr dirty="0" sz="1100" spc="-135">
                <a:latin typeface="DejaVu Sans"/>
                <a:cs typeface="DejaVu Sans"/>
              </a:rPr>
              <a:t>can </a:t>
            </a:r>
            <a:r>
              <a:rPr dirty="0" sz="1100" spc="-145">
                <a:latin typeface="DejaVu Sans"/>
                <a:cs typeface="DejaVu Sans"/>
              </a:rPr>
              <a:t>see  </a:t>
            </a:r>
            <a:r>
              <a:rPr dirty="0" sz="1100" spc="-100">
                <a:latin typeface="DejaVu Sans"/>
                <a:cs typeface="DejaVu Sans"/>
              </a:rPr>
              <a:t>that </a:t>
            </a:r>
            <a:r>
              <a:rPr dirty="0" sz="1100" spc="-90">
                <a:latin typeface="DejaVu Sans"/>
                <a:cs typeface="DejaVu Sans"/>
              </a:rPr>
              <a:t>Villa </a:t>
            </a:r>
            <a:r>
              <a:rPr dirty="0" sz="1100" spc="-105">
                <a:latin typeface="DejaVu Sans"/>
                <a:cs typeface="DejaVu Sans"/>
              </a:rPr>
              <a:t>Soldati only </a:t>
            </a:r>
            <a:r>
              <a:rPr dirty="0" sz="1100" spc="-140">
                <a:latin typeface="DejaVu Sans"/>
                <a:cs typeface="DejaVu Sans"/>
              </a:rPr>
              <a:t>has </a:t>
            </a:r>
            <a:r>
              <a:rPr dirty="0" sz="1100" spc="-145">
                <a:latin typeface="DejaVu Sans"/>
                <a:cs typeface="DejaVu Sans"/>
              </a:rPr>
              <a:t>4</a:t>
            </a:r>
            <a:r>
              <a:rPr dirty="0" sz="1100" spc="-110">
                <a:latin typeface="DejaVu Sans"/>
                <a:cs typeface="DejaVu Sans"/>
              </a:rPr>
              <a:t> </a:t>
            </a:r>
            <a:r>
              <a:rPr dirty="0" sz="1100" spc="-125">
                <a:latin typeface="DejaVu Sans"/>
                <a:cs typeface="DejaVu Sans"/>
              </a:rPr>
              <a:t>Venues.</a:t>
            </a:r>
            <a:endParaRPr sz="1100">
              <a:latin typeface="DejaVu Sans"/>
              <a:cs typeface="DejaVu Sans"/>
            </a:endParaRPr>
          </a:p>
          <a:p>
            <a:pPr algn="just" marL="12700" marR="5080">
              <a:lnSpc>
                <a:spcPct val="101800"/>
              </a:lnSpc>
              <a:spcBef>
                <a:spcPts val="645"/>
              </a:spcBef>
            </a:pPr>
            <a:r>
              <a:rPr dirty="0" sz="1100" spc="-130">
                <a:latin typeface="DejaVu Sans"/>
                <a:cs typeface="DejaVu Sans"/>
              </a:rPr>
              <a:t>The </a:t>
            </a:r>
            <a:r>
              <a:rPr dirty="0" sz="1100" spc="-114">
                <a:latin typeface="DejaVu Sans"/>
                <a:cs typeface="DejaVu Sans"/>
              </a:rPr>
              <a:t>eastern </a:t>
            </a:r>
            <a:r>
              <a:rPr dirty="0" sz="1100" spc="-120">
                <a:latin typeface="DejaVu Sans"/>
                <a:cs typeface="DejaVu Sans"/>
              </a:rPr>
              <a:t>coast </a:t>
            </a:r>
            <a:r>
              <a:rPr dirty="0" sz="1100" spc="-70">
                <a:latin typeface="DejaVu Sans"/>
                <a:cs typeface="DejaVu Sans"/>
              </a:rPr>
              <a:t>of </a:t>
            </a:r>
            <a:r>
              <a:rPr dirty="0" sz="1100" spc="-105">
                <a:latin typeface="DejaVu Sans"/>
                <a:cs typeface="DejaVu Sans"/>
              </a:rPr>
              <a:t>the </a:t>
            </a:r>
            <a:r>
              <a:rPr dirty="0" sz="1100" spc="-100">
                <a:latin typeface="DejaVu Sans"/>
                <a:cs typeface="DejaVu Sans"/>
              </a:rPr>
              <a:t>city, </a:t>
            </a:r>
            <a:r>
              <a:rPr dirty="0" sz="1100" spc="-85">
                <a:latin typeface="DejaVu Sans"/>
                <a:cs typeface="DejaVu Sans"/>
              </a:rPr>
              <a:t>in </a:t>
            </a:r>
            <a:r>
              <a:rPr dirty="0" sz="1100" spc="-135">
                <a:latin typeface="DejaVu Sans"/>
                <a:cs typeface="DejaVu Sans"/>
              </a:rPr>
              <a:t>an </a:t>
            </a:r>
            <a:r>
              <a:rPr dirty="0" sz="1100" spc="-125">
                <a:latin typeface="DejaVu Sans"/>
                <a:cs typeface="DejaVu Sans"/>
              </a:rPr>
              <a:t>area </a:t>
            </a:r>
            <a:r>
              <a:rPr dirty="0" sz="1100" spc="-114">
                <a:latin typeface="DejaVu Sans"/>
                <a:cs typeface="DejaVu Sans"/>
              </a:rPr>
              <a:t>roughly </a:t>
            </a:r>
            <a:r>
              <a:rPr dirty="0" sz="1100" spc="-120">
                <a:latin typeface="DejaVu Sans"/>
                <a:cs typeface="DejaVu Sans"/>
              </a:rPr>
              <a:t>between </a:t>
            </a:r>
            <a:r>
              <a:rPr dirty="0" sz="1100" spc="-105">
                <a:latin typeface="DejaVu Sans"/>
                <a:cs typeface="DejaVu Sans"/>
              </a:rPr>
              <a:t>the barrios </a:t>
            </a:r>
            <a:r>
              <a:rPr dirty="0" sz="1100" spc="-100">
                <a:latin typeface="DejaVu Sans"/>
                <a:cs typeface="DejaVu Sans"/>
              </a:rPr>
              <a:t>Retiro </a:t>
            </a:r>
            <a:r>
              <a:rPr dirty="0" sz="1100" spc="-130">
                <a:latin typeface="DejaVu Sans"/>
                <a:cs typeface="DejaVu Sans"/>
              </a:rPr>
              <a:t>and </a:t>
            </a:r>
            <a:r>
              <a:rPr dirty="0" sz="1100" spc="-105">
                <a:latin typeface="DejaVu Sans"/>
                <a:cs typeface="DejaVu Sans"/>
              </a:rPr>
              <a:t>Constitucion  </a:t>
            </a:r>
            <a:r>
              <a:rPr dirty="0" sz="1100" spc="-125">
                <a:latin typeface="DejaVu Sans"/>
                <a:cs typeface="DejaVu Sans"/>
              </a:rPr>
              <a:t>houses </a:t>
            </a:r>
            <a:r>
              <a:rPr dirty="0" sz="1100" spc="-155">
                <a:latin typeface="DejaVu Sans"/>
                <a:cs typeface="DejaVu Sans"/>
              </a:rPr>
              <a:t>many </a:t>
            </a:r>
            <a:r>
              <a:rPr dirty="0" sz="1100" spc="-120">
                <a:latin typeface="DejaVu Sans"/>
                <a:cs typeface="DejaVu Sans"/>
              </a:rPr>
              <a:t>commercial, </a:t>
            </a:r>
            <a:r>
              <a:rPr dirty="0" sz="1100" spc="-130">
                <a:latin typeface="DejaVu Sans"/>
                <a:cs typeface="DejaVu Sans"/>
              </a:rPr>
              <a:t>government and </a:t>
            </a:r>
            <a:r>
              <a:rPr dirty="0" sz="1100" spc="-100">
                <a:latin typeface="DejaVu Sans"/>
                <a:cs typeface="DejaVu Sans"/>
              </a:rPr>
              <a:t>financial </a:t>
            </a:r>
            <a:r>
              <a:rPr dirty="0" sz="1100" spc="-90">
                <a:latin typeface="DejaVu Sans"/>
                <a:cs typeface="DejaVu Sans"/>
              </a:rPr>
              <a:t>office </a:t>
            </a:r>
            <a:r>
              <a:rPr dirty="0" sz="1100" spc="-110">
                <a:latin typeface="DejaVu Sans"/>
                <a:cs typeface="DejaVu Sans"/>
              </a:rPr>
              <a:t>buildings, </a:t>
            </a:r>
            <a:r>
              <a:rPr dirty="0" sz="1100" spc="-130">
                <a:latin typeface="DejaVu Sans"/>
                <a:cs typeface="DejaVu Sans"/>
              </a:rPr>
              <a:t>and </a:t>
            </a:r>
            <a:r>
              <a:rPr dirty="0" sz="1100" spc="-100">
                <a:latin typeface="DejaVu Sans"/>
                <a:cs typeface="DejaVu Sans"/>
              </a:rPr>
              <a:t>is </a:t>
            </a:r>
            <a:r>
              <a:rPr dirty="0" sz="1100" spc="-110">
                <a:latin typeface="DejaVu Sans"/>
                <a:cs typeface="DejaVu Sans"/>
              </a:rPr>
              <a:t>the </a:t>
            </a:r>
            <a:r>
              <a:rPr dirty="0" sz="1100" spc="-100">
                <a:latin typeface="DejaVu Sans"/>
                <a:cs typeface="DejaVu Sans"/>
              </a:rPr>
              <a:t>destination </a:t>
            </a:r>
            <a:r>
              <a:rPr dirty="0" sz="1100" spc="-75">
                <a:latin typeface="DejaVu Sans"/>
                <a:cs typeface="DejaVu Sans"/>
              </a:rPr>
              <a:t>for  </a:t>
            </a:r>
            <a:r>
              <a:rPr dirty="0" sz="1100" spc="-155">
                <a:latin typeface="DejaVu Sans"/>
                <a:cs typeface="DejaVu Sans"/>
              </a:rPr>
              <a:t>many </a:t>
            </a:r>
            <a:r>
              <a:rPr dirty="0" sz="1100" spc="-130">
                <a:latin typeface="DejaVu Sans"/>
                <a:cs typeface="DejaVu Sans"/>
              </a:rPr>
              <a:t>commuters </a:t>
            </a:r>
            <a:r>
              <a:rPr dirty="0" sz="1100" spc="-105">
                <a:latin typeface="DejaVu Sans"/>
                <a:cs typeface="DejaVu Sans"/>
              </a:rPr>
              <a:t>from both the city </a:t>
            </a:r>
            <a:r>
              <a:rPr dirty="0" sz="1100" spc="-130">
                <a:latin typeface="DejaVu Sans"/>
                <a:cs typeface="DejaVu Sans"/>
              </a:rPr>
              <a:t>and </a:t>
            </a:r>
            <a:r>
              <a:rPr dirty="0" sz="1100" spc="-114">
                <a:latin typeface="DejaVu Sans"/>
                <a:cs typeface="DejaVu Sans"/>
              </a:rPr>
              <a:t>province </a:t>
            </a:r>
            <a:r>
              <a:rPr dirty="0" sz="1100" spc="-70">
                <a:latin typeface="DejaVu Sans"/>
                <a:cs typeface="DejaVu Sans"/>
              </a:rPr>
              <a:t>of </a:t>
            </a:r>
            <a:r>
              <a:rPr dirty="0" sz="1100" spc="-130">
                <a:latin typeface="DejaVu Sans"/>
                <a:cs typeface="DejaVu Sans"/>
              </a:rPr>
              <a:t>Buenos </a:t>
            </a:r>
            <a:r>
              <a:rPr dirty="0" sz="1100" spc="-100">
                <a:latin typeface="DejaVu Sans"/>
                <a:cs typeface="DejaVu Sans"/>
              </a:rPr>
              <a:t>Aires, </a:t>
            </a:r>
            <a:r>
              <a:rPr dirty="0" sz="1100" spc="-125">
                <a:latin typeface="DejaVu Sans"/>
                <a:cs typeface="DejaVu Sans"/>
              </a:rPr>
              <a:t>so </a:t>
            </a:r>
            <a:r>
              <a:rPr dirty="0" sz="1100" spc="-60">
                <a:latin typeface="DejaVu Sans"/>
                <a:cs typeface="DejaVu Sans"/>
              </a:rPr>
              <a:t>it </a:t>
            </a:r>
            <a:r>
              <a:rPr dirty="0" sz="1100" spc="-155">
                <a:latin typeface="DejaVu Sans"/>
                <a:cs typeface="DejaVu Sans"/>
              </a:rPr>
              <a:t>makes </a:t>
            </a:r>
            <a:r>
              <a:rPr dirty="0" sz="1100" spc="-140">
                <a:latin typeface="DejaVu Sans"/>
                <a:cs typeface="DejaVu Sans"/>
              </a:rPr>
              <a:t>sense </a:t>
            </a:r>
            <a:r>
              <a:rPr dirty="0" sz="1100" spc="-60">
                <a:latin typeface="DejaVu Sans"/>
                <a:cs typeface="DejaVu Sans"/>
              </a:rPr>
              <a:t>it </a:t>
            </a:r>
            <a:r>
              <a:rPr dirty="0" sz="1100" spc="-90">
                <a:latin typeface="DejaVu Sans"/>
                <a:cs typeface="DejaVu Sans"/>
              </a:rPr>
              <a:t>is </a:t>
            </a:r>
            <a:r>
              <a:rPr dirty="0" sz="1100" spc="-114">
                <a:latin typeface="DejaVu Sans"/>
                <a:cs typeface="DejaVu Sans"/>
              </a:rPr>
              <a:t>largely  </a:t>
            </a:r>
            <a:r>
              <a:rPr dirty="0" sz="1100" spc="-85">
                <a:latin typeface="DejaVu Sans"/>
                <a:cs typeface="DejaVu Sans"/>
              </a:rPr>
              <a:t>in</a:t>
            </a:r>
            <a:r>
              <a:rPr dirty="0" sz="1100" spc="-160">
                <a:latin typeface="DejaVu Sans"/>
                <a:cs typeface="DejaVu Sans"/>
              </a:rPr>
              <a:t> </a:t>
            </a:r>
            <a:r>
              <a:rPr dirty="0" sz="1100" spc="-150">
                <a:latin typeface="DejaVu Sans"/>
                <a:cs typeface="DejaVu Sans"/>
              </a:rPr>
              <a:t>a</a:t>
            </a:r>
            <a:r>
              <a:rPr dirty="0" sz="1100" spc="-155">
                <a:latin typeface="DejaVu Sans"/>
                <a:cs typeface="DejaVu Sans"/>
              </a:rPr>
              <a:t> </a:t>
            </a:r>
            <a:r>
              <a:rPr dirty="0" sz="1100" spc="-125">
                <a:latin typeface="DejaVu Sans"/>
                <a:cs typeface="DejaVu Sans"/>
              </a:rPr>
              <a:t>separate</a:t>
            </a:r>
            <a:r>
              <a:rPr dirty="0" sz="1100" spc="-165">
                <a:latin typeface="DejaVu Sans"/>
                <a:cs typeface="DejaVu Sans"/>
              </a:rPr>
              <a:t> </a:t>
            </a:r>
            <a:r>
              <a:rPr dirty="0" sz="1100" spc="-105">
                <a:latin typeface="DejaVu Sans"/>
                <a:cs typeface="DejaVu Sans"/>
              </a:rPr>
              <a:t>cluster</a:t>
            </a:r>
            <a:r>
              <a:rPr dirty="0" sz="1100" spc="-170">
                <a:latin typeface="DejaVu Sans"/>
                <a:cs typeface="DejaVu Sans"/>
              </a:rPr>
              <a:t> </a:t>
            </a:r>
            <a:r>
              <a:rPr dirty="0" sz="1100" spc="-120">
                <a:latin typeface="DejaVu Sans"/>
                <a:cs typeface="DejaVu Sans"/>
              </a:rPr>
              <a:t>(2</a:t>
            </a:r>
            <a:r>
              <a:rPr dirty="0" sz="1100" spc="-155">
                <a:latin typeface="DejaVu Sans"/>
                <a:cs typeface="DejaVu Sans"/>
              </a:rPr>
              <a:t> </a:t>
            </a:r>
            <a:r>
              <a:rPr dirty="0" sz="1100" spc="-60">
                <a:latin typeface="DejaVu Sans"/>
                <a:cs typeface="DejaVu Sans"/>
              </a:rPr>
              <a:t>-</a:t>
            </a:r>
            <a:r>
              <a:rPr dirty="0" sz="1100" spc="-150">
                <a:latin typeface="DejaVu Sans"/>
                <a:cs typeface="DejaVu Sans"/>
              </a:rPr>
              <a:t> </a:t>
            </a:r>
            <a:r>
              <a:rPr dirty="0" sz="1100" spc="-105">
                <a:latin typeface="DejaVu Sans"/>
                <a:cs typeface="DejaVu Sans"/>
              </a:rPr>
              <a:t>blue).</a:t>
            </a:r>
            <a:r>
              <a:rPr dirty="0" sz="1100" spc="-160">
                <a:latin typeface="DejaVu Sans"/>
                <a:cs typeface="DejaVu Sans"/>
              </a:rPr>
              <a:t> </a:t>
            </a:r>
            <a:r>
              <a:rPr dirty="0" sz="1100" spc="-120">
                <a:latin typeface="DejaVu Sans"/>
                <a:cs typeface="DejaVu Sans"/>
              </a:rPr>
              <a:t>Again,</a:t>
            </a:r>
            <a:r>
              <a:rPr dirty="0" sz="1100" spc="-155">
                <a:latin typeface="DejaVu Sans"/>
                <a:cs typeface="DejaVu Sans"/>
              </a:rPr>
              <a:t> </a:t>
            </a:r>
            <a:r>
              <a:rPr dirty="0" sz="1100" spc="-110">
                <a:latin typeface="DejaVu Sans"/>
                <a:cs typeface="DejaVu Sans"/>
              </a:rPr>
              <a:t>the</a:t>
            </a:r>
            <a:r>
              <a:rPr dirty="0" sz="1100" spc="-150">
                <a:latin typeface="DejaVu Sans"/>
                <a:cs typeface="DejaVu Sans"/>
              </a:rPr>
              <a:t> </a:t>
            </a:r>
            <a:r>
              <a:rPr dirty="0" sz="1100" spc="-105">
                <a:latin typeface="DejaVu Sans"/>
                <a:cs typeface="DejaVu Sans"/>
              </a:rPr>
              <a:t>fact</a:t>
            </a:r>
            <a:r>
              <a:rPr dirty="0" sz="1100" spc="-150">
                <a:latin typeface="DejaVu Sans"/>
                <a:cs typeface="DejaVu Sans"/>
              </a:rPr>
              <a:t> </a:t>
            </a:r>
            <a:r>
              <a:rPr dirty="0" sz="1100" spc="-105">
                <a:latin typeface="DejaVu Sans"/>
                <a:cs typeface="DejaVu Sans"/>
              </a:rPr>
              <a:t>that</a:t>
            </a:r>
            <a:r>
              <a:rPr dirty="0" sz="1100" spc="-155">
                <a:latin typeface="DejaVu Sans"/>
                <a:cs typeface="DejaVu Sans"/>
              </a:rPr>
              <a:t> </a:t>
            </a:r>
            <a:r>
              <a:rPr dirty="0" sz="1100" spc="-105">
                <a:latin typeface="DejaVu Sans"/>
                <a:cs typeface="DejaVu Sans"/>
              </a:rPr>
              <a:t>the</a:t>
            </a:r>
            <a:r>
              <a:rPr dirty="0" sz="1100" spc="-165">
                <a:latin typeface="DejaVu Sans"/>
                <a:cs typeface="DejaVu Sans"/>
              </a:rPr>
              <a:t> </a:t>
            </a:r>
            <a:r>
              <a:rPr dirty="0" sz="1100" spc="-145">
                <a:latin typeface="DejaVu Sans"/>
                <a:cs typeface="DejaVu Sans"/>
              </a:rPr>
              <a:t>5</a:t>
            </a:r>
            <a:r>
              <a:rPr dirty="0" sz="1100" spc="-165">
                <a:latin typeface="DejaVu Sans"/>
                <a:cs typeface="DejaVu Sans"/>
              </a:rPr>
              <a:t> </a:t>
            </a:r>
            <a:r>
              <a:rPr dirty="0" sz="1100" spc="-114">
                <a:latin typeface="DejaVu Sans"/>
                <a:cs typeface="DejaVu Sans"/>
              </a:rPr>
              <a:t>neighbourhoods</a:t>
            </a:r>
            <a:r>
              <a:rPr dirty="0" sz="1100" spc="-155">
                <a:latin typeface="DejaVu Sans"/>
                <a:cs typeface="DejaVu Sans"/>
              </a:rPr>
              <a:t> </a:t>
            </a:r>
            <a:r>
              <a:rPr dirty="0" sz="1100" spc="-85">
                <a:latin typeface="DejaVu Sans"/>
                <a:cs typeface="DejaVu Sans"/>
              </a:rPr>
              <a:t>in</a:t>
            </a:r>
            <a:r>
              <a:rPr dirty="0" sz="1100" spc="-165">
                <a:latin typeface="DejaVu Sans"/>
                <a:cs typeface="DejaVu Sans"/>
              </a:rPr>
              <a:t> </a:t>
            </a:r>
            <a:r>
              <a:rPr dirty="0" sz="1100" spc="-105">
                <a:latin typeface="DejaVu Sans"/>
                <a:cs typeface="DejaVu Sans"/>
              </a:rPr>
              <a:t>the</a:t>
            </a:r>
            <a:r>
              <a:rPr dirty="0" sz="1100" spc="-155">
                <a:latin typeface="DejaVu Sans"/>
                <a:cs typeface="DejaVu Sans"/>
              </a:rPr>
              <a:t> </a:t>
            </a:r>
            <a:r>
              <a:rPr dirty="0" sz="1100" spc="-100">
                <a:latin typeface="DejaVu Sans"/>
                <a:cs typeface="DejaVu Sans"/>
              </a:rPr>
              <a:t>poorer</a:t>
            </a:r>
            <a:r>
              <a:rPr dirty="0" sz="1100" spc="-155">
                <a:latin typeface="DejaVu Sans"/>
                <a:cs typeface="DejaVu Sans"/>
              </a:rPr>
              <a:t> </a:t>
            </a:r>
            <a:r>
              <a:rPr dirty="0" sz="1100" spc="-114">
                <a:latin typeface="DejaVu Sans"/>
                <a:cs typeface="DejaVu Sans"/>
              </a:rPr>
              <a:t>southwest  </a:t>
            </a:r>
            <a:r>
              <a:rPr dirty="0" sz="1100" spc="-70">
                <a:latin typeface="DejaVu Sans"/>
                <a:cs typeface="DejaVu Sans"/>
              </a:rPr>
              <a:t>of </a:t>
            </a:r>
            <a:r>
              <a:rPr dirty="0" sz="1100" spc="-110">
                <a:latin typeface="DejaVu Sans"/>
                <a:cs typeface="DejaVu Sans"/>
              </a:rPr>
              <a:t>the </a:t>
            </a:r>
            <a:r>
              <a:rPr dirty="0" sz="1100" spc="-105">
                <a:latin typeface="DejaVu Sans"/>
                <a:cs typeface="DejaVu Sans"/>
              </a:rPr>
              <a:t>city </a:t>
            </a:r>
            <a:r>
              <a:rPr dirty="0" sz="1100" spc="-145">
                <a:latin typeface="DejaVu Sans"/>
                <a:cs typeface="DejaVu Sans"/>
              </a:rPr>
              <a:t>have </a:t>
            </a:r>
            <a:r>
              <a:rPr dirty="0" sz="1100" spc="-125">
                <a:latin typeface="DejaVu Sans"/>
                <a:cs typeface="DejaVu Sans"/>
              </a:rPr>
              <a:t>been grouped </a:t>
            </a:r>
            <a:r>
              <a:rPr dirty="0" sz="1100" spc="-85">
                <a:latin typeface="DejaVu Sans"/>
                <a:cs typeface="DejaVu Sans"/>
              </a:rPr>
              <a:t>into </a:t>
            </a:r>
            <a:r>
              <a:rPr dirty="0" sz="1100" spc="-105">
                <a:latin typeface="DejaVu Sans"/>
                <a:cs typeface="DejaVu Sans"/>
              </a:rPr>
              <a:t>the </a:t>
            </a:r>
            <a:r>
              <a:rPr dirty="0" sz="1100" spc="-160">
                <a:latin typeface="DejaVu Sans"/>
                <a:cs typeface="DejaVu Sans"/>
              </a:rPr>
              <a:t>same </a:t>
            </a:r>
            <a:r>
              <a:rPr dirty="0" sz="1100" spc="-105">
                <a:latin typeface="DejaVu Sans"/>
                <a:cs typeface="DejaVu Sans"/>
              </a:rPr>
              <a:t>cluster is </a:t>
            </a:r>
            <a:r>
              <a:rPr dirty="0" sz="1100" spc="-110">
                <a:latin typeface="DejaVu Sans"/>
                <a:cs typeface="DejaVu Sans"/>
              </a:rPr>
              <a:t>probably </a:t>
            </a:r>
            <a:r>
              <a:rPr dirty="0" sz="1100" spc="-125">
                <a:latin typeface="DejaVu Sans"/>
                <a:cs typeface="DejaVu Sans"/>
              </a:rPr>
              <a:t>due </a:t>
            </a:r>
            <a:r>
              <a:rPr dirty="0" sz="1100" spc="-80">
                <a:latin typeface="DejaVu Sans"/>
                <a:cs typeface="DejaVu Sans"/>
              </a:rPr>
              <a:t>to </a:t>
            </a:r>
            <a:r>
              <a:rPr dirty="0" sz="1100" spc="-105">
                <a:latin typeface="DejaVu Sans"/>
                <a:cs typeface="DejaVu Sans"/>
              </a:rPr>
              <a:t>the </a:t>
            </a:r>
            <a:r>
              <a:rPr dirty="0" sz="1100" spc="-130">
                <a:latin typeface="DejaVu Sans"/>
                <a:cs typeface="DejaVu Sans"/>
              </a:rPr>
              <a:t>very </a:t>
            </a:r>
            <a:r>
              <a:rPr dirty="0" sz="1100" spc="-85">
                <a:latin typeface="DejaVu Sans"/>
                <a:cs typeface="DejaVu Sans"/>
              </a:rPr>
              <a:t>low </a:t>
            </a:r>
            <a:r>
              <a:rPr dirty="0" sz="1100" spc="-130">
                <a:latin typeface="DejaVu Sans"/>
                <a:cs typeface="DejaVu Sans"/>
              </a:rPr>
              <a:t>number </a:t>
            </a:r>
            <a:r>
              <a:rPr dirty="0" sz="1100" spc="-70">
                <a:latin typeface="DejaVu Sans"/>
                <a:cs typeface="DejaVu Sans"/>
              </a:rPr>
              <a:t>of  </a:t>
            </a:r>
            <a:r>
              <a:rPr dirty="0" sz="1100" spc="-135">
                <a:latin typeface="DejaVu Sans"/>
                <a:cs typeface="DejaVu Sans"/>
              </a:rPr>
              <a:t>venues </a:t>
            </a:r>
            <a:r>
              <a:rPr dirty="0" sz="1100" spc="-114">
                <a:latin typeface="DejaVu Sans"/>
                <a:cs typeface="DejaVu Sans"/>
              </a:rPr>
              <a:t>registered </a:t>
            </a:r>
            <a:r>
              <a:rPr dirty="0" sz="1100" spc="-105">
                <a:latin typeface="DejaVu Sans"/>
                <a:cs typeface="DejaVu Sans"/>
              </a:rPr>
              <a:t>on </a:t>
            </a:r>
            <a:r>
              <a:rPr dirty="0" sz="1100" spc="-125">
                <a:latin typeface="DejaVu Sans"/>
                <a:cs typeface="DejaVu Sans"/>
              </a:rPr>
              <a:t>FourSquare </a:t>
            </a:r>
            <a:r>
              <a:rPr dirty="0" sz="1100" spc="-85">
                <a:latin typeface="DejaVu Sans"/>
                <a:cs typeface="DejaVu Sans"/>
              </a:rPr>
              <a:t>in </a:t>
            </a:r>
            <a:r>
              <a:rPr dirty="0" sz="1100" spc="-100">
                <a:latin typeface="DejaVu Sans"/>
                <a:cs typeface="DejaVu Sans"/>
              </a:rPr>
              <a:t>that</a:t>
            </a:r>
            <a:r>
              <a:rPr dirty="0" sz="1100" spc="-55">
                <a:latin typeface="DejaVu Sans"/>
                <a:cs typeface="DejaVu Sans"/>
              </a:rPr>
              <a:t> </a:t>
            </a:r>
            <a:r>
              <a:rPr dirty="0" sz="1100" spc="-114">
                <a:latin typeface="DejaVu Sans"/>
                <a:cs typeface="DejaVu Sans"/>
              </a:rPr>
              <a:t>area.</a:t>
            </a:r>
            <a:endParaRPr sz="1100">
              <a:latin typeface="DejaVu Sans"/>
              <a:cs typeface="DejaVu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8120" y="6862952"/>
            <a:ext cx="5427345" cy="25933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220" b="1">
                <a:latin typeface="DejaVu Sans"/>
                <a:cs typeface="DejaVu Sans"/>
              </a:rPr>
              <a:t>Cluster</a:t>
            </a:r>
            <a:r>
              <a:rPr dirty="0" sz="1350" spc="-180" b="1">
                <a:latin typeface="DejaVu Sans"/>
                <a:cs typeface="DejaVu Sans"/>
              </a:rPr>
              <a:t> </a:t>
            </a:r>
            <a:r>
              <a:rPr dirty="0" sz="1350" spc="-225" b="1">
                <a:latin typeface="DejaVu Sans"/>
                <a:cs typeface="DejaVu Sans"/>
              </a:rPr>
              <a:t>analysis</a:t>
            </a:r>
            <a:endParaRPr sz="135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DejaVu Sans"/>
              <a:cs typeface="DejaVu Sans"/>
            </a:endParaRPr>
          </a:p>
          <a:p>
            <a:pPr algn="just" marL="12700" marR="5080">
              <a:lnSpc>
                <a:spcPct val="101600"/>
              </a:lnSpc>
            </a:pPr>
            <a:r>
              <a:rPr dirty="0" sz="1100" spc="-114">
                <a:latin typeface="DejaVu Sans"/>
                <a:cs typeface="DejaVu Sans"/>
              </a:rPr>
              <a:t>Cluster </a:t>
            </a:r>
            <a:r>
              <a:rPr dirty="0" sz="1100" spc="-145">
                <a:latin typeface="DejaVu Sans"/>
                <a:cs typeface="DejaVu Sans"/>
              </a:rPr>
              <a:t>0 </a:t>
            </a:r>
            <a:r>
              <a:rPr dirty="0" sz="1100" spc="-100">
                <a:latin typeface="DejaVu Sans"/>
                <a:cs typeface="DejaVu Sans"/>
              </a:rPr>
              <a:t>is </a:t>
            </a:r>
            <a:r>
              <a:rPr dirty="0" sz="1100" spc="-110">
                <a:latin typeface="DejaVu Sans"/>
                <a:cs typeface="DejaVu Sans"/>
              </a:rPr>
              <a:t>located </a:t>
            </a:r>
            <a:r>
              <a:rPr dirty="0" sz="1100" spc="-120">
                <a:latin typeface="DejaVu Sans"/>
                <a:cs typeface="DejaVu Sans"/>
              </a:rPr>
              <a:t>un </a:t>
            </a:r>
            <a:r>
              <a:rPr dirty="0" sz="1100" spc="-100">
                <a:latin typeface="DejaVu Sans"/>
                <a:cs typeface="DejaVu Sans"/>
              </a:rPr>
              <a:t>north </a:t>
            </a:r>
            <a:r>
              <a:rPr dirty="0" sz="1100" spc="-130">
                <a:latin typeface="DejaVu Sans"/>
                <a:cs typeface="DejaVu Sans"/>
              </a:rPr>
              <a:t>and </a:t>
            </a:r>
            <a:r>
              <a:rPr dirty="0" sz="1100" spc="-110">
                <a:latin typeface="DejaVu Sans"/>
                <a:cs typeface="DejaVu Sans"/>
              </a:rPr>
              <a:t>includes </a:t>
            </a:r>
            <a:r>
              <a:rPr dirty="0" sz="1100" spc="-105">
                <a:latin typeface="DejaVu Sans"/>
                <a:cs typeface="DejaVu Sans"/>
              </a:rPr>
              <a:t>the </a:t>
            </a:r>
            <a:r>
              <a:rPr dirty="0" sz="1100" spc="-120">
                <a:latin typeface="DejaVu Sans"/>
                <a:cs typeface="DejaVu Sans"/>
              </a:rPr>
              <a:t>highest </a:t>
            </a:r>
            <a:r>
              <a:rPr dirty="0" sz="1100" spc="-125">
                <a:latin typeface="DejaVu Sans"/>
                <a:cs typeface="DejaVu Sans"/>
              </a:rPr>
              <a:t>income </a:t>
            </a:r>
            <a:r>
              <a:rPr dirty="0" sz="1100" spc="-100">
                <a:latin typeface="DejaVu Sans"/>
                <a:cs typeface="DejaVu Sans"/>
              </a:rPr>
              <a:t>residential </a:t>
            </a:r>
            <a:r>
              <a:rPr dirty="0" sz="1100" spc="-114">
                <a:latin typeface="DejaVu Sans"/>
                <a:cs typeface="DejaVu Sans"/>
              </a:rPr>
              <a:t>neighbourhoods </a:t>
            </a:r>
            <a:r>
              <a:rPr dirty="0" sz="1100" spc="-70">
                <a:latin typeface="DejaVu Sans"/>
                <a:cs typeface="DejaVu Sans"/>
              </a:rPr>
              <a:t>of </a:t>
            </a:r>
            <a:r>
              <a:rPr dirty="0" sz="1100" spc="-110">
                <a:latin typeface="DejaVu Sans"/>
                <a:cs typeface="DejaVu Sans"/>
              </a:rPr>
              <a:t>the  </a:t>
            </a:r>
            <a:r>
              <a:rPr dirty="0" sz="1100" spc="-95">
                <a:latin typeface="DejaVu Sans"/>
                <a:cs typeface="DejaVu Sans"/>
              </a:rPr>
              <a:t>city. </a:t>
            </a:r>
            <a:r>
              <a:rPr dirty="0" sz="1100" spc="-114">
                <a:latin typeface="DejaVu Sans"/>
                <a:cs typeface="DejaVu Sans"/>
              </a:rPr>
              <a:t>Figuring strongly </a:t>
            </a:r>
            <a:r>
              <a:rPr dirty="0" sz="1100" spc="-85">
                <a:latin typeface="DejaVu Sans"/>
                <a:cs typeface="DejaVu Sans"/>
              </a:rPr>
              <a:t>in </a:t>
            </a:r>
            <a:r>
              <a:rPr dirty="0" sz="1100" spc="-110">
                <a:latin typeface="DejaVu Sans"/>
                <a:cs typeface="DejaVu Sans"/>
              </a:rPr>
              <a:t>the </a:t>
            </a:r>
            <a:r>
              <a:rPr dirty="0" sz="1100" spc="-95">
                <a:latin typeface="DejaVu Sans"/>
                <a:cs typeface="DejaVu Sans"/>
              </a:rPr>
              <a:t>top </a:t>
            </a:r>
            <a:r>
              <a:rPr dirty="0" sz="1100" spc="-145">
                <a:latin typeface="DejaVu Sans"/>
                <a:cs typeface="DejaVu Sans"/>
              </a:rPr>
              <a:t>10 </a:t>
            </a:r>
            <a:r>
              <a:rPr dirty="0" sz="1100" spc="-125">
                <a:latin typeface="DejaVu Sans"/>
                <a:cs typeface="DejaVu Sans"/>
              </a:rPr>
              <a:t>most </a:t>
            </a:r>
            <a:r>
              <a:rPr dirty="0" sz="1100" spc="-105">
                <a:latin typeface="DejaVu Sans"/>
                <a:cs typeface="DejaVu Sans"/>
              </a:rPr>
              <a:t>frequent </a:t>
            </a:r>
            <a:r>
              <a:rPr dirty="0" sz="1100" spc="-140">
                <a:latin typeface="DejaVu Sans"/>
                <a:cs typeface="DejaVu Sans"/>
              </a:rPr>
              <a:t>venues </a:t>
            </a:r>
            <a:r>
              <a:rPr dirty="0" sz="1100" spc="-114">
                <a:latin typeface="DejaVu Sans"/>
                <a:cs typeface="DejaVu Sans"/>
              </a:rPr>
              <a:t>are bakeries, </a:t>
            </a:r>
            <a:r>
              <a:rPr dirty="0" sz="1100" spc="-105">
                <a:latin typeface="DejaVu Sans"/>
                <a:cs typeface="DejaVu Sans"/>
              </a:rPr>
              <a:t>coffee </a:t>
            </a:r>
            <a:r>
              <a:rPr dirty="0" sz="1100" spc="-130">
                <a:latin typeface="DejaVu Sans"/>
                <a:cs typeface="DejaVu Sans"/>
              </a:rPr>
              <a:t>shops and </a:t>
            </a:r>
            <a:r>
              <a:rPr dirty="0" sz="1100" spc="-110">
                <a:latin typeface="DejaVu Sans"/>
                <a:cs typeface="DejaVu Sans"/>
              </a:rPr>
              <a:t>ice  </a:t>
            </a:r>
            <a:r>
              <a:rPr dirty="0" sz="1100" spc="-140">
                <a:latin typeface="DejaVu Sans"/>
                <a:cs typeface="DejaVu Sans"/>
              </a:rPr>
              <a:t>cream</a:t>
            </a:r>
            <a:r>
              <a:rPr dirty="0" sz="1100" spc="-114">
                <a:latin typeface="DejaVu Sans"/>
                <a:cs typeface="DejaVu Sans"/>
              </a:rPr>
              <a:t> </a:t>
            </a:r>
            <a:r>
              <a:rPr dirty="0" sz="1100" spc="-100">
                <a:latin typeface="DejaVu Sans"/>
                <a:cs typeface="DejaVu Sans"/>
              </a:rPr>
              <a:t>parlours.</a:t>
            </a:r>
            <a:r>
              <a:rPr dirty="0" sz="1100" spc="-120">
                <a:latin typeface="DejaVu Sans"/>
                <a:cs typeface="DejaVu Sans"/>
              </a:rPr>
              <a:t> </a:t>
            </a:r>
            <a:r>
              <a:rPr dirty="0" sz="1100" spc="-100">
                <a:latin typeface="DejaVu Sans"/>
                <a:cs typeface="DejaVu Sans"/>
              </a:rPr>
              <a:t>Also,</a:t>
            </a:r>
            <a:r>
              <a:rPr dirty="0" sz="1100" spc="-130">
                <a:latin typeface="DejaVu Sans"/>
                <a:cs typeface="DejaVu Sans"/>
              </a:rPr>
              <a:t> </a:t>
            </a:r>
            <a:r>
              <a:rPr dirty="0" sz="1100" spc="-90">
                <a:latin typeface="DejaVu Sans"/>
                <a:cs typeface="DejaVu Sans"/>
              </a:rPr>
              <a:t>Deli/wine</a:t>
            </a:r>
            <a:r>
              <a:rPr dirty="0" sz="1100" spc="-114">
                <a:latin typeface="DejaVu Sans"/>
                <a:cs typeface="DejaVu Sans"/>
              </a:rPr>
              <a:t> </a:t>
            </a:r>
            <a:r>
              <a:rPr dirty="0" sz="1100" spc="-130">
                <a:latin typeface="DejaVu Sans"/>
                <a:cs typeface="DejaVu Sans"/>
              </a:rPr>
              <a:t>shops </a:t>
            </a:r>
            <a:r>
              <a:rPr dirty="0" sz="1100" spc="-110">
                <a:latin typeface="DejaVu Sans"/>
                <a:cs typeface="DejaVu Sans"/>
              </a:rPr>
              <a:t>only</a:t>
            </a:r>
            <a:r>
              <a:rPr dirty="0" sz="1100" spc="-114">
                <a:latin typeface="DejaVu Sans"/>
                <a:cs typeface="DejaVu Sans"/>
              </a:rPr>
              <a:t> </a:t>
            </a:r>
            <a:r>
              <a:rPr dirty="0" sz="1100" spc="-105">
                <a:latin typeface="DejaVu Sans"/>
                <a:cs typeface="DejaVu Sans"/>
              </a:rPr>
              <a:t>figure</a:t>
            </a:r>
            <a:r>
              <a:rPr dirty="0" sz="1100" spc="-114">
                <a:latin typeface="DejaVu Sans"/>
                <a:cs typeface="DejaVu Sans"/>
              </a:rPr>
              <a:t> </a:t>
            </a:r>
            <a:r>
              <a:rPr dirty="0" sz="1100" spc="-85">
                <a:latin typeface="DejaVu Sans"/>
                <a:cs typeface="DejaVu Sans"/>
              </a:rPr>
              <a:t>in</a:t>
            </a:r>
            <a:r>
              <a:rPr dirty="0" sz="1100" spc="-125">
                <a:latin typeface="DejaVu Sans"/>
                <a:cs typeface="DejaVu Sans"/>
              </a:rPr>
              <a:t> </a:t>
            </a:r>
            <a:r>
              <a:rPr dirty="0" sz="1100" spc="-114">
                <a:latin typeface="DejaVu Sans"/>
                <a:cs typeface="DejaVu Sans"/>
              </a:rPr>
              <a:t>neighbourhoods</a:t>
            </a:r>
            <a:r>
              <a:rPr dirty="0" sz="1100" spc="-120">
                <a:latin typeface="DejaVu Sans"/>
                <a:cs typeface="DejaVu Sans"/>
              </a:rPr>
              <a:t> </a:t>
            </a:r>
            <a:r>
              <a:rPr dirty="0" sz="1100" spc="-85">
                <a:latin typeface="DejaVu Sans"/>
                <a:cs typeface="DejaVu Sans"/>
              </a:rPr>
              <a:t>in</a:t>
            </a:r>
            <a:r>
              <a:rPr dirty="0" sz="1100" spc="-120">
                <a:latin typeface="DejaVu Sans"/>
                <a:cs typeface="DejaVu Sans"/>
              </a:rPr>
              <a:t> </a:t>
            </a:r>
            <a:r>
              <a:rPr dirty="0" sz="1100" spc="-95">
                <a:latin typeface="DejaVu Sans"/>
                <a:cs typeface="DejaVu Sans"/>
              </a:rPr>
              <a:t>this</a:t>
            </a:r>
            <a:r>
              <a:rPr dirty="0" sz="1100" spc="-120">
                <a:latin typeface="DejaVu Sans"/>
                <a:cs typeface="DejaVu Sans"/>
              </a:rPr>
              <a:t> </a:t>
            </a:r>
            <a:r>
              <a:rPr dirty="0" sz="1100" spc="-105">
                <a:latin typeface="DejaVu Sans"/>
                <a:cs typeface="DejaVu Sans"/>
              </a:rPr>
              <a:t>cluster.</a:t>
            </a:r>
            <a:r>
              <a:rPr dirty="0" sz="1100" spc="-120">
                <a:latin typeface="DejaVu Sans"/>
                <a:cs typeface="DejaVu Sans"/>
              </a:rPr>
              <a:t> </a:t>
            </a:r>
            <a:r>
              <a:rPr dirty="0" sz="1100" spc="-90">
                <a:latin typeface="DejaVu Sans"/>
                <a:cs typeface="DejaVu Sans"/>
              </a:rPr>
              <a:t>Villa</a:t>
            </a:r>
            <a:r>
              <a:rPr dirty="0" sz="1100" spc="-114">
                <a:latin typeface="DejaVu Sans"/>
                <a:cs typeface="DejaVu Sans"/>
              </a:rPr>
              <a:t> </a:t>
            </a:r>
            <a:r>
              <a:rPr dirty="0" sz="1100" spc="-100">
                <a:latin typeface="DejaVu Sans"/>
                <a:cs typeface="DejaVu Sans"/>
              </a:rPr>
              <a:t>Soldati,  </a:t>
            </a:r>
            <a:r>
              <a:rPr dirty="0" sz="1100" spc="-105">
                <a:latin typeface="DejaVu Sans"/>
                <a:cs typeface="DejaVu Sans"/>
              </a:rPr>
              <a:t>the</a:t>
            </a:r>
            <a:r>
              <a:rPr dirty="0" sz="1100" spc="-130">
                <a:latin typeface="DejaVu Sans"/>
                <a:cs typeface="DejaVu Sans"/>
              </a:rPr>
              <a:t> </a:t>
            </a:r>
            <a:r>
              <a:rPr dirty="0" sz="1100" spc="-110">
                <a:latin typeface="DejaVu Sans"/>
                <a:cs typeface="DejaVu Sans"/>
              </a:rPr>
              <a:t>sole</a:t>
            </a:r>
            <a:r>
              <a:rPr dirty="0" sz="1100" spc="-130">
                <a:latin typeface="DejaVu Sans"/>
                <a:cs typeface="DejaVu Sans"/>
              </a:rPr>
              <a:t> </a:t>
            </a:r>
            <a:r>
              <a:rPr dirty="0" sz="1100" spc="-85">
                <a:latin typeface="DejaVu Sans"/>
                <a:cs typeface="DejaVu Sans"/>
              </a:rPr>
              <a:t>outlier</a:t>
            </a:r>
            <a:r>
              <a:rPr dirty="0" sz="1100" spc="-125">
                <a:latin typeface="DejaVu Sans"/>
                <a:cs typeface="DejaVu Sans"/>
              </a:rPr>
              <a:t> </a:t>
            </a:r>
            <a:r>
              <a:rPr dirty="0" sz="1100" spc="-85">
                <a:latin typeface="DejaVu Sans"/>
                <a:cs typeface="DejaVu Sans"/>
              </a:rPr>
              <a:t>in</a:t>
            </a:r>
            <a:r>
              <a:rPr dirty="0" sz="1100" spc="-135">
                <a:latin typeface="DejaVu Sans"/>
                <a:cs typeface="DejaVu Sans"/>
              </a:rPr>
              <a:t> </a:t>
            </a:r>
            <a:r>
              <a:rPr dirty="0" sz="1100" spc="-95">
                <a:latin typeface="DejaVu Sans"/>
                <a:cs typeface="DejaVu Sans"/>
              </a:rPr>
              <a:t>this</a:t>
            </a:r>
            <a:r>
              <a:rPr dirty="0" sz="1100" spc="-130">
                <a:latin typeface="DejaVu Sans"/>
                <a:cs typeface="DejaVu Sans"/>
              </a:rPr>
              <a:t> </a:t>
            </a:r>
            <a:r>
              <a:rPr dirty="0" sz="1100" spc="-105">
                <a:latin typeface="DejaVu Sans"/>
                <a:cs typeface="DejaVu Sans"/>
              </a:rPr>
              <a:t>cluster,</a:t>
            </a:r>
            <a:r>
              <a:rPr dirty="0" sz="1100" spc="-125">
                <a:latin typeface="DejaVu Sans"/>
                <a:cs typeface="DejaVu Sans"/>
              </a:rPr>
              <a:t> </a:t>
            </a:r>
            <a:r>
              <a:rPr dirty="0" sz="1100" spc="-105">
                <a:latin typeface="DejaVu Sans"/>
                <a:cs typeface="DejaVu Sans"/>
              </a:rPr>
              <a:t>only</a:t>
            </a:r>
            <a:r>
              <a:rPr dirty="0" sz="1100" spc="-130">
                <a:latin typeface="DejaVu Sans"/>
                <a:cs typeface="DejaVu Sans"/>
              </a:rPr>
              <a:t> </a:t>
            </a:r>
            <a:r>
              <a:rPr dirty="0" sz="1100" spc="-140">
                <a:latin typeface="DejaVu Sans"/>
                <a:cs typeface="DejaVu Sans"/>
              </a:rPr>
              <a:t>has</a:t>
            </a:r>
            <a:r>
              <a:rPr dirty="0" sz="1100" spc="-145">
                <a:latin typeface="DejaVu Sans"/>
                <a:cs typeface="DejaVu Sans"/>
              </a:rPr>
              <a:t> 4</a:t>
            </a:r>
            <a:r>
              <a:rPr dirty="0" sz="1100" spc="-120">
                <a:latin typeface="DejaVu Sans"/>
                <a:cs typeface="DejaVu Sans"/>
              </a:rPr>
              <a:t> </a:t>
            </a:r>
            <a:r>
              <a:rPr dirty="0" sz="1100" spc="-135">
                <a:latin typeface="DejaVu Sans"/>
                <a:cs typeface="DejaVu Sans"/>
              </a:rPr>
              <a:t>venues</a:t>
            </a:r>
            <a:r>
              <a:rPr dirty="0" sz="1100" spc="-130">
                <a:latin typeface="DejaVu Sans"/>
                <a:cs typeface="DejaVu Sans"/>
              </a:rPr>
              <a:t> </a:t>
            </a:r>
            <a:r>
              <a:rPr dirty="0" sz="1100" spc="-114">
                <a:latin typeface="DejaVu Sans"/>
                <a:cs typeface="DejaVu Sans"/>
              </a:rPr>
              <a:t>available</a:t>
            </a:r>
            <a:r>
              <a:rPr dirty="0" sz="1100" spc="-130">
                <a:latin typeface="DejaVu Sans"/>
                <a:cs typeface="DejaVu Sans"/>
              </a:rPr>
              <a:t> </a:t>
            </a:r>
            <a:r>
              <a:rPr dirty="0" sz="1100" spc="-105">
                <a:latin typeface="DejaVu Sans"/>
                <a:cs typeface="DejaVu Sans"/>
              </a:rPr>
              <a:t>on</a:t>
            </a:r>
            <a:r>
              <a:rPr dirty="0" sz="1100" spc="-130">
                <a:latin typeface="DejaVu Sans"/>
                <a:cs typeface="DejaVu Sans"/>
              </a:rPr>
              <a:t> </a:t>
            </a:r>
            <a:r>
              <a:rPr dirty="0" sz="1100" spc="-120">
                <a:latin typeface="DejaVu Sans"/>
                <a:cs typeface="DejaVu Sans"/>
              </a:rPr>
              <a:t>FoursQuare</a:t>
            </a:r>
            <a:r>
              <a:rPr dirty="0" sz="1100" spc="-130">
                <a:latin typeface="DejaVu Sans"/>
                <a:cs typeface="DejaVu Sans"/>
              </a:rPr>
              <a:t> </a:t>
            </a:r>
            <a:r>
              <a:rPr dirty="0" sz="1100" spc="-85">
                <a:latin typeface="DejaVu Sans"/>
                <a:cs typeface="DejaVu Sans"/>
              </a:rPr>
              <a:t>in</a:t>
            </a:r>
            <a:r>
              <a:rPr dirty="0" sz="1100" spc="-135">
                <a:latin typeface="DejaVu Sans"/>
                <a:cs typeface="DejaVu Sans"/>
              </a:rPr>
              <a:t> </a:t>
            </a:r>
            <a:r>
              <a:rPr dirty="0" sz="1100" spc="-85">
                <a:latin typeface="DejaVu Sans"/>
                <a:cs typeface="DejaVu Sans"/>
              </a:rPr>
              <a:t>its</a:t>
            </a:r>
            <a:r>
              <a:rPr dirty="0" sz="1100" spc="-125">
                <a:latin typeface="DejaVu Sans"/>
                <a:cs typeface="DejaVu Sans"/>
              </a:rPr>
              <a:t> </a:t>
            </a:r>
            <a:r>
              <a:rPr dirty="0" sz="1100" spc="-100">
                <a:latin typeface="DejaVu Sans"/>
                <a:cs typeface="DejaVu Sans"/>
              </a:rPr>
              <a:t>vicinity,</a:t>
            </a:r>
            <a:r>
              <a:rPr dirty="0" sz="1100" spc="-130">
                <a:latin typeface="DejaVu Sans"/>
                <a:cs typeface="DejaVu Sans"/>
              </a:rPr>
              <a:t> and</a:t>
            </a:r>
            <a:r>
              <a:rPr dirty="0" sz="1100" spc="-135">
                <a:latin typeface="DejaVu Sans"/>
                <a:cs typeface="DejaVu Sans"/>
              </a:rPr>
              <a:t> </a:t>
            </a:r>
            <a:r>
              <a:rPr dirty="0" sz="1100" spc="-130">
                <a:latin typeface="DejaVu Sans"/>
                <a:cs typeface="DejaVu Sans"/>
              </a:rPr>
              <a:t>most  </a:t>
            </a:r>
            <a:r>
              <a:rPr dirty="0" sz="1100" spc="-100">
                <a:latin typeface="DejaVu Sans"/>
                <a:cs typeface="DejaVu Sans"/>
              </a:rPr>
              <a:t>likely </a:t>
            </a:r>
            <a:r>
              <a:rPr dirty="0" sz="1100" spc="-125">
                <a:latin typeface="DejaVu Sans"/>
                <a:cs typeface="DejaVu Sans"/>
              </a:rPr>
              <a:t>ended up </a:t>
            </a:r>
            <a:r>
              <a:rPr dirty="0" sz="1100" spc="-85">
                <a:latin typeface="DejaVu Sans"/>
                <a:cs typeface="DejaVu Sans"/>
              </a:rPr>
              <a:t>in </a:t>
            </a:r>
            <a:r>
              <a:rPr dirty="0" sz="1100" spc="-95">
                <a:latin typeface="DejaVu Sans"/>
                <a:cs typeface="DejaVu Sans"/>
              </a:rPr>
              <a:t>this </a:t>
            </a:r>
            <a:r>
              <a:rPr dirty="0" sz="1100" spc="-105">
                <a:latin typeface="DejaVu Sans"/>
                <a:cs typeface="DejaVu Sans"/>
              </a:rPr>
              <a:t>cluster doeto </a:t>
            </a:r>
            <a:r>
              <a:rPr dirty="0" sz="1100" spc="-120">
                <a:latin typeface="DejaVu Sans"/>
                <a:cs typeface="DejaVu Sans"/>
              </a:rPr>
              <a:t>imprecise</a:t>
            </a:r>
            <a:r>
              <a:rPr dirty="0" sz="1100" spc="-85">
                <a:latin typeface="DejaVu Sans"/>
                <a:cs typeface="DejaVu Sans"/>
              </a:rPr>
              <a:t> </a:t>
            </a:r>
            <a:r>
              <a:rPr dirty="0" sz="1100" spc="-110">
                <a:latin typeface="DejaVu Sans"/>
                <a:cs typeface="DejaVu Sans"/>
              </a:rPr>
              <a:t>data.</a:t>
            </a:r>
            <a:endParaRPr sz="11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1050">
              <a:latin typeface="DejaVu Sans"/>
              <a:cs typeface="DejaVu Sans"/>
            </a:endParaRPr>
          </a:p>
          <a:p>
            <a:pPr algn="just" marL="12700">
              <a:lnSpc>
                <a:spcPct val="100000"/>
              </a:lnSpc>
            </a:pPr>
            <a:r>
              <a:rPr dirty="0" sz="1100" spc="-114">
                <a:latin typeface="DejaVu Sans"/>
                <a:cs typeface="DejaVu Sans"/>
              </a:rPr>
              <a:t>Cluster</a:t>
            </a:r>
            <a:r>
              <a:rPr dirty="0" sz="1100" spc="-60">
                <a:latin typeface="DejaVu Sans"/>
                <a:cs typeface="DejaVu Sans"/>
              </a:rPr>
              <a:t> </a:t>
            </a:r>
            <a:r>
              <a:rPr dirty="0" sz="1100" spc="-145">
                <a:latin typeface="DejaVu Sans"/>
                <a:cs typeface="DejaVu Sans"/>
              </a:rPr>
              <a:t>1</a:t>
            </a:r>
            <a:r>
              <a:rPr dirty="0" sz="1100" spc="-65">
                <a:latin typeface="DejaVu Sans"/>
                <a:cs typeface="DejaVu Sans"/>
              </a:rPr>
              <a:t> </a:t>
            </a:r>
            <a:r>
              <a:rPr dirty="0" sz="1100" spc="-125">
                <a:latin typeface="DejaVu Sans"/>
                <a:cs typeface="DejaVu Sans"/>
              </a:rPr>
              <a:t>groups</a:t>
            </a:r>
            <a:r>
              <a:rPr dirty="0" sz="1100" spc="-55">
                <a:latin typeface="DejaVu Sans"/>
                <a:cs typeface="DejaVu Sans"/>
              </a:rPr>
              <a:t> </a:t>
            </a:r>
            <a:r>
              <a:rPr dirty="0" sz="1100" spc="-110">
                <a:latin typeface="DejaVu Sans"/>
                <a:cs typeface="DejaVu Sans"/>
              </a:rPr>
              <a:t>the</a:t>
            </a:r>
            <a:r>
              <a:rPr dirty="0" sz="1100" spc="-50">
                <a:latin typeface="DejaVu Sans"/>
                <a:cs typeface="DejaVu Sans"/>
              </a:rPr>
              <a:t> </a:t>
            </a:r>
            <a:r>
              <a:rPr dirty="0" sz="1100" spc="-105">
                <a:latin typeface="DejaVu Sans"/>
                <a:cs typeface="DejaVu Sans"/>
              </a:rPr>
              <a:t>relative</a:t>
            </a:r>
            <a:r>
              <a:rPr dirty="0" sz="1100" spc="-50">
                <a:latin typeface="DejaVu Sans"/>
                <a:cs typeface="DejaVu Sans"/>
              </a:rPr>
              <a:t> </a:t>
            </a:r>
            <a:r>
              <a:rPr dirty="0" sz="1100" spc="-110">
                <a:latin typeface="DejaVu Sans"/>
                <a:cs typeface="DejaVu Sans"/>
              </a:rPr>
              <a:t>"middle</a:t>
            </a:r>
            <a:r>
              <a:rPr dirty="0" sz="1100" spc="-55">
                <a:latin typeface="DejaVu Sans"/>
                <a:cs typeface="DejaVu Sans"/>
              </a:rPr>
              <a:t> </a:t>
            </a:r>
            <a:r>
              <a:rPr dirty="0" sz="1100" spc="-114">
                <a:latin typeface="DejaVu Sans"/>
                <a:cs typeface="DejaVu Sans"/>
              </a:rPr>
              <a:t>income"</a:t>
            </a:r>
            <a:r>
              <a:rPr dirty="0" sz="1100" spc="-55">
                <a:latin typeface="DejaVu Sans"/>
                <a:cs typeface="DejaVu Sans"/>
              </a:rPr>
              <a:t> </a:t>
            </a:r>
            <a:r>
              <a:rPr dirty="0" sz="1100" spc="-100">
                <a:latin typeface="DejaVu Sans"/>
                <a:cs typeface="DejaVu Sans"/>
              </a:rPr>
              <a:t>residential</a:t>
            </a:r>
            <a:r>
              <a:rPr dirty="0" sz="1100" spc="-60">
                <a:latin typeface="DejaVu Sans"/>
                <a:cs typeface="DejaVu Sans"/>
              </a:rPr>
              <a:t> </a:t>
            </a:r>
            <a:r>
              <a:rPr dirty="0" sz="1100" spc="-114">
                <a:latin typeface="DejaVu Sans"/>
                <a:cs typeface="DejaVu Sans"/>
              </a:rPr>
              <a:t>neighbourhoods</a:t>
            </a:r>
            <a:r>
              <a:rPr dirty="0" sz="1100" spc="-60">
                <a:latin typeface="DejaVu Sans"/>
                <a:cs typeface="DejaVu Sans"/>
              </a:rPr>
              <a:t> </a:t>
            </a:r>
            <a:r>
              <a:rPr dirty="0" sz="1100" spc="-95">
                <a:latin typeface="DejaVu Sans"/>
                <a:cs typeface="DejaVu Sans"/>
              </a:rPr>
              <a:t>just</a:t>
            </a:r>
            <a:r>
              <a:rPr dirty="0" sz="1100" spc="-65">
                <a:latin typeface="DejaVu Sans"/>
                <a:cs typeface="DejaVu Sans"/>
              </a:rPr>
              <a:t> </a:t>
            </a:r>
            <a:r>
              <a:rPr dirty="0" sz="1100" spc="-110">
                <a:latin typeface="DejaVu Sans"/>
                <a:cs typeface="DejaVu Sans"/>
              </a:rPr>
              <a:t>south</a:t>
            </a:r>
            <a:r>
              <a:rPr dirty="0" sz="1100" spc="-55">
                <a:latin typeface="DejaVu Sans"/>
                <a:cs typeface="DejaVu Sans"/>
              </a:rPr>
              <a:t> </a:t>
            </a:r>
            <a:r>
              <a:rPr dirty="0" sz="1100" spc="-70">
                <a:latin typeface="DejaVu Sans"/>
                <a:cs typeface="DejaVu Sans"/>
              </a:rPr>
              <a:t>of</a:t>
            </a:r>
            <a:r>
              <a:rPr dirty="0" sz="1100" spc="-55">
                <a:latin typeface="DejaVu Sans"/>
                <a:cs typeface="DejaVu Sans"/>
              </a:rPr>
              <a:t> </a:t>
            </a:r>
            <a:r>
              <a:rPr dirty="0" sz="1100" spc="-110">
                <a:latin typeface="DejaVu Sans"/>
                <a:cs typeface="DejaVu Sans"/>
              </a:rPr>
              <a:t>cluster</a:t>
            </a:r>
            <a:endParaRPr sz="1100">
              <a:latin typeface="DejaVu Sans"/>
              <a:cs typeface="DejaVu Sans"/>
            </a:endParaRPr>
          </a:p>
          <a:p>
            <a:pPr marL="12700" marR="6985">
              <a:lnSpc>
                <a:spcPct val="101800"/>
              </a:lnSpc>
            </a:pPr>
            <a:r>
              <a:rPr dirty="0" sz="1100" spc="-110">
                <a:latin typeface="DejaVu Sans"/>
                <a:cs typeface="DejaVu Sans"/>
              </a:rPr>
              <a:t>0. </a:t>
            </a:r>
            <a:r>
              <a:rPr dirty="0" sz="1100" spc="-125">
                <a:latin typeface="DejaVu Sans"/>
                <a:cs typeface="DejaVu Sans"/>
              </a:rPr>
              <a:t>Pharmacies </a:t>
            </a:r>
            <a:r>
              <a:rPr dirty="0" sz="1100" spc="-105">
                <a:latin typeface="DejaVu Sans"/>
                <a:cs typeface="DejaVu Sans"/>
              </a:rPr>
              <a:t>figure frequently </a:t>
            </a:r>
            <a:r>
              <a:rPr dirty="0" sz="1100" spc="-85">
                <a:latin typeface="DejaVu Sans"/>
                <a:cs typeface="DejaVu Sans"/>
              </a:rPr>
              <a:t>in </a:t>
            </a:r>
            <a:r>
              <a:rPr dirty="0" sz="1100" spc="-110">
                <a:latin typeface="DejaVu Sans"/>
                <a:cs typeface="DejaVu Sans"/>
              </a:rPr>
              <a:t>the </a:t>
            </a:r>
            <a:r>
              <a:rPr dirty="0" sz="1100" spc="-90">
                <a:latin typeface="DejaVu Sans"/>
                <a:cs typeface="DejaVu Sans"/>
              </a:rPr>
              <a:t>top </a:t>
            </a:r>
            <a:r>
              <a:rPr dirty="0" sz="1100" spc="-150">
                <a:latin typeface="DejaVu Sans"/>
                <a:cs typeface="DejaVu Sans"/>
              </a:rPr>
              <a:t>10 </a:t>
            </a:r>
            <a:r>
              <a:rPr dirty="0" sz="1100" spc="-135">
                <a:latin typeface="DejaVu Sans"/>
                <a:cs typeface="DejaVu Sans"/>
              </a:rPr>
              <a:t>venues </a:t>
            </a:r>
            <a:r>
              <a:rPr dirty="0" sz="1100" spc="-105">
                <a:latin typeface="DejaVu Sans"/>
                <a:cs typeface="DejaVu Sans"/>
              </a:rPr>
              <a:t>here, </a:t>
            </a:r>
            <a:r>
              <a:rPr dirty="0" sz="1100" spc="-125">
                <a:latin typeface="DejaVu Sans"/>
                <a:cs typeface="DejaVu Sans"/>
              </a:rPr>
              <a:t>more </a:t>
            </a:r>
            <a:r>
              <a:rPr dirty="0" sz="1100" spc="-114">
                <a:latin typeface="DejaVu Sans"/>
                <a:cs typeface="DejaVu Sans"/>
              </a:rPr>
              <a:t>than </a:t>
            </a:r>
            <a:r>
              <a:rPr dirty="0" sz="1100" spc="-105">
                <a:latin typeface="DejaVu Sans"/>
                <a:cs typeface="DejaVu Sans"/>
              </a:rPr>
              <a:t>the </a:t>
            </a:r>
            <a:r>
              <a:rPr dirty="0" sz="1100" spc="-95">
                <a:latin typeface="DejaVu Sans"/>
                <a:cs typeface="DejaVu Sans"/>
              </a:rPr>
              <a:t>other </a:t>
            </a:r>
            <a:r>
              <a:rPr dirty="0" sz="1100" spc="-105">
                <a:latin typeface="DejaVu Sans"/>
                <a:cs typeface="DejaVu Sans"/>
              </a:rPr>
              <a:t>clusters, </a:t>
            </a:r>
            <a:r>
              <a:rPr dirty="0" sz="1100" spc="-120">
                <a:latin typeface="DejaVu Sans"/>
                <a:cs typeface="DejaVu Sans"/>
              </a:rPr>
              <a:t>along  </a:t>
            </a:r>
            <a:r>
              <a:rPr dirty="0" sz="1100" spc="-90">
                <a:latin typeface="DejaVu Sans"/>
                <a:cs typeface="DejaVu Sans"/>
              </a:rPr>
              <a:t>with </a:t>
            </a:r>
            <a:r>
              <a:rPr dirty="0" sz="1100" spc="-100">
                <a:latin typeface="DejaVu Sans"/>
                <a:cs typeface="DejaVu Sans"/>
              </a:rPr>
              <a:t>fewer</a:t>
            </a:r>
            <a:r>
              <a:rPr dirty="0" sz="1100" spc="-114">
                <a:latin typeface="DejaVu Sans"/>
                <a:cs typeface="DejaVu Sans"/>
              </a:rPr>
              <a:t> </a:t>
            </a:r>
            <a:r>
              <a:rPr dirty="0" sz="1100" spc="-155">
                <a:latin typeface="DejaVu Sans"/>
                <a:cs typeface="DejaVu Sans"/>
              </a:rPr>
              <a:t>gyms.</a:t>
            </a:r>
            <a:endParaRPr sz="11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00">
              <a:latin typeface="DejaVu Sans"/>
              <a:cs typeface="DejaVu Sans"/>
            </a:endParaRPr>
          </a:p>
          <a:p>
            <a:pPr algn="just" marL="12700" marR="5080">
              <a:lnSpc>
                <a:spcPct val="101800"/>
              </a:lnSpc>
              <a:spcBef>
                <a:spcPts val="5"/>
              </a:spcBef>
            </a:pPr>
            <a:r>
              <a:rPr dirty="0" sz="1100" spc="-114">
                <a:latin typeface="DejaVu Sans"/>
                <a:cs typeface="DejaVu Sans"/>
              </a:rPr>
              <a:t>Cluster </a:t>
            </a:r>
            <a:r>
              <a:rPr dirty="0" sz="1100" spc="-145">
                <a:latin typeface="DejaVu Sans"/>
                <a:cs typeface="DejaVu Sans"/>
              </a:rPr>
              <a:t>2 </a:t>
            </a:r>
            <a:r>
              <a:rPr dirty="0" sz="1100" spc="-114">
                <a:latin typeface="DejaVu Sans"/>
                <a:cs typeface="DejaVu Sans"/>
              </a:rPr>
              <a:t>contains </a:t>
            </a:r>
            <a:r>
              <a:rPr dirty="0" sz="1100" spc="-105">
                <a:latin typeface="DejaVu Sans"/>
                <a:cs typeface="DejaVu Sans"/>
              </a:rPr>
              <a:t>the </a:t>
            </a:r>
            <a:r>
              <a:rPr dirty="0" sz="1100" spc="-90">
                <a:latin typeface="DejaVu Sans"/>
                <a:cs typeface="DejaVu Sans"/>
              </a:rPr>
              <a:t>Microcentro, </a:t>
            </a:r>
            <a:r>
              <a:rPr dirty="0" sz="1100" spc="-130">
                <a:latin typeface="DejaVu Sans"/>
                <a:cs typeface="DejaVu Sans"/>
              </a:rPr>
              <a:t>Buenos </a:t>
            </a:r>
            <a:r>
              <a:rPr dirty="0" sz="1100" spc="-105">
                <a:latin typeface="DejaVu Sans"/>
                <a:cs typeface="DejaVu Sans"/>
              </a:rPr>
              <a:t>Aires </a:t>
            </a:r>
            <a:r>
              <a:rPr dirty="0" sz="1100" spc="-140">
                <a:latin typeface="DejaVu Sans"/>
                <a:cs typeface="DejaVu Sans"/>
              </a:rPr>
              <a:t>busy </a:t>
            </a:r>
            <a:r>
              <a:rPr dirty="0" sz="1100" spc="-95">
                <a:latin typeface="DejaVu Sans"/>
                <a:cs typeface="DejaVu Sans"/>
              </a:rPr>
              <a:t>commercial/political/financial </a:t>
            </a:r>
            <a:r>
              <a:rPr dirty="0" sz="1100" spc="-105">
                <a:latin typeface="DejaVu Sans"/>
                <a:cs typeface="DejaVu Sans"/>
              </a:rPr>
              <a:t>centre. </a:t>
            </a:r>
            <a:r>
              <a:rPr dirty="0" sz="1100" spc="-60">
                <a:latin typeface="DejaVu Sans"/>
                <a:cs typeface="DejaVu Sans"/>
              </a:rPr>
              <a:t>it  </a:t>
            </a:r>
            <a:r>
              <a:rPr dirty="0" sz="1100" spc="-110">
                <a:latin typeface="DejaVu Sans"/>
                <a:cs typeface="DejaVu Sans"/>
              </a:rPr>
              <a:t>also </a:t>
            </a:r>
            <a:r>
              <a:rPr dirty="0" sz="1100" spc="-114">
                <a:latin typeface="DejaVu Sans"/>
                <a:cs typeface="DejaVu Sans"/>
              </a:rPr>
              <a:t>contains </a:t>
            </a:r>
            <a:r>
              <a:rPr dirty="0" sz="1100" spc="-160">
                <a:latin typeface="DejaVu Sans"/>
                <a:cs typeface="DejaVu Sans"/>
              </a:rPr>
              <a:t>many </a:t>
            </a:r>
            <a:r>
              <a:rPr dirty="0" sz="1100" spc="-70">
                <a:latin typeface="DejaVu Sans"/>
                <a:cs typeface="DejaVu Sans"/>
              </a:rPr>
              <a:t>of </a:t>
            </a:r>
            <a:r>
              <a:rPr dirty="0" sz="1100" spc="-105">
                <a:latin typeface="DejaVu Sans"/>
                <a:cs typeface="DejaVu Sans"/>
              </a:rPr>
              <a:t>the </a:t>
            </a:r>
            <a:r>
              <a:rPr dirty="0" sz="1100" spc="-125">
                <a:latin typeface="DejaVu Sans"/>
                <a:cs typeface="DejaVu Sans"/>
              </a:rPr>
              <a:t>most </a:t>
            </a:r>
            <a:r>
              <a:rPr dirty="0" sz="1100" spc="-105">
                <a:latin typeface="DejaVu Sans"/>
                <a:cs typeface="DejaVu Sans"/>
              </a:rPr>
              <a:t>popular </a:t>
            </a:r>
            <a:r>
              <a:rPr dirty="0" sz="1100" spc="-130">
                <a:latin typeface="DejaVu Sans"/>
                <a:cs typeface="DejaVu Sans"/>
              </a:rPr>
              <a:t>landmarks </a:t>
            </a:r>
            <a:r>
              <a:rPr dirty="0" sz="1100" spc="-135">
                <a:latin typeface="DejaVu Sans"/>
                <a:cs typeface="DejaVu Sans"/>
              </a:rPr>
              <a:t>and </a:t>
            </a:r>
            <a:r>
              <a:rPr dirty="0" sz="1100" spc="-90">
                <a:latin typeface="DejaVu Sans"/>
                <a:cs typeface="DejaVu Sans"/>
              </a:rPr>
              <a:t>tourist </a:t>
            </a:r>
            <a:r>
              <a:rPr dirty="0" sz="1100" spc="-100">
                <a:latin typeface="DejaVu Sans"/>
                <a:cs typeface="DejaVu Sans"/>
              </a:rPr>
              <a:t>attractions. </a:t>
            </a:r>
            <a:r>
              <a:rPr dirty="0" sz="1100" spc="-85">
                <a:latin typeface="DejaVu Sans"/>
                <a:cs typeface="DejaVu Sans"/>
              </a:rPr>
              <a:t>In </a:t>
            </a:r>
            <a:r>
              <a:rPr dirty="0" sz="1100" spc="-95">
                <a:latin typeface="DejaVu Sans"/>
                <a:cs typeface="DejaVu Sans"/>
              </a:rPr>
              <a:t>this this </a:t>
            </a:r>
            <a:r>
              <a:rPr dirty="0" sz="1100" spc="-125">
                <a:latin typeface="DejaVu Sans"/>
                <a:cs typeface="DejaVu Sans"/>
              </a:rPr>
              <a:t>analysis </a:t>
            </a:r>
            <a:r>
              <a:rPr dirty="0" sz="1100" spc="-55">
                <a:latin typeface="DejaVu Sans"/>
                <a:cs typeface="DejaVu Sans"/>
              </a:rPr>
              <a:t>It  </a:t>
            </a:r>
            <a:r>
              <a:rPr dirty="0" sz="1100" spc="-130">
                <a:latin typeface="DejaVu Sans"/>
                <a:cs typeface="DejaVu Sans"/>
              </a:rPr>
              <a:t>stands </a:t>
            </a:r>
            <a:r>
              <a:rPr dirty="0" sz="1100" spc="-90">
                <a:latin typeface="DejaVu Sans"/>
                <a:cs typeface="DejaVu Sans"/>
              </a:rPr>
              <a:t>out </a:t>
            </a:r>
            <a:r>
              <a:rPr dirty="0" sz="1100" spc="-120">
                <a:latin typeface="DejaVu Sans"/>
                <a:cs typeface="DejaVu Sans"/>
              </a:rPr>
              <a:t>mostly </a:t>
            </a:r>
            <a:r>
              <a:rPr dirty="0" sz="1100" spc="-125">
                <a:latin typeface="DejaVu Sans"/>
                <a:cs typeface="DejaVu Sans"/>
              </a:rPr>
              <a:t>due </a:t>
            </a:r>
            <a:r>
              <a:rPr dirty="0" sz="1100" spc="-85">
                <a:latin typeface="DejaVu Sans"/>
                <a:cs typeface="DejaVu Sans"/>
              </a:rPr>
              <a:t>to </a:t>
            </a:r>
            <a:r>
              <a:rPr dirty="0" sz="1100" spc="-110">
                <a:latin typeface="DejaVu Sans"/>
                <a:cs typeface="DejaVu Sans"/>
              </a:rPr>
              <a:t>the </a:t>
            </a:r>
            <a:r>
              <a:rPr dirty="0" sz="1100" spc="-114">
                <a:latin typeface="DejaVu Sans"/>
                <a:cs typeface="DejaVu Sans"/>
              </a:rPr>
              <a:t>strong </a:t>
            </a:r>
            <a:r>
              <a:rPr dirty="0" sz="1100" spc="-130">
                <a:latin typeface="DejaVu Sans"/>
                <a:cs typeface="DejaVu Sans"/>
              </a:rPr>
              <a:t>presence </a:t>
            </a:r>
            <a:r>
              <a:rPr dirty="0" sz="1100" spc="-70">
                <a:latin typeface="DejaVu Sans"/>
                <a:cs typeface="DejaVu Sans"/>
              </a:rPr>
              <a:t>of </a:t>
            </a:r>
            <a:r>
              <a:rPr dirty="0" sz="1100" spc="-114">
                <a:latin typeface="DejaVu Sans"/>
                <a:cs typeface="DejaVu Sans"/>
              </a:rPr>
              <a:t>Parks, </a:t>
            </a:r>
            <a:r>
              <a:rPr dirty="0" sz="1100" spc="-100">
                <a:latin typeface="DejaVu Sans"/>
                <a:cs typeface="DejaVu Sans"/>
              </a:rPr>
              <a:t>hotels, </a:t>
            </a:r>
            <a:r>
              <a:rPr dirty="0" sz="1100" spc="-130">
                <a:latin typeface="DejaVu Sans"/>
                <a:cs typeface="DejaVu Sans"/>
              </a:rPr>
              <a:t>and </a:t>
            </a:r>
            <a:r>
              <a:rPr dirty="0" sz="1100" spc="-120">
                <a:latin typeface="DejaVu Sans"/>
                <a:cs typeface="DejaVu Sans"/>
              </a:rPr>
              <a:t>grocery</a:t>
            </a:r>
            <a:r>
              <a:rPr dirty="0" sz="1100" spc="65">
                <a:latin typeface="DejaVu Sans"/>
                <a:cs typeface="DejaVu Sans"/>
              </a:rPr>
              <a:t> </a:t>
            </a:r>
            <a:r>
              <a:rPr dirty="0" sz="1100" spc="-110">
                <a:latin typeface="DejaVu Sans"/>
                <a:cs typeface="DejaVu Sans"/>
              </a:rPr>
              <a:t>stores/supermarkts.</a:t>
            </a:r>
            <a:endParaRPr sz="1100">
              <a:latin typeface="DejaVu Sans"/>
              <a:cs typeface="DejaVu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00772" y="899794"/>
            <a:ext cx="5358638" cy="3208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8839"/>
            <a:ext cx="5427345" cy="134493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algn="just" marL="12700" marR="5080">
              <a:lnSpc>
                <a:spcPct val="102000"/>
              </a:lnSpc>
              <a:spcBef>
                <a:spcPts val="75"/>
              </a:spcBef>
            </a:pPr>
            <a:r>
              <a:rPr dirty="0" sz="1100" spc="-55">
                <a:latin typeface="DejaVu Sans"/>
                <a:cs typeface="DejaVu Sans"/>
              </a:rPr>
              <a:t>It </a:t>
            </a:r>
            <a:r>
              <a:rPr dirty="0" sz="1100" spc="-110">
                <a:latin typeface="DejaVu Sans"/>
                <a:cs typeface="DejaVu Sans"/>
              </a:rPr>
              <a:t>also includes </a:t>
            </a:r>
            <a:r>
              <a:rPr dirty="0" sz="1100" spc="-120">
                <a:latin typeface="DejaVu Sans"/>
                <a:cs typeface="DejaVu Sans"/>
              </a:rPr>
              <a:t>several </a:t>
            </a:r>
            <a:r>
              <a:rPr dirty="0" sz="1100" spc="-100">
                <a:latin typeface="DejaVu Sans"/>
                <a:cs typeface="DejaVu Sans"/>
              </a:rPr>
              <a:t>poorer </a:t>
            </a:r>
            <a:r>
              <a:rPr dirty="0" sz="1100" spc="-114">
                <a:latin typeface="DejaVu Sans"/>
                <a:cs typeface="DejaVu Sans"/>
              </a:rPr>
              <a:t>neighbourhoods </a:t>
            </a:r>
            <a:r>
              <a:rPr dirty="0" sz="1100" spc="-85">
                <a:latin typeface="DejaVu Sans"/>
                <a:cs typeface="DejaVu Sans"/>
              </a:rPr>
              <a:t>in </a:t>
            </a:r>
            <a:r>
              <a:rPr dirty="0" sz="1100" spc="-105">
                <a:latin typeface="DejaVu Sans"/>
                <a:cs typeface="DejaVu Sans"/>
              </a:rPr>
              <a:t>the </a:t>
            </a:r>
            <a:r>
              <a:rPr dirty="0" sz="1100" spc="-110">
                <a:latin typeface="DejaVu Sans"/>
                <a:cs typeface="DejaVu Sans"/>
              </a:rPr>
              <a:t>southwest </a:t>
            </a:r>
            <a:r>
              <a:rPr dirty="0" sz="1100" spc="-80">
                <a:latin typeface="DejaVu Sans"/>
                <a:cs typeface="DejaVu Sans"/>
              </a:rPr>
              <a:t>of </a:t>
            </a:r>
            <a:r>
              <a:rPr dirty="0" sz="1100" spc="-105">
                <a:latin typeface="DejaVu Sans"/>
                <a:cs typeface="DejaVu Sans"/>
              </a:rPr>
              <a:t>the </a:t>
            </a:r>
            <a:r>
              <a:rPr dirty="0" sz="1100" spc="-100">
                <a:latin typeface="DejaVu Sans"/>
                <a:cs typeface="DejaVu Sans"/>
              </a:rPr>
              <a:t>city, </a:t>
            </a:r>
            <a:r>
              <a:rPr dirty="0" sz="1100" spc="-105">
                <a:latin typeface="DejaVu Sans"/>
                <a:cs typeface="DejaVu Sans"/>
              </a:rPr>
              <a:t>but </a:t>
            </a:r>
            <a:r>
              <a:rPr dirty="0" sz="1100" spc="-120">
                <a:latin typeface="DejaVu Sans"/>
                <a:cs typeface="DejaVu Sans"/>
              </a:rPr>
              <a:t>they </a:t>
            </a:r>
            <a:r>
              <a:rPr dirty="0" sz="1100" spc="-170">
                <a:latin typeface="DejaVu Sans"/>
                <a:cs typeface="DejaVu Sans"/>
              </a:rPr>
              <a:t>may </a:t>
            </a:r>
            <a:r>
              <a:rPr dirty="0" sz="1100" spc="-140">
                <a:latin typeface="DejaVu Sans"/>
                <a:cs typeface="DejaVu Sans"/>
              </a:rPr>
              <a:t>have  </a:t>
            </a:r>
            <a:r>
              <a:rPr dirty="0" sz="1100" spc="-125">
                <a:latin typeface="DejaVu Sans"/>
                <a:cs typeface="DejaVu Sans"/>
              </a:rPr>
              <a:t>been </a:t>
            </a:r>
            <a:r>
              <a:rPr dirty="0" sz="1100" spc="-110">
                <a:latin typeface="DejaVu Sans"/>
                <a:cs typeface="DejaVu Sans"/>
              </a:rPr>
              <a:t>clustered together </a:t>
            </a:r>
            <a:r>
              <a:rPr dirty="0" sz="1100" spc="-130">
                <a:latin typeface="DejaVu Sans"/>
                <a:cs typeface="DejaVu Sans"/>
              </a:rPr>
              <a:t>due </a:t>
            </a:r>
            <a:r>
              <a:rPr dirty="0" sz="1100" spc="-85">
                <a:latin typeface="DejaVu Sans"/>
                <a:cs typeface="DejaVu Sans"/>
              </a:rPr>
              <a:t>to </a:t>
            </a:r>
            <a:r>
              <a:rPr dirty="0" sz="1100" spc="-90">
                <a:latin typeface="DejaVu Sans"/>
                <a:cs typeface="DejaVu Sans"/>
              </a:rPr>
              <a:t>their low </a:t>
            </a:r>
            <a:r>
              <a:rPr dirty="0" sz="1100" spc="-130">
                <a:latin typeface="DejaVu Sans"/>
                <a:cs typeface="DejaVu Sans"/>
              </a:rPr>
              <a:t>number </a:t>
            </a:r>
            <a:r>
              <a:rPr dirty="0" sz="1100" spc="-70">
                <a:latin typeface="DejaVu Sans"/>
                <a:cs typeface="DejaVu Sans"/>
              </a:rPr>
              <a:t>of</a:t>
            </a:r>
            <a:r>
              <a:rPr dirty="0" sz="1100" spc="-75">
                <a:latin typeface="DejaVu Sans"/>
                <a:cs typeface="DejaVu Sans"/>
              </a:rPr>
              <a:t> </a:t>
            </a:r>
            <a:r>
              <a:rPr dirty="0" sz="1100" spc="-125">
                <a:latin typeface="DejaVu Sans"/>
                <a:cs typeface="DejaVu Sans"/>
              </a:rPr>
              <a:t>venues.</a:t>
            </a:r>
            <a:endParaRPr sz="11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1050">
              <a:latin typeface="DejaVu Sans"/>
              <a:cs typeface="DejaVu Sans"/>
            </a:endParaRPr>
          </a:p>
          <a:p>
            <a:pPr algn="just" marL="12700" marR="5080">
              <a:lnSpc>
                <a:spcPct val="100200"/>
              </a:lnSpc>
            </a:pPr>
            <a:r>
              <a:rPr dirty="0" sz="1100" spc="-114">
                <a:latin typeface="DejaVu Sans"/>
                <a:cs typeface="DejaVu Sans"/>
              </a:rPr>
              <a:t>Cluster </a:t>
            </a:r>
            <a:r>
              <a:rPr dirty="0" sz="1100" spc="-145">
                <a:latin typeface="DejaVu Sans"/>
                <a:cs typeface="DejaVu Sans"/>
              </a:rPr>
              <a:t>3 </a:t>
            </a:r>
            <a:r>
              <a:rPr dirty="0" sz="1100" spc="-150">
                <a:latin typeface="DejaVu Sans"/>
                <a:cs typeface="DejaVu Sans"/>
              </a:rPr>
              <a:t>seems </a:t>
            </a:r>
            <a:r>
              <a:rPr dirty="0" sz="1100" spc="-85">
                <a:latin typeface="DejaVu Sans"/>
                <a:cs typeface="DejaVu Sans"/>
              </a:rPr>
              <a:t>to </a:t>
            </a:r>
            <a:r>
              <a:rPr dirty="0" sz="1100" spc="-120">
                <a:latin typeface="DejaVu Sans"/>
                <a:cs typeface="DejaVu Sans"/>
              </a:rPr>
              <a:t>group </a:t>
            </a:r>
            <a:r>
              <a:rPr dirty="0" sz="1100" spc="-150">
                <a:latin typeface="DejaVu Sans"/>
                <a:cs typeface="DejaVu Sans"/>
              </a:rPr>
              <a:t>a </a:t>
            </a:r>
            <a:r>
              <a:rPr dirty="0" sz="1100" spc="-135">
                <a:latin typeface="DejaVu Sans"/>
                <a:cs typeface="DejaVu Sans"/>
              </a:rPr>
              <a:t>wedge </a:t>
            </a:r>
            <a:r>
              <a:rPr dirty="0" sz="1100" spc="-70">
                <a:latin typeface="DejaVu Sans"/>
                <a:cs typeface="DejaVu Sans"/>
              </a:rPr>
              <a:t>of </a:t>
            </a:r>
            <a:r>
              <a:rPr dirty="0" sz="1100" spc="-95">
                <a:latin typeface="DejaVu Sans"/>
                <a:cs typeface="DejaVu Sans"/>
              </a:rPr>
              <a:t>lower </a:t>
            </a:r>
            <a:r>
              <a:rPr dirty="0" sz="1100" spc="-125">
                <a:latin typeface="DejaVu Sans"/>
                <a:cs typeface="DejaVu Sans"/>
              </a:rPr>
              <a:t>income </a:t>
            </a:r>
            <a:r>
              <a:rPr dirty="0" sz="1100" spc="-114">
                <a:latin typeface="DejaVu Sans"/>
                <a:cs typeface="DejaVu Sans"/>
              </a:rPr>
              <a:t>neighbourhoods </a:t>
            </a:r>
            <a:r>
              <a:rPr dirty="0" sz="1100" spc="-100">
                <a:latin typeface="DejaVu Sans"/>
                <a:cs typeface="DejaVu Sans"/>
              </a:rPr>
              <a:t>that </a:t>
            </a:r>
            <a:r>
              <a:rPr dirty="0" sz="1100" spc="-114">
                <a:latin typeface="DejaVu Sans"/>
                <a:cs typeface="DejaVu Sans"/>
              </a:rPr>
              <a:t>runs </a:t>
            </a:r>
            <a:r>
              <a:rPr dirty="0" sz="1100" spc="-105">
                <a:latin typeface="DejaVu Sans"/>
                <a:cs typeface="DejaVu Sans"/>
              </a:rPr>
              <a:t>from the </a:t>
            </a:r>
            <a:r>
              <a:rPr dirty="0" sz="1100" spc="-114">
                <a:latin typeface="DejaVu Sans"/>
                <a:cs typeface="DejaVu Sans"/>
              </a:rPr>
              <a:t>western  side </a:t>
            </a:r>
            <a:r>
              <a:rPr dirty="0" sz="1100" spc="-70">
                <a:latin typeface="DejaVu Sans"/>
                <a:cs typeface="DejaVu Sans"/>
              </a:rPr>
              <a:t>of </a:t>
            </a:r>
            <a:r>
              <a:rPr dirty="0" sz="1100" spc="-105">
                <a:latin typeface="DejaVu Sans"/>
                <a:cs typeface="DejaVu Sans"/>
              </a:rPr>
              <a:t>the city </a:t>
            </a:r>
            <a:r>
              <a:rPr dirty="0" sz="1100" spc="-85">
                <a:latin typeface="DejaVu Sans"/>
                <a:cs typeface="DejaVu Sans"/>
              </a:rPr>
              <a:t>into </a:t>
            </a:r>
            <a:r>
              <a:rPr dirty="0" sz="1100" spc="-105">
                <a:latin typeface="DejaVu Sans"/>
                <a:cs typeface="DejaVu Sans"/>
              </a:rPr>
              <a:t>the centre. Notable </a:t>
            </a:r>
            <a:r>
              <a:rPr dirty="0" sz="1100" spc="-114">
                <a:latin typeface="DejaVu Sans"/>
                <a:cs typeface="DejaVu Sans"/>
              </a:rPr>
              <a:t>observations </a:t>
            </a:r>
            <a:r>
              <a:rPr dirty="0" sz="1100" spc="-120">
                <a:latin typeface="DejaVu Sans"/>
                <a:cs typeface="DejaVu Sans"/>
              </a:rPr>
              <a:t>one </a:t>
            </a:r>
            <a:r>
              <a:rPr dirty="0" sz="1100" spc="-135">
                <a:latin typeface="DejaVu Sans"/>
                <a:cs typeface="DejaVu Sans"/>
              </a:rPr>
              <a:t>can </a:t>
            </a:r>
            <a:r>
              <a:rPr dirty="0" sz="1100" spc="-155">
                <a:latin typeface="DejaVu Sans"/>
                <a:cs typeface="DejaVu Sans"/>
              </a:rPr>
              <a:t>make </a:t>
            </a:r>
            <a:r>
              <a:rPr dirty="0" sz="1100" spc="-114">
                <a:latin typeface="DejaVu Sans"/>
                <a:cs typeface="DejaVu Sans"/>
              </a:rPr>
              <a:t>are </a:t>
            </a:r>
            <a:r>
              <a:rPr dirty="0" sz="1100" spc="-105">
                <a:latin typeface="DejaVu Sans"/>
                <a:cs typeface="DejaVu Sans"/>
              </a:rPr>
              <a:t>the </a:t>
            </a:r>
            <a:r>
              <a:rPr dirty="0" sz="1100" spc="-130">
                <a:latin typeface="DejaVu Sans"/>
                <a:cs typeface="DejaVu Sans"/>
              </a:rPr>
              <a:t>number </a:t>
            </a:r>
            <a:r>
              <a:rPr dirty="0" sz="1100" spc="-70">
                <a:latin typeface="DejaVu Sans"/>
                <a:cs typeface="DejaVu Sans"/>
              </a:rPr>
              <a:t>of </a:t>
            </a:r>
            <a:r>
              <a:rPr dirty="0" sz="1100" spc="-114">
                <a:latin typeface="DejaVu Sans"/>
                <a:cs typeface="DejaVu Sans"/>
              </a:rPr>
              <a:t>Sporting  </a:t>
            </a:r>
            <a:r>
              <a:rPr dirty="0" sz="1100" spc="-120">
                <a:latin typeface="DejaVu Sans"/>
                <a:cs typeface="DejaVu Sans"/>
              </a:rPr>
              <a:t>clubs</a:t>
            </a:r>
            <a:r>
              <a:rPr dirty="0" sz="1100" spc="-155">
                <a:latin typeface="DejaVu Sans"/>
                <a:cs typeface="DejaVu Sans"/>
              </a:rPr>
              <a:t> </a:t>
            </a:r>
            <a:r>
              <a:rPr dirty="0" sz="1100" spc="-95">
                <a:latin typeface="DejaVu Sans"/>
                <a:cs typeface="DejaVu Sans"/>
              </a:rPr>
              <a:t>(football/soccer</a:t>
            </a:r>
            <a:r>
              <a:rPr dirty="0" sz="1100" spc="-150">
                <a:latin typeface="DejaVu Sans"/>
                <a:cs typeface="DejaVu Sans"/>
              </a:rPr>
              <a:t> </a:t>
            </a:r>
            <a:r>
              <a:rPr dirty="0" sz="1100" spc="-110">
                <a:latin typeface="DejaVu Sans"/>
                <a:cs typeface="DejaVu Sans"/>
              </a:rPr>
              <a:t>clubs),</a:t>
            </a:r>
            <a:r>
              <a:rPr dirty="0" sz="1100" spc="-155">
                <a:latin typeface="DejaVu Sans"/>
                <a:cs typeface="DejaVu Sans"/>
              </a:rPr>
              <a:t> </a:t>
            </a:r>
            <a:r>
              <a:rPr dirty="0" sz="1100" spc="-130">
                <a:latin typeface="DejaVu Sans"/>
                <a:cs typeface="DejaVu Sans"/>
              </a:rPr>
              <a:t>number</a:t>
            </a:r>
            <a:r>
              <a:rPr dirty="0" sz="1100" spc="-165">
                <a:latin typeface="DejaVu Sans"/>
                <a:cs typeface="DejaVu Sans"/>
              </a:rPr>
              <a:t> </a:t>
            </a:r>
            <a:r>
              <a:rPr dirty="0" sz="1100" spc="-70">
                <a:latin typeface="DejaVu Sans"/>
                <a:cs typeface="DejaVu Sans"/>
              </a:rPr>
              <a:t>of</a:t>
            </a:r>
            <a:r>
              <a:rPr dirty="0" sz="1100" spc="-155">
                <a:latin typeface="DejaVu Sans"/>
                <a:cs typeface="DejaVu Sans"/>
              </a:rPr>
              <a:t> </a:t>
            </a:r>
            <a:r>
              <a:rPr dirty="0" sz="1100" spc="-110">
                <a:latin typeface="DejaVu Sans"/>
                <a:cs typeface="DejaVu Sans"/>
              </a:rPr>
              <a:t>restaurants,</a:t>
            </a:r>
            <a:r>
              <a:rPr dirty="0" sz="1100" spc="-155">
                <a:latin typeface="DejaVu Sans"/>
                <a:cs typeface="DejaVu Sans"/>
              </a:rPr>
              <a:t> </a:t>
            </a:r>
            <a:r>
              <a:rPr dirty="0" sz="1100" spc="-100">
                <a:latin typeface="DejaVu Sans"/>
                <a:cs typeface="DejaVu Sans"/>
              </a:rPr>
              <a:t>particularly</a:t>
            </a:r>
            <a:r>
              <a:rPr dirty="0" sz="1100" spc="-150">
                <a:latin typeface="DejaVu Sans"/>
                <a:cs typeface="DejaVu Sans"/>
              </a:rPr>
              <a:t> </a:t>
            </a:r>
            <a:r>
              <a:rPr dirty="0" sz="1100" spc="-100">
                <a:latin typeface="DejaVu Sans"/>
                <a:cs typeface="DejaVu Sans"/>
              </a:rPr>
              <a:t>Argentinian/bbq</a:t>
            </a:r>
            <a:r>
              <a:rPr dirty="0" sz="1100" spc="-130">
                <a:latin typeface="DejaVu Sans"/>
                <a:cs typeface="DejaVu Sans"/>
              </a:rPr>
              <a:t> </a:t>
            </a:r>
            <a:r>
              <a:rPr dirty="0" sz="1050">
                <a:latin typeface="Nimbus Sans L"/>
                <a:cs typeface="Nimbus Sans L"/>
              </a:rPr>
              <a:t>places,</a:t>
            </a:r>
            <a:r>
              <a:rPr dirty="0" sz="1050" spc="-75">
                <a:latin typeface="Nimbus Sans L"/>
                <a:cs typeface="Nimbus Sans L"/>
              </a:rPr>
              <a:t> </a:t>
            </a:r>
            <a:r>
              <a:rPr dirty="0" sz="1050">
                <a:latin typeface="Nimbus Sans L"/>
                <a:cs typeface="Nimbus Sans L"/>
              </a:rPr>
              <a:t>a</a:t>
            </a:r>
            <a:r>
              <a:rPr dirty="0" sz="1050" spc="-75">
                <a:latin typeface="Nimbus Sans L"/>
                <a:cs typeface="Nimbus Sans L"/>
              </a:rPr>
              <a:t> </a:t>
            </a:r>
            <a:r>
              <a:rPr dirty="0" sz="1050">
                <a:latin typeface="Nimbus Sans L"/>
                <a:cs typeface="Nimbus Sans L"/>
              </a:rPr>
              <a:t>high  number</a:t>
            </a:r>
            <a:r>
              <a:rPr dirty="0" sz="1050" spc="-70">
                <a:latin typeface="Nimbus Sans L"/>
                <a:cs typeface="Nimbus Sans L"/>
              </a:rPr>
              <a:t> </a:t>
            </a:r>
            <a:r>
              <a:rPr dirty="0" sz="1050">
                <a:latin typeface="Nimbus Sans L"/>
                <a:cs typeface="Nimbus Sans L"/>
              </a:rPr>
              <a:t>of</a:t>
            </a:r>
            <a:r>
              <a:rPr dirty="0" sz="1050" spc="-55">
                <a:latin typeface="Nimbus Sans L"/>
                <a:cs typeface="Nimbus Sans L"/>
              </a:rPr>
              <a:t> </a:t>
            </a:r>
            <a:r>
              <a:rPr dirty="0" sz="1050">
                <a:latin typeface="Nimbus Sans L"/>
                <a:cs typeface="Nimbus Sans L"/>
              </a:rPr>
              <a:t>Bus</a:t>
            </a:r>
            <a:r>
              <a:rPr dirty="0" sz="1050" spc="-50">
                <a:latin typeface="Nimbus Sans L"/>
                <a:cs typeface="Nimbus Sans L"/>
              </a:rPr>
              <a:t> </a:t>
            </a:r>
            <a:r>
              <a:rPr dirty="0" sz="1050" spc="-5">
                <a:latin typeface="Nimbus Sans L"/>
                <a:cs typeface="Nimbus Sans L"/>
              </a:rPr>
              <a:t>stops</a:t>
            </a:r>
            <a:r>
              <a:rPr dirty="0" sz="1050" spc="-50">
                <a:latin typeface="Nimbus Sans L"/>
                <a:cs typeface="Nimbus Sans L"/>
              </a:rPr>
              <a:t> </a:t>
            </a:r>
            <a:r>
              <a:rPr dirty="0" sz="1050" spc="-5">
                <a:latin typeface="Nimbus Sans L"/>
                <a:cs typeface="Nimbus Sans L"/>
              </a:rPr>
              <a:t>and</a:t>
            </a:r>
            <a:r>
              <a:rPr dirty="0" sz="1050" spc="-65">
                <a:latin typeface="Nimbus Sans L"/>
                <a:cs typeface="Nimbus Sans L"/>
              </a:rPr>
              <a:t> </a:t>
            </a:r>
            <a:r>
              <a:rPr dirty="0" sz="1050">
                <a:latin typeface="Nimbus Sans L"/>
                <a:cs typeface="Nimbus Sans L"/>
              </a:rPr>
              <a:t>no</a:t>
            </a:r>
            <a:r>
              <a:rPr dirty="0" sz="1050" spc="-50">
                <a:latin typeface="Nimbus Sans L"/>
                <a:cs typeface="Nimbus Sans L"/>
              </a:rPr>
              <a:t> </a:t>
            </a:r>
            <a:r>
              <a:rPr dirty="0" sz="1050" spc="-5">
                <a:latin typeface="Nimbus Sans L"/>
                <a:cs typeface="Nimbus Sans L"/>
              </a:rPr>
              <a:t>hotels.</a:t>
            </a:r>
            <a:r>
              <a:rPr dirty="0" sz="1050" spc="-65">
                <a:latin typeface="Nimbus Sans L"/>
                <a:cs typeface="Nimbus Sans L"/>
              </a:rPr>
              <a:t> </a:t>
            </a:r>
            <a:r>
              <a:rPr dirty="0" sz="1050">
                <a:latin typeface="Nimbus Sans L"/>
                <a:cs typeface="Nimbus Sans L"/>
              </a:rPr>
              <a:t>Also,</a:t>
            </a:r>
            <a:r>
              <a:rPr dirty="0" sz="1050" spc="-55">
                <a:latin typeface="Nimbus Sans L"/>
                <a:cs typeface="Nimbus Sans L"/>
              </a:rPr>
              <a:t> </a:t>
            </a:r>
            <a:r>
              <a:rPr dirty="0" sz="1050">
                <a:latin typeface="Nimbus Sans L"/>
                <a:cs typeface="Nimbus Sans L"/>
              </a:rPr>
              <a:t>there</a:t>
            </a:r>
            <a:r>
              <a:rPr dirty="0" sz="1050" spc="-60">
                <a:latin typeface="Nimbus Sans L"/>
                <a:cs typeface="Nimbus Sans L"/>
              </a:rPr>
              <a:t> </a:t>
            </a:r>
            <a:r>
              <a:rPr dirty="0" sz="1050">
                <a:latin typeface="Nimbus Sans L"/>
                <a:cs typeface="Nimbus Sans L"/>
              </a:rPr>
              <a:t>are</a:t>
            </a:r>
            <a:r>
              <a:rPr dirty="0" sz="1050" spc="-70">
                <a:latin typeface="Nimbus Sans L"/>
                <a:cs typeface="Nimbus Sans L"/>
              </a:rPr>
              <a:t> </a:t>
            </a:r>
            <a:r>
              <a:rPr dirty="0" sz="1050">
                <a:latin typeface="Nimbus Sans L"/>
                <a:cs typeface="Nimbus Sans L"/>
              </a:rPr>
              <a:t>a</a:t>
            </a:r>
            <a:r>
              <a:rPr dirty="0" sz="1050" spc="-50">
                <a:latin typeface="Nimbus Sans L"/>
                <a:cs typeface="Nimbus Sans L"/>
              </a:rPr>
              <a:t> </a:t>
            </a:r>
            <a:r>
              <a:rPr dirty="0" sz="1050" spc="-5">
                <a:latin typeface="Nimbus Sans L"/>
                <a:cs typeface="Nimbus Sans L"/>
              </a:rPr>
              <a:t>lower</a:t>
            </a:r>
            <a:r>
              <a:rPr dirty="0" sz="1050" spc="-65">
                <a:latin typeface="Nimbus Sans L"/>
                <a:cs typeface="Nimbus Sans L"/>
              </a:rPr>
              <a:t> </a:t>
            </a:r>
            <a:r>
              <a:rPr dirty="0" sz="1050">
                <a:latin typeface="Nimbus Sans L"/>
                <a:cs typeface="Nimbus Sans L"/>
              </a:rPr>
              <a:t>number</a:t>
            </a:r>
            <a:r>
              <a:rPr dirty="0" sz="1050" spc="-50">
                <a:latin typeface="Nimbus Sans L"/>
                <a:cs typeface="Nimbus Sans L"/>
              </a:rPr>
              <a:t> </a:t>
            </a:r>
            <a:r>
              <a:rPr dirty="0" sz="1050">
                <a:latin typeface="Nimbus Sans L"/>
                <a:cs typeface="Nimbus Sans L"/>
              </a:rPr>
              <a:t>of</a:t>
            </a:r>
            <a:r>
              <a:rPr dirty="0" sz="1050" spc="-55">
                <a:latin typeface="Nimbus Sans L"/>
                <a:cs typeface="Nimbus Sans L"/>
              </a:rPr>
              <a:t> </a:t>
            </a:r>
            <a:r>
              <a:rPr dirty="0" sz="1050" spc="-5">
                <a:latin typeface="Nimbus Sans L"/>
                <a:cs typeface="Nimbus Sans L"/>
              </a:rPr>
              <a:t>cafes</a:t>
            </a:r>
            <a:r>
              <a:rPr dirty="0" sz="1050" spc="-55">
                <a:latin typeface="Nimbus Sans L"/>
                <a:cs typeface="Nimbus Sans L"/>
              </a:rPr>
              <a:t> </a:t>
            </a:r>
            <a:r>
              <a:rPr dirty="0" sz="1050" spc="-5">
                <a:latin typeface="Nimbus Sans L"/>
                <a:cs typeface="Nimbus Sans L"/>
              </a:rPr>
              <a:t>and</a:t>
            </a:r>
            <a:r>
              <a:rPr dirty="0" sz="1050" spc="-50">
                <a:latin typeface="Nimbus Sans L"/>
                <a:cs typeface="Nimbus Sans L"/>
              </a:rPr>
              <a:t> </a:t>
            </a:r>
            <a:r>
              <a:rPr dirty="0" sz="1050">
                <a:latin typeface="Nimbus Sans L"/>
                <a:cs typeface="Nimbus Sans L"/>
              </a:rPr>
              <a:t>coffee</a:t>
            </a:r>
            <a:r>
              <a:rPr dirty="0" sz="1050" spc="-60">
                <a:latin typeface="Nimbus Sans L"/>
                <a:cs typeface="Nimbus Sans L"/>
              </a:rPr>
              <a:t> </a:t>
            </a:r>
            <a:r>
              <a:rPr dirty="0" sz="1050" spc="-5">
                <a:latin typeface="Nimbus Sans L"/>
                <a:cs typeface="Nimbus Sans L"/>
              </a:rPr>
              <a:t>shops  </a:t>
            </a:r>
            <a:r>
              <a:rPr dirty="0" sz="1050">
                <a:latin typeface="Nimbus Sans L"/>
                <a:cs typeface="Nimbus Sans L"/>
              </a:rPr>
              <a:t>compared </a:t>
            </a:r>
            <a:r>
              <a:rPr dirty="0" sz="1050" spc="-5">
                <a:latin typeface="Nimbus Sans L"/>
                <a:cs typeface="Nimbus Sans L"/>
              </a:rPr>
              <a:t>to the </a:t>
            </a:r>
            <a:r>
              <a:rPr dirty="0" sz="1050">
                <a:latin typeface="Nimbus Sans L"/>
                <a:cs typeface="Nimbus Sans L"/>
              </a:rPr>
              <a:t>other</a:t>
            </a:r>
            <a:r>
              <a:rPr dirty="0" sz="1050" spc="-20">
                <a:latin typeface="Nimbus Sans L"/>
                <a:cs typeface="Nimbus Sans L"/>
              </a:rPr>
              <a:t> </a:t>
            </a:r>
            <a:r>
              <a:rPr dirty="0" sz="1050" spc="-5">
                <a:latin typeface="Nimbus Sans L"/>
                <a:cs typeface="Nimbus Sans L"/>
              </a:rPr>
              <a:t>clusters.</a:t>
            </a:r>
            <a:endParaRPr sz="1050">
              <a:latin typeface="Nimbus Sans L"/>
              <a:cs typeface="Nimbus Sans 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8120" y="2633217"/>
            <a:ext cx="10293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90">
                <a:latin typeface="DejaVu Sans"/>
                <a:cs typeface="DejaVu Sans"/>
              </a:rPr>
              <a:t>C</a:t>
            </a:r>
            <a:r>
              <a:rPr dirty="0" sz="1800" spc="-185">
                <a:latin typeface="DejaVu Sans"/>
                <a:cs typeface="DejaVu Sans"/>
              </a:rPr>
              <a:t>onclusion</a:t>
            </a:r>
            <a:endParaRPr sz="1800">
              <a:latin typeface="DejaVu Sans"/>
              <a:cs typeface="DejaVu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8120" y="3091942"/>
            <a:ext cx="5429250" cy="220472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algn="just" marL="12700" marR="6985">
              <a:lnSpc>
                <a:spcPct val="101899"/>
              </a:lnSpc>
              <a:spcBef>
                <a:spcPts val="75"/>
              </a:spcBef>
            </a:pPr>
            <a:r>
              <a:rPr dirty="0" sz="1100" spc="-85">
                <a:latin typeface="DejaVu Sans"/>
                <a:cs typeface="DejaVu Sans"/>
              </a:rPr>
              <a:t>In </a:t>
            </a:r>
            <a:r>
              <a:rPr dirty="0" sz="1100" spc="-95">
                <a:latin typeface="DejaVu Sans"/>
                <a:cs typeface="DejaVu Sans"/>
              </a:rPr>
              <a:t>this </a:t>
            </a:r>
            <a:r>
              <a:rPr dirty="0" sz="1100" spc="-114">
                <a:latin typeface="DejaVu Sans"/>
                <a:cs typeface="DejaVu Sans"/>
              </a:rPr>
              <a:t>study, </a:t>
            </a:r>
            <a:r>
              <a:rPr dirty="0" sz="1100" spc="-125">
                <a:latin typeface="DejaVu Sans"/>
                <a:cs typeface="DejaVu Sans"/>
              </a:rPr>
              <a:t>Geographic </a:t>
            </a:r>
            <a:r>
              <a:rPr dirty="0" sz="1100" spc="-135">
                <a:latin typeface="DejaVu Sans"/>
                <a:cs typeface="DejaVu Sans"/>
              </a:rPr>
              <a:t>and </a:t>
            </a:r>
            <a:r>
              <a:rPr dirty="0" sz="1100" spc="-125">
                <a:latin typeface="DejaVu Sans"/>
                <a:cs typeface="DejaVu Sans"/>
              </a:rPr>
              <a:t>economic </a:t>
            </a:r>
            <a:r>
              <a:rPr dirty="0" sz="1100" spc="-120">
                <a:latin typeface="DejaVu Sans"/>
                <a:cs typeface="DejaVu Sans"/>
              </a:rPr>
              <a:t>data </a:t>
            </a:r>
            <a:r>
              <a:rPr dirty="0" sz="1100" spc="-75">
                <a:latin typeface="DejaVu Sans"/>
                <a:cs typeface="DejaVu Sans"/>
              </a:rPr>
              <a:t>for </a:t>
            </a:r>
            <a:r>
              <a:rPr dirty="0" sz="1100" spc="-114">
                <a:latin typeface="DejaVu Sans"/>
                <a:cs typeface="DejaVu Sans"/>
              </a:rPr>
              <a:t>neighbourhoods </a:t>
            </a:r>
            <a:r>
              <a:rPr dirty="0" sz="1100" spc="-130">
                <a:latin typeface="DejaVu Sans"/>
                <a:cs typeface="DejaVu Sans"/>
              </a:rPr>
              <a:t>and </a:t>
            </a:r>
            <a:r>
              <a:rPr dirty="0" sz="1100" spc="-135">
                <a:latin typeface="DejaVu Sans"/>
                <a:cs typeface="DejaVu Sans"/>
              </a:rPr>
              <a:t>venues </a:t>
            </a:r>
            <a:r>
              <a:rPr dirty="0" sz="1100" spc="-85">
                <a:latin typeface="DejaVu Sans"/>
                <a:cs typeface="DejaVu Sans"/>
              </a:rPr>
              <a:t>in </a:t>
            </a:r>
            <a:r>
              <a:rPr dirty="0" sz="1100" spc="-130">
                <a:latin typeface="DejaVu Sans"/>
                <a:cs typeface="DejaVu Sans"/>
              </a:rPr>
              <a:t>Buenos </a:t>
            </a:r>
            <a:r>
              <a:rPr dirty="0" sz="1100" spc="-110">
                <a:latin typeface="DejaVu Sans"/>
                <a:cs typeface="DejaVu Sans"/>
              </a:rPr>
              <a:t>Aires  </a:t>
            </a:r>
            <a:r>
              <a:rPr dirty="0" sz="1100" spc="-105">
                <a:latin typeface="DejaVu Sans"/>
                <a:cs typeface="DejaVu Sans"/>
              </a:rPr>
              <a:t>city </a:t>
            </a:r>
            <a:r>
              <a:rPr dirty="0" sz="1100" spc="-135">
                <a:latin typeface="DejaVu Sans"/>
                <a:cs typeface="DejaVu Sans"/>
              </a:rPr>
              <a:t>was </a:t>
            </a:r>
            <a:r>
              <a:rPr dirty="0" sz="1100" spc="-105">
                <a:latin typeface="DejaVu Sans"/>
                <a:cs typeface="DejaVu Sans"/>
              </a:rPr>
              <a:t>obtained from </a:t>
            </a:r>
            <a:r>
              <a:rPr dirty="0" sz="1100" spc="-110">
                <a:latin typeface="DejaVu Sans"/>
                <a:cs typeface="DejaVu Sans"/>
              </a:rPr>
              <a:t>the </a:t>
            </a:r>
            <a:r>
              <a:rPr dirty="0" sz="1100" spc="-85">
                <a:latin typeface="DejaVu Sans"/>
                <a:cs typeface="DejaVu Sans"/>
              </a:rPr>
              <a:t>official </a:t>
            </a:r>
            <a:r>
              <a:rPr dirty="0" sz="1100" spc="-120">
                <a:latin typeface="DejaVu Sans"/>
                <a:cs typeface="DejaVu Sans"/>
              </a:rPr>
              <a:t>data </a:t>
            </a:r>
            <a:r>
              <a:rPr dirty="0" sz="1100" spc="-95">
                <a:latin typeface="DejaVu Sans"/>
                <a:cs typeface="DejaVu Sans"/>
              </a:rPr>
              <a:t>portal </a:t>
            </a:r>
            <a:r>
              <a:rPr dirty="0" sz="1100" spc="-70">
                <a:latin typeface="DejaVu Sans"/>
                <a:cs typeface="DejaVu Sans"/>
              </a:rPr>
              <a:t>of </a:t>
            </a:r>
            <a:r>
              <a:rPr dirty="0" sz="1100" spc="-110">
                <a:latin typeface="DejaVu Sans"/>
                <a:cs typeface="DejaVu Sans"/>
              </a:rPr>
              <a:t>the </a:t>
            </a:r>
            <a:r>
              <a:rPr dirty="0" sz="1100" spc="-100">
                <a:latin typeface="DejaVu Sans"/>
                <a:cs typeface="DejaVu Sans"/>
              </a:rPr>
              <a:t>city, </a:t>
            </a:r>
            <a:r>
              <a:rPr dirty="0" sz="1100" spc="-120">
                <a:latin typeface="DejaVu Sans"/>
                <a:cs typeface="DejaVu Sans"/>
              </a:rPr>
              <a:t>Nominatim </a:t>
            </a:r>
            <a:r>
              <a:rPr dirty="0" sz="1100" spc="-130">
                <a:latin typeface="DejaVu Sans"/>
                <a:cs typeface="DejaVu Sans"/>
              </a:rPr>
              <a:t>and </a:t>
            </a:r>
            <a:r>
              <a:rPr dirty="0" sz="1100" spc="-125">
                <a:latin typeface="DejaVu Sans"/>
                <a:cs typeface="DejaVu Sans"/>
              </a:rPr>
              <a:t>FourSquare </a:t>
            </a:r>
            <a:r>
              <a:rPr dirty="0" sz="1100" spc="-85">
                <a:latin typeface="DejaVu Sans"/>
                <a:cs typeface="DejaVu Sans"/>
              </a:rPr>
              <a:t>API, in  </a:t>
            </a:r>
            <a:r>
              <a:rPr dirty="0" sz="1100" spc="-95">
                <a:latin typeface="DejaVu Sans"/>
                <a:cs typeface="DejaVu Sans"/>
              </a:rPr>
              <a:t>order </a:t>
            </a:r>
            <a:r>
              <a:rPr dirty="0" sz="1100" spc="-80">
                <a:latin typeface="DejaVu Sans"/>
                <a:cs typeface="DejaVu Sans"/>
              </a:rPr>
              <a:t>to </a:t>
            </a:r>
            <a:r>
              <a:rPr dirty="0" sz="1100" spc="-105">
                <a:latin typeface="DejaVu Sans"/>
                <a:cs typeface="DejaVu Sans"/>
              </a:rPr>
              <a:t>cluster similar</a:t>
            </a:r>
            <a:r>
              <a:rPr dirty="0" sz="1100" spc="-160">
                <a:latin typeface="DejaVu Sans"/>
                <a:cs typeface="DejaVu Sans"/>
              </a:rPr>
              <a:t> </a:t>
            </a:r>
            <a:r>
              <a:rPr dirty="0" sz="1100" spc="-114">
                <a:latin typeface="DejaVu Sans"/>
                <a:cs typeface="DejaVu Sans"/>
              </a:rPr>
              <a:t>neighbourhoods.</a:t>
            </a:r>
            <a:endParaRPr sz="11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0">
              <a:latin typeface="DejaVu Sans"/>
              <a:cs typeface="DejaVu Sans"/>
            </a:endParaRPr>
          </a:p>
          <a:p>
            <a:pPr algn="just" marL="12700" marR="6350">
              <a:lnSpc>
                <a:spcPct val="101800"/>
              </a:lnSpc>
            </a:pPr>
            <a:r>
              <a:rPr dirty="0" sz="1100" spc="-120">
                <a:latin typeface="DejaVu Sans"/>
                <a:cs typeface="DejaVu Sans"/>
              </a:rPr>
              <a:t>There </a:t>
            </a:r>
            <a:r>
              <a:rPr dirty="0" sz="1100" spc="-100">
                <a:latin typeface="DejaVu Sans"/>
                <a:cs typeface="DejaVu Sans"/>
              </a:rPr>
              <a:t>is </a:t>
            </a:r>
            <a:r>
              <a:rPr dirty="0" sz="1100" spc="-114">
                <a:latin typeface="DejaVu Sans"/>
                <a:cs typeface="DejaVu Sans"/>
              </a:rPr>
              <a:t>considerable </a:t>
            </a:r>
            <a:r>
              <a:rPr dirty="0" sz="1100" spc="-125">
                <a:latin typeface="DejaVu Sans"/>
                <a:cs typeface="DejaVu Sans"/>
              </a:rPr>
              <a:t>economic </a:t>
            </a:r>
            <a:r>
              <a:rPr dirty="0" sz="1100" spc="-105">
                <a:latin typeface="DejaVu Sans"/>
                <a:cs typeface="DejaVu Sans"/>
              </a:rPr>
              <a:t>contrast </a:t>
            </a:r>
            <a:r>
              <a:rPr dirty="0" sz="1100" spc="-114">
                <a:latin typeface="DejaVu Sans"/>
                <a:cs typeface="DejaVu Sans"/>
              </a:rPr>
              <a:t>between </a:t>
            </a:r>
            <a:r>
              <a:rPr dirty="0" sz="1100" spc="-105">
                <a:latin typeface="DejaVu Sans"/>
                <a:cs typeface="DejaVu Sans"/>
              </a:rPr>
              <a:t>the </a:t>
            </a:r>
            <a:r>
              <a:rPr dirty="0" sz="1100" spc="-100">
                <a:latin typeface="DejaVu Sans"/>
                <a:cs typeface="DejaVu Sans"/>
              </a:rPr>
              <a:t>northern </a:t>
            </a:r>
            <a:r>
              <a:rPr dirty="0" sz="1100" spc="-130">
                <a:latin typeface="DejaVu Sans"/>
                <a:cs typeface="DejaVu Sans"/>
              </a:rPr>
              <a:t>and </a:t>
            </a:r>
            <a:r>
              <a:rPr dirty="0" sz="1100" spc="-110">
                <a:latin typeface="DejaVu Sans"/>
                <a:cs typeface="DejaVu Sans"/>
              </a:rPr>
              <a:t>southern </a:t>
            </a:r>
            <a:r>
              <a:rPr dirty="0" sz="1100" spc="-114">
                <a:latin typeface="DejaVu Sans"/>
                <a:cs typeface="DejaVu Sans"/>
              </a:rPr>
              <a:t>neighbourhoods  </a:t>
            </a:r>
            <a:r>
              <a:rPr dirty="0" sz="1100" spc="-70">
                <a:latin typeface="DejaVu Sans"/>
                <a:cs typeface="DejaVu Sans"/>
              </a:rPr>
              <a:t>of </a:t>
            </a:r>
            <a:r>
              <a:rPr dirty="0" sz="1100" spc="-130">
                <a:latin typeface="DejaVu Sans"/>
                <a:cs typeface="DejaVu Sans"/>
              </a:rPr>
              <a:t>Buenos </a:t>
            </a:r>
            <a:r>
              <a:rPr dirty="0" sz="1100" spc="-105">
                <a:latin typeface="DejaVu Sans"/>
                <a:cs typeface="DejaVu Sans"/>
              </a:rPr>
              <a:t>Aires, </a:t>
            </a:r>
            <a:r>
              <a:rPr dirty="0" sz="1100" spc="-135">
                <a:latin typeface="DejaVu Sans"/>
                <a:cs typeface="DejaVu Sans"/>
              </a:rPr>
              <a:t>seen </a:t>
            </a:r>
            <a:r>
              <a:rPr dirty="0" sz="1100" spc="-110">
                <a:latin typeface="DejaVu Sans"/>
                <a:cs typeface="DejaVu Sans"/>
              </a:rPr>
              <a:t>clearly </a:t>
            </a:r>
            <a:r>
              <a:rPr dirty="0" sz="1100" spc="-125">
                <a:latin typeface="DejaVu Sans"/>
                <a:cs typeface="DejaVu Sans"/>
              </a:rPr>
              <a:t>when </a:t>
            </a:r>
            <a:r>
              <a:rPr dirty="0" sz="1100" spc="-135">
                <a:latin typeface="DejaVu Sans"/>
                <a:cs typeface="DejaVu Sans"/>
              </a:rPr>
              <a:t>mapping </a:t>
            </a:r>
            <a:r>
              <a:rPr dirty="0" sz="1100" spc="-105">
                <a:latin typeface="DejaVu Sans"/>
                <a:cs typeface="DejaVu Sans"/>
              </a:rPr>
              <a:t>the </a:t>
            </a:r>
            <a:r>
              <a:rPr dirty="0" sz="1100" spc="-145">
                <a:latin typeface="DejaVu Sans"/>
                <a:cs typeface="DejaVu Sans"/>
              </a:rPr>
              <a:t>average </a:t>
            </a:r>
            <a:r>
              <a:rPr dirty="0" sz="1100" spc="-125">
                <a:latin typeface="DejaVu Sans"/>
                <a:cs typeface="DejaVu Sans"/>
              </a:rPr>
              <a:t>income </a:t>
            </a:r>
            <a:r>
              <a:rPr dirty="0" sz="1100" spc="-110">
                <a:latin typeface="DejaVu Sans"/>
                <a:cs typeface="DejaVu Sans"/>
              </a:rPr>
              <a:t>per </a:t>
            </a:r>
            <a:r>
              <a:rPr dirty="0" sz="1100" spc="-114">
                <a:latin typeface="DejaVu Sans"/>
                <a:cs typeface="DejaVu Sans"/>
              </a:rPr>
              <a:t>borough </a:t>
            </a:r>
            <a:r>
              <a:rPr dirty="0" sz="1100" spc="-125">
                <a:latin typeface="DejaVu Sans"/>
                <a:cs typeface="DejaVu Sans"/>
              </a:rPr>
              <a:t>(comuna). </a:t>
            </a:r>
            <a:r>
              <a:rPr dirty="0" sz="1100" spc="-85">
                <a:latin typeface="DejaVu Sans"/>
                <a:cs typeface="DejaVu Sans"/>
              </a:rPr>
              <a:t>In </a:t>
            </a:r>
            <a:r>
              <a:rPr dirty="0" sz="1100" spc="-110">
                <a:latin typeface="DejaVu Sans"/>
                <a:cs typeface="DejaVu Sans"/>
              </a:rPr>
              <a:t>the  </a:t>
            </a:r>
            <a:r>
              <a:rPr dirty="0" sz="1100" spc="-140">
                <a:latin typeface="DejaVu Sans"/>
                <a:cs typeface="DejaVu Sans"/>
              </a:rPr>
              <a:t>case </a:t>
            </a:r>
            <a:r>
              <a:rPr dirty="0" sz="1100" spc="-70">
                <a:latin typeface="DejaVu Sans"/>
                <a:cs typeface="DejaVu Sans"/>
              </a:rPr>
              <a:t>of </a:t>
            </a:r>
            <a:r>
              <a:rPr dirty="0" sz="1100" spc="-95">
                <a:latin typeface="DejaVu Sans"/>
                <a:cs typeface="DejaVu Sans"/>
              </a:rPr>
              <a:t>this </a:t>
            </a:r>
            <a:r>
              <a:rPr dirty="0" sz="1100" spc="-125">
                <a:latin typeface="DejaVu Sans"/>
                <a:cs typeface="DejaVu Sans"/>
              </a:rPr>
              <a:t>study </a:t>
            </a:r>
            <a:r>
              <a:rPr dirty="0" sz="1100" spc="-95">
                <a:latin typeface="DejaVu Sans"/>
                <a:cs typeface="DejaVu Sans"/>
              </a:rPr>
              <a:t>this </a:t>
            </a:r>
            <a:r>
              <a:rPr dirty="0" sz="1100" spc="-135">
                <a:latin typeface="DejaVu Sans"/>
                <a:cs typeface="DejaVu Sans"/>
              </a:rPr>
              <a:t>was </a:t>
            </a:r>
            <a:r>
              <a:rPr dirty="0" sz="1100" spc="-100">
                <a:latin typeface="DejaVu Sans"/>
                <a:cs typeface="DejaVu Sans"/>
              </a:rPr>
              <a:t>reflected </a:t>
            </a:r>
            <a:r>
              <a:rPr dirty="0" sz="1100" spc="-85">
                <a:latin typeface="DejaVu Sans"/>
                <a:cs typeface="DejaVu Sans"/>
              </a:rPr>
              <a:t>in </a:t>
            </a:r>
            <a:r>
              <a:rPr dirty="0" sz="1100" spc="-105">
                <a:latin typeface="DejaVu Sans"/>
                <a:cs typeface="DejaVu Sans"/>
              </a:rPr>
              <a:t>the </a:t>
            </a:r>
            <a:r>
              <a:rPr dirty="0" sz="1100" spc="-120">
                <a:latin typeface="DejaVu Sans"/>
                <a:cs typeface="DejaVu Sans"/>
              </a:rPr>
              <a:t>type </a:t>
            </a:r>
            <a:r>
              <a:rPr dirty="0" sz="1100" spc="-70">
                <a:latin typeface="DejaVu Sans"/>
                <a:cs typeface="DejaVu Sans"/>
              </a:rPr>
              <a:t>of </a:t>
            </a:r>
            <a:r>
              <a:rPr dirty="0" sz="1100" spc="-130">
                <a:latin typeface="DejaVu Sans"/>
                <a:cs typeface="DejaVu Sans"/>
              </a:rPr>
              <a:t>most </a:t>
            </a:r>
            <a:r>
              <a:rPr dirty="0" sz="1100" spc="-125">
                <a:latin typeface="DejaVu Sans"/>
                <a:cs typeface="DejaVu Sans"/>
              </a:rPr>
              <a:t>numerous venues: </a:t>
            </a:r>
            <a:r>
              <a:rPr dirty="0" sz="1100" spc="-110">
                <a:latin typeface="DejaVu Sans"/>
                <a:cs typeface="DejaVu Sans"/>
              </a:rPr>
              <a:t>Ice </a:t>
            </a:r>
            <a:r>
              <a:rPr dirty="0" sz="1100" spc="-140">
                <a:latin typeface="DejaVu Sans"/>
                <a:cs typeface="DejaVu Sans"/>
              </a:rPr>
              <a:t>cream </a:t>
            </a:r>
            <a:r>
              <a:rPr dirty="0" sz="1100" spc="-105">
                <a:latin typeface="DejaVu Sans"/>
                <a:cs typeface="DejaVu Sans"/>
              </a:rPr>
              <a:t>parlours  </a:t>
            </a:r>
            <a:r>
              <a:rPr dirty="0" sz="1100" spc="-130">
                <a:latin typeface="DejaVu Sans"/>
                <a:cs typeface="DejaVu Sans"/>
              </a:rPr>
              <a:t>and </a:t>
            </a:r>
            <a:r>
              <a:rPr dirty="0" sz="1100" spc="-105">
                <a:latin typeface="DejaVu Sans"/>
                <a:cs typeface="DejaVu Sans"/>
              </a:rPr>
              <a:t>coffee </a:t>
            </a:r>
            <a:r>
              <a:rPr dirty="0" sz="1100" spc="-130">
                <a:latin typeface="DejaVu Sans"/>
                <a:cs typeface="DejaVu Sans"/>
              </a:rPr>
              <a:t>shops </a:t>
            </a:r>
            <a:r>
              <a:rPr dirty="0" sz="1100" spc="-155">
                <a:latin typeface="DejaVu Sans"/>
                <a:cs typeface="DejaVu Sans"/>
              </a:rPr>
              <a:t>seem </a:t>
            </a:r>
            <a:r>
              <a:rPr dirty="0" sz="1100" spc="-85">
                <a:latin typeface="DejaVu Sans"/>
                <a:cs typeface="DejaVu Sans"/>
              </a:rPr>
              <a:t>to </a:t>
            </a:r>
            <a:r>
              <a:rPr dirty="0" sz="1100" spc="-130">
                <a:latin typeface="DejaVu Sans"/>
                <a:cs typeface="DejaVu Sans"/>
              </a:rPr>
              <a:t>be </a:t>
            </a:r>
            <a:r>
              <a:rPr dirty="0" sz="1100" spc="-125">
                <a:latin typeface="DejaVu Sans"/>
                <a:cs typeface="DejaVu Sans"/>
              </a:rPr>
              <a:t>more </a:t>
            </a:r>
            <a:r>
              <a:rPr dirty="0" sz="1100" spc="-145">
                <a:latin typeface="DejaVu Sans"/>
                <a:cs typeface="DejaVu Sans"/>
              </a:rPr>
              <a:t>common </a:t>
            </a:r>
            <a:r>
              <a:rPr dirty="0" sz="1100" spc="-85">
                <a:latin typeface="DejaVu Sans"/>
                <a:cs typeface="DejaVu Sans"/>
              </a:rPr>
              <a:t>in </a:t>
            </a:r>
            <a:r>
              <a:rPr dirty="0" sz="1100" spc="-95">
                <a:latin typeface="DejaVu Sans"/>
                <a:cs typeface="DejaVu Sans"/>
              </a:rPr>
              <a:t>affluent </a:t>
            </a:r>
            <a:r>
              <a:rPr dirty="0" sz="1100" spc="-110">
                <a:latin typeface="DejaVu Sans"/>
                <a:cs typeface="DejaVu Sans"/>
              </a:rPr>
              <a:t>neighbourhoods, </a:t>
            </a:r>
            <a:r>
              <a:rPr dirty="0" sz="1100" spc="-95">
                <a:latin typeface="DejaVu Sans"/>
                <a:cs typeface="DejaVu Sans"/>
              </a:rPr>
              <a:t>while </a:t>
            </a:r>
            <a:r>
              <a:rPr dirty="0" sz="1100" spc="-110">
                <a:latin typeface="DejaVu Sans"/>
                <a:cs typeface="DejaVu Sans"/>
              </a:rPr>
              <a:t>Argentine/BBQ  restaurants </a:t>
            </a:r>
            <a:r>
              <a:rPr dirty="0" sz="1100" spc="-130">
                <a:latin typeface="DejaVu Sans"/>
                <a:cs typeface="DejaVu Sans"/>
              </a:rPr>
              <a:t>and </a:t>
            </a:r>
            <a:r>
              <a:rPr dirty="0" sz="1100" spc="-110">
                <a:latin typeface="DejaVu Sans"/>
                <a:cs typeface="DejaVu Sans"/>
              </a:rPr>
              <a:t>sports </a:t>
            </a:r>
            <a:r>
              <a:rPr dirty="0" sz="1100" spc="-120">
                <a:latin typeface="DejaVu Sans"/>
                <a:cs typeface="DejaVu Sans"/>
              </a:rPr>
              <a:t>clubs </a:t>
            </a:r>
            <a:r>
              <a:rPr dirty="0" sz="1100" spc="-155">
                <a:latin typeface="DejaVu Sans"/>
                <a:cs typeface="DejaVu Sans"/>
              </a:rPr>
              <a:t>seem </a:t>
            </a:r>
            <a:r>
              <a:rPr dirty="0" sz="1100" spc="-80">
                <a:latin typeface="DejaVu Sans"/>
                <a:cs typeface="DejaVu Sans"/>
              </a:rPr>
              <a:t>to </a:t>
            </a:r>
            <a:r>
              <a:rPr dirty="0" sz="1100" spc="-130">
                <a:latin typeface="DejaVu Sans"/>
                <a:cs typeface="DejaVu Sans"/>
              </a:rPr>
              <a:t>be </a:t>
            </a:r>
            <a:r>
              <a:rPr dirty="0" sz="1100" spc="-125">
                <a:latin typeface="DejaVu Sans"/>
                <a:cs typeface="DejaVu Sans"/>
              </a:rPr>
              <a:t>more </a:t>
            </a:r>
            <a:r>
              <a:rPr dirty="0" sz="1100" spc="-130">
                <a:latin typeface="DejaVu Sans"/>
                <a:cs typeface="DejaVu Sans"/>
              </a:rPr>
              <a:t>numerous </a:t>
            </a:r>
            <a:r>
              <a:rPr dirty="0" sz="1100" spc="-85">
                <a:latin typeface="DejaVu Sans"/>
                <a:cs typeface="DejaVu Sans"/>
              </a:rPr>
              <a:t>in </a:t>
            </a:r>
            <a:r>
              <a:rPr dirty="0" sz="1100" spc="-95">
                <a:latin typeface="DejaVu Sans"/>
                <a:cs typeface="DejaVu Sans"/>
              </a:rPr>
              <a:t>lower </a:t>
            </a:r>
            <a:r>
              <a:rPr dirty="0" sz="1100" spc="-125">
                <a:latin typeface="DejaVu Sans"/>
                <a:cs typeface="DejaVu Sans"/>
              </a:rPr>
              <a:t>income</a:t>
            </a:r>
            <a:r>
              <a:rPr dirty="0" sz="1100" spc="20">
                <a:latin typeface="DejaVu Sans"/>
                <a:cs typeface="DejaVu Sans"/>
              </a:rPr>
              <a:t> </a:t>
            </a:r>
            <a:r>
              <a:rPr dirty="0" sz="1100" spc="-120">
                <a:latin typeface="DejaVu Sans"/>
                <a:cs typeface="DejaVu Sans"/>
              </a:rPr>
              <a:t>areas.</a:t>
            </a:r>
            <a:endParaRPr sz="11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00">
              <a:latin typeface="DejaVu Sans"/>
              <a:cs typeface="DejaVu Sans"/>
            </a:endParaRPr>
          </a:p>
          <a:p>
            <a:pPr algn="just" marL="12700" marR="5080">
              <a:lnSpc>
                <a:spcPct val="101800"/>
              </a:lnSpc>
              <a:spcBef>
                <a:spcPts val="5"/>
              </a:spcBef>
            </a:pPr>
            <a:r>
              <a:rPr dirty="0" sz="1100" spc="-114">
                <a:latin typeface="DejaVu Sans"/>
                <a:cs typeface="DejaVu Sans"/>
              </a:rPr>
              <a:t>A </a:t>
            </a:r>
            <a:r>
              <a:rPr dirty="0" sz="1100" spc="-105">
                <a:latin typeface="DejaVu Sans"/>
                <a:cs typeface="DejaVu Sans"/>
              </a:rPr>
              <a:t>disparity </a:t>
            </a:r>
            <a:r>
              <a:rPr dirty="0" sz="1100" spc="-85">
                <a:latin typeface="DejaVu Sans"/>
                <a:cs typeface="DejaVu Sans"/>
              </a:rPr>
              <a:t>in </a:t>
            </a:r>
            <a:r>
              <a:rPr dirty="0" sz="1100" spc="-114">
                <a:latin typeface="DejaVu Sans"/>
                <a:cs typeface="DejaVu Sans"/>
              </a:rPr>
              <a:t>available </a:t>
            </a:r>
            <a:r>
              <a:rPr dirty="0" sz="1100" spc="-120">
                <a:latin typeface="DejaVu Sans"/>
                <a:cs typeface="DejaVu Sans"/>
              </a:rPr>
              <a:t>data </a:t>
            </a:r>
            <a:r>
              <a:rPr dirty="0" sz="1100" spc="-105">
                <a:latin typeface="DejaVu Sans"/>
                <a:cs typeface="DejaVu Sans"/>
              </a:rPr>
              <a:t>on </a:t>
            </a:r>
            <a:r>
              <a:rPr dirty="0" sz="1100" spc="-135">
                <a:latin typeface="DejaVu Sans"/>
                <a:cs typeface="DejaVu Sans"/>
              </a:rPr>
              <a:t>venues </a:t>
            </a:r>
            <a:r>
              <a:rPr dirty="0" sz="1100" spc="-140">
                <a:latin typeface="DejaVu Sans"/>
                <a:cs typeface="DejaVu Sans"/>
              </a:rPr>
              <a:t>was </a:t>
            </a:r>
            <a:r>
              <a:rPr dirty="0" sz="1100" spc="-125">
                <a:latin typeface="DejaVu Sans"/>
                <a:cs typeface="DejaVu Sans"/>
              </a:rPr>
              <a:t>observed </a:t>
            </a:r>
            <a:r>
              <a:rPr dirty="0" sz="1100" spc="-114">
                <a:latin typeface="DejaVu Sans"/>
                <a:cs typeface="DejaVu Sans"/>
              </a:rPr>
              <a:t>between </a:t>
            </a:r>
            <a:r>
              <a:rPr dirty="0" sz="1100" spc="-105">
                <a:latin typeface="DejaVu Sans"/>
                <a:cs typeface="DejaVu Sans"/>
              </a:rPr>
              <a:t>the </a:t>
            </a:r>
            <a:r>
              <a:rPr dirty="0" sz="1100" spc="-114">
                <a:latin typeface="DejaVu Sans"/>
                <a:cs typeface="DejaVu Sans"/>
              </a:rPr>
              <a:t>higher </a:t>
            </a:r>
            <a:r>
              <a:rPr dirty="0" sz="1100" spc="-125">
                <a:latin typeface="DejaVu Sans"/>
                <a:cs typeface="DejaVu Sans"/>
              </a:rPr>
              <a:t>income  </a:t>
            </a:r>
            <a:r>
              <a:rPr dirty="0" sz="1100" spc="-114">
                <a:latin typeface="DejaVu Sans"/>
                <a:cs typeface="DejaVu Sans"/>
              </a:rPr>
              <a:t>neighbourhoods </a:t>
            </a:r>
            <a:r>
              <a:rPr dirty="0" sz="1100" spc="-130">
                <a:latin typeface="DejaVu Sans"/>
                <a:cs typeface="DejaVu Sans"/>
              </a:rPr>
              <a:t>and </a:t>
            </a:r>
            <a:r>
              <a:rPr dirty="0" sz="1100" spc="-105">
                <a:latin typeface="DejaVu Sans"/>
                <a:cs typeface="DejaVu Sans"/>
              </a:rPr>
              <a:t>the </a:t>
            </a:r>
            <a:r>
              <a:rPr dirty="0" sz="1100" spc="-95">
                <a:latin typeface="DejaVu Sans"/>
                <a:cs typeface="DejaVu Sans"/>
              </a:rPr>
              <a:t>lower </a:t>
            </a:r>
            <a:r>
              <a:rPr dirty="0" sz="1100" spc="-125">
                <a:latin typeface="DejaVu Sans"/>
                <a:cs typeface="DejaVu Sans"/>
              </a:rPr>
              <a:t>income </a:t>
            </a:r>
            <a:r>
              <a:rPr dirty="0" sz="1100" spc="-114">
                <a:latin typeface="DejaVu Sans"/>
                <a:cs typeface="DejaVu Sans"/>
              </a:rPr>
              <a:t>ones, </a:t>
            </a:r>
            <a:r>
              <a:rPr dirty="0" sz="1100" spc="-125">
                <a:latin typeface="DejaVu Sans"/>
                <a:cs typeface="DejaVu Sans"/>
              </a:rPr>
              <a:t>so FourSquare </a:t>
            </a:r>
            <a:r>
              <a:rPr dirty="0" sz="1100" spc="-100">
                <a:latin typeface="DejaVu Sans"/>
                <a:cs typeface="DejaVu Sans"/>
              </a:rPr>
              <a:t>is </a:t>
            </a:r>
            <a:r>
              <a:rPr dirty="0" sz="1100" spc="-110">
                <a:latin typeface="DejaVu Sans"/>
                <a:cs typeface="DejaVu Sans"/>
              </a:rPr>
              <a:t>probably </a:t>
            </a:r>
            <a:r>
              <a:rPr dirty="0" sz="1100" spc="-90">
                <a:latin typeface="DejaVu Sans"/>
                <a:cs typeface="DejaVu Sans"/>
              </a:rPr>
              <a:t>not </a:t>
            </a:r>
            <a:r>
              <a:rPr dirty="0" sz="1100" spc="-110">
                <a:latin typeface="DejaVu Sans"/>
                <a:cs typeface="DejaVu Sans"/>
              </a:rPr>
              <a:t>the </a:t>
            </a:r>
            <a:r>
              <a:rPr dirty="0" sz="1100" spc="-114">
                <a:latin typeface="DejaVu Sans"/>
                <a:cs typeface="DejaVu Sans"/>
              </a:rPr>
              <a:t>best </a:t>
            </a:r>
            <a:r>
              <a:rPr dirty="0" sz="1100" spc="-120">
                <a:latin typeface="DejaVu Sans"/>
                <a:cs typeface="DejaVu Sans"/>
              </a:rPr>
              <a:t>source </a:t>
            </a:r>
            <a:r>
              <a:rPr dirty="0" sz="1100" spc="-70">
                <a:latin typeface="DejaVu Sans"/>
                <a:cs typeface="DejaVu Sans"/>
              </a:rPr>
              <a:t>of </a:t>
            </a:r>
            <a:r>
              <a:rPr dirty="0" sz="1100" spc="204">
                <a:latin typeface="DejaVu Sans"/>
                <a:cs typeface="DejaVu Sans"/>
              </a:rPr>
              <a:t> </a:t>
            </a:r>
            <a:r>
              <a:rPr dirty="0" sz="1100" spc="-120">
                <a:latin typeface="DejaVu Sans"/>
                <a:cs typeface="DejaVu Sans"/>
              </a:rPr>
              <a:t>data when </a:t>
            </a:r>
            <a:r>
              <a:rPr dirty="0" sz="1100" spc="-114">
                <a:latin typeface="DejaVu Sans"/>
                <a:cs typeface="DejaVu Sans"/>
              </a:rPr>
              <a:t>taking </a:t>
            </a:r>
            <a:r>
              <a:rPr dirty="0" sz="1100" spc="-85">
                <a:latin typeface="DejaVu Sans"/>
                <a:cs typeface="DejaVu Sans"/>
              </a:rPr>
              <a:t>into </a:t>
            </a:r>
            <a:r>
              <a:rPr dirty="0" sz="1100" spc="-120">
                <a:latin typeface="DejaVu Sans"/>
                <a:cs typeface="DejaVu Sans"/>
              </a:rPr>
              <a:t>account </a:t>
            </a:r>
            <a:r>
              <a:rPr dirty="0" sz="1100" spc="-105">
                <a:latin typeface="DejaVu Sans"/>
                <a:cs typeface="DejaVu Sans"/>
              </a:rPr>
              <a:t>the </a:t>
            </a:r>
            <a:r>
              <a:rPr dirty="0" sz="1100" spc="-95">
                <a:latin typeface="DejaVu Sans"/>
                <a:cs typeface="DejaVu Sans"/>
              </a:rPr>
              <a:t>lower </a:t>
            </a:r>
            <a:r>
              <a:rPr dirty="0" sz="1100" spc="-125">
                <a:latin typeface="DejaVu Sans"/>
                <a:cs typeface="DejaVu Sans"/>
              </a:rPr>
              <a:t>income </a:t>
            </a:r>
            <a:r>
              <a:rPr dirty="0" sz="1100" spc="-130">
                <a:latin typeface="DejaVu Sans"/>
                <a:cs typeface="DejaVu Sans"/>
              </a:rPr>
              <a:t>areas </a:t>
            </a:r>
            <a:r>
              <a:rPr dirty="0" sz="1100" spc="-70">
                <a:latin typeface="DejaVu Sans"/>
                <a:cs typeface="DejaVu Sans"/>
              </a:rPr>
              <a:t>of</a:t>
            </a:r>
            <a:r>
              <a:rPr dirty="0" sz="1100" spc="-40">
                <a:latin typeface="DejaVu Sans"/>
                <a:cs typeface="DejaVu Sans"/>
              </a:rPr>
              <a:t> </a:t>
            </a:r>
            <a:r>
              <a:rPr dirty="0" sz="1100" spc="-110">
                <a:latin typeface="DejaVu Sans"/>
                <a:cs typeface="DejaVu Sans"/>
              </a:rPr>
              <a:t>Argentina.</a:t>
            </a:r>
            <a:endParaRPr sz="11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Terminal</dc:creator>
  <dcterms:created xsi:type="dcterms:W3CDTF">2020-06-17T22:31:05Z</dcterms:created>
  <dcterms:modified xsi:type="dcterms:W3CDTF">2020-06-17T22:31:05Z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2020-06-17T00:00:00Z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2020-06-17T00:00:00Z</vt:filetime>
  </property>
</Properties>
</file>