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embeddedFontLst>
    <p:embeddedFont>
      <p:font typeface="Arial Black"/>
      <p:regular r:id="rId39"/>
    </p:embeddedFont>
    <p:embeddedFont>
      <p:font typeface="Cambria Math"/>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1" roundtripDataSignature="AMtx7mgd1uAprblCuAX2L9XmSfPiTzl9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1C8842-7C34-490E-8ADD-44FBCE822F83}">
  <a:tblStyle styleId="{581C8842-7C34-490E-8ADD-44FBCE822F8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ambriaMath-regular.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ArialBlack-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t/>
            </a:r>
            <a:endParaRPr/>
          </a:p>
        </p:txBody>
      </p:sp>
      <p:sp>
        <p:nvSpPr>
          <p:cNvPr id="198" name="Google Shape;198;p15:notes"/>
          <p:cNvSpPr/>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lang="en-IN" sz="1800">
                <a:solidFill>
                  <a:srgbClr val="000000"/>
                </a:solidFill>
                <a:latin typeface="Arial"/>
                <a:ea typeface="Arial"/>
                <a:cs typeface="Arial"/>
                <a:sym typeface="Arial"/>
              </a:rPr>
              <a:t>‹#›</a:t>
            </a:fld>
            <a:endParaRPr sz="1800">
              <a:solidFill>
                <a:schemeClr val="dk1"/>
              </a:solidFill>
              <a:latin typeface="Arial"/>
              <a:ea typeface="Arial"/>
              <a:cs typeface="Arial"/>
              <a:sym typeface="Arial"/>
            </a:endParaRPr>
          </a:p>
        </p:txBody>
      </p:sp>
      <p:sp>
        <p:nvSpPr>
          <p:cNvPr id="199" name="Google Shape;1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t/>
            </a:r>
            <a:endParaRPr/>
          </a:p>
        </p:txBody>
      </p:sp>
      <p:sp>
        <p:nvSpPr>
          <p:cNvPr id="220" name="Google Shape;220;p18:notes"/>
          <p:cNvSpPr/>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lang="en-IN" sz="1800">
                <a:solidFill>
                  <a:srgbClr val="000000"/>
                </a:solidFill>
                <a:latin typeface="Arial"/>
                <a:ea typeface="Arial"/>
                <a:cs typeface="Arial"/>
                <a:sym typeface="Arial"/>
              </a:rPr>
              <a:t>‹#›</a:t>
            </a:fld>
            <a:endParaRPr sz="1800">
              <a:solidFill>
                <a:schemeClr val="dk1"/>
              </a:solidFill>
              <a:latin typeface="Arial"/>
              <a:ea typeface="Arial"/>
              <a:cs typeface="Arial"/>
              <a:sym typeface="Arial"/>
            </a:endParaRPr>
          </a:p>
        </p:txBody>
      </p:sp>
      <p:sp>
        <p:nvSpPr>
          <p:cNvPr id="221" name="Google Shape;22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t/>
            </a:r>
            <a:endParaRPr/>
          </a:p>
        </p:txBody>
      </p:sp>
      <p:sp>
        <p:nvSpPr>
          <p:cNvPr id="97" name="Google Shape;97;p2:notes"/>
          <p:cNvSpPr/>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lang="en-IN" sz="1800">
                <a:solidFill>
                  <a:srgbClr val="000000"/>
                </a:solidFill>
                <a:latin typeface="Arial"/>
                <a:ea typeface="Arial"/>
                <a:cs typeface="Arial"/>
                <a:sym typeface="Arial"/>
              </a:rPr>
              <a:t>‹#›</a:t>
            </a:fld>
            <a:endParaRPr sz="1800">
              <a:solidFill>
                <a:schemeClr val="dk1"/>
              </a:solidFill>
              <a:latin typeface="Arial"/>
              <a:ea typeface="Arial"/>
              <a:cs typeface="Arial"/>
              <a:sym typeface="Arial"/>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t/>
            </a:r>
            <a:endParaRPr/>
          </a:p>
        </p:txBody>
      </p:sp>
      <p:sp>
        <p:nvSpPr>
          <p:cNvPr id="105" name="Google Shape;105;p3:notes"/>
          <p:cNvSpPr/>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lang="en-IN" sz="1800">
                <a:solidFill>
                  <a:srgbClr val="000000"/>
                </a:solidFill>
                <a:latin typeface="Arial"/>
                <a:ea typeface="Arial"/>
                <a:cs typeface="Arial"/>
                <a:sym typeface="Arial"/>
              </a:rPr>
              <a:t>‹#›</a:t>
            </a:fld>
            <a:endParaRPr sz="1800">
              <a:solidFill>
                <a:schemeClr val="dk1"/>
              </a:solidFill>
              <a:latin typeface="Arial"/>
              <a:ea typeface="Arial"/>
              <a:cs typeface="Arial"/>
              <a:sym typeface="Arial"/>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t/>
            </a:r>
            <a:endParaRPr/>
          </a:p>
        </p:txBody>
      </p:sp>
      <p:sp>
        <p:nvSpPr>
          <p:cNvPr id="121" name="Google Shape;121;p5:notes"/>
          <p:cNvSpPr/>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lang="en-IN" sz="1800">
                <a:solidFill>
                  <a:srgbClr val="000000"/>
                </a:solidFill>
                <a:latin typeface="Arial"/>
                <a:ea typeface="Arial"/>
                <a:cs typeface="Arial"/>
                <a:sym typeface="Arial"/>
              </a:rPr>
              <a:t>‹#›</a:t>
            </a:fld>
            <a:endParaRPr sz="1800">
              <a:solidFill>
                <a:schemeClr val="dk1"/>
              </a:solidFill>
              <a:latin typeface="Arial"/>
              <a:ea typeface="Arial"/>
              <a:cs typeface="Arial"/>
              <a:sym typeface="Arial"/>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t/>
            </a:r>
            <a:endParaRPr/>
          </a:p>
        </p:txBody>
      </p:sp>
      <p:sp>
        <p:nvSpPr>
          <p:cNvPr id="129" name="Google Shape;129;p6:notes"/>
          <p:cNvSpPr/>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lang="en-IN" sz="1800">
                <a:solidFill>
                  <a:srgbClr val="000000"/>
                </a:solidFill>
                <a:latin typeface="Arial"/>
                <a:ea typeface="Arial"/>
                <a:cs typeface="Arial"/>
                <a:sym typeface="Arial"/>
              </a:rPr>
              <a:t>‹#›</a:t>
            </a:fld>
            <a:endParaRPr sz="1800">
              <a:solidFill>
                <a:schemeClr val="dk1"/>
              </a:solidFill>
              <a:latin typeface="Arial"/>
              <a:ea typeface="Arial"/>
              <a:cs typeface="Arial"/>
              <a:sym typeface="Arial"/>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t/>
            </a:r>
            <a:endParaRPr/>
          </a:p>
        </p:txBody>
      </p:sp>
      <p:sp>
        <p:nvSpPr>
          <p:cNvPr id="139" name="Google Shape;139;p7:notes"/>
          <p:cNvSpPr/>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lang="en-IN" sz="1800">
                <a:solidFill>
                  <a:srgbClr val="000000"/>
                </a:solidFill>
                <a:latin typeface="Arial"/>
                <a:ea typeface="Arial"/>
                <a:cs typeface="Arial"/>
                <a:sym typeface="Arial"/>
              </a:rPr>
              <a:t>‹#›</a:t>
            </a:fld>
            <a:endParaRPr sz="1800">
              <a:solidFill>
                <a:schemeClr val="dk1"/>
              </a:solidFill>
              <a:latin typeface="Arial"/>
              <a:ea typeface="Arial"/>
              <a:cs typeface="Arial"/>
              <a:sym typeface="Arial"/>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t/>
            </a:r>
            <a:endParaRPr/>
          </a:p>
        </p:txBody>
      </p:sp>
      <p:sp>
        <p:nvSpPr>
          <p:cNvPr id="148" name="Google Shape;148;p8:notes"/>
          <p:cNvSpPr/>
          <p:nvPr/>
        </p:nvSpPr>
        <p:spPr>
          <a:xfrm>
            <a:off x="0" y="0"/>
            <a:ext cx="11796480" cy="11796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lang="en-IN" sz="1800">
                <a:solidFill>
                  <a:srgbClr val="000000"/>
                </a:solidFill>
                <a:latin typeface="Arial"/>
                <a:ea typeface="Arial"/>
                <a:cs typeface="Arial"/>
                <a:sym typeface="Arial"/>
              </a:rPr>
              <a:t>‹#›</a:t>
            </a:fld>
            <a:endParaRPr sz="1800">
              <a:solidFill>
                <a:schemeClr val="dk1"/>
              </a:solidFill>
              <a:latin typeface="Arial"/>
              <a:ea typeface="Arial"/>
              <a:cs typeface="Arial"/>
              <a:sym typeface="Arial"/>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2"/>
          <p:cNvSpPr/>
          <p:nvPr>
            <p:ph idx="2" type="pic"/>
          </p:nvPr>
        </p:nvSpPr>
        <p:spPr>
          <a:xfrm>
            <a:off x="1792288" y="612775"/>
            <a:ext cx="5486400" cy="4114800"/>
          </a:xfrm>
          <a:prstGeom prst="rect">
            <a:avLst/>
          </a:prstGeom>
          <a:noFill/>
          <a:ln>
            <a:noFill/>
          </a:ln>
        </p:spPr>
      </p:sp>
      <p:sp>
        <p:nvSpPr>
          <p:cNvPr id="64" name="Google Shape;64;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jpg"/><Relationship Id="rId4"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jpg"/><Relationship Id="rId4" Type="http://schemas.openxmlformats.org/officeDocument/2006/relationships/image" Target="../media/image23.jpg"/><Relationship Id="rId5"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jpg"/><Relationship Id="rId4"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1" Type="http://schemas.openxmlformats.org/officeDocument/2006/relationships/hyperlink" Target="https://ieeexplore.ieee.org/document/7019406/authors" TargetMode="External"/><Relationship Id="rId10" Type="http://schemas.openxmlformats.org/officeDocument/2006/relationships/hyperlink" Target="https://ieeexplore.ieee.org/document/8250646" TargetMode="External"/><Relationship Id="rId13" Type="http://schemas.openxmlformats.org/officeDocument/2006/relationships/hyperlink" Target="https://www.studocu.com/in/document/aligarh-muslim-university/computer-and-its-applications/detailed-report-of-app/30565191" TargetMode="External"/><Relationship Id="rId12" Type="http://schemas.openxmlformats.org/officeDocument/2006/relationships/hyperlink" Target="https://ieeexplore.ieee.org/document/7016204/authors#authors" TargetMode="External"/><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developer.android.com/" TargetMode="External"/><Relationship Id="rId4" Type="http://schemas.openxmlformats.org/officeDocument/2006/relationships/hyperlink" Target="https://www.youtube.com/watch?v=UDwj5j4tBYg" TargetMode="External"/><Relationship Id="rId9" Type="http://schemas.openxmlformats.org/officeDocument/2006/relationships/hyperlink" Target="https://www.androidtutorialpoint.com/intermediate/google-maps-search-nearby-displaying-nearby-places-using-google-places-api-google-maps-api-v2/" TargetMode="External"/><Relationship Id="rId5" Type="http://schemas.openxmlformats.org/officeDocument/2006/relationships/hyperlink" Target="https://www.youtube.com/watch?v=UDwj5j4tBYg" TargetMode="External"/><Relationship Id="rId6" Type="http://schemas.openxmlformats.org/officeDocument/2006/relationships/hyperlink" Target="https://www.youtube.com/watch?v=fGcMLu1GJEc" TargetMode="External"/><Relationship Id="rId7" Type="http://schemas.openxmlformats.org/officeDocument/2006/relationships/hyperlink" Target="https://www.youtube.com/watch?v=nxSdkiFcQxs" TargetMode="External"/><Relationship Id="rId8" Type="http://schemas.openxmlformats.org/officeDocument/2006/relationships/hyperlink" Target="https://www.zoftino.com/current-location-and-nearby-places-android-exampl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ieeexplore.ieee.org/xpl/conhome/6999008/proceeding" TargetMode="External"/><Relationship Id="rId4" Type="http://schemas.openxmlformats.org/officeDocument/2006/relationships/hyperlink" Target="https://ieeexplore.ieee.org/author/37087758276" TargetMode="External"/><Relationship Id="rId5" Type="http://schemas.openxmlformats.org/officeDocument/2006/relationships/hyperlink" Target="https://ieeexplore.ieee.org/author/37087758024" TargetMode="External"/><Relationship Id="rId6" Type="http://schemas.openxmlformats.org/officeDocument/2006/relationships/hyperlink" Target="https://ieeexplore.ieee.org/author/37087757292" TargetMode="External"/><Relationship Id="rId7" Type="http://schemas.openxmlformats.org/officeDocument/2006/relationships/hyperlink" Target="https://ieeexplore.ieee.org/author/37087756469" TargetMode="External"/><Relationship Id="rId8" Type="http://schemas.openxmlformats.org/officeDocument/2006/relationships/hyperlink" Target="https://ieeexplore.ieee.org/author/3708775335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ieeexplore.ieee.org/xpl/conhome/6996691/proceeding" TargetMode="External"/><Relationship Id="rId4" Type="http://schemas.openxmlformats.org/officeDocument/2006/relationships/hyperlink" Target="https://ieeexplore.ieee.org/author/37085394422" TargetMode="External"/><Relationship Id="rId5" Type="http://schemas.openxmlformats.org/officeDocument/2006/relationships/hyperlink" Target="https://ieeexplore.ieee.org/author/37085377148" TargetMode="External"/><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304800" y="1752600"/>
            <a:ext cx="9144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000" u="sng" cap="none" strike="noStrike">
                <a:solidFill>
                  <a:srgbClr val="00B050"/>
                </a:solidFill>
                <a:latin typeface="Algerian"/>
                <a:ea typeface="Algerian"/>
                <a:cs typeface="Algerian"/>
                <a:sym typeface="Algerian"/>
              </a:rPr>
              <a:t>MYCARE+</a:t>
            </a:r>
            <a:endParaRPr b="1" i="0" sz="4000" u="sng" cap="none" strike="noStrike">
              <a:solidFill>
                <a:srgbClr val="00B050"/>
              </a:solidFill>
              <a:latin typeface="Algerian"/>
              <a:ea typeface="Algerian"/>
              <a:cs typeface="Algerian"/>
              <a:sym typeface="Algerian"/>
            </a:endParaRPr>
          </a:p>
        </p:txBody>
      </p:sp>
      <p:sp>
        <p:nvSpPr>
          <p:cNvPr id="85" name="Google Shape;85;p1"/>
          <p:cNvSpPr txBox="1"/>
          <p:nvPr/>
        </p:nvSpPr>
        <p:spPr>
          <a:xfrm>
            <a:off x="5410200" y="2840504"/>
            <a:ext cx="3886200" cy="264687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IN" sz="2400" u="sng" cap="none" strike="noStrike">
                <a:solidFill>
                  <a:srgbClr val="FF33CC"/>
                </a:solidFill>
                <a:latin typeface="Calibri"/>
                <a:ea typeface="Calibri"/>
                <a:cs typeface="Calibri"/>
                <a:sym typeface="Calibri"/>
              </a:rPr>
              <a:t>Name of the students:</a:t>
            </a:r>
            <a:endParaRPr/>
          </a:p>
          <a:p>
            <a:pPr indent="0" lvl="0" marL="0" marR="0" rtl="0" algn="l">
              <a:lnSpc>
                <a:spcPct val="150000"/>
              </a:lnSpc>
              <a:spcBef>
                <a:spcPts val="0"/>
              </a:spcBef>
              <a:spcAft>
                <a:spcPts val="0"/>
              </a:spcAft>
              <a:buNone/>
            </a:pPr>
            <a:r>
              <a:rPr b="1" i="0" lang="en-IN" sz="2000" u="none" cap="none" strike="noStrike">
                <a:solidFill>
                  <a:srgbClr val="953734"/>
                </a:solidFill>
                <a:latin typeface="Arial"/>
                <a:ea typeface="Arial"/>
                <a:cs typeface="Arial"/>
                <a:sym typeface="Arial"/>
              </a:rPr>
              <a:t>              </a:t>
            </a:r>
            <a:r>
              <a:rPr b="1" i="0" lang="en-IN" sz="2000" u="sng" cap="none" strike="noStrike">
                <a:solidFill>
                  <a:srgbClr val="953734"/>
                </a:solidFill>
                <a:latin typeface="Arial"/>
                <a:ea typeface="Arial"/>
                <a:cs typeface="Arial"/>
                <a:sym typeface="Arial"/>
              </a:rPr>
              <a:t>Batch - 28</a:t>
            </a:r>
            <a:endParaRPr/>
          </a:p>
          <a:p>
            <a:pPr indent="0" lvl="0" marL="0" marR="0" rtl="0" algn="l">
              <a:spcBef>
                <a:spcPts val="0"/>
              </a:spcBef>
              <a:spcAft>
                <a:spcPts val="0"/>
              </a:spcAft>
              <a:buNone/>
            </a:pPr>
            <a:r>
              <a:t/>
            </a:r>
            <a:endParaRPr b="1" sz="2000">
              <a:solidFill>
                <a:srgbClr val="D99593"/>
              </a:solidFill>
              <a:latin typeface="Arial"/>
              <a:ea typeface="Arial"/>
              <a:cs typeface="Arial"/>
              <a:sym typeface="Arial"/>
            </a:endParaRPr>
          </a:p>
          <a:p>
            <a:pPr indent="0" lvl="0" marL="0" marR="0" rtl="0" algn="l">
              <a:spcBef>
                <a:spcPts val="0"/>
              </a:spcBef>
              <a:spcAft>
                <a:spcPts val="0"/>
              </a:spcAft>
              <a:buNone/>
            </a:pPr>
            <a:r>
              <a:rPr b="1" lang="en-IN" sz="2000">
                <a:solidFill>
                  <a:srgbClr val="D99593"/>
                </a:solidFill>
                <a:latin typeface="Arial"/>
                <a:ea typeface="Arial"/>
                <a:cs typeface="Arial"/>
                <a:sym typeface="Arial"/>
              </a:rPr>
              <a:t>19H51A05N8  -  M. MOUNIKA</a:t>
            </a:r>
            <a:endParaRPr/>
          </a:p>
          <a:p>
            <a:pPr indent="0" lvl="0" marL="0" marR="0" rtl="0" algn="l">
              <a:spcBef>
                <a:spcPts val="0"/>
              </a:spcBef>
              <a:spcAft>
                <a:spcPts val="0"/>
              </a:spcAft>
              <a:buNone/>
            </a:pPr>
            <a:r>
              <a:rPr b="1" lang="en-IN" sz="2000">
                <a:solidFill>
                  <a:srgbClr val="D99593"/>
                </a:solidFill>
                <a:latin typeface="Arial"/>
                <a:ea typeface="Arial"/>
                <a:cs typeface="Arial"/>
                <a:sym typeface="Arial"/>
              </a:rPr>
              <a:t>19H51A05P0  -  MOIN ASHIQ </a:t>
            </a:r>
            <a:endParaRPr/>
          </a:p>
          <a:p>
            <a:pPr indent="0" lvl="0" marL="0" marR="0" rtl="0" algn="l">
              <a:spcBef>
                <a:spcPts val="0"/>
              </a:spcBef>
              <a:spcAft>
                <a:spcPts val="0"/>
              </a:spcAft>
              <a:buNone/>
            </a:pPr>
            <a:r>
              <a:rPr b="1" lang="en-IN" sz="2000">
                <a:solidFill>
                  <a:srgbClr val="D99593"/>
                </a:solidFill>
                <a:latin typeface="Arial"/>
                <a:ea typeface="Arial"/>
                <a:cs typeface="Arial"/>
                <a:sym typeface="Arial"/>
              </a:rPr>
              <a:t>19H51A05P4  -  N. HARIKA</a:t>
            </a:r>
            <a:endParaRPr/>
          </a:p>
          <a:p>
            <a:pPr indent="0" lvl="0" marL="0" marR="0" rtl="0" algn="l">
              <a:spcBef>
                <a:spcPts val="0"/>
              </a:spcBef>
              <a:spcAft>
                <a:spcPts val="0"/>
              </a:spcAft>
              <a:buNone/>
            </a:pPr>
            <a:r>
              <a:t/>
            </a:r>
            <a:endParaRPr b="1" sz="2000">
              <a:solidFill>
                <a:srgbClr val="17365D"/>
              </a:solidFill>
              <a:latin typeface="Calibri"/>
              <a:ea typeface="Calibri"/>
              <a:cs typeface="Calibri"/>
              <a:sym typeface="Calibri"/>
            </a:endParaRPr>
          </a:p>
        </p:txBody>
      </p:sp>
      <p:sp>
        <p:nvSpPr>
          <p:cNvPr id="86" name="Google Shape;86;p1"/>
          <p:cNvSpPr txBox="1"/>
          <p:nvPr/>
        </p:nvSpPr>
        <p:spPr>
          <a:xfrm>
            <a:off x="228600" y="4876800"/>
            <a:ext cx="5181600" cy="1231106"/>
          </a:xfrm>
          <a:prstGeom prst="rect">
            <a:avLst/>
          </a:prstGeom>
          <a:noFill/>
          <a:ln>
            <a:noFill/>
          </a:ln>
        </p:spPr>
        <p:txBody>
          <a:bodyPr anchorCtr="0" anchor="t" bIns="45700" lIns="91425" spcFirstLastPara="1" rIns="91425" wrap="square" tIns="45700">
            <a:spAutoFit/>
          </a:bodyPr>
          <a:lstStyle/>
          <a:p>
            <a:pPr indent="0" lvl="0" marL="0" marR="64008" rtl="0" algn="l">
              <a:lnSpc>
                <a:spcPct val="150000"/>
              </a:lnSpc>
              <a:spcBef>
                <a:spcPts val="0"/>
              </a:spcBef>
              <a:spcAft>
                <a:spcPts val="0"/>
              </a:spcAft>
              <a:buNone/>
            </a:pPr>
            <a:r>
              <a:rPr b="1" lang="en-IN" sz="2400" u="sng">
                <a:solidFill>
                  <a:srgbClr val="C00000"/>
                </a:solidFill>
                <a:latin typeface="Calibri"/>
                <a:ea typeface="Calibri"/>
                <a:cs typeface="Calibri"/>
                <a:sym typeface="Calibri"/>
              </a:rPr>
              <a:t>Under esteemed guidance of</a:t>
            </a:r>
            <a:endParaRPr/>
          </a:p>
          <a:p>
            <a:pPr indent="0" lvl="0" marL="0" marR="0" rtl="0" algn="l">
              <a:spcBef>
                <a:spcPts val="0"/>
              </a:spcBef>
              <a:spcAft>
                <a:spcPts val="0"/>
              </a:spcAft>
              <a:buNone/>
            </a:pPr>
            <a:r>
              <a:rPr b="1" lang="en-IN" sz="1800">
                <a:solidFill>
                  <a:schemeClr val="dk1"/>
                </a:solidFill>
                <a:latin typeface="Arial"/>
                <a:ea typeface="Arial"/>
                <a:cs typeface="Arial"/>
                <a:sym typeface="Arial"/>
              </a:rPr>
              <a:t>Mrs. M. KAMALA</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aphicFrame>
        <p:nvGraphicFramePr>
          <p:cNvPr id="87" name="Google Shape;87;p1"/>
          <p:cNvGraphicFramePr/>
          <p:nvPr/>
        </p:nvGraphicFramePr>
        <p:xfrm>
          <a:off x="1765300" y="228600"/>
          <a:ext cx="3000000" cy="3000000"/>
        </p:xfrm>
        <a:graphic>
          <a:graphicData uri="http://schemas.openxmlformats.org/drawingml/2006/table">
            <a:tbl>
              <a:tblPr>
                <a:noFill/>
                <a:tableStyleId>{581C8842-7C34-490E-8ADD-44FBCE822F83}</a:tableStyleId>
              </a:tblPr>
              <a:tblGrid>
                <a:gridCol w="6705600"/>
              </a:tblGrid>
              <a:tr h="80950">
                <a:tc>
                  <a:txBody>
                    <a:bodyPr/>
                    <a:lstStyle/>
                    <a:p>
                      <a:pPr indent="0" lvl="0" marL="0" marR="0" rtl="0" algn="ctr">
                        <a:spcBef>
                          <a:spcPts val="0"/>
                        </a:spcBef>
                        <a:spcAft>
                          <a:spcPts val="0"/>
                        </a:spcAft>
                        <a:buNone/>
                      </a:pPr>
                      <a:r>
                        <a:rPr b="1" lang="en-IN" sz="2000" u="sng" cap="none" strike="noStrike">
                          <a:solidFill>
                            <a:srgbClr val="FFC000"/>
                          </a:solidFill>
                        </a:rPr>
                        <a:t>CMR COLLEGE OF ENGINEERING &amp; TECHNOLOGY</a:t>
                      </a:r>
                      <a:endParaRPr b="1" sz="2000" u="sng" cap="none" strike="noStrike">
                        <a:solidFill>
                          <a:srgbClr val="FFC000"/>
                        </a:solidFill>
                        <a:latin typeface="Calibri"/>
                        <a:ea typeface="Calibri"/>
                        <a:cs typeface="Calibri"/>
                        <a:sym typeface="Calibri"/>
                      </a:endParaRPr>
                    </a:p>
                  </a:txBody>
                  <a:tcPr marT="6125" marB="6125" marR="9200" marL="9200" anchor="b"/>
                </a:tc>
              </a:tr>
              <a:tr h="80950">
                <a:tc>
                  <a:txBody>
                    <a:bodyPr/>
                    <a:lstStyle/>
                    <a:p>
                      <a:pPr indent="0" lvl="0" marL="0" marR="0" rtl="0" algn="ctr">
                        <a:lnSpc>
                          <a:spcPct val="150000"/>
                        </a:lnSpc>
                        <a:spcBef>
                          <a:spcPts val="0"/>
                        </a:spcBef>
                        <a:spcAft>
                          <a:spcPts val="0"/>
                        </a:spcAft>
                        <a:buNone/>
                      </a:pPr>
                      <a:r>
                        <a:rPr lang="en-IN" sz="2000" u="sng" cap="none" strike="noStrike">
                          <a:solidFill>
                            <a:srgbClr val="D99593"/>
                          </a:solidFill>
                        </a:rPr>
                        <a:t>Kandlakoya, Medchal, Hyderabad – 501401</a:t>
                      </a:r>
                      <a:endParaRPr/>
                    </a:p>
                  </a:txBody>
                  <a:tcPr marT="6125" marB="6125" marR="9200" marL="9200" anchor="b"/>
                </a:tc>
              </a:tr>
              <a:tr h="80950">
                <a:tc>
                  <a:txBody>
                    <a:bodyPr/>
                    <a:lstStyle/>
                    <a:p>
                      <a:pPr indent="0" lvl="0" marL="0" marR="0" rtl="0" algn="ctr">
                        <a:lnSpc>
                          <a:spcPct val="150000"/>
                        </a:lnSpc>
                        <a:spcBef>
                          <a:spcPts val="0"/>
                        </a:spcBef>
                        <a:spcAft>
                          <a:spcPts val="0"/>
                        </a:spcAft>
                        <a:buNone/>
                      </a:pPr>
                      <a:r>
                        <a:rPr b="1" lang="en-IN" sz="2000" u="sng" cap="none" strike="noStrike">
                          <a:solidFill>
                            <a:srgbClr val="0070C0"/>
                          </a:solidFill>
                        </a:rPr>
                        <a:t>Department of Computer Science and Engineering</a:t>
                      </a:r>
                      <a:endParaRPr b="1" sz="2000" u="sng" cap="none" strike="noStrike">
                        <a:solidFill>
                          <a:srgbClr val="0070C0"/>
                        </a:solidFill>
                        <a:latin typeface="Times New Roman"/>
                        <a:ea typeface="Times New Roman"/>
                        <a:cs typeface="Times New Roman"/>
                        <a:sym typeface="Times New Roman"/>
                      </a:endParaRPr>
                    </a:p>
                  </a:txBody>
                  <a:tcPr marT="6125" marB="6125" marR="9200" marL="9200" anchor="b"/>
                </a:tc>
              </a:tr>
            </a:tbl>
          </a:graphicData>
        </a:graphic>
      </p:graphicFrame>
      <p:sp>
        <p:nvSpPr>
          <p:cNvPr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id="88" name="Google Shape;88;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MR College of Pharmacy updated... - CMR College of Pharmacy" id="89" name="Google Shape;89;p1"/>
          <p:cNvPicPr preferRelativeResize="0"/>
          <p:nvPr/>
        </p:nvPicPr>
        <p:blipFill rotWithShape="1">
          <a:blip r:embed="rId3">
            <a:alphaModFix/>
          </a:blip>
          <a:srcRect b="0" l="0" r="0" t="0"/>
          <a:stretch/>
        </p:blipFill>
        <p:spPr>
          <a:xfrm>
            <a:off x="121010" y="44684"/>
            <a:ext cx="2241190" cy="1543610"/>
          </a:xfrm>
          <a:prstGeom prst="rect">
            <a:avLst/>
          </a:prstGeom>
          <a:noFill/>
          <a:ln>
            <a:noFill/>
          </a:ln>
        </p:spPr>
      </p:pic>
      <p:sp>
        <p:nvSpPr>
          <p:cNvPr descr="CMRCET HYDERABAD - 2021 Admission Process, Ranking, Reviews, Affiliations" id="90" name="Google Shape;90;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
          <p:cNvSpPr/>
          <p:nvPr/>
        </p:nvSpPr>
        <p:spPr>
          <a:xfrm>
            <a:off x="2781300" y="1676400"/>
            <a:ext cx="2971800" cy="860286"/>
          </a:xfrm>
          <a:prstGeom prst="roundRect">
            <a:avLst>
              <a:gd fmla="val 16667" name="adj"/>
            </a:avLst>
          </a:prstGeom>
          <a:noFill/>
          <a:ln cap="flat" cmpd="sng" w="25400">
            <a:solidFill>
              <a:srgbClr val="BD05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1"/>
          <p:cNvSpPr/>
          <p:nvPr/>
        </p:nvSpPr>
        <p:spPr>
          <a:xfrm>
            <a:off x="5334000" y="2888684"/>
            <a:ext cx="3657600" cy="2209799"/>
          </a:xfrm>
          <a:prstGeom prst="round2DiagRect">
            <a:avLst>
              <a:gd fmla="val 16667" name="adj1"/>
              <a:gd fmla="val 0" name="adj2"/>
            </a:avLst>
          </a:prstGeom>
          <a:noFill/>
          <a:ln cap="flat" cmpd="sng" w="25400">
            <a:solidFill>
              <a:srgbClr val="4944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1"/>
          <p:cNvSpPr/>
          <p:nvPr/>
        </p:nvSpPr>
        <p:spPr>
          <a:xfrm>
            <a:off x="155575" y="4876798"/>
            <a:ext cx="4066800" cy="9513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4" name="Google Shape;94;p1"/>
          <p:cNvPicPr preferRelativeResize="0"/>
          <p:nvPr/>
        </p:nvPicPr>
        <p:blipFill rotWithShape="1">
          <a:blip r:embed="rId4">
            <a:alphaModFix/>
          </a:blip>
          <a:srcRect b="0" l="0" r="0" t="0"/>
          <a:stretch/>
        </p:blipFill>
        <p:spPr>
          <a:xfrm>
            <a:off x="968425" y="2534680"/>
            <a:ext cx="2711349" cy="2267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2438400" y="134638"/>
            <a:ext cx="80772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IN" sz="2800">
                <a:latin typeface="Times New Roman"/>
                <a:ea typeface="Times New Roman"/>
                <a:cs typeface="Times New Roman"/>
                <a:sym typeface="Times New Roman"/>
              </a:rPr>
              <a:t>Existing systems:</a:t>
            </a:r>
            <a:endParaRPr/>
          </a:p>
        </p:txBody>
      </p:sp>
      <p:sp>
        <p:nvSpPr>
          <p:cNvPr id="165" name="Google Shape;165;p10"/>
          <p:cNvSpPr txBox="1"/>
          <p:nvPr>
            <p:ph idx="1" type="body"/>
          </p:nvPr>
        </p:nvSpPr>
        <p:spPr>
          <a:xfrm>
            <a:off x="381000" y="1066800"/>
            <a:ext cx="8471320" cy="5791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2400"/>
              <a:buNone/>
            </a:pPr>
            <a:r>
              <a:rPr b="1" lang="en-IN" sz="2400" u="sng">
                <a:solidFill>
                  <a:srgbClr val="0070C0"/>
                </a:solidFill>
                <a:latin typeface="Times New Roman"/>
                <a:ea typeface="Times New Roman"/>
                <a:cs typeface="Times New Roman"/>
                <a:sym typeface="Times New Roman"/>
              </a:rPr>
              <a:t>1. Bisa Health App:</a:t>
            </a:r>
            <a:endParaRPr/>
          </a:p>
          <a:p>
            <a:pPr indent="0" lvl="0" marL="0" rtl="0" algn="l">
              <a:spcBef>
                <a:spcPts val="480"/>
              </a:spcBef>
              <a:spcAft>
                <a:spcPts val="0"/>
              </a:spcAft>
              <a:buClr>
                <a:schemeClr val="dk1"/>
              </a:buClr>
              <a:buSzPts val="2400"/>
              <a:buNone/>
            </a:pPr>
            <a:r>
              <a:t/>
            </a:r>
            <a:endParaRPr sz="2400" u="sng">
              <a:solidFill>
                <a:srgbClr val="0070C0"/>
              </a:solidFill>
              <a:latin typeface="Times New Roman"/>
              <a:ea typeface="Times New Roman"/>
              <a:cs typeface="Times New Roman"/>
              <a:sym typeface="Times New Roman"/>
            </a:endParaRPr>
          </a:p>
          <a:p>
            <a:pPr indent="0" lvl="0" marL="0" rtl="0" algn="just">
              <a:lnSpc>
                <a:spcPct val="150000"/>
              </a:lnSpc>
              <a:spcBef>
                <a:spcPts val="400"/>
              </a:spcBef>
              <a:spcAft>
                <a:spcPts val="0"/>
              </a:spcAft>
              <a:buClr>
                <a:schemeClr val="dk1"/>
              </a:buClr>
              <a:buSzPts val="2000"/>
              <a:buNone/>
            </a:pPr>
            <a:r>
              <a:rPr lang="en-IN" sz="2000">
                <a:latin typeface="Times New Roman"/>
                <a:ea typeface="Times New Roman"/>
                <a:cs typeface="Times New Roman"/>
                <a:sym typeface="Times New Roman"/>
              </a:rPr>
              <a:t> Bisa is a mobile application that allows users with an android or windows phone to interact directly with medical practitioners without having physical contact.</a:t>
            </a:r>
            <a:endParaRPr sz="2000" u="sng">
              <a:solidFill>
                <a:srgbClr val="0070C0"/>
              </a:solidFill>
              <a:latin typeface="Times New Roman"/>
              <a:ea typeface="Times New Roman"/>
              <a:cs typeface="Times New Roman"/>
              <a:sym typeface="Times New Roman"/>
            </a:endParaRPr>
          </a:p>
          <a:p>
            <a:pPr indent="0" lvl="0" marL="0" rtl="0" algn="just">
              <a:lnSpc>
                <a:spcPct val="150000"/>
              </a:lnSpc>
              <a:spcBef>
                <a:spcPts val="480"/>
              </a:spcBef>
              <a:spcAft>
                <a:spcPts val="0"/>
              </a:spcAft>
              <a:buClr>
                <a:schemeClr val="dk1"/>
              </a:buClr>
              <a:buSzPts val="2400"/>
              <a:buNone/>
            </a:pPr>
            <a:r>
              <a:rPr lang="en-IN" sz="2400" u="sng">
                <a:latin typeface="Times New Roman"/>
                <a:ea typeface="Times New Roman"/>
                <a:cs typeface="Times New Roman"/>
                <a:sym typeface="Times New Roman"/>
              </a:rPr>
              <a:t>Demerits:</a:t>
            </a:r>
            <a:endParaRPr/>
          </a:p>
          <a:p>
            <a:pPr indent="-514350" lvl="0" marL="514350" rtl="0" algn="just">
              <a:lnSpc>
                <a:spcPct val="150000"/>
              </a:lnSpc>
              <a:spcBef>
                <a:spcPts val="400"/>
              </a:spcBef>
              <a:spcAft>
                <a:spcPts val="0"/>
              </a:spcAft>
              <a:buClr>
                <a:schemeClr val="dk1"/>
              </a:buClr>
              <a:buSzPts val="2000"/>
              <a:buFont typeface="Calibri"/>
              <a:buAutoNum type="romanLcPeriod"/>
            </a:pPr>
            <a:r>
              <a:rPr lang="en-IN" sz="2000">
                <a:latin typeface="Times New Roman"/>
                <a:ea typeface="Times New Roman"/>
                <a:cs typeface="Times New Roman"/>
                <a:sym typeface="Times New Roman"/>
              </a:rPr>
              <a:t>Paid consultancy.</a:t>
            </a:r>
            <a:endParaRPr/>
          </a:p>
          <a:p>
            <a:pPr indent="-514350" lvl="0" marL="514350" rtl="0" algn="just">
              <a:lnSpc>
                <a:spcPct val="150000"/>
              </a:lnSpc>
              <a:spcBef>
                <a:spcPts val="400"/>
              </a:spcBef>
              <a:spcAft>
                <a:spcPts val="0"/>
              </a:spcAft>
              <a:buClr>
                <a:schemeClr val="dk1"/>
              </a:buClr>
              <a:buSzPts val="2000"/>
              <a:buFont typeface="Calibri"/>
              <a:buAutoNum type="romanLcPeriod"/>
            </a:pPr>
            <a:r>
              <a:rPr lang="en-IN" sz="2000">
                <a:latin typeface="Times New Roman"/>
                <a:ea typeface="Times New Roman"/>
                <a:cs typeface="Times New Roman"/>
                <a:sym typeface="Times New Roman"/>
              </a:rPr>
              <a:t>Login is must &amp; data is stored. </a:t>
            </a:r>
            <a:endParaRPr/>
          </a:p>
          <a:p>
            <a:pPr indent="-514350" lvl="0" marL="514350" rtl="0" algn="just">
              <a:lnSpc>
                <a:spcPct val="150000"/>
              </a:lnSpc>
              <a:spcBef>
                <a:spcPts val="400"/>
              </a:spcBef>
              <a:spcAft>
                <a:spcPts val="0"/>
              </a:spcAft>
              <a:buClr>
                <a:schemeClr val="dk1"/>
              </a:buClr>
              <a:buSzPts val="2000"/>
              <a:buFont typeface="Calibri"/>
              <a:buAutoNum type="romanLcPeriod"/>
            </a:pPr>
            <a:r>
              <a:rPr lang="en-IN" sz="2000">
                <a:latin typeface="Times New Roman"/>
                <a:ea typeface="Times New Roman"/>
                <a:cs typeface="Times New Roman"/>
                <a:sym typeface="Times New Roman"/>
              </a:rPr>
              <a:t>Can be used by third party apps. </a:t>
            </a:r>
            <a:endParaRPr/>
          </a:p>
          <a:p>
            <a:pPr indent="0" lvl="0" marL="0" rtl="0" algn="just">
              <a:lnSpc>
                <a:spcPct val="150000"/>
              </a:lnSpc>
              <a:spcBef>
                <a:spcPts val="480"/>
              </a:spcBef>
              <a:spcAft>
                <a:spcPts val="0"/>
              </a:spcAft>
              <a:buClr>
                <a:schemeClr val="dk1"/>
              </a:buClr>
              <a:buSzPts val="2400"/>
              <a:buNone/>
            </a:pPr>
            <a:r>
              <a:t/>
            </a:r>
            <a:endParaRPr sz="2400" u="sng">
              <a:latin typeface="Times New Roman"/>
              <a:ea typeface="Times New Roman"/>
              <a:cs typeface="Times New Roman"/>
              <a:sym typeface="Times New Roman"/>
            </a:endParaRPr>
          </a:p>
          <a:p>
            <a:pPr indent="0" lvl="0" marL="0" rtl="0" algn="l">
              <a:lnSpc>
                <a:spcPct val="150000"/>
              </a:lnSpc>
              <a:spcBef>
                <a:spcPts val="480"/>
              </a:spcBef>
              <a:spcAft>
                <a:spcPts val="0"/>
              </a:spcAft>
              <a:buClr>
                <a:schemeClr val="dk1"/>
              </a:buClr>
              <a:buSzPts val="2400"/>
              <a:buNone/>
            </a:pPr>
            <a:r>
              <a:rPr lang="en-IN" sz="2400" u="sng">
                <a:latin typeface="Times New Roman"/>
                <a:ea typeface="Times New Roman"/>
                <a:cs typeface="Times New Roman"/>
                <a:sym typeface="Times New Roman"/>
              </a:rPr>
              <a:t>     </a:t>
            </a:r>
            <a:endParaRPr/>
          </a:p>
        </p:txBody>
      </p:sp>
      <p:sp>
        <p:nvSpPr>
          <p:cNvPr id="166" name="Google Shape;166;p10"/>
          <p:cNvSpPr/>
          <p:nvPr/>
        </p:nvSpPr>
        <p:spPr>
          <a:xfrm>
            <a:off x="152400" y="609600"/>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10"/>
          <p:cNvPicPr preferRelativeResize="0"/>
          <p:nvPr/>
        </p:nvPicPr>
        <p:blipFill rotWithShape="1">
          <a:blip r:embed="rId3">
            <a:alphaModFix/>
          </a:blip>
          <a:srcRect b="24518" l="0" r="0" t="0"/>
          <a:stretch/>
        </p:blipFill>
        <p:spPr>
          <a:xfrm>
            <a:off x="5791200" y="3352800"/>
            <a:ext cx="2608975" cy="196929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idx="1" type="body"/>
          </p:nvPr>
        </p:nvSpPr>
        <p:spPr>
          <a:xfrm>
            <a:off x="228600" y="304800"/>
            <a:ext cx="8458200" cy="55165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2400"/>
              <a:buNone/>
            </a:pPr>
            <a:r>
              <a:rPr b="1" lang="en-IN" sz="2400" u="sng">
                <a:solidFill>
                  <a:srgbClr val="0070C0"/>
                </a:solidFill>
                <a:latin typeface="Times New Roman"/>
                <a:ea typeface="Times New Roman"/>
                <a:cs typeface="Times New Roman"/>
                <a:sym typeface="Times New Roman"/>
              </a:rPr>
              <a:t>2. Lybrate - Consult a Doctor App: </a:t>
            </a:r>
            <a:endParaRPr/>
          </a:p>
          <a:p>
            <a:pPr indent="0" lvl="0" marL="0" rtl="0" algn="l">
              <a:spcBef>
                <a:spcPts val="480"/>
              </a:spcBef>
              <a:spcAft>
                <a:spcPts val="0"/>
              </a:spcAft>
              <a:buClr>
                <a:schemeClr val="dk1"/>
              </a:buClr>
              <a:buSzPts val="2400"/>
              <a:buNone/>
            </a:pPr>
            <a:r>
              <a:t/>
            </a:r>
            <a:endParaRPr b="1" sz="2400" u="sng">
              <a:solidFill>
                <a:srgbClr val="0070C0"/>
              </a:solidFill>
              <a:latin typeface="Times New Roman"/>
              <a:ea typeface="Times New Roman"/>
              <a:cs typeface="Times New Roman"/>
              <a:sym typeface="Times New Roman"/>
            </a:endParaRPr>
          </a:p>
          <a:p>
            <a:pPr indent="0" lvl="0" marL="0" rtl="0" algn="l">
              <a:lnSpc>
                <a:spcPct val="150000"/>
              </a:lnSpc>
              <a:spcBef>
                <a:spcPts val="400"/>
              </a:spcBef>
              <a:spcAft>
                <a:spcPts val="0"/>
              </a:spcAft>
              <a:buClr>
                <a:schemeClr val="dk1"/>
              </a:buClr>
              <a:buSzPts val="2000"/>
              <a:buNone/>
            </a:pPr>
            <a:r>
              <a:rPr lang="en-IN" sz="2000">
                <a:latin typeface="Times New Roman"/>
                <a:ea typeface="Times New Roman"/>
                <a:cs typeface="Times New Roman"/>
                <a:sym typeface="Times New Roman"/>
              </a:rPr>
              <a:t>Lybrate services like online consulting by booking appointments, about managing  diabetes of  parents living in a different city, or finding solutions to various pediatric problems of kids. </a:t>
            </a:r>
            <a:br>
              <a:rPr lang="en-IN" sz="2000">
                <a:latin typeface="Times New Roman"/>
                <a:ea typeface="Times New Roman"/>
                <a:cs typeface="Times New Roman"/>
                <a:sym typeface="Times New Roman"/>
              </a:rPr>
            </a:br>
            <a:endParaRPr b="1" sz="2000" u="sng">
              <a:solidFill>
                <a:srgbClr val="0070C0"/>
              </a:solidFill>
              <a:latin typeface="Times New Roman"/>
              <a:ea typeface="Times New Roman"/>
              <a:cs typeface="Times New Roman"/>
              <a:sym typeface="Times New Roman"/>
            </a:endParaRPr>
          </a:p>
          <a:p>
            <a:pPr indent="0" lvl="0" marL="0" rtl="0" algn="l">
              <a:spcBef>
                <a:spcPts val="480"/>
              </a:spcBef>
              <a:spcAft>
                <a:spcPts val="0"/>
              </a:spcAft>
              <a:buClr>
                <a:srgbClr val="0070C0"/>
              </a:buClr>
              <a:buSzPts val="2400"/>
              <a:buNone/>
            </a:pPr>
            <a:r>
              <a:rPr b="1" lang="en-IN" sz="2400" u="sng">
                <a:solidFill>
                  <a:srgbClr val="0070C0"/>
                </a:solidFill>
                <a:latin typeface="Times New Roman"/>
                <a:ea typeface="Times New Roman"/>
                <a:cs typeface="Times New Roman"/>
                <a:sym typeface="Times New Roman"/>
              </a:rPr>
              <a:t>Demerits:</a:t>
            </a:r>
            <a:endParaRPr/>
          </a:p>
          <a:p>
            <a:pPr indent="-514350" lvl="0" marL="514350" rtl="0" algn="l">
              <a:lnSpc>
                <a:spcPct val="150000"/>
              </a:lnSpc>
              <a:spcBef>
                <a:spcPts val="400"/>
              </a:spcBef>
              <a:spcAft>
                <a:spcPts val="0"/>
              </a:spcAft>
              <a:buClr>
                <a:schemeClr val="dk1"/>
              </a:buClr>
              <a:buSzPts val="2000"/>
              <a:buFont typeface="Calibri"/>
              <a:buAutoNum type="romanLcPeriod"/>
            </a:pPr>
            <a:r>
              <a:rPr lang="en-IN" sz="2000">
                <a:latin typeface="Times New Roman"/>
                <a:ea typeface="Times New Roman"/>
                <a:cs typeface="Times New Roman"/>
                <a:sym typeface="Times New Roman"/>
              </a:rPr>
              <a:t>Paid consultancy.</a:t>
            </a:r>
            <a:endParaRPr/>
          </a:p>
          <a:p>
            <a:pPr indent="-514350" lvl="0" marL="514350" rtl="0" algn="l">
              <a:lnSpc>
                <a:spcPct val="150000"/>
              </a:lnSpc>
              <a:spcBef>
                <a:spcPts val="400"/>
              </a:spcBef>
              <a:spcAft>
                <a:spcPts val="0"/>
              </a:spcAft>
              <a:buClr>
                <a:schemeClr val="dk1"/>
              </a:buClr>
              <a:buSzPts val="2000"/>
              <a:buFont typeface="Calibri"/>
              <a:buAutoNum type="romanLcPeriod"/>
            </a:pPr>
            <a:r>
              <a:rPr lang="en-IN" sz="2000">
                <a:latin typeface="Times New Roman"/>
                <a:ea typeface="Times New Roman"/>
                <a:cs typeface="Times New Roman"/>
                <a:sym typeface="Times New Roman"/>
              </a:rPr>
              <a:t>Only few diseases consultancy.</a:t>
            </a:r>
            <a:endParaRPr/>
          </a:p>
          <a:p>
            <a:pPr indent="-514350" lvl="0" marL="514350" rtl="0" algn="l">
              <a:lnSpc>
                <a:spcPct val="150000"/>
              </a:lnSpc>
              <a:spcBef>
                <a:spcPts val="400"/>
              </a:spcBef>
              <a:spcAft>
                <a:spcPts val="0"/>
              </a:spcAft>
              <a:buClr>
                <a:schemeClr val="dk1"/>
              </a:buClr>
              <a:buSzPts val="2000"/>
              <a:buFont typeface="Calibri"/>
              <a:buAutoNum type="romanLcPeriod"/>
            </a:pPr>
            <a:r>
              <a:rPr lang="en-IN" sz="2000">
                <a:latin typeface="Times New Roman"/>
                <a:ea typeface="Times New Roman"/>
                <a:cs typeface="Times New Roman"/>
                <a:sym typeface="Times New Roman"/>
              </a:rPr>
              <a:t>Must take appointment before.</a:t>
            </a:r>
            <a:endParaRPr/>
          </a:p>
          <a:p>
            <a:pPr indent="-387350" lvl="0" marL="514350" rtl="0" algn="l">
              <a:lnSpc>
                <a:spcPct val="150000"/>
              </a:lnSpc>
              <a:spcBef>
                <a:spcPts val="400"/>
              </a:spcBef>
              <a:spcAft>
                <a:spcPts val="0"/>
              </a:spcAft>
              <a:buClr>
                <a:schemeClr val="dk1"/>
              </a:buClr>
              <a:buSzPts val="2000"/>
              <a:buFont typeface="Calibri"/>
              <a:buNone/>
            </a:pPr>
            <a:r>
              <a:t/>
            </a:r>
            <a:endParaRPr b="1" sz="2000" u="sng">
              <a:latin typeface="Times New Roman"/>
              <a:ea typeface="Times New Roman"/>
              <a:cs typeface="Times New Roman"/>
              <a:sym typeface="Times New Roman"/>
            </a:endParaRPr>
          </a:p>
          <a:p>
            <a:pPr indent="-387350" lvl="0" marL="514350" rtl="0" algn="l">
              <a:lnSpc>
                <a:spcPct val="150000"/>
              </a:lnSpc>
              <a:spcBef>
                <a:spcPts val="40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a:p>
            <a:pPr indent="-361950" lvl="0" marL="514350" rtl="0" algn="l">
              <a:spcBef>
                <a:spcPts val="480"/>
              </a:spcBef>
              <a:spcAft>
                <a:spcPts val="0"/>
              </a:spcAft>
              <a:buClr>
                <a:schemeClr val="dk1"/>
              </a:buClr>
              <a:buSzPts val="2400"/>
              <a:buFont typeface="Calibri"/>
              <a:buNone/>
            </a:pPr>
            <a:r>
              <a:t/>
            </a:r>
            <a:endParaRPr b="1" sz="2400" u="sng">
              <a:solidFill>
                <a:srgbClr val="0070C0"/>
              </a:solidFill>
              <a:latin typeface="Times New Roman"/>
              <a:ea typeface="Times New Roman"/>
              <a:cs typeface="Times New Roman"/>
              <a:sym typeface="Times New Roman"/>
            </a:endParaRPr>
          </a:p>
        </p:txBody>
      </p:sp>
      <p:pic>
        <p:nvPicPr>
          <p:cNvPr id="173" name="Google Shape;173;p11"/>
          <p:cNvPicPr preferRelativeResize="0"/>
          <p:nvPr/>
        </p:nvPicPr>
        <p:blipFill rotWithShape="1">
          <a:blip r:embed="rId3">
            <a:alphaModFix/>
          </a:blip>
          <a:srcRect b="10526" l="10585" r="14795" t="0"/>
          <a:stretch/>
        </p:blipFill>
        <p:spPr>
          <a:xfrm>
            <a:off x="4800600" y="2841171"/>
            <a:ext cx="3639671" cy="21336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idx="1" type="body"/>
          </p:nvPr>
        </p:nvSpPr>
        <p:spPr>
          <a:xfrm>
            <a:off x="228600" y="304800"/>
            <a:ext cx="8458200" cy="58213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2400"/>
              <a:buNone/>
            </a:pPr>
            <a:r>
              <a:rPr b="1" lang="en-IN" sz="2400" u="sng">
                <a:solidFill>
                  <a:srgbClr val="0070C0"/>
                </a:solidFill>
                <a:latin typeface="Times New Roman"/>
                <a:ea typeface="Times New Roman"/>
                <a:cs typeface="Times New Roman"/>
                <a:sym typeface="Times New Roman"/>
              </a:rPr>
              <a:t>3. Superdoc - Ask A Doctor Online App</a:t>
            </a:r>
            <a:endParaRPr/>
          </a:p>
          <a:p>
            <a:pPr indent="0" lvl="0" marL="0" rtl="0" algn="just">
              <a:lnSpc>
                <a:spcPct val="150000"/>
              </a:lnSpc>
              <a:spcBef>
                <a:spcPts val="400"/>
              </a:spcBef>
              <a:spcAft>
                <a:spcPts val="0"/>
              </a:spcAft>
              <a:buClr>
                <a:schemeClr val="dk1"/>
              </a:buClr>
              <a:buSzPts val="2000"/>
              <a:buNone/>
            </a:pPr>
            <a:r>
              <a:rPr lang="en-IN" sz="2000">
                <a:latin typeface="Times New Roman"/>
                <a:ea typeface="Times New Roman"/>
                <a:cs typeface="Times New Roman"/>
                <a:sym typeface="Times New Roman"/>
              </a:rPr>
              <a:t>Use Superdoc to ask a doctor about health or medical queries and get answers instantly!. Can also live chat with a doctor, attach a picture of  affected area or  latest lab reports and get answers in few taps. Answer arrives in less than 15 minutes. Its free.</a:t>
            </a:r>
            <a:endParaRPr/>
          </a:p>
          <a:p>
            <a:pPr indent="0" lvl="0" marL="0" rtl="0" algn="just">
              <a:lnSpc>
                <a:spcPct val="150000"/>
              </a:lnSpc>
              <a:spcBef>
                <a:spcPts val="400"/>
              </a:spcBef>
              <a:spcAft>
                <a:spcPts val="0"/>
              </a:spcAft>
              <a:buClr>
                <a:srgbClr val="0070C0"/>
              </a:buClr>
              <a:buSzPts val="2000"/>
              <a:buNone/>
            </a:pPr>
            <a:r>
              <a:rPr b="1" lang="en-IN" sz="2000" u="sng">
                <a:solidFill>
                  <a:srgbClr val="0070C0"/>
                </a:solidFill>
                <a:latin typeface="Times New Roman"/>
                <a:ea typeface="Times New Roman"/>
                <a:cs typeface="Times New Roman"/>
                <a:sym typeface="Times New Roman"/>
              </a:rPr>
              <a:t>Demerits:</a:t>
            </a:r>
            <a:endParaRPr/>
          </a:p>
          <a:p>
            <a:pPr indent="-514350" lvl="0" marL="514350" rtl="0" algn="just">
              <a:lnSpc>
                <a:spcPct val="150000"/>
              </a:lnSpc>
              <a:spcBef>
                <a:spcPts val="400"/>
              </a:spcBef>
              <a:spcAft>
                <a:spcPts val="0"/>
              </a:spcAft>
              <a:buClr>
                <a:schemeClr val="dk1"/>
              </a:buClr>
              <a:buSzPts val="2000"/>
              <a:buFont typeface="Calibri"/>
              <a:buAutoNum type="romanLcPeriod"/>
            </a:pPr>
            <a:r>
              <a:rPr lang="en-IN" sz="2000">
                <a:latin typeface="Times New Roman"/>
                <a:ea typeface="Times New Roman"/>
                <a:cs typeface="Times New Roman"/>
                <a:sym typeface="Times New Roman"/>
              </a:rPr>
              <a:t>No physical contact.</a:t>
            </a:r>
            <a:endParaRPr/>
          </a:p>
          <a:p>
            <a:pPr indent="-514350" lvl="0" marL="514350" rtl="0" algn="just">
              <a:lnSpc>
                <a:spcPct val="150000"/>
              </a:lnSpc>
              <a:spcBef>
                <a:spcPts val="400"/>
              </a:spcBef>
              <a:spcAft>
                <a:spcPts val="0"/>
              </a:spcAft>
              <a:buClr>
                <a:schemeClr val="dk1"/>
              </a:buClr>
              <a:buSzPts val="2000"/>
              <a:buFont typeface="Calibri"/>
              <a:buAutoNum type="romanLcPeriod"/>
            </a:pPr>
            <a:r>
              <a:rPr lang="en-IN" sz="2000">
                <a:latin typeface="Times New Roman"/>
                <a:ea typeface="Times New Roman"/>
                <a:cs typeface="Times New Roman"/>
                <a:sym typeface="Times New Roman"/>
              </a:rPr>
              <a:t>Must contain lab reports or patient affected area picture.</a:t>
            </a:r>
            <a:endParaRPr/>
          </a:p>
          <a:p>
            <a:pPr indent="-514350" lvl="0" marL="514350" rtl="0" algn="just">
              <a:lnSpc>
                <a:spcPct val="150000"/>
              </a:lnSpc>
              <a:spcBef>
                <a:spcPts val="400"/>
              </a:spcBef>
              <a:spcAft>
                <a:spcPts val="0"/>
              </a:spcAft>
              <a:buClr>
                <a:schemeClr val="dk1"/>
              </a:buClr>
              <a:buSzPts val="2000"/>
              <a:buFont typeface="Calibri"/>
              <a:buAutoNum type="romanLcPeriod"/>
            </a:pPr>
            <a:r>
              <a:rPr lang="en-IN" sz="2000">
                <a:latin typeface="Times New Roman"/>
                <a:ea typeface="Times New Roman"/>
                <a:cs typeface="Times New Roman"/>
                <a:sym typeface="Times New Roman"/>
              </a:rPr>
              <a:t>Not fastest as physical contact apps.</a:t>
            </a:r>
            <a:endParaRPr/>
          </a:p>
          <a:p>
            <a:pPr indent="-387350" lvl="0" marL="514350" rtl="0" algn="just">
              <a:spcBef>
                <a:spcPts val="400"/>
              </a:spcBef>
              <a:spcAft>
                <a:spcPts val="0"/>
              </a:spcAft>
              <a:buClr>
                <a:schemeClr val="dk1"/>
              </a:buClr>
              <a:buSzPts val="2000"/>
              <a:buFont typeface="Calibri"/>
              <a:buNone/>
            </a:pPr>
            <a:r>
              <a:t/>
            </a:r>
            <a:endParaRPr b="1" sz="2000" u="sng">
              <a:solidFill>
                <a:srgbClr val="0070C0"/>
              </a:solidFill>
              <a:latin typeface="Times New Roman"/>
              <a:ea typeface="Times New Roman"/>
              <a:cs typeface="Times New Roman"/>
              <a:sym typeface="Times New Roman"/>
            </a:endParaRPr>
          </a:p>
          <a:p>
            <a:pPr indent="-387350" lvl="0" marL="514350" rtl="0" algn="just">
              <a:spcBef>
                <a:spcPts val="400"/>
              </a:spcBef>
              <a:spcAft>
                <a:spcPts val="0"/>
              </a:spcAft>
              <a:buClr>
                <a:schemeClr val="dk1"/>
              </a:buClr>
              <a:buSzPts val="2000"/>
              <a:buFont typeface="Calibri"/>
              <a:buNone/>
            </a:pPr>
            <a:r>
              <a:t/>
            </a:r>
            <a:endParaRPr b="1" sz="2000" u="sng">
              <a:solidFill>
                <a:srgbClr val="0070C0"/>
              </a:solidFill>
              <a:latin typeface="Times New Roman"/>
              <a:ea typeface="Times New Roman"/>
              <a:cs typeface="Times New Roman"/>
              <a:sym typeface="Times New Roman"/>
            </a:endParaRPr>
          </a:p>
        </p:txBody>
      </p:sp>
      <p:pic>
        <p:nvPicPr>
          <p:cNvPr id="179" name="Google Shape;179;p12"/>
          <p:cNvPicPr preferRelativeResize="0"/>
          <p:nvPr/>
        </p:nvPicPr>
        <p:blipFill rotWithShape="1">
          <a:blip r:embed="rId3">
            <a:alphaModFix/>
          </a:blip>
          <a:srcRect b="0" l="0" r="0" t="0"/>
          <a:stretch/>
        </p:blipFill>
        <p:spPr>
          <a:xfrm>
            <a:off x="6479720" y="4116159"/>
            <a:ext cx="2310493" cy="23104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p:nvPr/>
        </p:nvSpPr>
        <p:spPr>
          <a:xfrm>
            <a:off x="457200" y="1066800"/>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txBox="1"/>
          <p:nvPr/>
        </p:nvSpPr>
        <p:spPr>
          <a:xfrm>
            <a:off x="304800" y="457200"/>
            <a:ext cx="73152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C00000"/>
                </a:solidFill>
                <a:latin typeface="Calibri"/>
                <a:ea typeface="Calibri"/>
                <a:cs typeface="Calibri"/>
                <a:sym typeface="Calibri"/>
              </a:rPr>
              <a:t> Research objective </a:t>
            </a:r>
            <a:endParaRPr/>
          </a:p>
        </p:txBody>
      </p:sp>
      <p:sp>
        <p:nvSpPr>
          <p:cNvPr id="186" name="Google Shape;186;p13"/>
          <p:cNvSpPr/>
          <p:nvPr/>
        </p:nvSpPr>
        <p:spPr>
          <a:xfrm>
            <a:off x="457200" y="1385262"/>
            <a:ext cx="8381160" cy="12192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13"/>
          <p:cNvSpPr txBox="1"/>
          <p:nvPr/>
        </p:nvSpPr>
        <p:spPr>
          <a:xfrm>
            <a:off x="533400" y="1391096"/>
            <a:ext cx="8229600" cy="100373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IN" sz="2100">
                <a:solidFill>
                  <a:schemeClr val="dk1"/>
                </a:solidFill>
                <a:latin typeface="Times New Roman"/>
                <a:ea typeface="Times New Roman"/>
                <a:cs typeface="Times New Roman"/>
                <a:sym typeface="Times New Roman"/>
              </a:rPr>
              <a:t>The main objective of this application is to help people to cure them and save their Time, Money and Resources, and save their Lives as well.</a:t>
            </a:r>
            <a:endParaRPr/>
          </a:p>
        </p:txBody>
      </p:sp>
      <p:sp>
        <p:nvSpPr>
          <p:cNvPr id="188" name="Google Shape;188;p13"/>
          <p:cNvSpPr txBox="1"/>
          <p:nvPr/>
        </p:nvSpPr>
        <p:spPr>
          <a:xfrm>
            <a:off x="457200" y="3276600"/>
            <a:ext cx="8153400" cy="2077492"/>
          </a:xfrm>
          <a:prstGeom prst="rect">
            <a:avLst/>
          </a:prstGeom>
          <a:noFill/>
          <a:ln>
            <a:noFill/>
          </a:ln>
        </p:spPr>
        <p:txBody>
          <a:bodyPr anchorCtr="0" anchor="t" bIns="45700" lIns="91425" spcFirstLastPara="1" rIns="91425" wrap="square" tIns="45700">
            <a:spAutoFit/>
          </a:bodyPr>
          <a:lstStyle/>
          <a:p>
            <a:pPr indent="-285750" lvl="0" marL="501750" marR="0" rtl="0" algn="just">
              <a:lnSpc>
                <a:spcPct val="150000"/>
              </a:lnSpc>
              <a:spcBef>
                <a:spcPts val="0"/>
              </a:spcBef>
              <a:spcAft>
                <a:spcPts val="0"/>
              </a:spcAft>
              <a:buClr>
                <a:schemeClr val="dk1"/>
              </a:buClr>
              <a:buSzPts val="2200"/>
              <a:buFont typeface="Noto Sans Symbols"/>
              <a:buChar char="▪"/>
            </a:pPr>
            <a:r>
              <a:rPr lang="en-IN" sz="2200">
                <a:solidFill>
                  <a:schemeClr val="dk1"/>
                </a:solidFill>
                <a:latin typeface="Times New Roman"/>
                <a:ea typeface="Times New Roman"/>
                <a:cs typeface="Times New Roman"/>
                <a:sym typeface="Times New Roman"/>
              </a:rPr>
              <a:t>To Get List Of Diseases based on Symptoms entered by User.</a:t>
            </a:r>
            <a:endParaRPr/>
          </a:p>
          <a:p>
            <a:pPr indent="-285750" lvl="0" marL="501750" marR="0" rtl="0" algn="just">
              <a:lnSpc>
                <a:spcPct val="150000"/>
              </a:lnSpc>
              <a:spcBef>
                <a:spcPts val="600"/>
              </a:spcBef>
              <a:spcAft>
                <a:spcPts val="0"/>
              </a:spcAft>
              <a:buClr>
                <a:schemeClr val="dk1"/>
              </a:buClr>
              <a:buSzPts val="2200"/>
              <a:buFont typeface="Noto Sans Symbols"/>
              <a:buChar char="▪"/>
            </a:pPr>
            <a:r>
              <a:rPr lang="en-IN" sz="2200">
                <a:solidFill>
                  <a:schemeClr val="dk1"/>
                </a:solidFill>
                <a:latin typeface="Times New Roman"/>
                <a:ea typeface="Times New Roman"/>
                <a:cs typeface="Times New Roman"/>
                <a:sym typeface="Times New Roman"/>
              </a:rPr>
              <a:t>To Get Locations Of Nearby Hospitals.</a:t>
            </a:r>
            <a:endParaRPr/>
          </a:p>
          <a:p>
            <a:pPr indent="-285750" lvl="0" marL="501750" marR="0" rtl="0" algn="just">
              <a:lnSpc>
                <a:spcPct val="150000"/>
              </a:lnSpc>
              <a:spcBef>
                <a:spcPts val="600"/>
              </a:spcBef>
              <a:spcAft>
                <a:spcPts val="0"/>
              </a:spcAft>
              <a:buClr>
                <a:schemeClr val="dk1"/>
              </a:buClr>
              <a:buSzPts val="2200"/>
              <a:buFont typeface="Noto Sans Symbols"/>
              <a:buChar char="▪"/>
            </a:pPr>
            <a:r>
              <a:rPr lang="en-IN" sz="2200">
                <a:solidFill>
                  <a:schemeClr val="dk1"/>
                </a:solidFill>
                <a:latin typeface="Times New Roman"/>
                <a:ea typeface="Times New Roman"/>
                <a:cs typeface="Times New Roman"/>
                <a:sym typeface="Times New Roman"/>
              </a:rPr>
              <a:t>To Call Family / Ambulance In Case Of Any emergency.</a:t>
            </a:r>
            <a:endParaRPr sz="2200">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2514600" y="160337"/>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000"/>
              <a:buFont typeface="Calibri"/>
              <a:buNone/>
            </a:pPr>
            <a:r>
              <a:rPr b="1" lang="en-IN" sz="4000">
                <a:solidFill>
                  <a:srgbClr val="FF0000"/>
                </a:solidFill>
              </a:rPr>
              <a:t>Purpose </a:t>
            </a:r>
            <a:endParaRPr/>
          </a:p>
        </p:txBody>
      </p:sp>
      <p:sp>
        <p:nvSpPr>
          <p:cNvPr id="194" name="Google Shape;194;p14"/>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As we know in today’s rush it is difficult to take a Doctor’s appointment in Emergency. So, what to do until we get an appointment with Doctor. </a:t>
            </a:r>
            <a:endParaRPr/>
          </a:p>
          <a:p>
            <a:pPr indent="-342900" lvl="0" marL="342900" rtl="0" algn="just">
              <a:lnSpc>
                <a:spcPct val="150000"/>
              </a:lnSpc>
              <a:spcBef>
                <a:spcPts val="4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That’s where this App’s comes into the action. A user can input their Symptoms and can get a list of  Diseases they may poses.</a:t>
            </a:r>
            <a:endParaRPr/>
          </a:p>
          <a:p>
            <a:pPr indent="-342900" lvl="0" marL="342900" rtl="0" algn="just">
              <a:lnSpc>
                <a:spcPct val="150000"/>
              </a:lnSpc>
              <a:spcBef>
                <a:spcPts val="4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With the help of this application one can prevent their Diseases from spreading more. This can save someone’s Life who cannot reach to the Doctor in case of Emergency. They can at least take some action for preventing their Disease.</a:t>
            </a:r>
            <a:endParaRPr/>
          </a:p>
          <a:p>
            <a:pPr indent="-139700" lvl="0" marL="342900" rtl="0" algn="l">
              <a:spcBef>
                <a:spcPts val="640"/>
              </a:spcBef>
              <a:spcAft>
                <a:spcPts val="0"/>
              </a:spcAft>
              <a:buClr>
                <a:schemeClr val="dk1"/>
              </a:buClr>
              <a:buSzPts val="3200"/>
              <a:buNone/>
            </a:pPr>
            <a:r>
              <a:t/>
            </a:r>
            <a:endParaRPr/>
          </a:p>
        </p:txBody>
      </p:sp>
      <p:sp>
        <p:nvSpPr>
          <p:cNvPr id="195" name="Google Shape;195;p14"/>
          <p:cNvSpPr/>
          <p:nvPr/>
        </p:nvSpPr>
        <p:spPr>
          <a:xfrm>
            <a:off x="457200" y="1066800"/>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p:nvPr/>
        </p:nvSpPr>
        <p:spPr>
          <a:xfrm>
            <a:off x="533520" y="4267080"/>
            <a:ext cx="807660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457200" y="3574080"/>
            <a:ext cx="8152560" cy="760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IN" sz="4400">
                <a:solidFill>
                  <a:srgbClr val="000000"/>
                </a:solidFill>
                <a:latin typeface="Arial Black"/>
                <a:ea typeface="Arial Black"/>
                <a:cs typeface="Arial Black"/>
                <a:sym typeface="Arial Black"/>
              </a:rPr>
              <a:t>Problem Definition </a:t>
            </a:r>
            <a:endParaRPr sz="1800">
              <a:solidFill>
                <a:schemeClr val="dk1"/>
              </a:solidFill>
              <a:latin typeface="Arial Black"/>
              <a:ea typeface="Arial Black"/>
              <a:cs typeface="Arial Black"/>
              <a:sym typeface="Arial Black"/>
            </a:endParaRPr>
          </a:p>
        </p:txBody>
      </p:sp>
      <p:sp>
        <p:nvSpPr>
          <p:cNvPr id="203" name="Google Shape;203;p15"/>
          <p:cNvSpPr/>
          <p:nvPr/>
        </p:nvSpPr>
        <p:spPr>
          <a:xfrm>
            <a:off x="685800" y="1357800"/>
            <a:ext cx="7619400" cy="7758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p:nvPr/>
        </p:nvSpPr>
        <p:spPr>
          <a:xfrm>
            <a:off x="228600" y="711787"/>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txBox="1"/>
          <p:nvPr/>
        </p:nvSpPr>
        <p:spPr>
          <a:xfrm>
            <a:off x="280987" y="164812"/>
            <a:ext cx="3962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C00000"/>
                </a:solidFill>
                <a:latin typeface="Calibri"/>
                <a:ea typeface="Calibri"/>
                <a:cs typeface="Calibri"/>
                <a:sym typeface="Calibri"/>
              </a:rPr>
              <a:t>Problem Definition</a:t>
            </a:r>
            <a:endParaRPr/>
          </a:p>
        </p:txBody>
      </p:sp>
      <p:sp>
        <p:nvSpPr>
          <p:cNvPr id="210" name="Google Shape;210;p16"/>
          <p:cNvSpPr/>
          <p:nvPr/>
        </p:nvSpPr>
        <p:spPr>
          <a:xfrm>
            <a:off x="-990600" y="787387"/>
            <a:ext cx="9930653" cy="6971139"/>
          </a:xfrm>
          <a:prstGeom prst="rect">
            <a:avLst/>
          </a:prstGeom>
          <a:noFill/>
          <a:ln>
            <a:noFill/>
          </a:ln>
        </p:spPr>
        <p:txBody>
          <a:bodyPr anchorCtr="0" anchor="t" bIns="45700" lIns="91425" spcFirstLastPara="1" rIns="91425" wrap="square" tIns="45700">
            <a:spAutoFit/>
          </a:bodyPr>
          <a:lstStyle/>
          <a:p>
            <a:pPr indent="0" lvl="3" marL="1371600" marR="0" rtl="0" algn="just">
              <a:lnSpc>
                <a:spcPct val="15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This Project is entitled as Medi Consult. As the name itself suggest it is a Medical App. It takes Symptoms as user’s inputs and displays the list of Diseases as per priorities based on list of Symptoms provided by User. </a:t>
            </a:r>
            <a:endParaRPr/>
          </a:p>
          <a:p>
            <a:pPr indent="0" lvl="3" marL="1371600" marR="0" rtl="0" algn="just">
              <a:lnSpc>
                <a:spcPct val="15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 </a:t>
            </a:r>
            <a:r>
              <a:rPr b="1" i="0" lang="en-IN" sz="2400" u="sng" cap="none" strike="noStrike">
                <a:solidFill>
                  <a:srgbClr val="FF0000"/>
                </a:solidFill>
                <a:latin typeface="Times New Roman"/>
                <a:ea typeface="Times New Roman"/>
                <a:cs typeface="Times New Roman"/>
                <a:sym typeface="Times New Roman"/>
              </a:rPr>
              <a:t>Proposed solution:</a:t>
            </a:r>
            <a:endParaRPr/>
          </a:p>
          <a:p>
            <a:pPr indent="-285750" lvl="4" marL="2114550"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Researching in the related field of Diseases</a:t>
            </a:r>
            <a:endParaRPr b="0" i="0" sz="2000" u="none" cap="none" strike="noStrike">
              <a:solidFill>
                <a:schemeClr val="dk1"/>
              </a:solidFill>
              <a:latin typeface="Times New Roman"/>
              <a:ea typeface="Times New Roman"/>
              <a:cs typeface="Times New Roman"/>
              <a:sym typeface="Times New Roman"/>
            </a:endParaRPr>
          </a:p>
          <a:p>
            <a:pPr indent="-285750" lvl="4" marL="2114550"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Creating a Design of flow</a:t>
            </a:r>
            <a:endParaRPr b="0" i="0" sz="2000" u="none" cap="none" strike="noStrike">
              <a:solidFill>
                <a:schemeClr val="dk1"/>
              </a:solidFill>
              <a:latin typeface="Times New Roman"/>
              <a:ea typeface="Times New Roman"/>
              <a:cs typeface="Times New Roman"/>
              <a:sym typeface="Times New Roman"/>
            </a:endParaRPr>
          </a:p>
          <a:p>
            <a:pPr indent="-285750" lvl="4" marL="2114550"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Connecting to Google Maps</a:t>
            </a:r>
            <a:endParaRPr b="0" i="0" sz="2000" u="none" cap="none" strike="noStrike">
              <a:solidFill>
                <a:schemeClr val="dk1"/>
              </a:solidFill>
              <a:latin typeface="Times New Roman"/>
              <a:ea typeface="Times New Roman"/>
              <a:cs typeface="Times New Roman"/>
              <a:sym typeface="Times New Roman"/>
            </a:endParaRPr>
          </a:p>
          <a:p>
            <a:pPr indent="-285750" lvl="4" marL="2114550"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Coding the logic</a:t>
            </a:r>
            <a:endParaRPr b="0" i="0" sz="2000" u="none" cap="none" strike="noStrike">
              <a:solidFill>
                <a:schemeClr val="dk1"/>
              </a:solidFill>
              <a:latin typeface="Times New Roman"/>
              <a:ea typeface="Times New Roman"/>
              <a:cs typeface="Times New Roman"/>
              <a:sym typeface="Times New Roman"/>
            </a:endParaRPr>
          </a:p>
          <a:p>
            <a:pPr indent="-285750" lvl="4" marL="2114550"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Make UI for application</a:t>
            </a:r>
            <a:endParaRPr b="0" i="0" sz="2000" u="none" cap="none" strike="noStrike">
              <a:solidFill>
                <a:schemeClr val="dk1"/>
              </a:solidFill>
              <a:latin typeface="Times New Roman"/>
              <a:ea typeface="Times New Roman"/>
              <a:cs typeface="Times New Roman"/>
              <a:sym typeface="Times New Roman"/>
            </a:endParaRPr>
          </a:p>
          <a:p>
            <a:pPr indent="-285750" lvl="4" marL="2114550"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Testing the application for runtime errors and bugs</a:t>
            </a:r>
            <a:endParaRPr b="0" i="0" sz="2000" u="none" cap="none" strike="noStrike">
              <a:solidFill>
                <a:schemeClr val="dk1"/>
              </a:solidFill>
              <a:latin typeface="Times New Roman"/>
              <a:ea typeface="Times New Roman"/>
              <a:cs typeface="Times New Roman"/>
              <a:sym typeface="Times New Roman"/>
            </a:endParaRPr>
          </a:p>
          <a:p>
            <a:pPr indent="-285750" lvl="4" marL="2114550"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Fixing the Bugs  </a:t>
            </a:r>
            <a:endParaRPr b="0" i="0" sz="2000" u="none" cap="none" strike="noStrike">
              <a:solidFill>
                <a:schemeClr val="dk1"/>
              </a:solidFill>
              <a:latin typeface="Times New Roman"/>
              <a:ea typeface="Times New Roman"/>
              <a:cs typeface="Times New Roman"/>
              <a:sym typeface="Times New Roman"/>
            </a:endParaRPr>
          </a:p>
          <a:p>
            <a:pPr indent="-285750" lvl="4" marL="2114550"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Concluding the code and hence the project</a:t>
            </a:r>
            <a:endParaRPr b="0" i="0" sz="2000" u="none" cap="none" strike="noStrike">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id="211" name="Google Shape;211;p16"/>
          <p:cNvPicPr preferRelativeResize="0"/>
          <p:nvPr/>
        </p:nvPicPr>
        <p:blipFill rotWithShape="1">
          <a:blip r:embed="rId3">
            <a:alphaModFix/>
          </a:blip>
          <a:srcRect b="42292" l="55000" r="32500" t="23796"/>
          <a:stretch/>
        </p:blipFill>
        <p:spPr>
          <a:xfrm>
            <a:off x="6553200" y="1981200"/>
            <a:ext cx="2158253" cy="31654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idx="1" type="body"/>
          </p:nvPr>
        </p:nvSpPr>
        <p:spPr>
          <a:xfrm>
            <a:off x="228600" y="152400"/>
            <a:ext cx="8686800" cy="58975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C000"/>
              </a:buClr>
              <a:buSzPts val="2400"/>
              <a:buNone/>
            </a:pPr>
            <a:r>
              <a:rPr b="1" lang="en-IN" sz="2400" u="sng">
                <a:solidFill>
                  <a:srgbClr val="FFC000"/>
                </a:solidFill>
                <a:latin typeface="Times New Roman"/>
                <a:ea typeface="Times New Roman"/>
                <a:cs typeface="Times New Roman"/>
                <a:sym typeface="Times New Roman"/>
              </a:rPr>
              <a:t>SYSTEM REQUIREMENTS</a:t>
            </a:r>
            <a:endParaRPr b="1" sz="2400" u="sng">
              <a:solidFill>
                <a:srgbClr val="FFC000"/>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rPr b="1" lang="en-IN" sz="2000" u="sng">
                <a:latin typeface="Times New Roman"/>
                <a:ea typeface="Times New Roman"/>
                <a:cs typeface="Times New Roman"/>
                <a:sym typeface="Times New Roman"/>
              </a:rPr>
              <a:t>User Characteristics:</a:t>
            </a:r>
            <a:endParaRPr sz="2000">
              <a:latin typeface="Times New Roman"/>
              <a:ea typeface="Times New Roman"/>
              <a:cs typeface="Times New Roman"/>
              <a:sym typeface="Times New Roman"/>
            </a:endParaRPr>
          </a:p>
          <a:p>
            <a:pPr indent="0" lvl="0" marL="0" rtl="0" algn="just">
              <a:lnSpc>
                <a:spcPct val="150000"/>
              </a:lnSpc>
              <a:spcBef>
                <a:spcPts val="360"/>
              </a:spcBef>
              <a:spcAft>
                <a:spcPts val="0"/>
              </a:spcAft>
              <a:buClr>
                <a:schemeClr val="dk1"/>
              </a:buClr>
              <a:buSzPts val="1800"/>
              <a:buNone/>
            </a:pPr>
            <a:r>
              <a:rPr lang="en-IN" sz="1800">
                <a:latin typeface="Times New Roman"/>
                <a:ea typeface="Times New Roman"/>
                <a:cs typeface="Times New Roman"/>
                <a:sym typeface="Times New Roman"/>
              </a:rPr>
              <a:t>The application has been made very user friendly with basic Interface. Application is well organized with attractive UI. The UI is very simple and easy to use and understand.</a:t>
            </a:r>
            <a:endParaRPr/>
          </a:p>
          <a:p>
            <a:pPr indent="0" lvl="0" marL="0" rtl="0" algn="just">
              <a:lnSpc>
                <a:spcPct val="150000"/>
              </a:lnSpc>
              <a:spcBef>
                <a:spcPts val="400"/>
              </a:spcBef>
              <a:spcAft>
                <a:spcPts val="0"/>
              </a:spcAft>
              <a:buClr>
                <a:schemeClr val="dk1"/>
              </a:buClr>
              <a:buSzPts val="2000"/>
              <a:buNone/>
            </a:pPr>
            <a:r>
              <a:rPr b="1" lang="en-IN" sz="2000">
                <a:latin typeface="Times New Roman"/>
                <a:ea typeface="Times New Roman"/>
                <a:cs typeface="Times New Roman"/>
                <a:sym typeface="Times New Roman"/>
              </a:rPr>
              <a:t>Hardware Requirements</a:t>
            </a:r>
            <a:endParaRPr sz="2000">
              <a:latin typeface="Times New Roman"/>
              <a:ea typeface="Times New Roman"/>
              <a:cs typeface="Times New Roman"/>
              <a:sym typeface="Times New Roman"/>
            </a:endParaRPr>
          </a:p>
          <a:p>
            <a:pPr indent="-285750" lvl="1" marL="742950" rtl="0" algn="l">
              <a:lnSpc>
                <a:spcPct val="150000"/>
              </a:lnSpc>
              <a:spcBef>
                <a:spcPts val="360"/>
              </a:spcBef>
              <a:spcAft>
                <a:spcPts val="0"/>
              </a:spcAft>
              <a:buClr>
                <a:schemeClr val="dk1"/>
              </a:buClr>
              <a:buSzPts val="1600"/>
              <a:buFont typeface="Noto Sans Symbols"/>
              <a:buChar char="▪"/>
            </a:pPr>
            <a:r>
              <a:rPr b="1" lang="en-IN" sz="1600">
                <a:latin typeface="Times New Roman"/>
                <a:ea typeface="Times New Roman"/>
                <a:cs typeface="Times New Roman"/>
                <a:sym typeface="Times New Roman"/>
              </a:rPr>
              <a:t> </a:t>
            </a:r>
            <a:r>
              <a:rPr lang="en-IN" sz="1800">
                <a:latin typeface="Times New Roman"/>
                <a:ea typeface="Times New Roman"/>
                <a:cs typeface="Times New Roman"/>
                <a:sym typeface="Times New Roman"/>
              </a:rPr>
              <a:t>Processor: i3/i5/i7 8gen or above</a:t>
            </a:r>
            <a:endParaRPr sz="1800">
              <a:latin typeface="Times New Roman"/>
              <a:ea typeface="Times New Roman"/>
              <a:cs typeface="Times New Roman"/>
              <a:sym typeface="Times New Roman"/>
            </a:endParaRPr>
          </a:p>
          <a:p>
            <a:pPr indent="-285750" lvl="1" marL="742950" rtl="0" algn="l">
              <a:lnSpc>
                <a:spcPct val="150000"/>
              </a:lnSpc>
              <a:spcBef>
                <a:spcPts val="36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 Processor Speed: 2.16GHZ or above</a:t>
            </a:r>
            <a:endParaRPr sz="1800">
              <a:latin typeface="Times New Roman"/>
              <a:ea typeface="Times New Roman"/>
              <a:cs typeface="Times New Roman"/>
              <a:sym typeface="Times New Roman"/>
            </a:endParaRPr>
          </a:p>
          <a:p>
            <a:pPr indent="-285750" lvl="1" marL="742950" rtl="0" algn="l">
              <a:lnSpc>
                <a:spcPct val="150000"/>
              </a:lnSpc>
              <a:spcBef>
                <a:spcPts val="36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 RAM: 3 GB RAM or above</a:t>
            </a:r>
            <a:endParaRPr sz="1800">
              <a:latin typeface="Times New Roman"/>
              <a:ea typeface="Times New Roman"/>
              <a:cs typeface="Times New Roman"/>
              <a:sym typeface="Times New Roman"/>
            </a:endParaRPr>
          </a:p>
          <a:p>
            <a:pPr indent="-285750" lvl="1" marL="742950" rtl="0" algn="l">
              <a:lnSpc>
                <a:spcPct val="150000"/>
              </a:lnSpc>
              <a:spcBef>
                <a:spcPts val="36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 Storage: 20 GB hard disk or above</a:t>
            </a:r>
            <a:endParaRPr sz="1800">
              <a:latin typeface="Times New Roman"/>
              <a:ea typeface="Times New Roman"/>
              <a:cs typeface="Times New Roman"/>
              <a:sym typeface="Times New Roman"/>
            </a:endParaRPr>
          </a:p>
          <a:p>
            <a:pPr indent="-285750" lvl="1" marL="742950" rtl="0" algn="l">
              <a:lnSpc>
                <a:spcPct val="150000"/>
              </a:lnSpc>
              <a:spcBef>
                <a:spcPts val="36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 1280 X 800 MINIMUM SCREEN RESOLUTION</a:t>
            </a:r>
            <a:endParaRPr b="1" sz="1800">
              <a:latin typeface="Times New Roman"/>
              <a:ea typeface="Times New Roman"/>
              <a:cs typeface="Times New Roman"/>
              <a:sym typeface="Times New Roman"/>
            </a:endParaRPr>
          </a:p>
          <a:p>
            <a:pPr indent="0" lvl="0" marL="0" rtl="0" algn="l">
              <a:lnSpc>
                <a:spcPct val="150000"/>
              </a:lnSpc>
              <a:spcBef>
                <a:spcPts val="400"/>
              </a:spcBef>
              <a:spcAft>
                <a:spcPts val="0"/>
              </a:spcAft>
              <a:buClr>
                <a:schemeClr val="dk1"/>
              </a:buClr>
              <a:buSzPts val="2000"/>
              <a:buNone/>
            </a:pPr>
            <a:r>
              <a:rPr b="1" lang="en-IN" sz="2000">
                <a:latin typeface="Times New Roman"/>
                <a:ea typeface="Times New Roman"/>
                <a:cs typeface="Times New Roman"/>
                <a:sym typeface="Times New Roman"/>
              </a:rPr>
              <a:t>Software Requirements</a:t>
            </a:r>
            <a:r>
              <a:rPr lang="en-I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285750" lvl="1" marL="742950" rtl="0" algn="l">
              <a:lnSpc>
                <a:spcPct val="150000"/>
              </a:lnSpc>
              <a:spcBef>
                <a:spcPts val="36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Android Studio 3.4/3.5</a:t>
            </a:r>
            <a:endParaRPr sz="1800">
              <a:latin typeface="Times New Roman"/>
              <a:ea typeface="Times New Roman"/>
              <a:cs typeface="Times New Roman"/>
              <a:sym typeface="Times New Roman"/>
            </a:endParaRPr>
          </a:p>
          <a:p>
            <a:pPr indent="-285750" lvl="1" marL="742950" rtl="0" algn="l">
              <a:lnSpc>
                <a:spcPct val="150000"/>
              </a:lnSpc>
              <a:spcBef>
                <a:spcPts val="36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JDK 11.0.1 </a:t>
            </a:r>
            <a:endParaRPr sz="1800">
              <a:latin typeface="Times New Roman"/>
              <a:ea typeface="Times New Roman"/>
              <a:cs typeface="Times New Roman"/>
              <a:sym typeface="Times New Roman"/>
            </a:endParaRPr>
          </a:p>
        </p:txBody>
      </p:sp>
      <p:pic>
        <p:nvPicPr>
          <p:cNvPr id="217" name="Google Shape;217;p17"/>
          <p:cNvPicPr preferRelativeResize="0"/>
          <p:nvPr/>
        </p:nvPicPr>
        <p:blipFill rotWithShape="1">
          <a:blip r:embed="rId3">
            <a:alphaModFix/>
          </a:blip>
          <a:srcRect b="11012" l="0" r="0" t="235"/>
          <a:stretch/>
        </p:blipFill>
        <p:spPr>
          <a:xfrm>
            <a:off x="5715000" y="2624887"/>
            <a:ext cx="3133125" cy="1985213"/>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8"/>
          <p:cNvSpPr/>
          <p:nvPr/>
        </p:nvSpPr>
        <p:spPr>
          <a:xfrm>
            <a:off x="719137" y="2255025"/>
            <a:ext cx="807660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533520" y="1524000"/>
            <a:ext cx="8152560" cy="76032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lang="en-IN" sz="4400">
                <a:solidFill>
                  <a:srgbClr val="000000"/>
                </a:solidFill>
                <a:latin typeface="Arial Black"/>
                <a:ea typeface="Arial Black"/>
                <a:cs typeface="Arial Black"/>
                <a:sym typeface="Arial Black"/>
              </a:rPr>
              <a:t>Implementation </a:t>
            </a:r>
            <a:endParaRPr sz="1800">
              <a:solidFill>
                <a:schemeClr val="dk1"/>
              </a:solidFill>
              <a:latin typeface="Calibri"/>
              <a:ea typeface="Calibri"/>
              <a:cs typeface="Calibri"/>
              <a:sym typeface="Calibri"/>
            </a:endParaRPr>
          </a:p>
        </p:txBody>
      </p:sp>
      <p:sp>
        <p:nvSpPr>
          <p:cNvPr id="225" name="Google Shape;225;p18"/>
          <p:cNvSpPr/>
          <p:nvPr/>
        </p:nvSpPr>
        <p:spPr>
          <a:xfrm>
            <a:off x="685800" y="1295280"/>
            <a:ext cx="7619400" cy="7758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pic>
        <p:nvPicPr>
          <p:cNvPr id="226" name="Google Shape;226;p18"/>
          <p:cNvPicPr preferRelativeResize="0"/>
          <p:nvPr/>
        </p:nvPicPr>
        <p:blipFill rotWithShape="1">
          <a:blip r:embed="rId3">
            <a:alphaModFix/>
          </a:blip>
          <a:srcRect b="0" l="0" r="0" t="0"/>
          <a:stretch/>
        </p:blipFill>
        <p:spPr>
          <a:xfrm>
            <a:off x="3429000" y="2971800"/>
            <a:ext cx="4505638" cy="300532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p:nvPr/>
        </p:nvSpPr>
        <p:spPr>
          <a:xfrm>
            <a:off x="457200" y="990600"/>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txBox="1"/>
          <p:nvPr/>
        </p:nvSpPr>
        <p:spPr>
          <a:xfrm>
            <a:off x="304800" y="457200"/>
            <a:ext cx="5867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C00000"/>
                </a:solidFill>
                <a:latin typeface="Calibri"/>
                <a:ea typeface="Calibri"/>
                <a:cs typeface="Calibri"/>
                <a:sym typeface="Calibri"/>
              </a:rPr>
              <a:t>Proposed system architecture </a:t>
            </a:r>
            <a:endParaRPr/>
          </a:p>
        </p:txBody>
      </p:sp>
      <p:pic>
        <p:nvPicPr>
          <p:cNvPr id="233" name="Google Shape;233;p19"/>
          <p:cNvPicPr preferRelativeResize="0"/>
          <p:nvPr/>
        </p:nvPicPr>
        <p:blipFill rotWithShape="1">
          <a:blip r:embed="rId3">
            <a:alphaModFix/>
          </a:blip>
          <a:srcRect b="0" l="22439" r="0" t="0"/>
          <a:stretch/>
        </p:blipFill>
        <p:spPr>
          <a:xfrm>
            <a:off x="1156867" y="1447800"/>
            <a:ext cx="7010400" cy="3962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457200" y="1066680"/>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457200" y="457200"/>
            <a:ext cx="8381160" cy="577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3200">
                <a:solidFill>
                  <a:srgbClr val="C00000"/>
                </a:solidFill>
                <a:latin typeface="Calibri"/>
                <a:ea typeface="Calibri"/>
                <a:cs typeface="Calibri"/>
                <a:sym typeface="Calibri"/>
              </a:rPr>
              <a:t>Outline</a:t>
            </a:r>
            <a:endParaRPr sz="1800">
              <a:solidFill>
                <a:srgbClr val="C00000"/>
              </a:solidFill>
              <a:latin typeface="Calibri"/>
              <a:ea typeface="Calibri"/>
              <a:cs typeface="Calibri"/>
              <a:sym typeface="Calibri"/>
            </a:endParaRPr>
          </a:p>
        </p:txBody>
      </p:sp>
      <p:sp>
        <p:nvSpPr>
          <p:cNvPr id="102" name="Google Shape;102;p2"/>
          <p:cNvSpPr/>
          <p:nvPr/>
        </p:nvSpPr>
        <p:spPr>
          <a:xfrm>
            <a:off x="381000" y="1219200"/>
            <a:ext cx="8458200" cy="5867400"/>
          </a:xfrm>
          <a:prstGeom prst="rect">
            <a:avLst/>
          </a:prstGeom>
          <a:noFill/>
          <a:ln>
            <a:noFill/>
          </a:ln>
        </p:spPr>
        <p:txBody>
          <a:bodyPr anchorCtr="0" anchor="t" bIns="45000" lIns="90000" spcFirstLastPara="1" rIns="90000" wrap="square" tIns="45000">
            <a:noAutofit/>
          </a:bodyPr>
          <a:lstStyle/>
          <a:p>
            <a:pPr indent="-342900" lvl="0" marL="342900" marR="0" rtl="0" algn="l">
              <a:lnSpc>
                <a:spcPct val="150000"/>
              </a:lnSpc>
              <a:spcBef>
                <a:spcPts val="0"/>
              </a:spcBef>
              <a:spcAft>
                <a:spcPts val="0"/>
              </a:spcAft>
              <a:buClr>
                <a:srgbClr val="000000"/>
              </a:buClr>
              <a:buSzPts val="2000"/>
              <a:buFont typeface="Noto Sans Symbols"/>
              <a:buChar char="⮚"/>
            </a:pPr>
            <a:r>
              <a:rPr b="1" lang="en-IN" sz="2000">
                <a:solidFill>
                  <a:srgbClr val="000000"/>
                </a:solidFill>
                <a:latin typeface="Bookman Old Style"/>
                <a:ea typeface="Bookman Old Style"/>
                <a:cs typeface="Bookman Old Style"/>
                <a:sym typeface="Bookman Old Style"/>
              </a:rPr>
              <a:t> Abstract </a:t>
            </a:r>
            <a:endParaRPr/>
          </a:p>
          <a:p>
            <a:pPr indent="-342900" lvl="0" marL="342900" marR="0" rtl="0" algn="l">
              <a:lnSpc>
                <a:spcPct val="150000"/>
              </a:lnSpc>
              <a:spcBef>
                <a:spcPts val="0"/>
              </a:spcBef>
              <a:spcAft>
                <a:spcPts val="0"/>
              </a:spcAft>
              <a:buClr>
                <a:srgbClr val="000000"/>
              </a:buClr>
              <a:buSzPts val="2000"/>
              <a:buFont typeface="Noto Sans Symbols"/>
              <a:buChar char="⮚"/>
            </a:pPr>
            <a:r>
              <a:rPr b="1" lang="en-IN" sz="2000">
                <a:solidFill>
                  <a:srgbClr val="000000"/>
                </a:solidFill>
                <a:latin typeface="Bookman Old Style"/>
                <a:ea typeface="Bookman Old Style"/>
                <a:cs typeface="Bookman Old Style"/>
                <a:sym typeface="Bookman Old Style"/>
              </a:rPr>
              <a:t> Introduction </a:t>
            </a:r>
            <a:endParaRPr/>
          </a:p>
          <a:p>
            <a:pPr indent="-342900" lvl="0" marL="342900" marR="0" rtl="0" algn="l">
              <a:lnSpc>
                <a:spcPct val="150000"/>
              </a:lnSpc>
              <a:spcBef>
                <a:spcPts val="0"/>
              </a:spcBef>
              <a:spcAft>
                <a:spcPts val="0"/>
              </a:spcAft>
              <a:buClr>
                <a:srgbClr val="000000"/>
              </a:buClr>
              <a:buSzPts val="2000"/>
              <a:buFont typeface="Noto Sans Symbols"/>
              <a:buChar char="⮚"/>
            </a:pPr>
            <a:r>
              <a:rPr b="1" lang="en-IN" sz="2000">
                <a:solidFill>
                  <a:srgbClr val="000000"/>
                </a:solidFill>
                <a:latin typeface="Bookman Old Style"/>
                <a:ea typeface="Bookman Old Style"/>
                <a:cs typeface="Bookman Old Style"/>
                <a:sym typeface="Bookman Old Style"/>
              </a:rPr>
              <a:t> Literature survey</a:t>
            </a:r>
            <a:endParaRPr/>
          </a:p>
          <a:p>
            <a:pPr indent="-342900" lvl="0" marL="342900" marR="0" rtl="0" algn="l">
              <a:lnSpc>
                <a:spcPct val="150000"/>
              </a:lnSpc>
              <a:spcBef>
                <a:spcPts val="0"/>
              </a:spcBef>
              <a:spcAft>
                <a:spcPts val="0"/>
              </a:spcAft>
              <a:buClr>
                <a:srgbClr val="000000"/>
              </a:buClr>
              <a:buSzPts val="2000"/>
              <a:buFont typeface="Noto Sans Symbols"/>
              <a:buChar char="⮚"/>
            </a:pPr>
            <a:r>
              <a:rPr b="1" lang="en-IN" sz="2000">
                <a:solidFill>
                  <a:srgbClr val="000000"/>
                </a:solidFill>
                <a:latin typeface="Bookman Old Style"/>
                <a:ea typeface="Bookman Old Style"/>
                <a:cs typeface="Bookman Old Style"/>
                <a:sym typeface="Bookman Old Style"/>
              </a:rPr>
              <a:t> Research Objective of Presentation</a:t>
            </a:r>
            <a:endParaRPr/>
          </a:p>
          <a:p>
            <a:pPr indent="-342900" lvl="0" marL="342900" marR="0" rtl="0" algn="l">
              <a:lnSpc>
                <a:spcPct val="150000"/>
              </a:lnSpc>
              <a:spcBef>
                <a:spcPts val="0"/>
              </a:spcBef>
              <a:spcAft>
                <a:spcPts val="0"/>
              </a:spcAft>
              <a:buClr>
                <a:srgbClr val="000000"/>
              </a:buClr>
              <a:buSzPts val="2000"/>
              <a:buFont typeface="Noto Sans Symbols"/>
              <a:buChar char="⮚"/>
            </a:pPr>
            <a:r>
              <a:rPr b="1" lang="en-IN" sz="2000">
                <a:solidFill>
                  <a:srgbClr val="000000"/>
                </a:solidFill>
                <a:latin typeface="Bookman Old Style"/>
                <a:ea typeface="Bookman Old Style"/>
                <a:cs typeface="Bookman Old Style"/>
                <a:sym typeface="Bookman Old Style"/>
              </a:rPr>
              <a:t> Problem Definition</a:t>
            </a:r>
            <a:endParaRPr/>
          </a:p>
          <a:p>
            <a:pPr indent="-342900" lvl="0" marL="342900" marR="0" rtl="0" algn="l">
              <a:lnSpc>
                <a:spcPct val="150000"/>
              </a:lnSpc>
              <a:spcBef>
                <a:spcPts val="0"/>
              </a:spcBef>
              <a:spcAft>
                <a:spcPts val="0"/>
              </a:spcAft>
              <a:buClr>
                <a:srgbClr val="000000"/>
              </a:buClr>
              <a:buSzPts val="2000"/>
              <a:buFont typeface="Noto Sans Symbols"/>
              <a:buChar char="⮚"/>
            </a:pPr>
            <a:r>
              <a:rPr b="1" lang="en-IN" sz="2000">
                <a:solidFill>
                  <a:srgbClr val="000000"/>
                </a:solidFill>
                <a:latin typeface="Bookman Old Style"/>
                <a:ea typeface="Bookman Old Style"/>
                <a:cs typeface="Bookman Old Style"/>
                <a:sym typeface="Bookman Old Style"/>
              </a:rPr>
              <a:t> Implementation</a:t>
            </a:r>
            <a:endParaRPr/>
          </a:p>
          <a:p>
            <a:pPr indent="-342900" lvl="0" marL="342900" marR="0" rtl="0" algn="l">
              <a:lnSpc>
                <a:spcPct val="150000"/>
              </a:lnSpc>
              <a:spcBef>
                <a:spcPts val="0"/>
              </a:spcBef>
              <a:spcAft>
                <a:spcPts val="0"/>
              </a:spcAft>
              <a:buClr>
                <a:srgbClr val="000000"/>
              </a:buClr>
              <a:buSzPts val="2000"/>
              <a:buFont typeface="Noto Sans Symbols"/>
              <a:buChar char="⮚"/>
            </a:pPr>
            <a:r>
              <a:rPr b="1" lang="en-IN" sz="2000">
                <a:solidFill>
                  <a:srgbClr val="000000"/>
                </a:solidFill>
                <a:latin typeface="Bookman Old Style"/>
                <a:ea typeface="Bookman Old Style"/>
                <a:cs typeface="Bookman Old Style"/>
                <a:sym typeface="Bookman Old Style"/>
              </a:rPr>
              <a:t> UML Diagrams</a:t>
            </a:r>
            <a:endParaRPr/>
          </a:p>
          <a:p>
            <a:pPr indent="-342900" lvl="0" marL="342900" marR="0" rtl="0" algn="l">
              <a:lnSpc>
                <a:spcPct val="150000"/>
              </a:lnSpc>
              <a:spcBef>
                <a:spcPts val="0"/>
              </a:spcBef>
              <a:spcAft>
                <a:spcPts val="0"/>
              </a:spcAft>
              <a:buClr>
                <a:srgbClr val="000000"/>
              </a:buClr>
              <a:buSzPts val="2000"/>
              <a:buFont typeface="Noto Sans Symbols"/>
              <a:buChar char="⮚"/>
            </a:pPr>
            <a:r>
              <a:rPr b="1" lang="en-IN" sz="2000">
                <a:solidFill>
                  <a:srgbClr val="000000"/>
                </a:solidFill>
                <a:latin typeface="Bookman Old Style"/>
                <a:ea typeface="Bookman Old Style"/>
                <a:cs typeface="Bookman Old Style"/>
                <a:sym typeface="Bookman Old Style"/>
              </a:rPr>
              <a:t> Results	</a:t>
            </a:r>
            <a:endParaRPr sz="2000">
              <a:solidFill>
                <a:srgbClr val="000000"/>
              </a:solidFill>
              <a:latin typeface="Bookman Old Style"/>
              <a:ea typeface="Bookman Old Style"/>
              <a:cs typeface="Bookman Old Style"/>
              <a:sym typeface="Bookman Old Style"/>
            </a:endParaRPr>
          </a:p>
          <a:p>
            <a:pPr indent="-342900" lvl="0" marL="342900" marR="0" rtl="0" algn="l">
              <a:lnSpc>
                <a:spcPct val="150000"/>
              </a:lnSpc>
              <a:spcBef>
                <a:spcPts val="0"/>
              </a:spcBef>
              <a:spcAft>
                <a:spcPts val="0"/>
              </a:spcAft>
              <a:buClr>
                <a:srgbClr val="000000"/>
              </a:buClr>
              <a:buSzPts val="2000"/>
              <a:buFont typeface="Noto Sans Symbols"/>
              <a:buChar char="⮚"/>
            </a:pPr>
            <a:r>
              <a:rPr b="1" lang="en-IN" sz="2000">
                <a:solidFill>
                  <a:srgbClr val="000000"/>
                </a:solidFill>
                <a:latin typeface="Bookman Old Style"/>
                <a:ea typeface="Bookman Old Style"/>
                <a:cs typeface="Bookman Old Style"/>
                <a:sym typeface="Bookman Old Style"/>
              </a:rPr>
              <a:t> Conclusion</a:t>
            </a:r>
            <a:endParaRPr/>
          </a:p>
          <a:p>
            <a:pPr indent="-342900" lvl="0" marL="342900" marR="0" rtl="0" algn="l">
              <a:lnSpc>
                <a:spcPct val="150000"/>
              </a:lnSpc>
              <a:spcBef>
                <a:spcPts val="0"/>
              </a:spcBef>
              <a:spcAft>
                <a:spcPts val="0"/>
              </a:spcAft>
              <a:buClr>
                <a:srgbClr val="000000"/>
              </a:buClr>
              <a:buSzPts val="2000"/>
              <a:buFont typeface="Noto Sans Symbols"/>
              <a:buChar char="⮚"/>
            </a:pPr>
            <a:r>
              <a:rPr b="1" lang="en-IN" sz="2000">
                <a:solidFill>
                  <a:srgbClr val="000000"/>
                </a:solidFill>
                <a:latin typeface="Bookman Old Style"/>
                <a:ea typeface="Bookman Old Style"/>
                <a:cs typeface="Bookman Old Style"/>
                <a:sym typeface="Bookman Old Style"/>
              </a:rPr>
              <a:t> Future Work</a:t>
            </a:r>
            <a:endParaRPr/>
          </a:p>
          <a:p>
            <a:pPr indent="0" lvl="0" marL="0" marR="0" rtl="0" algn="l">
              <a:lnSpc>
                <a:spcPct val="150000"/>
              </a:lnSpc>
              <a:spcBef>
                <a:spcPts val="0"/>
              </a:spcBef>
              <a:spcAft>
                <a:spcPts val="0"/>
              </a:spcAft>
              <a:buNone/>
            </a:pPr>
            <a:r>
              <a:t/>
            </a:r>
            <a:endParaRPr b="1" sz="2800">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1" sz="2800">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r>
              <a:rPr b="1" lang="en-IN" sz="2800">
                <a:solidFill>
                  <a:srgbClr val="000000"/>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nvSpPr>
        <p:spPr>
          <a:xfrm>
            <a:off x="2495549" y="283029"/>
            <a:ext cx="415290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u="sng">
                <a:solidFill>
                  <a:srgbClr val="FF0000"/>
                </a:solidFill>
                <a:latin typeface="Times New Roman"/>
                <a:ea typeface="Times New Roman"/>
                <a:cs typeface="Times New Roman"/>
                <a:sym typeface="Times New Roman"/>
              </a:rPr>
              <a:t>Data control flow diagram</a:t>
            </a:r>
            <a:endParaRPr/>
          </a:p>
        </p:txBody>
      </p:sp>
      <p:pic>
        <p:nvPicPr>
          <p:cNvPr id="239" name="Google Shape;239;p20"/>
          <p:cNvPicPr preferRelativeResize="0"/>
          <p:nvPr/>
        </p:nvPicPr>
        <p:blipFill rotWithShape="1">
          <a:blip r:embed="rId3">
            <a:alphaModFix/>
          </a:blip>
          <a:srcRect b="0" l="0" r="0" t="0"/>
          <a:stretch/>
        </p:blipFill>
        <p:spPr>
          <a:xfrm>
            <a:off x="388189" y="1233240"/>
            <a:ext cx="8367621" cy="468586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txBox="1"/>
          <p:nvPr/>
        </p:nvSpPr>
        <p:spPr>
          <a:xfrm>
            <a:off x="2895600" y="3990814"/>
            <a:ext cx="4648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C00000"/>
                </a:solidFill>
                <a:latin typeface="Calibri"/>
                <a:ea typeface="Calibri"/>
                <a:cs typeface="Calibri"/>
                <a:sym typeface="Calibri"/>
              </a:rPr>
              <a:t>UML diagrams</a:t>
            </a:r>
            <a:endParaRPr sz="4000">
              <a:solidFill>
                <a:schemeClr val="dk1"/>
              </a:solidFill>
              <a:latin typeface="Calibri"/>
              <a:ea typeface="Calibri"/>
              <a:cs typeface="Calibri"/>
              <a:sym typeface="Calibri"/>
            </a:endParaRPr>
          </a:p>
        </p:txBody>
      </p:sp>
      <p:sp>
        <p:nvSpPr>
          <p:cNvPr id="245" name="Google Shape;245;p21"/>
          <p:cNvSpPr/>
          <p:nvPr/>
        </p:nvSpPr>
        <p:spPr>
          <a:xfrm>
            <a:off x="558800" y="4648200"/>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nvSpPr>
        <p:spPr>
          <a:xfrm>
            <a:off x="3657600" y="2514600"/>
            <a:ext cx="18288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22"/>
          <p:cNvSpPr txBox="1"/>
          <p:nvPr/>
        </p:nvSpPr>
        <p:spPr>
          <a:xfrm>
            <a:off x="2964996" y="6139578"/>
            <a:ext cx="3675290"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IN" sz="2400" u="sng">
                <a:solidFill>
                  <a:srgbClr val="FF0000"/>
                </a:solidFill>
                <a:latin typeface="Times New Roman"/>
                <a:ea typeface="Times New Roman"/>
                <a:cs typeface="Times New Roman"/>
                <a:sym typeface="Times New Roman"/>
              </a:rPr>
              <a:t>Activity diagram</a:t>
            </a:r>
            <a:endParaRPr/>
          </a:p>
        </p:txBody>
      </p:sp>
      <p:pic>
        <p:nvPicPr>
          <p:cNvPr id="252" name="Google Shape;252;p22"/>
          <p:cNvPicPr preferRelativeResize="0"/>
          <p:nvPr/>
        </p:nvPicPr>
        <p:blipFill rotWithShape="1">
          <a:blip r:embed="rId3">
            <a:alphaModFix/>
          </a:blip>
          <a:srcRect b="0" l="0" r="0" t="0"/>
          <a:stretch/>
        </p:blipFill>
        <p:spPr>
          <a:xfrm>
            <a:off x="2765636" y="487589"/>
            <a:ext cx="4024327" cy="538972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23"/>
          <p:cNvPicPr preferRelativeResize="0"/>
          <p:nvPr>
            <p:ph idx="1" type="body"/>
          </p:nvPr>
        </p:nvPicPr>
        <p:blipFill rotWithShape="1">
          <a:blip r:embed="rId3">
            <a:alphaModFix/>
          </a:blip>
          <a:srcRect b="0" l="0" r="0" t="0"/>
          <a:stretch/>
        </p:blipFill>
        <p:spPr>
          <a:xfrm>
            <a:off x="327025" y="639338"/>
            <a:ext cx="8489950" cy="477559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58" name="Google Shape;258;p23"/>
          <p:cNvSpPr txBox="1"/>
          <p:nvPr/>
        </p:nvSpPr>
        <p:spPr>
          <a:xfrm>
            <a:off x="3184071" y="5756997"/>
            <a:ext cx="31160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u="sng">
                <a:solidFill>
                  <a:srgbClr val="FF0000"/>
                </a:solidFill>
                <a:latin typeface="Times New Roman"/>
                <a:ea typeface="Times New Roman"/>
                <a:cs typeface="Times New Roman"/>
                <a:sym typeface="Times New Roman"/>
              </a:rPr>
              <a:t>Use-case diagram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p:nvPr/>
        </p:nvSpPr>
        <p:spPr>
          <a:xfrm>
            <a:off x="457200" y="990600"/>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txBox="1"/>
          <p:nvPr/>
        </p:nvSpPr>
        <p:spPr>
          <a:xfrm>
            <a:off x="457200" y="457200"/>
            <a:ext cx="3048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C00000"/>
                </a:solidFill>
                <a:latin typeface="Calibri"/>
                <a:ea typeface="Calibri"/>
                <a:cs typeface="Calibri"/>
                <a:sym typeface="Calibri"/>
              </a:rPr>
              <a:t>Result Analysis</a:t>
            </a:r>
            <a:endParaRPr/>
          </a:p>
        </p:txBody>
      </p:sp>
      <p:sp>
        <p:nvSpPr>
          <p:cNvPr id="265" name="Google Shape;265;p24"/>
          <p:cNvSpPr/>
          <p:nvPr/>
        </p:nvSpPr>
        <p:spPr>
          <a:xfrm>
            <a:off x="457200" y="3352800"/>
            <a:ext cx="1600200" cy="609600"/>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imes New Roman"/>
                <a:ea typeface="Times New Roman"/>
                <a:cs typeface="Times New Roman"/>
                <a:sym typeface="Times New Roman"/>
              </a:rPr>
              <a:t>Requirement</a:t>
            </a:r>
            <a:r>
              <a:rPr lang="en-IN" sz="1800">
                <a:solidFill>
                  <a:schemeClr val="dk1"/>
                </a:solidFill>
                <a:latin typeface="Calibri"/>
                <a:ea typeface="Calibri"/>
                <a:cs typeface="Calibri"/>
                <a:sym typeface="Calibri"/>
              </a:rPr>
              <a:t>s</a:t>
            </a:r>
            <a:endParaRPr/>
          </a:p>
        </p:txBody>
      </p:sp>
      <p:cxnSp>
        <p:nvCxnSpPr>
          <p:cNvPr id="266" name="Google Shape;266;p24"/>
          <p:cNvCxnSpPr/>
          <p:nvPr/>
        </p:nvCxnSpPr>
        <p:spPr>
          <a:xfrm>
            <a:off x="2133600" y="3657600"/>
            <a:ext cx="381000" cy="0"/>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67" name="Google Shape;267;p24"/>
          <p:cNvCxnSpPr/>
          <p:nvPr/>
        </p:nvCxnSpPr>
        <p:spPr>
          <a:xfrm>
            <a:off x="2514600" y="1828800"/>
            <a:ext cx="0" cy="3581400"/>
          </a:xfrm>
          <a:prstGeom prst="straightConnector1">
            <a:avLst/>
          </a:prstGeom>
          <a:noFill/>
          <a:ln cap="flat" cmpd="sng" w="19050">
            <a:solidFill>
              <a:srgbClr val="4A7DBA"/>
            </a:solidFill>
            <a:prstDash val="solid"/>
            <a:round/>
            <a:headEnd len="sm" w="sm" type="none"/>
            <a:tailEnd len="sm" w="sm" type="none"/>
          </a:ln>
        </p:spPr>
      </p:cxnSp>
      <p:cxnSp>
        <p:nvCxnSpPr>
          <p:cNvPr id="268" name="Google Shape;268;p24"/>
          <p:cNvCxnSpPr/>
          <p:nvPr/>
        </p:nvCxnSpPr>
        <p:spPr>
          <a:xfrm>
            <a:off x="2514600" y="1828800"/>
            <a:ext cx="609600" cy="0"/>
          </a:xfrm>
          <a:prstGeom prst="straightConnector1">
            <a:avLst/>
          </a:prstGeom>
          <a:noFill/>
          <a:ln cap="flat" cmpd="sng" w="9525">
            <a:solidFill>
              <a:srgbClr val="4A7DBA"/>
            </a:solidFill>
            <a:prstDash val="solid"/>
            <a:round/>
            <a:headEnd len="sm" w="sm" type="none"/>
            <a:tailEnd len="med" w="med" type="stealth"/>
          </a:ln>
        </p:spPr>
      </p:cxnSp>
      <p:cxnSp>
        <p:nvCxnSpPr>
          <p:cNvPr id="269" name="Google Shape;269;p24"/>
          <p:cNvCxnSpPr/>
          <p:nvPr/>
        </p:nvCxnSpPr>
        <p:spPr>
          <a:xfrm>
            <a:off x="2514600" y="2743200"/>
            <a:ext cx="609600" cy="0"/>
          </a:xfrm>
          <a:prstGeom prst="straightConnector1">
            <a:avLst/>
          </a:prstGeom>
          <a:noFill/>
          <a:ln cap="flat" cmpd="sng" w="9525">
            <a:solidFill>
              <a:srgbClr val="4A7DBA"/>
            </a:solidFill>
            <a:prstDash val="solid"/>
            <a:round/>
            <a:headEnd len="sm" w="sm" type="none"/>
            <a:tailEnd len="med" w="med" type="stealth"/>
          </a:ln>
        </p:spPr>
      </p:cxnSp>
      <p:cxnSp>
        <p:nvCxnSpPr>
          <p:cNvPr id="270" name="Google Shape;270;p24"/>
          <p:cNvCxnSpPr/>
          <p:nvPr/>
        </p:nvCxnSpPr>
        <p:spPr>
          <a:xfrm>
            <a:off x="2514600" y="3657600"/>
            <a:ext cx="609600" cy="0"/>
          </a:xfrm>
          <a:prstGeom prst="straightConnector1">
            <a:avLst/>
          </a:prstGeom>
          <a:noFill/>
          <a:ln cap="flat" cmpd="sng" w="9525">
            <a:solidFill>
              <a:srgbClr val="4A7DBA"/>
            </a:solidFill>
            <a:prstDash val="solid"/>
            <a:round/>
            <a:headEnd len="sm" w="sm" type="none"/>
            <a:tailEnd len="med" w="med" type="stealth"/>
          </a:ln>
        </p:spPr>
      </p:cxnSp>
      <p:cxnSp>
        <p:nvCxnSpPr>
          <p:cNvPr id="271" name="Google Shape;271;p24"/>
          <p:cNvCxnSpPr/>
          <p:nvPr/>
        </p:nvCxnSpPr>
        <p:spPr>
          <a:xfrm>
            <a:off x="2514600" y="4572000"/>
            <a:ext cx="609600" cy="0"/>
          </a:xfrm>
          <a:prstGeom prst="straightConnector1">
            <a:avLst/>
          </a:prstGeom>
          <a:noFill/>
          <a:ln cap="flat" cmpd="sng" w="9525">
            <a:solidFill>
              <a:srgbClr val="4A7DBA"/>
            </a:solidFill>
            <a:prstDash val="solid"/>
            <a:round/>
            <a:headEnd len="sm" w="sm" type="none"/>
            <a:tailEnd len="med" w="med" type="stealth"/>
          </a:ln>
        </p:spPr>
      </p:cxnSp>
      <p:cxnSp>
        <p:nvCxnSpPr>
          <p:cNvPr id="272" name="Google Shape;272;p24"/>
          <p:cNvCxnSpPr/>
          <p:nvPr/>
        </p:nvCxnSpPr>
        <p:spPr>
          <a:xfrm>
            <a:off x="2514600" y="5410200"/>
            <a:ext cx="609600" cy="0"/>
          </a:xfrm>
          <a:prstGeom prst="straightConnector1">
            <a:avLst/>
          </a:prstGeom>
          <a:noFill/>
          <a:ln cap="flat" cmpd="sng" w="9525">
            <a:solidFill>
              <a:srgbClr val="4A7DBA"/>
            </a:solidFill>
            <a:prstDash val="solid"/>
            <a:round/>
            <a:headEnd len="sm" w="sm" type="none"/>
            <a:tailEnd len="med" w="med" type="stealth"/>
          </a:ln>
        </p:spPr>
      </p:cxnSp>
      <p:sp>
        <p:nvSpPr>
          <p:cNvPr id="273" name="Google Shape;273;p24"/>
          <p:cNvSpPr/>
          <p:nvPr/>
        </p:nvSpPr>
        <p:spPr>
          <a:xfrm>
            <a:off x="3124200" y="1600200"/>
            <a:ext cx="1371600" cy="457200"/>
          </a:xfrm>
          <a:prstGeom prst="rect">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UI Design</a:t>
            </a:r>
            <a:endParaRPr/>
          </a:p>
        </p:txBody>
      </p:sp>
      <p:sp>
        <p:nvSpPr>
          <p:cNvPr id="274" name="Google Shape;274;p24"/>
          <p:cNvSpPr/>
          <p:nvPr/>
        </p:nvSpPr>
        <p:spPr>
          <a:xfrm>
            <a:off x="3124200" y="2514600"/>
            <a:ext cx="1371600" cy="457200"/>
          </a:xfrm>
          <a:prstGeom prst="rect">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1800">
              <a:solidFill>
                <a:schemeClr val="lt1"/>
              </a:solidFill>
              <a:latin typeface="Cambria Math"/>
              <a:ea typeface="Cambria Math"/>
              <a:cs typeface="Cambria Math"/>
              <a:sym typeface="Cambria Math"/>
            </a:endParaRPr>
          </a:p>
          <a:p>
            <a:pPr indent="0" lvl="0" marL="0" marR="0" rtl="0" algn="l">
              <a:lnSpc>
                <a:spcPct val="150000"/>
              </a:lnSpc>
              <a:spcBef>
                <a:spcPts val="0"/>
              </a:spcBef>
              <a:spcAft>
                <a:spcPts val="0"/>
              </a:spcAft>
              <a:buNone/>
            </a:pPr>
            <a:r>
              <a:t/>
            </a:r>
            <a:endParaRPr sz="1800">
              <a:solidFill>
                <a:schemeClr val="lt1"/>
              </a:solidFill>
              <a:latin typeface="Cambria Math"/>
              <a:ea typeface="Cambria Math"/>
              <a:cs typeface="Cambria Math"/>
              <a:sym typeface="Cambria Math"/>
            </a:endParaRPr>
          </a:p>
        </p:txBody>
      </p:sp>
      <p:sp>
        <p:nvSpPr>
          <p:cNvPr id="275" name="Google Shape;275;p24"/>
          <p:cNvSpPr/>
          <p:nvPr/>
        </p:nvSpPr>
        <p:spPr>
          <a:xfrm>
            <a:off x="3162300" y="3390900"/>
            <a:ext cx="1371600" cy="457200"/>
          </a:xfrm>
          <a:prstGeom prst="rect">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Backend</a:t>
            </a:r>
            <a:endParaRPr/>
          </a:p>
        </p:txBody>
      </p:sp>
      <p:sp>
        <p:nvSpPr>
          <p:cNvPr id="276" name="Google Shape;276;p24"/>
          <p:cNvSpPr/>
          <p:nvPr/>
        </p:nvSpPr>
        <p:spPr>
          <a:xfrm>
            <a:off x="3162300" y="4191000"/>
            <a:ext cx="1371600" cy="685800"/>
          </a:xfrm>
          <a:prstGeom prst="rect">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Google Maps Module</a:t>
            </a:r>
            <a:endParaRPr/>
          </a:p>
        </p:txBody>
      </p:sp>
      <p:sp>
        <p:nvSpPr>
          <p:cNvPr id="277" name="Google Shape;277;p24"/>
          <p:cNvSpPr/>
          <p:nvPr/>
        </p:nvSpPr>
        <p:spPr>
          <a:xfrm>
            <a:off x="3149600" y="5143500"/>
            <a:ext cx="1346200" cy="647700"/>
          </a:xfrm>
          <a:prstGeom prst="rect">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Call &amp; Mail Module </a:t>
            </a:r>
            <a:endParaRPr/>
          </a:p>
        </p:txBody>
      </p:sp>
      <p:sp>
        <p:nvSpPr>
          <p:cNvPr id="278" name="Google Shape;278;p24"/>
          <p:cNvSpPr/>
          <p:nvPr/>
        </p:nvSpPr>
        <p:spPr>
          <a:xfrm>
            <a:off x="5093246" y="2090222"/>
            <a:ext cx="11673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FFFF"/>
                </a:solidFill>
                <a:latin typeface="Cambria Math"/>
                <a:ea typeface="Cambria Math"/>
                <a:cs typeface="Cambria Math"/>
                <a:sym typeface="Cambria Math"/>
              </a:rPr>
              <a:t>Collection</a:t>
            </a:r>
            <a:endParaRPr sz="1800">
              <a:solidFill>
                <a:schemeClr val="dk1"/>
              </a:solidFill>
              <a:latin typeface="Calibri"/>
              <a:ea typeface="Calibri"/>
              <a:cs typeface="Calibri"/>
              <a:sym typeface="Calibri"/>
            </a:endParaRPr>
          </a:p>
        </p:txBody>
      </p:sp>
      <p:sp>
        <p:nvSpPr>
          <p:cNvPr id="279" name="Google Shape;279;p24"/>
          <p:cNvSpPr txBox="1"/>
          <p:nvPr/>
        </p:nvSpPr>
        <p:spPr>
          <a:xfrm>
            <a:off x="3149599" y="2514602"/>
            <a:ext cx="1644923"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Times New Roman"/>
                <a:ea typeface="Times New Roman"/>
                <a:cs typeface="Times New Roman"/>
                <a:sym typeface="Times New Roman"/>
              </a:rPr>
              <a:t>Data Collection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280" name="Google Shape;280;p24"/>
          <p:cNvCxnSpPr>
            <a:stCxn id="273" idx="3"/>
          </p:cNvCxnSpPr>
          <p:nvPr/>
        </p:nvCxnSpPr>
        <p:spPr>
          <a:xfrm>
            <a:off x="4495800" y="1828800"/>
            <a:ext cx="597300" cy="0"/>
          </a:xfrm>
          <a:prstGeom prst="straightConnector1">
            <a:avLst/>
          </a:prstGeom>
          <a:noFill/>
          <a:ln cap="flat" cmpd="sng" w="9525">
            <a:solidFill>
              <a:srgbClr val="4A7DBA"/>
            </a:solidFill>
            <a:prstDash val="solid"/>
            <a:round/>
            <a:headEnd len="sm" w="sm" type="none"/>
            <a:tailEnd len="med" w="med" type="stealth"/>
          </a:ln>
        </p:spPr>
      </p:cxnSp>
      <p:cxnSp>
        <p:nvCxnSpPr>
          <p:cNvPr id="281" name="Google Shape;281;p24"/>
          <p:cNvCxnSpPr/>
          <p:nvPr/>
        </p:nvCxnSpPr>
        <p:spPr>
          <a:xfrm>
            <a:off x="4495800" y="2743200"/>
            <a:ext cx="597446" cy="0"/>
          </a:xfrm>
          <a:prstGeom prst="straightConnector1">
            <a:avLst/>
          </a:prstGeom>
          <a:noFill/>
          <a:ln cap="flat" cmpd="sng" w="9525">
            <a:solidFill>
              <a:srgbClr val="4A7DBA"/>
            </a:solidFill>
            <a:prstDash val="solid"/>
            <a:round/>
            <a:headEnd len="sm" w="sm" type="none"/>
            <a:tailEnd len="med" w="med" type="stealth"/>
          </a:ln>
        </p:spPr>
      </p:cxnSp>
      <p:cxnSp>
        <p:nvCxnSpPr>
          <p:cNvPr id="282" name="Google Shape;282;p24"/>
          <p:cNvCxnSpPr>
            <a:stCxn id="275" idx="3"/>
          </p:cNvCxnSpPr>
          <p:nvPr/>
        </p:nvCxnSpPr>
        <p:spPr>
          <a:xfrm>
            <a:off x="4533900" y="3619500"/>
            <a:ext cx="559200" cy="0"/>
          </a:xfrm>
          <a:prstGeom prst="straightConnector1">
            <a:avLst/>
          </a:prstGeom>
          <a:noFill/>
          <a:ln cap="flat" cmpd="sng" w="9525">
            <a:solidFill>
              <a:srgbClr val="4A7DBA"/>
            </a:solidFill>
            <a:prstDash val="solid"/>
            <a:round/>
            <a:headEnd len="sm" w="sm" type="none"/>
            <a:tailEnd len="med" w="med" type="stealth"/>
          </a:ln>
        </p:spPr>
      </p:cxnSp>
      <p:cxnSp>
        <p:nvCxnSpPr>
          <p:cNvPr id="283" name="Google Shape;283;p24"/>
          <p:cNvCxnSpPr>
            <a:stCxn id="276" idx="3"/>
          </p:cNvCxnSpPr>
          <p:nvPr/>
        </p:nvCxnSpPr>
        <p:spPr>
          <a:xfrm>
            <a:off x="4533900" y="4533900"/>
            <a:ext cx="559200" cy="0"/>
          </a:xfrm>
          <a:prstGeom prst="straightConnector1">
            <a:avLst/>
          </a:prstGeom>
          <a:noFill/>
          <a:ln cap="flat" cmpd="sng" w="9525">
            <a:solidFill>
              <a:srgbClr val="4A7DBA"/>
            </a:solidFill>
            <a:prstDash val="solid"/>
            <a:round/>
            <a:headEnd len="sm" w="sm" type="none"/>
            <a:tailEnd len="med" w="med" type="stealth"/>
          </a:ln>
        </p:spPr>
      </p:cxnSp>
      <p:cxnSp>
        <p:nvCxnSpPr>
          <p:cNvPr id="284" name="Google Shape;284;p24"/>
          <p:cNvCxnSpPr>
            <a:stCxn id="277" idx="3"/>
          </p:cNvCxnSpPr>
          <p:nvPr/>
        </p:nvCxnSpPr>
        <p:spPr>
          <a:xfrm>
            <a:off x="4495800" y="5467350"/>
            <a:ext cx="597300" cy="0"/>
          </a:xfrm>
          <a:prstGeom prst="straightConnector1">
            <a:avLst/>
          </a:prstGeom>
          <a:noFill/>
          <a:ln cap="flat" cmpd="sng" w="9525">
            <a:solidFill>
              <a:srgbClr val="4A7DBA"/>
            </a:solidFill>
            <a:prstDash val="solid"/>
            <a:round/>
            <a:headEnd len="sm" w="sm" type="none"/>
            <a:tailEnd len="med" w="med" type="stealth"/>
          </a:ln>
        </p:spPr>
      </p:cxnSp>
      <p:sp>
        <p:nvSpPr>
          <p:cNvPr id="285" name="Google Shape;285;p24"/>
          <p:cNvSpPr/>
          <p:nvPr/>
        </p:nvSpPr>
        <p:spPr>
          <a:xfrm>
            <a:off x="5156200" y="1573212"/>
            <a:ext cx="1295400" cy="636588"/>
          </a:xfrm>
          <a:prstGeom prst="ellipse">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imes New Roman"/>
                <a:ea typeface="Times New Roman"/>
                <a:cs typeface="Times New Roman"/>
                <a:sym typeface="Times New Roman"/>
              </a:rPr>
              <a:t>Testing</a:t>
            </a:r>
            <a:endParaRPr/>
          </a:p>
        </p:txBody>
      </p:sp>
      <p:sp>
        <p:nvSpPr>
          <p:cNvPr id="286" name="Google Shape;286;p24"/>
          <p:cNvSpPr/>
          <p:nvPr/>
        </p:nvSpPr>
        <p:spPr>
          <a:xfrm>
            <a:off x="5168900" y="2374900"/>
            <a:ext cx="1295400" cy="636588"/>
          </a:xfrm>
          <a:prstGeom prst="ellipse">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imes New Roman"/>
                <a:ea typeface="Times New Roman"/>
                <a:cs typeface="Times New Roman"/>
                <a:sym typeface="Times New Roman"/>
              </a:rPr>
              <a:t>Testing</a:t>
            </a:r>
            <a:endParaRPr/>
          </a:p>
        </p:txBody>
      </p:sp>
      <p:sp>
        <p:nvSpPr>
          <p:cNvPr id="287" name="Google Shape;287;p24"/>
          <p:cNvSpPr/>
          <p:nvPr/>
        </p:nvSpPr>
        <p:spPr>
          <a:xfrm>
            <a:off x="5182145" y="3301206"/>
            <a:ext cx="1295400" cy="636588"/>
          </a:xfrm>
          <a:prstGeom prst="ellipse">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imes New Roman"/>
                <a:ea typeface="Times New Roman"/>
                <a:cs typeface="Times New Roman"/>
                <a:sym typeface="Times New Roman"/>
              </a:rPr>
              <a:t>Testing</a:t>
            </a:r>
            <a:endParaRPr/>
          </a:p>
        </p:txBody>
      </p:sp>
      <p:sp>
        <p:nvSpPr>
          <p:cNvPr id="288" name="Google Shape;288;p24"/>
          <p:cNvSpPr/>
          <p:nvPr/>
        </p:nvSpPr>
        <p:spPr>
          <a:xfrm>
            <a:off x="5207545" y="4191000"/>
            <a:ext cx="1295400" cy="636588"/>
          </a:xfrm>
          <a:prstGeom prst="ellipse">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imes New Roman"/>
                <a:ea typeface="Times New Roman"/>
                <a:cs typeface="Times New Roman"/>
                <a:sym typeface="Times New Roman"/>
              </a:rPr>
              <a:t>Testing</a:t>
            </a:r>
            <a:endParaRPr/>
          </a:p>
        </p:txBody>
      </p:sp>
      <p:sp>
        <p:nvSpPr>
          <p:cNvPr id="289" name="Google Shape;289;p24"/>
          <p:cNvSpPr/>
          <p:nvPr/>
        </p:nvSpPr>
        <p:spPr>
          <a:xfrm>
            <a:off x="5219699" y="5091906"/>
            <a:ext cx="1295400" cy="636588"/>
          </a:xfrm>
          <a:prstGeom prst="ellipse">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imes New Roman"/>
                <a:ea typeface="Times New Roman"/>
                <a:cs typeface="Times New Roman"/>
                <a:sym typeface="Times New Roman"/>
              </a:rPr>
              <a:t>Testing</a:t>
            </a:r>
            <a:endParaRPr/>
          </a:p>
        </p:txBody>
      </p:sp>
      <p:cxnSp>
        <p:nvCxnSpPr>
          <p:cNvPr id="290" name="Google Shape;290;p24"/>
          <p:cNvCxnSpPr>
            <a:stCxn id="285" idx="6"/>
          </p:cNvCxnSpPr>
          <p:nvPr/>
        </p:nvCxnSpPr>
        <p:spPr>
          <a:xfrm>
            <a:off x="6451600" y="1891506"/>
            <a:ext cx="482700" cy="0"/>
          </a:xfrm>
          <a:prstGeom prst="straightConnector1">
            <a:avLst/>
          </a:prstGeom>
          <a:noFill/>
          <a:ln cap="flat" cmpd="sng" w="9525">
            <a:solidFill>
              <a:srgbClr val="4A7DBA"/>
            </a:solidFill>
            <a:prstDash val="solid"/>
            <a:round/>
            <a:headEnd len="sm" w="sm" type="none"/>
            <a:tailEnd len="med" w="med" type="stealth"/>
          </a:ln>
        </p:spPr>
      </p:cxnSp>
      <p:cxnSp>
        <p:nvCxnSpPr>
          <p:cNvPr id="291" name="Google Shape;291;p24"/>
          <p:cNvCxnSpPr>
            <a:stCxn id="286" idx="6"/>
          </p:cNvCxnSpPr>
          <p:nvPr/>
        </p:nvCxnSpPr>
        <p:spPr>
          <a:xfrm>
            <a:off x="6464300" y="2693194"/>
            <a:ext cx="469800" cy="0"/>
          </a:xfrm>
          <a:prstGeom prst="straightConnector1">
            <a:avLst/>
          </a:prstGeom>
          <a:noFill/>
          <a:ln cap="flat" cmpd="sng" w="9525">
            <a:solidFill>
              <a:srgbClr val="4A7DBA"/>
            </a:solidFill>
            <a:prstDash val="solid"/>
            <a:round/>
            <a:headEnd len="sm" w="sm" type="none"/>
            <a:tailEnd len="med" w="med" type="stealth"/>
          </a:ln>
        </p:spPr>
      </p:cxnSp>
      <p:cxnSp>
        <p:nvCxnSpPr>
          <p:cNvPr id="292" name="Google Shape;292;p24"/>
          <p:cNvCxnSpPr>
            <a:stCxn id="287" idx="6"/>
          </p:cNvCxnSpPr>
          <p:nvPr/>
        </p:nvCxnSpPr>
        <p:spPr>
          <a:xfrm>
            <a:off x="6477545" y="3619500"/>
            <a:ext cx="456600" cy="0"/>
          </a:xfrm>
          <a:prstGeom prst="straightConnector1">
            <a:avLst/>
          </a:prstGeom>
          <a:noFill/>
          <a:ln cap="flat" cmpd="sng" w="9525">
            <a:solidFill>
              <a:srgbClr val="4A7DBA"/>
            </a:solidFill>
            <a:prstDash val="solid"/>
            <a:round/>
            <a:headEnd len="sm" w="sm" type="none"/>
            <a:tailEnd len="med" w="med" type="stealth"/>
          </a:ln>
        </p:spPr>
      </p:cxnSp>
      <p:cxnSp>
        <p:nvCxnSpPr>
          <p:cNvPr id="293" name="Google Shape;293;p24"/>
          <p:cNvCxnSpPr>
            <a:stCxn id="288" idx="6"/>
          </p:cNvCxnSpPr>
          <p:nvPr/>
        </p:nvCxnSpPr>
        <p:spPr>
          <a:xfrm>
            <a:off x="6502945" y="4509294"/>
            <a:ext cx="431400" cy="0"/>
          </a:xfrm>
          <a:prstGeom prst="straightConnector1">
            <a:avLst/>
          </a:prstGeom>
          <a:noFill/>
          <a:ln cap="flat" cmpd="sng" w="9525">
            <a:solidFill>
              <a:srgbClr val="4A7DBA"/>
            </a:solidFill>
            <a:prstDash val="solid"/>
            <a:round/>
            <a:headEnd len="sm" w="sm" type="none"/>
            <a:tailEnd len="med" w="med" type="stealth"/>
          </a:ln>
        </p:spPr>
      </p:cxnSp>
      <p:cxnSp>
        <p:nvCxnSpPr>
          <p:cNvPr id="294" name="Google Shape;294;p24"/>
          <p:cNvCxnSpPr>
            <a:stCxn id="289" idx="6"/>
          </p:cNvCxnSpPr>
          <p:nvPr/>
        </p:nvCxnSpPr>
        <p:spPr>
          <a:xfrm>
            <a:off x="6515099" y="5410200"/>
            <a:ext cx="419100" cy="0"/>
          </a:xfrm>
          <a:prstGeom prst="straightConnector1">
            <a:avLst/>
          </a:prstGeom>
          <a:noFill/>
          <a:ln cap="flat" cmpd="sng" w="9525">
            <a:solidFill>
              <a:srgbClr val="4A7DBA"/>
            </a:solidFill>
            <a:prstDash val="solid"/>
            <a:round/>
            <a:headEnd len="sm" w="sm" type="none"/>
            <a:tailEnd len="med" w="med" type="stealth"/>
          </a:ln>
        </p:spPr>
      </p:cxnSp>
      <p:sp>
        <p:nvSpPr>
          <p:cNvPr id="295" name="Google Shape;295;p24"/>
          <p:cNvSpPr/>
          <p:nvPr/>
        </p:nvSpPr>
        <p:spPr>
          <a:xfrm>
            <a:off x="7010400" y="1662906"/>
            <a:ext cx="1763620" cy="457200"/>
          </a:xfrm>
          <a:prstGeom prst="roundRect">
            <a:avLst>
              <a:gd fmla="val 16667" name="adj"/>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imes New Roman"/>
                <a:ea typeface="Times New Roman"/>
                <a:cs typeface="Times New Roman"/>
                <a:sym typeface="Times New Roman"/>
              </a:rPr>
              <a:t>Implementation</a:t>
            </a:r>
            <a:endParaRPr/>
          </a:p>
        </p:txBody>
      </p:sp>
      <p:sp>
        <p:nvSpPr>
          <p:cNvPr id="296" name="Google Shape;296;p24"/>
          <p:cNvSpPr/>
          <p:nvPr/>
        </p:nvSpPr>
        <p:spPr>
          <a:xfrm>
            <a:off x="7067550" y="2464594"/>
            <a:ext cx="1763620" cy="457200"/>
          </a:xfrm>
          <a:prstGeom prst="roundRect">
            <a:avLst>
              <a:gd fmla="val 16667" name="adj"/>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imes New Roman"/>
                <a:ea typeface="Times New Roman"/>
                <a:cs typeface="Times New Roman"/>
                <a:sym typeface="Times New Roman"/>
              </a:rPr>
              <a:t>Implementation</a:t>
            </a:r>
            <a:endParaRPr/>
          </a:p>
        </p:txBody>
      </p:sp>
      <p:sp>
        <p:nvSpPr>
          <p:cNvPr id="297" name="Google Shape;297;p24"/>
          <p:cNvSpPr/>
          <p:nvPr/>
        </p:nvSpPr>
        <p:spPr>
          <a:xfrm>
            <a:off x="7074740" y="3364706"/>
            <a:ext cx="1763620" cy="457200"/>
          </a:xfrm>
          <a:prstGeom prst="roundRect">
            <a:avLst>
              <a:gd fmla="val 16667" name="adj"/>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imes New Roman"/>
                <a:ea typeface="Times New Roman"/>
                <a:cs typeface="Times New Roman"/>
                <a:sym typeface="Times New Roman"/>
              </a:rPr>
              <a:t>Implementation</a:t>
            </a:r>
            <a:endParaRPr/>
          </a:p>
        </p:txBody>
      </p:sp>
      <p:sp>
        <p:nvSpPr>
          <p:cNvPr id="298" name="Google Shape;298;p24"/>
          <p:cNvSpPr/>
          <p:nvPr/>
        </p:nvSpPr>
        <p:spPr>
          <a:xfrm>
            <a:off x="7074740" y="4280694"/>
            <a:ext cx="1763620" cy="457200"/>
          </a:xfrm>
          <a:prstGeom prst="roundRect">
            <a:avLst>
              <a:gd fmla="val 16667" name="adj"/>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imes New Roman"/>
                <a:ea typeface="Times New Roman"/>
                <a:cs typeface="Times New Roman"/>
                <a:sym typeface="Times New Roman"/>
              </a:rPr>
              <a:t>Implementation</a:t>
            </a:r>
            <a:endParaRPr/>
          </a:p>
        </p:txBody>
      </p:sp>
      <p:sp>
        <p:nvSpPr>
          <p:cNvPr id="299" name="Google Shape;299;p24"/>
          <p:cNvSpPr/>
          <p:nvPr/>
        </p:nvSpPr>
        <p:spPr>
          <a:xfrm>
            <a:off x="7067550" y="5195094"/>
            <a:ext cx="1763620" cy="457200"/>
          </a:xfrm>
          <a:prstGeom prst="roundRect">
            <a:avLst>
              <a:gd fmla="val 16667" name="adj"/>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Times New Roman"/>
                <a:ea typeface="Times New Roman"/>
                <a:cs typeface="Times New Roman"/>
                <a:sym typeface="Times New Roman"/>
              </a:rPr>
              <a:t>Implementation</a:t>
            </a:r>
            <a:endParaRPr/>
          </a:p>
        </p:txBody>
      </p:sp>
      <p:sp>
        <p:nvSpPr>
          <p:cNvPr id="300" name="Google Shape;300;p24"/>
          <p:cNvSpPr/>
          <p:nvPr/>
        </p:nvSpPr>
        <p:spPr>
          <a:xfrm>
            <a:off x="304800" y="1371600"/>
            <a:ext cx="8610600" cy="47244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5"/>
          <p:cNvSpPr/>
          <p:nvPr/>
        </p:nvSpPr>
        <p:spPr>
          <a:xfrm>
            <a:off x="5486400" y="2438400"/>
            <a:ext cx="2514600" cy="838200"/>
          </a:xfrm>
          <a:prstGeom prst="roundRect">
            <a:avLst>
              <a:gd fmla="val 16667" name="adj"/>
            </a:avLst>
          </a:prstGeom>
          <a:solidFill>
            <a:srgbClr val="F2DADA"/>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rgbClr val="FF0000"/>
                </a:solidFill>
                <a:latin typeface="Times New Roman"/>
                <a:ea typeface="Times New Roman"/>
                <a:cs typeface="Times New Roman"/>
                <a:sym typeface="Times New Roman"/>
              </a:rPr>
              <a:t>1. Welcome Page</a:t>
            </a:r>
            <a:endParaRPr b="1" sz="2400">
              <a:solidFill>
                <a:srgbClr val="FF0000"/>
              </a:solidFill>
              <a:latin typeface="Times New Roman"/>
              <a:ea typeface="Times New Roman"/>
              <a:cs typeface="Times New Roman"/>
              <a:sym typeface="Times New Roman"/>
            </a:endParaRPr>
          </a:p>
        </p:txBody>
      </p:sp>
      <p:pic>
        <p:nvPicPr>
          <p:cNvPr id="306" name="Google Shape;306;p25"/>
          <p:cNvPicPr preferRelativeResize="0"/>
          <p:nvPr/>
        </p:nvPicPr>
        <p:blipFill rotWithShape="1">
          <a:blip r:embed="rId3">
            <a:alphaModFix/>
          </a:blip>
          <a:srcRect b="28420" l="53333" r="30833" t="20713"/>
          <a:stretch/>
        </p:blipFill>
        <p:spPr>
          <a:xfrm>
            <a:off x="1828800" y="761999"/>
            <a:ext cx="2971800" cy="5161548"/>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descr="F:\SGP\Screenshot_20191009-123748.jpg" id="311" name="Google Shape;311;p26"/>
          <p:cNvPicPr preferRelativeResize="0"/>
          <p:nvPr>
            <p:ph idx="1" type="body"/>
          </p:nvPr>
        </p:nvPicPr>
        <p:blipFill rotWithShape="1">
          <a:blip r:embed="rId3">
            <a:alphaModFix/>
          </a:blip>
          <a:srcRect b="0" l="0" r="0" t="0"/>
          <a:stretch/>
        </p:blipFill>
        <p:spPr>
          <a:xfrm>
            <a:off x="247650" y="285750"/>
            <a:ext cx="3352800" cy="596053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12" name="Google Shape;312;p26"/>
          <p:cNvSpPr/>
          <p:nvPr/>
        </p:nvSpPr>
        <p:spPr>
          <a:xfrm>
            <a:off x="3802367" y="2405742"/>
            <a:ext cx="2168978" cy="2887437"/>
          </a:xfrm>
          <a:prstGeom prst="roundRect">
            <a:avLst>
              <a:gd fmla="val 16667" name="adj"/>
            </a:avLst>
          </a:prstGeom>
          <a:solidFill>
            <a:srgbClr val="F2F2F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2400">
                <a:solidFill>
                  <a:srgbClr val="FF0000"/>
                </a:solidFill>
                <a:latin typeface="Times New Roman"/>
                <a:ea typeface="Times New Roman"/>
                <a:cs typeface="Times New Roman"/>
                <a:sym typeface="Times New Roman"/>
              </a:rPr>
              <a:t>2. HOME PAGE</a:t>
            </a:r>
            <a:endParaRPr b="1" sz="2400">
              <a:solidFill>
                <a:srgbClr val="FF0000"/>
              </a:solidFill>
              <a:latin typeface="Times New Roman"/>
              <a:ea typeface="Times New Roman"/>
              <a:cs typeface="Times New Roman"/>
              <a:sym typeface="Times New Roman"/>
            </a:endParaRPr>
          </a:p>
          <a:p>
            <a:pPr indent="-342900" lvl="1" marL="800100" marR="0" rtl="0" algn="l">
              <a:spcBef>
                <a:spcPts val="0"/>
              </a:spcBef>
              <a:spcAft>
                <a:spcPts val="0"/>
              </a:spcAft>
              <a:buClr>
                <a:schemeClr val="dk1"/>
              </a:buClr>
              <a:buSzPts val="2000"/>
              <a:buFont typeface="Courier New"/>
              <a:buChar char="o"/>
            </a:pPr>
            <a:r>
              <a:rPr b="1" i="0" lang="en-IN" sz="2000" u="none" cap="none" strike="noStrike">
                <a:solidFill>
                  <a:schemeClr val="dk1"/>
                </a:solidFill>
                <a:latin typeface="Times New Roman"/>
                <a:ea typeface="Times New Roman"/>
                <a:cs typeface="Times New Roman"/>
                <a:sym typeface="Times New Roman"/>
              </a:rPr>
              <a:t>Name</a:t>
            </a:r>
            <a:endParaRPr b="1" i="0" sz="2000" u="none" cap="none" strike="noStrike">
              <a:solidFill>
                <a:schemeClr val="dk1"/>
              </a:solidFill>
              <a:latin typeface="Times New Roman"/>
              <a:ea typeface="Times New Roman"/>
              <a:cs typeface="Times New Roman"/>
              <a:sym typeface="Times New Roman"/>
            </a:endParaRPr>
          </a:p>
          <a:p>
            <a:pPr indent="-342900" lvl="1" marL="800100" marR="0" rtl="0" algn="l">
              <a:spcBef>
                <a:spcPts val="0"/>
              </a:spcBef>
              <a:spcAft>
                <a:spcPts val="0"/>
              </a:spcAft>
              <a:buClr>
                <a:schemeClr val="dk1"/>
              </a:buClr>
              <a:buSzPts val="2000"/>
              <a:buFont typeface="Courier New"/>
              <a:buChar char="o"/>
            </a:pPr>
            <a:r>
              <a:rPr b="1" i="0" lang="en-IN" sz="2000" u="none" cap="none" strike="noStrike">
                <a:solidFill>
                  <a:schemeClr val="dk1"/>
                </a:solidFill>
                <a:latin typeface="Times New Roman"/>
                <a:ea typeface="Times New Roman"/>
                <a:cs typeface="Times New Roman"/>
                <a:sym typeface="Times New Roman"/>
              </a:rPr>
              <a:t>Age</a:t>
            </a:r>
            <a:endParaRPr b="1" i="0" sz="2000" u="none" cap="none" strike="noStrike">
              <a:solidFill>
                <a:schemeClr val="dk1"/>
              </a:solidFill>
              <a:latin typeface="Times New Roman"/>
              <a:ea typeface="Times New Roman"/>
              <a:cs typeface="Times New Roman"/>
              <a:sym typeface="Times New Roman"/>
            </a:endParaRPr>
          </a:p>
          <a:p>
            <a:pPr indent="-342900" lvl="1" marL="800100" marR="0" rtl="0" algn="l">
              <a:spcBef>
                <a:spcPts val="0"/>
              </a:spcBef>
              <a:spcAft>
                <a:spcPts val="0"/>
              </a:spcAft>
              <a:buClr>
                <a:schemeClr val="dk1"/>
              </a:buClr>
              <a:buSzPts val="2000"/>
              <a:buFont typeface="Courier New"/>
              <a:buChar char="o"/>
            </a:pPr>
            <a:r>
              <a:rPr b="1" i="0" lang="en-IN" sz="2000" u="none" cap="none" strike="noStrike">
                <a:solidFill>
                  <a:schemeClr val="dk1"/>
                </a:solidFill>
                <a:latin typeface="Times New Roman"/>
                <a:ea typeface="Times New Roman"/>
                <a:cs typeface="Times New Roman"/>
                <a:sym typeface="Times New Roman"/>
              </a:rPr>
              <a:t>Gender</a:t>
            </a:r>
            <a:endParaRPr b="1" i="0" sz="2000" u="none" cap="none" strike="noStrike">
              <a:solidFill>
                <a:schemeClr val="dk1"/>
              </a:solidFill>
              <a:latin typeface="Times New Roman"/>
              <a:ea typeface="Times New Roman"/>
              <a:cs typeface="Times New Roman"/>
              <a:sym typeface="Times New Roman"/>
            </a:endParaRPr>
          </a:p>
        </p:txBody>
      </p:sp>
      <p:pic>
        <p:nvPicPr>
          <p:cNvPr id="313" name="Google Shape;313;p26"/>
          <p:cNvPicPr preferRelativeResize="0"/>
          <p:nvPr/>
        </p:nvPicPr>
        <p:blipFill rotWithShape="1">
          <a:blip r:embed="rId4">
            <a:alphaModFix/>
          </a:blip>
          <a:srcRect b="0" l="0" r="0" t="0"/>
          <a:stretch/>
        </p:blipFill>
        <p:spPr>
          <a:xfrm>
            <a:off x="6173263" y="285749"/>
            <a:ext cx="2723087" cy="596053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27"/>
          <p:cNvPicPr preferRelativeResize="0"/>
          <p:nvPr>
            <p:ph idx="1" type="body"/>
          </p:nvPr>
        </p:nvPicPr>
        <p:blipFill rotWithShape="1">
          <a:blip r:embed="rId3">
            <a:alphaModFix/>
          </a:blip>
          <a:srcRect b="0" l="0" r="0" t="0"/>
          <a:stretch/>
        </p:blipFill>
        <p:spPr>
          <a:xfrm>
            <a:off x="381000" y="304800"/>
            <a:ext cx="2286000" cy="4314826"/>
          </a:xfrm>
          <a:prstGeom prst="rect">
            <a:avLst/>
          </a:prstGeom>
          <a:noFill/>
          <a:ln cap="sq" cmpd="sng" w="1905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19" name="Google Shape;319;p27"/>
          <p:cNvSpPr/>
          <p:nvPr/>
        </p:nvSpPr>
        <p:spPr>
          <a:xfrm>
            <a:off x="2362200" y="5186358"/>
            <a:ext cx="4343400" cy="1400175"/>
          </a:xfrm>
          <a:prstGeom prst="roundRect">
            <a:avLst>
              <a:gd fmla="val 16667" name="adj"/>
            </a:avLst>
          </a:prstGeom>
          <a:solidFill>
            <a:srgbClr val="FDE9D8"/>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3. DISEASE CHECKER</a:t>
            </a:r>
            <a:endParaRPr b="1" sz="1400">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Noto Sans Symbols"/>
              <a:buChar char="▪"/>
            </a:pPr>
            <a:r>
              <a:rPr b="1" i="0" lang="en-IN" sz="1800" u="none" cap="none" strike="noStrike">
                <a:solidFill>
                  <a:schemeClr val="dk1"/>
                </a:solidFill>
                <a:latin typeface="Times New Roman"/>
                <a:ea typeface="Times New Roman"/>
                <a:cs typeface="Times New Roman"/>
                <a:sym typeface="Times New Roman"/>
              </a:rPr>
              <a:t>Entering the Symptoms</a:t>
            </a:r>
            <a:endParaRPr b="1"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Noto Sans Symbols"/>
              <a:buChar char="▪"/>
            </a:pPr>
            <a:r>
              <a:rPr b="1" i="0" lang="en-IN" sz="1800" u="none" cap="none" strike="noStrike">
                <a:solidFill>
                  <a:schemeClr val="dk1"/>
                </a:solidFill>
                <a:latin typeface="Times New Roman"/>
                <a:ea typeface="Times New Roman"/>
                <a:cs typeface="Times New Roman"/>
                <a:sym typeface="Times New Roman"/>
              </a:rPr>
              <a:t>Displaying of Diseases</a:t>
            </a:r>
            <a:endParaRPr b="1"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Noto Sans Symbols"/>
              <a:buChar char="▪"/>
            </a:pPr>
            <a:r>
              <a:rPr b="1" i="0" lang="en-IN" sz="1800" u="none" cap="none" strike="noStrike">
                <a:solidFill>
                  <a:schemeClr val="dk1"/>
                </a:solidFill>
                <a:latin typeface="Times New Roman"/>
                <a:ea typeface="Times New Roman"/>
                <a:cs typeface="Times New Roman"/>
                <a:sym typeface="Times New Roman"/>
              </a:rPr>
              <a:t>Link for Detailed Information</a:t>
            </a:r>
            <a:endParaRPr b="1" i="0" sz="1800" u="none" cap="none" strike="noStrike">
              <a:solidFill>
                <a:schemeClr val="dk1"/>
              </a:solidFill>
              <a:latin typeface="Times New Roman"/>
              <a:ea typeface="Times New Roman"/>
              <a:cs typeface="Times New Roman"/>
              <a:sym typeface="Times New Roman"/>
            </a:endParaRPr>
          </a:p>
        </p:txBody>
      </p:sp>
      <p:pic>
        <p:nvPicPr>
          <p:cNvPr id="320" name="Google Shape;320;p27"/>
          <p:cNvPicPr preferRelativeResize="0"/>
          <p:nvPr/>
        </p:nvPicPr>
        <p:blipFill rotWithShape="1">
          <a:blip r:embed="rId4">
            <a:alphaModFix/>
          </a:blip>
          <a:srcRect b="0" l="0" r="0" t="0"/>
          <a:stretch/>
        </p:blipFill>
        <p:spPr>
          <a:xfrm>
            <a:off x="2971800" y="304800"/>
            <a:ext cx="2667000" cy="4343400"/>
          </a:xfrm>
          <a:prstGeom prst="rect">
            <a:avLst/>
          </a:prstGeom>
          <a:noFill/>
          <a:ln cap="sq" cmpd="sng" w="1905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321" name="Google Shape;321;p27"/>
          <p:cNvPicPr preferRelativeResize="0"/>
          <p:nvPr/>
        </p:nvPicPr>
        <p:blipFill rotWithShape="1">
          <a:blip r:embed="rId5">
            <a:alphaModFix/>
          </a:blip>
          <a:srcRect b="-2267" l="0" r="4058" t="2268"/>
          <a:stretch/>
        </p:blipFill>
        <p:spPr>
          <a:xfrm>
            <a:off x="6019800" y="304800"/>
            <a:ext cx="2590800" cy="4343400"/>
          </a:xfrm>
          <a:prstGeom prst="rect">
            <a:avLst/>
          </a:prstGeom>
          <a:noFill/>
          <a:ln cap="sq" cmpd="sng" w="1905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28"/>
          <p:cNvPicPr preferRelativeResize="0"/>
          <p:nvPr>
            <p:ph idx="1" type="body"/>
          </p:nvPr>
        </p:nvPicPr>
        <p:blipFill rotWithShape="1">
          <a:blip r:embed="rId3">
            <a:alphaModFix/>
          </a:blip>
          <a:srcRect b="0" l="0" r="941" t="4367"/>
          <a:stretch/>
        </p:blipFill>
        <p:spPr>
          <a:xfrm>
            <a:off x="762000" y="304800"/>
            <a:ext cx="2795588" cy="4797656"/>
          </a:xfrm>
          <a:prstGeom prst="rect">
            <a:avLst/>
          </a:prstGeom>
          <a:noFill/>
          <a:ln cap="sq" cmpd="sng" w="1905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27" name="Google Shape;327;p28"/>
          <p:cNvSpPr/>
          <p:nvPr/>
        </p:nvSpPr>
        <p:spPr>
          <a:xfrm>
            <a:off x="685800" y="5486400"/>
            <a:ext cx="2819400" cy="762000"/>
          </a:xfrm>
          <a:prstGeom prst="round2SameRect">
            <a:avLst>
              <a:gd fmla="val 16667" name="adj1"/>
              <a:gd fmla="val 0" name="adj2"/>
            </a:avLst>
          </a:prstGeom>
          <a:solidFill>
            <a:srgbClr val="D6E3BC"/>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000">
                <a:solidFill>
                  <a:schemeClr val="dk1"/>
                </a:solidFill>
                <a:latin typeface="Times New Roman"/>
                <a:ea typeface="Times New Roman"/>
                <a:cs typeface="Times New Roman"/>
                <a:sym typeface="Times New Roman"/>
              </a:rPr>
              <a:t>4. Nearby Hospitals</a:t>
            </a:r>
            <a:endParaRPr sz="2000">
              <a:solidFill>
                <a:schemeClr val="dk1"/>
              </a:solidFill>
              <a:latin typeface="Times New Roman"/>
              <a:ea typeface="Times New Roman"/>
              <a:cs typeface="Times New Roman"/>
              <a:sym typeface="Times New Roman"/>
            </a:endParaRPr>
          </a:p>
        </p:txBody>
      </p:sp>
      <p:sp>
        <p:nvSpPr>
          <p:cNvPr id="328" name="Google Shape;328;p28"/>
          <p:cNvSpPr/>
          <p:nvPr/>
        </p:nvSpPr>
        <p:spPr>
          <a:xfrm>
            <a:off x="6993731" y="4495800"/>
            <a:ext cx="2057400" cy="838200"/>
          </a:xfrm>
          <a:prstGeom prst="ellipse">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000">
                <a:solidFill>
                  <a:schemeClr val="dk1"/>
                </a:solidFill>
                <a:latin typeface="Times New Roman"/>
                <a:ea typeface="Times New Roman"/>
                <a:cs typeface="Times New Roman"/>
                <a:sym typeface="Times New Roman"/>
              </a:rPr>
              <a:t>5. SOS Call</a:t>
            </a:r>
            <a:r>
              <a:rPr lang="en-I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pic>
        <p:nvPicPr>
          <p:cNvPr descr="F:\SGP\Screenshot_20191009-124034.jpg" id="329" name="Google Shape;329;p28"/>
          <p:cNvPicPr preferRelativeResize="0"/>
          <p:nvPr/>
        </p:nvPicPr>
        <p:blipFill rotWithShape="1">
          <a:blip r:embed="rId4">
            <a:alphaModFix/>
          </a:blip>
          <a:srcRect b="0" l="0" r="0" t="0"/>
          <a:stretch/>
        </p:blipFill>
        <p:spPr>
          <a:xfrm>
            <a:off x="3991806" y="1447800"/>
            <a:ext cx="2875720" cy="4952999"/>
          </a:xfrm>
          <a:prstGeom prst="rect">
            <a:avLst/>
          </a:prstGeom>
          <a:noFill/>
          <a:ln cap="sq" cmpd="sng" w="1905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30" name="Google Shape;330;p28"/>
          <p:cNvSpPr/>
          <p:nvPr/>
        </p:nvSpPr>
        <p:spPr>
          <a:xfrm>
            <a:off x="6262686" y="195262"/>
            <a:ext cx="2662240" cy="1252538"/>
          </a:xfrm>
          <a:prstGeom prst="wedgeEllipseCallout">
            <a:avLst>
              <a:gd fmla="val -20833" name="adj1"/>
              <a:gd fmla="val 62500" name="adj2"/>
            </a:avLst>
          </a:prstGeom>
          <a:solidFill>
            <a:srgbClr val="F2DADA"/>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1" marL="0" marR="0" rtl="0" algn="ctr">
              <a:spcBef>
                <a:spcPts val="0"/>
              </a:spcBef>
              <a:spcAft>
                <a:spcPts val="0"/>
              </a:spcAft>
              <a:buNone/>
            </a:pPr>
            <a:r>
              <a:rPr b="1" i="0" lang="en-IN" sz="2000" u="none" cap="none" strike="noStrike">
                <a:solidFill>
                  <a:schemeClr val="dk1"/>
                </a:solidFill>
                <a:latin typeface="Times New Roman"/>
                <a:ea typeface="Times New Roman"/>
                <a:cs typeface="Times New Roman"/>
                <a:sym typeface="Times New Roman"/>
              </a:rPr>
              <a:t>We can Enter any Number</a:t>
            </a:r>
            <a:endParaRPr b="1"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9"/>
          <p:cNvSpPr/>
          <p:nvPr/>
        </p:nvSpPr>
        <p:spPr>
          <a:xfrm>
            <a:off x="457200" y="1066680"/>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457200" y="533400"/>
            <a:ext cx="8381160" cy="455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3200">
                <a:solidFill>
                  <a:srgbClr val="C00000"/>
                </a:solidFill>
                <a:latin typeface="Calibri"/>
                <a:ea typeface="Calibri"/>
                <a:cs typeface="Calibri"/>
                <a:sym typeface="Calibri"/>
              </a:rPr>
              <a:t>Conclusion</a:t>
            </a:r>
            <a:endParaRPr sz="3200">
              <a:solidFill>
                <a:srgbClr val="C00000"/>
              </a:solidFill>
              <a:latin typeface="Calibri"/>
              <a:ea typeface="Calibri"/>
              <a:cs typeface="Calibri"/>
              <a:sym typeface="Calibri"/>
            </a:endParaRPr>
          </a:p>
        </p:txBody>
      </p:sp>
      <p:sp>
        <p:nvSpPr>
          <p:cNvPr id="337" name="Google Shape;337;p29"/>
          <p:cNvSpPr txBox="1"/>
          <p:nvPr/>
        </p:nvSpPr>
        <p:spPr>
          <a:xfrm>
            <a:off x="914400" y="2133600"/>
            <a:ext cx="7696200" cy="403187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IN" sz="2000">
                <a:solidFill>
                  <a:schemeClr val="dk1"/>
                </a:solidFill>
                <a:latin typeface="Times New Roman"/>
                <a:ea typeface="Times New Roman"/>
                <a:cs typeface="Times New Roman"/>
                <a:sym typeface="Times New Roman"/>
              </a:rPr>
              <a:t>With the help of this application one can prevent their Diseases from spreading more. This can save someone’s Life who cannot reach to the Doctor in case of Emergency. They can at least take some action for preventing their Disease. The application is a user friendly and can be run by any person with the help of android phone. The main goal of this application is to help people to cure them and save their Time, Money and Resources, and save their lives as well.</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IN" sz="2400">
                <a:solidFill>
                  <a:schemeClr val="dk1"/>
                </a:solidFill>
                <a:latin typeface="Calibri"/>
                <a:ea typeface="Calibri"/>
                <a:cs typeface="Calibri"/>
                <a:sym typeface="Calibri"/>
              </a:rPr>
            </a:br>
            <a:endParaRPr sz="2200">
              <a:solidFill>
                <a:schemeClr val="dk1"/>
              </a:solidFill>
              <a:latin typeface="Times New Roman"/>
              <a:ea typeface="Times New Roman"/>
              <a:cs typeface="Times New Roman"/>
              <a:sym typeface="Times New Roman"/>
            </a:endParaRPr>
          </a:p>
        </p:txBody>
      </p:sp>
      <p:sp>
        <p:nvSpPr>
          <p:cNvPr id="338" name="Google Shape;338;p29"/>
          <p:cNvSpPr/>
          <p:nvPr/>
        </p:nvSpPr>
        <p:spPr>
          <a:xfrm>
            <a:off x="729830" y="1981200"/>
            <a:ext cx="8065340" cy="3657600"/>
          </a:xfrm>
          <a:prstGeom prst="snip2DiagRect">
            <a:avLst>
              <a:gd fmla="val 1075" name="adj1"/>
              <a:gd fmla="val 16667" name="adj2"/>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533520" y="4267080"/>
            <a:ext cx="807660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457200" y="3574080"/>
            <a:ext cx="8152560" cy="760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IN" sz="4400">
                <a:solidFill>
                  <a:srgbClr val="000000"/>
                </a:solidFill>
                <a:latin typeface="Arial Black"/>
                <a:ea typeface="Arial Black"/>
                <a:cs typeface="Arial Black"/>
                <a:sym typeface="Arial Black"/>
              </a:rPr>
              <a:t>Abstract </a:t>
            </a:r>
            <a:endParaRPr sz="1800">
              <a:solidFill>
                <a:schemeClr val="dk1"/>
              </a:solidFill>
              <a:latin typeface="Arial Black"/>
              <a:ea typeface="Arial Black"/>
              <a:cs typeface="Arial Black"/>
              <a:sym typeface="Arial Black"/>
            </a:endParaRPr>
          </a:p>
        </p:txBody>
      </p:sp>
      <p:sp>
        <p:nvSpPr>
          <p:cNvPr id="110" name="Google Shape;110;p3"/>
          <p:cNvSpPr/>
          <p:nvPr/>
        </p:nvSpPr>
        <p:spPr>
          <a:xfrm>
            <a:off x="685800" y="1295280"/>
            <a:ext cx="7619400" cy="7758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0"/>
          <p:cNvSpPr/>
          <p:nvPr/>
        </p:nvSpPr>
        <p:spPr>
          <a:xfrm>
            <a:off x="292100" y="737175"/>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292100" y="152400"/>
            <a:ext cx="224933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C00000"/>
                </a:solidFill>
                <a:latin typeface="Calibri"/>
                <a:ea typeface="Calibri"/>
                <a:cs typeface="Calibri"/>
                <a:sym typeface="Calibri"/>
              </a:rPr>
              <a:t>Future</a:t>
            </a:r>
            <a:r>
              <a:rPr b="1" lang="en-IN" sz="1800">
                <a:solidFill>
                  <a:srgbClr val="C00000"/>
                </a:solidFill>
                <a:latin typeface="Bookman Old Style"/>
                <a:ea typeface="Bookman Old Style"/>
                <a:cs typeface="Bookman Old Style"/>
                <a:sym typeface="Bookman Old Style"/>
              </a:rPr>
              <a:t> </a:t>
            </a:r>
            <a:r>
              <a:rPr b="1" lang="en-IN" sz="3200">
                <a:solidFill>
                  <a:srgbClr val="C00000"/>
                </a:solidFill>
                <a:latin typeface="Calibri"/>
                <a:ea typeface="Calibri"/>
                <a:cs typeface="Calibri"/>
                <a:sym typeface="Calibri"/>
              </a:rPr>
              <a:t>work</a:t>
            </a:r>
            <a:endParaRPr sz="3200">
              <a:solidFill>
                <a:srgbClr val="C00000"/>
              </a:solidFill>
              <a:latin typeface="Calibri"/>
              <a:ea typeface="Calibri"/>
              <a:cs typeface="Calibri"/>
              <a:sym typeface="Calibri"/>
            </a:endParaRPr>
          </a:p>
        </p:txBody>
      </p:sp>
      <p:sp>
        <p:nvSpPr>
          <p:cNvPr id="345" name="Google Shape;345;p30"/>
          <p:cNvSpPr txBox="1"/>
          <p:nvPr/>
        </p:nvSpPr>
        <p:spPr>
          <a:xfrm>
            <a:off x="-76200" y="838175"/>
            <a:ext cx="8381160" cy="5693866"/>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rPr b="1" i="0" lang="en-IN" sz="2400" u="sng" cap="none" strike="noStrike">
                <a:solidFill>
                  <a:schemeClr val="dk1"/>
                </a:solidFill>
                <a:latin typeface="Times New Roman"/>
                <a:ea typeface="Times New Roman"/>
                <a:cs typeface="Times New Roman"/>
                <a:sym typeface="Times New Roman"/>
              </a:rPr>
              <a:t>Limitations:</a:t>
            </a:r>
            <a:endParaRPr/>
          </a:p>
          <a:p>
            <a:pPr indent="0" lvl="1" marL="457200" marR="0" rtl="0" algn="l">
              <a:lnSpc>
                <a:spcPct val="150000"/>
              </a:lnSpc>
              <a:spcBef>
                <a:spcPts val="0"/>
              </a:spcBef>
              <a:spcAft>
                <a:spcPts val="0"/>
              </a:spcAft>
              <a:buNone/>
            </a:pPr>
            <a:r>
              <a:rPr b="1" i="0" lang="en-IN" sz="2000" u="none" cap="none" strike="noStrike">
                <a:solidFill>
                  <a:schemeClr val="dk1"/>
                </a:solidFill>
                <a:latin typeface="Times New Roman"/>
                <a:ea typeface="Times New Roman"/>
                <a:cs typeface="Times New Roman"/>
                <a:sym typeface="Times New Roman"/>
              </a:rPr>
              <a:t> </a:t>
            </a:r>
            <a:r>
              <a:rPr b="0" i="0" lang="en-IN" sz="2000" u="none" cap="none" strike="noStrike">
                <a:solidFill>
                  <a:schemeClr val="dk1"/>
                </a:solidFill>
                <a:latin typeface="Times New Roman"/>
                <a:ea typeface="Times New Roman"/>
                <a:cs typeface="Times New Roman"/>
                <a:sym typeface="Times New Roman"/>
              </a:rPr>
              <a:t>Following are the currently persisting limitations in the application:</a:t>
            </a:r>
            <a:endParaRPr b="0" i="0" sz="2000" u="none" cap="none" strike="noStrike">
              <a:solidFill>
                <a:schemeClr val="dk1"/>
              </a:solidFill>
              <a:latin typeface="Times New Roman"/>
              <a:ea typeface="Times New Roman"/>
              <a:cs typeface="Times New Roman"/>
              <a:sym typeface="Times New Roman"/>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Does not Cover up all the Diseases, as it will need ML as well as large Database.</a:t>
            </a:r>
            <a:endParaRPr/>
          </a:p>
          <a:p>
            <a:pPr indent="-342900" lvl="1" marL="800100" marR="0" rtl="0" algn="just">
              <a:lnSpc>
                <a:spcPct val="20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We have just prepared a Prototype.</a:t>
            </a:r>
            <a:endParaRPr/>
          </a:p>
          <a:p>
            <a:pPr indent="0" lvl="1" marL="457200" marR="0" rtl="0" algn="l">
              <a:lnSpc>
                <a:spcPct val="200000"/>
              </a:lnSpc>
              <a:spcBef>
                <a:spcPts val="0"/>
              </a:spcBef>
              <a:spcAft>
                <a:spcPts val="0"/>
              </a:spcAft>
              <a:buNone/>
            </a:pPr>
            <a:r>
              <a:rPr b="0" i="0" lang="en-IN" sz="2400" u="sng" cap="none" strike="noStrike">
                <a:solidFill>
                  <a:schemeClr val="dk1"/>
                </a:solidFill>
                <a:latin typeface="Times New Roman"/>
                <a:ea typeface="Times New Roman"/>
                <a:cs typeface="Times New Roman"/>
                <a:sym typeface="Times New Roman"/>
              </a:rPr>
              <a:t>Future Enhancements:</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IN" sz="2000">
                <a:solidFill>
                  <a:schemeClr val="dk1"/>
                </a:solidFill>
                <a:latin typeface="Times New Roman"/>
                <a:ea typeface="Times New Roman"/>
                <a:cs typeface="Times New Roman"/>
                <a:sym typeface="Times New Roman"/>
              </a:rPr>
              <a:t>        Following are some aspirations specifying our future enhancements:</a:t>
            </a:r>
            <a:endParaRPr sz="2000">
              <a:solidFill>
                <a:schemeClr val="dk1"/>
              </a:solidFill>
              <a:latin typeface="Times New Roman"/>
              <a:ea typeface="Times New Roman"/>
              <a:cs typeface="Times New Roman"/>
              <a:sym typeface="Times New Roman"/>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To Obtain Information and contact details of Doctor concerned to your Disease.</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To Cover Up All the Diseases.</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To Suggest / Advice few basic Medicines for a Disease.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1"/>
          <p:cNvSpPr/>
          <p:nvPr/>
        </p:nvSpPr>
        <p:spPr>
          <a:xfrm>
            <a:off x="228600" y="914400"/>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txBox="1"/>
          <p:nvPr/>
        </p:nvSpPr>
        <p:spPr>
          <a:xfrm>
            <a:off x="152400" y="304800"/>
            <a:ext cx="28194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C00000"/>
                </a:solidFill>
                <a:latin typeface="Calibri"/>
                <a:ea typeface="Calibri"/>
                <a:cs typeface="Calibri"/>
                <a:sym typeface="Calibri"/>
              </a:rPr>
              <a:t>References</a:t>
            </a:r>
            <a:endParaRPr sz="32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352" name="Google Shape;352;p31"/>
          <p:cNvSpPr txBox="1"/>
          <p:nvPr/>
        </p:nvSpPr>
        <p:spPr>
          <a:xfrm>
            <a:off x="228600" y="1007298"/>
            <a:ext cx="9067800" cy="697113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000"/>
              <a:buFont typeface="Calibri"/>
              <a:buAutoNum type="arabicPeriod"/>
            </a:pPr>
            <a:r>
              <a:rPr lang="en-IN" sz="20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https://developer.android.com</a:t>
            </a:r>
            <a:endParaRPr sz="2000" u="sng">
              <a:solidFill>
                <a:schemeClr val="dk1"/>
              </a:solidFill>
              <a:latin typeface="Times New Roman"/>
              <a:ea typeface="Times New Roman"/>
              <a:cs typeface="Times New Roman"/>
              <a:sym typeface="Times New Roman"/>
              <a:hlinkClick r:id="rId4">
                <a:extLst>
                  <a:ext uri="{A12FA001-AC4F-418D-AE19-62706E023703}">
                    <ahyp:hlinkClr val="tx"/>
                  </a:ext>
                </a:extLst>
              </a:hlinkClick>
            </a:endParaRPr>
          </a:p>
          <a:p>
            <a:pPr indent="-342900" lvl="0" marL="342900" marR="0" rtl="0" algn="just">
              <a:lnSpc>
                <a:spcPct val="150000"/>
              </a:lnSpc>
              <a:spcBef>
                <a:spcPts val="0"/>
              </a:spcBef>
              <a:spcAft>
                <a:spcPts val="0"/>
              </a:spcAft>
              <a:buClr>
                <a:schemeClr val="dk1"/>
              </a:buClr>
              <a:buSzPts val="2000"/>
              <a:buFont typeface="Calibri"/>
              <a:buAutoNum type="arabicPeriod"/>
            </a:pPr>
            <a:r>
              <a:rPr lang="en-IN" sz="20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https://www.youtube.com/watch?v=UDwj5j4tBYg</a:t>
            </a:r>
            <a:endParaRPr sz="2000">
              <a:solidFill>
                <a:srgbClr val="00B0F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000"/>
              <a:buFont typeface="Calibri"/>
              <a:buAutoNum type="arabicPeriod"/>
            </a:pPr>
            <a:r>
              <a:rPr lang="en-IN" sz="20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https://www.youtube.com/watch?v=fGcMLu1GJEc</a:t>
            </a:r>
            <a:endParaRPr sz="2000">
              <a:solidFill>
                <a:srgbClr val="00B0F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000"/>
              <a:buFont typeface="Calibri"/>
              <a:buAutoNum type="arabicPeriod"/>
            </a:pPr>
            <a:r>
              <a:rPr lang="en-IN" sz="20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https://www.youtube.com/watch?v=nxSdkiFcQxs</a:t>
            </a:r>
            <a:endParaRPr sz="2000">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000"/>
              <a:buFont typeface="Calibri"/>
              <a:buAutoNum type="arabicPeriod"/>
            </a:pPr>
            <a:r>
              <a:rPr lang="en-IN" sz="2000" u="sng">
                <a:solidFill>
                  <a:schemeClr val="dk1"/>
                </a:solidFill>
                <a:latin typeface="Times New Roman"/>
                <a:ea typeface="Times New Roman"/>
                <a:cs typeface="Times New Roman"/>
                <a:sym typeface="Times New Roman"/>
                <a:hlinkClick r:id="rId8">
                  <a:extLst>
                    <a:ext uri="{A12FA001-AC4F-418D-AE19-62706E023703}">
                      <ahyp:hlinkClr val="tx"/>
                    </a:ext>
                  </a:extLst>
                </a:hlinkClick>
              </a:rPr>
              <a:t>https://www.zoftino.com/current-location-and-nearby-places-android-example</a:t>
            </a:r>
            <a:endParaRPr sz="2000">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000"/>
              <a:buFont typeface="Calibri"/>
              <a:buAutoNum type="arabicPeriod"/>
            </a:pPr>
            <a:r>
              <a:rPr lang="en-IN" sz="2000" u="sng">
                <a:solidFill>
                  <a:schemeClr val="dk1"/>
                </a:solidFill>
                <a:latin typeface="Times New Roman"/>
                <a:ea typeface="Times New Roman"/>
                <a:cs typeface="Times New Roman"/>
                <a:sym typeface="Times New Roman"/>
                <a:hlinkClick r:id="rId9">
                  <a:extLst>
                    <a:ext uri="{A12FA001-AC4F-418D-AE19-62706E023703}">
                      <ahyp:hlinkClr val="tx"/>
                    </a:ext>
                  </a:extLst>
                </a:hlinkClick>
              </a:rPr>
              <a:t>https://www.androidtutorialpoint.com/intermediate/google-maps-search-nearby-displaying-nearby-places-using-google-places-api-google-maps-api-v2/</a:t>
            </a:r>
            <a:endParaRPr sz="2000" u="sng">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000"/>
              <a:buFont typeface="Calibri"/>
              <a:buAutoNum type="arabicPeriod"/>
            </a:pPr>
            <a:r>
              <a:rPr lang="en-IN" sz="2000" u="sng">
                <a:solidFill>
                  <a:schemeClr val="dk1"/>
                </a:solidFill>
                <a:latin typeface="Times New Roman"/>
                <a:ea typeface="Times New Roman"/>
                <a:cs typeface="Times New Roman"/>
                <a:sym typeface="Times New Roman"/>
                <a:hlinkClick r:id="rId10">
                  <a:extLst>
                    <a:ext uri="{A12FA001-AC4F-418D-AE19-62706E023703}">
                      <ahyp:hlinkClr val="tx"/>
                    </a:ext>
                  </a:extLst>
                </a:hlinkClick>
              </a:rPr>
              <a:t>https://ieeexplore.ieee.org/document/8250646</a:t>
            </a:r>
            <a:endParaRPr sz="2000">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000"/>
              <a:buFont typeface="Calibri"/>
              <a:buAutoNum type="arabicPeriod"/>
            </a:pPr>
            <a:r>
              <a:rPr lang="en-IN" sz="2000" u="sng">
                <a:solidFill>
                  <a:schemeClr val="dk1"/>
                </a:solidFill>
                <a:latin typeface="Times New Roman"/>
                <a:ea typeface="Times New Roman"/>
                <a:cs typeface="Times New Roman"/>
                <a:sym typeface="Times New Roman"/>
                <a:hlinkClick r:id="rId11">
                  <a:extLst>
                    <a:ext uri="{A12FA001-AC4F-418D-AE19-62706E023703}">
                      <ahyp:hlinkClr val="tx"/>
                    </a:ext>
                  </a:extLst>
                </a:hlinkClick>
              </a:rPr>
              <a:t>https://ieeexplore.ieee.org/document/7019406/authors</a:t>
            </a:r>
            <a:endParaRPr sz="2000">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2000"/>
              <a:buFont typeface="Calibri"/>
              <a:buAutoNum type="arabicPeriod"/>
            </a:pPr>
            <a:r>
              <a:rPr lang="en-IN" sz="2000" u="sng">
                <a:solidFill>
                  <a:schemeClr val="dk1"/>
                </a:solidFill>
                <a:latin typeface="Times New Roman"/>
                <a:ea typeface="Times New Roman"/>
                <a:cs typeface="Times New Roman"/>
                <a:sym typeface="Times New Roman"/>
                <a:hlinkClick r:id="rId12">
                  <a:extLst>
                    <a:ext uri="{A12FA001-AC4F-418D-AE19-62706E023703}">
                      <ahyp:hlinkClr val="tx"/>
                    </a:ext>
                  </a:extLst>
                </a:hlinkClick>
              </a:rPr>
              <a:t>https://ieeexplore.ieee.org/document/7016204/authors#authors</a:t>
            </a:r>
            <a:r>
              <a:rPr lang="en-IN" sz="2000">
                <a:solidFill>
                  <a:schemeClr val="dk1"/>
                </a:solidFill>
                <a:latin typeface="Times New Roman"/>
                <a:ea typeface="Times New Roman"/>
                <a:cs typeface="Times New Roman"/>
                <a:sym typeface="Times New Roman"/>
              </a:rPr>
              <a:t>.</a:t>
            </a:r>
            <a:endParaRPr/>
          </a:p>
          <a:p>
            <a:pPr indent="-342900" lvl="0" marL="342900" marR="0" rtl="0" algn="just">
              <a:lnSpc>
                <a:spcPct val="150000"/>
              </a:lnSpc>
              <a:spcBef>
                <a:spcPts val="0"/>
              </a:spcBef>
              <a:spcAft>
                <a:spcPts val="0"/>
              </a:spcAft>
              <a:buClr>
                <a:schemeClr val="dk1"/>
              </a:buClr>
              <a:buSzPts val="2000"/>
              <a:buFont typeface="Calibri"/>
              <a:buAutoNum type="arabicPeriod"/>
            </a:pPr>
            <a:r>
              <a:rPr lang="en-IN" sz="2000" u="sng">
                <a:solidFill>
                  <a:schemeClr val="dk1"/>
                </a:solidFill>
                <a:latin typeface="Times New Roman"/>
                <a:ea typeface="Times New Roman"/>
                <a:cs typeface="Times New Roman"/>
                <a:sym typeface="Times New Roman"/>
                <a:hlinkClick r:id="rId13">
                  <a:extLst>
                    <a:ext uri="{A12FA001-AC4F-418D-AE19-62706E023703}">
                      <ahyp:hlinkClr val="tx"/>
                    </a:ext>
                  </a:extLst>
                </a:hlinkClick>
              </a:rPr>
              <a:t>https://www.studocu.com/in/document/aligarh-muslim-university/computer-and-its-applications/detailed-report-of-app/30565191</a:t>
            </a:r>
            <a:endParaRPr sz="2000">
              <a:solidFill>
                <a:schemeClr val="dk1"/>
              </a:solidFill>
              <a:latin typeface="Times New Roman"/>
              <a:ea typeface="Times New Roman"/>
              <a:cs typeface="Times New Roman"/>
              <a:sym typeface="Times New Roman"/>
            </a:endParaRPr>
          </a:p>
          <a:p>
            <a:pPr indent="-215900" lvl="0" marL="342900" marR="0" rtl="0" algn="just">
              <a:lnSpc>
                <a:spcPct val="150000"/>
              </a:lnSpc>
              <a:spcBef>
                <a:spcPts val="0"/>
              </a:spcBef>
              <a:spcAft>
                <a:spcPts val="0"/>
              </a:spcAft>
              <a:buClr>
                <a:schemeClr val="dk1"/>
              </a:buClr>
              <a:buSzPts val="2000"/>
              <a:buFont typeface="Calibri"/>
              <a:buNone/>
            </a:pPr>
            <a:r>
              <a:t/>
            </a:r>
            <a:endParaRPr sz="2000">
              <a:solidFill>
                <a:schemeClr val="dk1"/>
              </a:solidFill>
              <a:latin typeface="Times New Roman"/>
              <a:ea typeface="Times New Roman"/>
              <a:cs typeface="Times New Roman"/>
              <a:sym typeface="Times New Roman"/>
            </a:endParaRPr>
          </a:p>
          <a:p>
            <a:pPr indent="-215900" lvl="0" marL="342900" marR="0" rtl="0" algn="just">
              <a:lnSpc>
                <a:spcPct val="150000"/>
              </a:lnSpc>
              <a:spcBef>
                <a:spcPts val="0"/>
              </a:spcBef>
              <a:spcAft>
                <a:spcPts val="0"/>
              </a:spcAft>
              <a:buClr>
                <a:schemeClr val="dk1"/>
              </a:buClr>
              <a:buSzPts val="2000"/>
              <a:buFont typeface="Calibri"/>
              <a:buNone/>
            </a:pPr>
            <a:r>
              <a:t/>
            </a:r>
            <a:endParaRPr sz="2000">
              <a:solidFill>
                <a:schemeClr val="dk1"/>
              </a:solidFill>
              <a:latin typeface="Times New Roman"/>
              <a:ea typeface="Times New Roman"/>
              <a:cs typeface="Times New Roman"/>
              <a:sym typeface="Times New Roman"/>
            </a:endParaRPr>
          </a:p>
          <a:p>
            <a:pPr indent="-228600" lvl="0" marL="342900" marR="0" rtl="0" algn="l">
              <a:lnSpc>
                <a:spcPct val="150000"/>
              </a:lnSpc>
              <a:spcBef>
                <a:spcPts val="0"/>
              </a:spcBef>
              <a:spcAft>
                <a:spcPts val="0"/>
              </a:spcAft>
              <a:buClr>
                <a:schemeClr val="dk1"/>
              </a:buClr>
              <a:buSzPts val="1800"/>
              <a:buFont typeface="Calibri"/>
              <a:buNone/>
            </a:pPr>
            <a:r>
              <a:t/>
            </a:r>
            <a:endParaRPr sz="1800">
              <a:solidFill>
                <a:srgbClr val="00B0F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2"/>
          <p:cNvSpPr/>
          <p:nvPr/>
        </p:nvSpPr>
        <p:spPr>
          <a:xfrm>
            <a:off x="1371600" y="3048000"/>
            <a:ext cx="6771598"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9600" cap="none">
                <a:solidFill>
                  <a:srgbClr val="BDD1F9"/>
                </a:solidFill>
                <a:latin typeface="Calibri"/>
                <a:ea typeface="Calibri"/>
                <a:cs typeface="Calibri"/>
                <a:sym typeface="Calibri"/>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457200" y="1066800"/>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txBox="1"/>
          <p:nvPr/>
        </p:nvSpPr>
        <p:spPr>
          <a:xfrm>
            <a:off x="457200" y="546439"/>
            <a:ext cx="3657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C00000"/>
                </a:solidFill>
                <a:latin typeface="Calibri"/>
                <a:ea typeface="Calibri"/>
                <a:cs typeface="Calibri"/>
                <a:sym typeface="Calibri"/>
              </a:rPr>
              <a:t>ABSTRACT</a:t>
            </a:r>
            <a:endParaRPr/>
          </a:p>
        </p:txBody>
      </p:sp>
      <p:sp>
        <p:nvSpPr>
          <p:cNvPr id="117" name="Google Shape;117;p4"/>
          <p:cNvSpPr txBox="1"/>
          <p:nvPr/>
        </p:nvSpPr>
        <p:spPr>
          <a:xfrm>
            <a:off x="374650" y="1440434"/>
            <a:ext cx="8394700" cy="373031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This project is based on the Mobile Application for Online Consultancy for people all around the world. This app basically allows us to Consult                 ourselves while sitting at our home.</a:t>
            </a:r>
            <a:endParaRPr/>
          </a:p>
          <a:p>
            <a:pPr indent="-342900" lvl="0" marL="342900" marR="0" rtl="0" algn="just">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From this application, a user can input their Symptoms and can get a list of diseases that they can have and provides basic information regarding that diseases. It also provides link for more Information. </a:t>
            </a:r>
            <a:endParaRPr/>
          </a:p>
          <a:p>
            <a:pPr indent="-342900" lvl="0" marL="342900" marR="0" rtl="0" algn="just">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Also provides option for finding nearby Hospitals  </a:t>
            </a:r>
            <a:endParaRPr/>
          </a:p>
          <a:p>
            <a:pPr indent="0" lvl="1" marL="457200" marR="0" rtl="0" algn="just">
              <a:lnSpc>
                <a:spcPct val="150000"/>
              </a:lnSpc>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and Emergency Calls.</a:t>
            </a:r>
            <a:endParaRPr/>
          </a:p>
        </p:txBody>
      </p:sp>
      <p:pic>
        <p:nvPicPr>
          <p:cNvPr id="118" name="Google Shape;118;p4"/>
          <p:cNvPicPr preferRelativeResize="0"/>
          <p:nvPr/>
        </p:nvPicPr>
        <p:blipFill rotWithShape="1">
          <a:blip r:embed="rId3">
            <a:alphaModFix/>
          </a:blip>
          <a:srcRect b="0" l="0" r="0" t="0"/>
          <a:stretch/>
        </p:blipFill>
        <p:spPr>
          <a:xfrm>
            <a:off x="6225601" y="3878033"/>
            <a:ext cx="2354224" cy="2340429"/>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p:nvPr/>
        </p:nvSpPr>
        <p:spPr>
          <a:xfrm>
            <a:off x="228600" y="4267200"/>
            <a:ext cx="8381520" cy="7548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914400" y="3429000"/>
            <a:ext cx="10896600" cy="760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IN" sz="4400">
                <a:solidFill>
                  <a:srgbClr val="000000"/>
                </a:solidFill>
                <a:latin typeface="Arial Black"/>
                <a:ea typeface="Arial Black"/>
                <a:cs typeface="Arial Black"/>
                <a:sym typeface="Arial Black"/>
              </a:rPr>
              <a:t>I</a:t>
            </a:r>
            <a:r>
              <a:rPr b="1" lang="en-IN" sz="3200">
                <a:solidFill>
                  <a:srgbClr val="000000"/>
                </a:solidFill>
                <a:latin typeface="Arial Black"/>
                <a:ea typeface="Arial Black"/>
                <a:cs typeface="Arial Black"/>
                <a:sym typeface="Arial Black"/>
              </a:rPr>
              <a:t>NTRODUCTION</a:t>
            </a:r>
            <a:endParaRPr sz="1800">
              <a:solidFill>
                <a:schemeClr val="dk1"/>
              </a:solidFill>
              <a:latin typeface="Calibri"/>
              <a:ea typeface="Calibri"/>
              <a:cs typeface="Calibri"/>
              <a:sym typeface="Calibri"/>
            </a:endParaRPr>
          </a:p>
        </p:txBody>
      </p:sp>
      <p:pic>
        <p:nvPicPr>
          <p:cNvPr id="126" name="Google Shape;126;p5"/>
          <p:cNvPicPr preferRelativeResize="0"/>
          <p:nvPr/>
        </p:nvPicPr>
        <p:blipFill rotWithShape="1">
          <a:blip r:embed="rId3">
            <a:alphaModFix/>
          </a:blip>
          <a:srcRect b="938" l="6152" r="12513" t="9594"/>
          <a:stretch/>
        </p:blipFill>
        <p:spPr>
          <a:xfrm>
            <a:off x="3581400" y="4724400"/>
            <a:ext cx="2113512" cy="1743648"/>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p:nvPr/>
        </p:nvSpPr>
        <p:spPr>
          <a:xfrm>
            <a:off x="457200" y="1066680"/>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457200" y="489360"/>
            <a:ext cx="8381160" cy="577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3200">
                <a:solidFill>
                  <a:srgbClr val="C00000"/>
                </a:solidFill>
                <a:latin typeface="Calibri"/>
                <a:ea typeface="Calibri"/>
                <a:cs typeface="Calibri"/>
                <a:sym typeface="Calibri"/>
              </a:rPr>
              <a:t>Introduction</a:t>
            </a:r>
            <a:endParaRPr sz="1800">
              <a:solidFill>
                <a:srgbClr val="C00000"/>
              </a:solidFill>
              <a:latin typeface="Calibri"/>
              <a:ea typeface="Calibri"/>
              <a:cs typeface="Calibri"/>
              <a:sym typeface="Calibri"/>
            </a:endParaRPr>
          </a:p>
        </p:txBody>
      </p:sp>
      <p:sp>
        <p:nvSpPr>
          <p:cNvPr id="134" name="Google Shape;134;p6"/>
          <p:cNvSpPr txBox="1"/>
          <p:nvPr/>
        </p:nvSpPr>
        <p:spPr>
          <a:xfrm>
            <a:off x="304800" y="1447800"/>
            <a:ext cx="7620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6"/>
          <p:cNvSpPr txBox="1"/>
          <p:nvPr/>
        </p:nvSpPr>
        <p:spPr>
          <a:xfrm>
            <a:off x="457200" y="1632466"/>
            <a:ext cx="8381160" cy="424731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One of the increasing public concerns is human health. It is very important to maintain good health. </a:t>
            </a:r>
            <a:endParaRPr/>
          </a:p>
          <a:p>
            <a:pPr indent="-342900" lvl="0" marL="342900" marR="0" rtl="0" algn="just">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The patient monitoring and patient care is one of the major fields which lack proper knowledge in rural people. </a:t>
            </a:r>
            <a:endParaRPr/>
          </a:p>
          <a:p>
            <a:pPr indent="-342900" lvl="0" marL="342900" marR="0" rtl="0" algn="just">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This is due to 4'A's:-</a:t>
            </a:r>
            <a:endParaRPr/>
          </a:p>
          <a:p>
            <a:pPr indent="-457200" lvl="2" marL="1371600" marR="0" rtl="0" algn="just">
              <a:lnSpc>
                <a:spcPct val="150000"/>
              </a:lnSpc>
              <a:spcBef>
                <a:spcPts val="0"/>
              </a:spcBef>
              <a:spcAft>
                <a:spcPts val="0"/>
              </a:spcAft>
              <a:buClr>
                <a:schemeClr val="dk1"/>
              </a:buClr>
              <a:buSzPts val="2000"/>
              <a:buFont typeface="Calibri"/>
              <a:buAutoNum type="arabicPeriod"/>
            </a:pPr>
            <a:r>
              <a:rPr b="0" i="0" lang="en-IN" sz="2000" u="none" cap="none" strike="noStrike">
                <a:solidFill>
                  <a:schemeClr val="dk1"/>
                </a:solidFill>
                <a:latin typeface="Times New Roman"/>
                <a:ea typeface="Times New Roman"/>
                <a:cs typeface="Times New Roman"/>
                <a:sym typeface="Times New Roman"/>
              </a:rPr>
              <a:t> Affordability</a:t>
            </a:r>
            <a:endParaRPr/>
          </a:p>
          <a:p>
            <a:pPr indent="-457200" lvl="2" marL="1371600" marR="0" rtl="0" algn="just">
              <a:lnSpc>
                <a:spcPct val="150000"/>
              </a:lnSpc>
              <a:spcBef>
                <a:spcPts val="0"/>
              </a:spcBef>
              <a:spcAft>
                <a:spcPts val="0"/>
              </a:spcAft>
              <a:buClr>
                <a:schemeClr val="dk1"/>
              </a:buClr>
              <a:buSzPts val="2000"/>
              <a:buFont typeface="Calibri"/>
              <a:buAutoNum type="arabicPeriod"/>
            </a:pPr>
            <a:r>
              <a:rPr b="0" i="0" lang="en-IN" sz="2000" u="none" cap="none" strike="noStrike">
                <a:solidFill>
                  <a:schemeClr val="dk1"/>
                </a:solidFill>
                <a:latin typeface="Times New Roman"/>
                <a:ea typeface="Times New Roman"/>
                <a:cs typeface="Times New Roman"/>
                <a:sym typeface="Times New Roman"/>
              </a:rPr>
              <a:t> Accessibility </a:t>
            </a:r>
            <a:endParaRPr/>
          </a:p>
          <a:p>
            <a:pPr indent="-457200" lvl="2" marL="1371600" marR="0" rtl="0" algn="just">
              <a:lnSpc>
                <a:spcPct val="150000"/>
              </a:lnSpc>
              <a:spcBef>
                <a:spcPts val="0"/>
              </a:spcBef>
              <a:spcAft>
                <a:spcPts val="0"/>
              </a:spcAft>
              <a:buClr>
                <a:schemeClr val="dk1"/>
              </a:buClr>
              <a:buSzPts val="2000"/>
              <a:buFont typeface="Calibri"/>
              <a:buAutoNum type="arabicPeriod"/>
            </a:pPr>
            <a:r>
              <a:rPr b="0" i="0" lang="en-IN" sz="2000" u="none" cap="none" strike="noStrike">
                <a:solidFill>
                  <a:schemeClr val="dk1"/>
                </a:solidFill>
                <a:latin typeface="Times New Roman"/>
                <a:ea typeface="Times New Roman"/>
                <a:cs typeface="Times New Roman"/>
                <a:sym typeface="Times New Roman"/>
              </a:rPr>
              <a:t> Awareness and </a:t>
            </a:r>
            <a:endParaRPr/>
          </a:p>
          <a:p>
            <a:pPr indent="-457200" lvl="2" marL="1371600" marR="0" rtl="0" algn="just">
              <a:lnSpc>
                <a:spcPct val="150000"/>
              </a:lnSpc>
              <a:spcBef>
                <a:spcPts val="0"/>
              </a:spcBef>
              <a:spcAft>
                <a:spcPts val="0"/>
              </a:spcAft>
              <a:buClr>
                <a:schemeClr val="dk1"/>
              </a:buClr>
              <a:buSzPts val="2000"/>
              <a:buFont typeface="Calibri"/>
              <a:buAutoNum type="arabicPeriod"/>
            </a:pPr>
            <a:r>
              <a:rPr b="0" i="0" lang="en-IN" sz="2000" u="none" cap="none" strike="noStrike">
                <a:solidFill>
                  <a:schemeClr val="dk1"/>
                </a:solidFill>
                <a:latin typeface="Times New Roman"/>
                <a:ea typeface="Times New Roman"/>
                <a:cs typeface="Times New Roman"/>
                <a:sym typeface="Times New Roman"/>
              </a:rPr>
              <a:t>Availability.</a:t>
            </a:r>
            <a:endParaRPr b="0" i="0" sz="2000" u="none" cap="none" strike="noStrike">
              <a:solidFill>
                <a:schemeClr val="dk1"/>
              </a:solidFill>
              <a:latin typeface="Calibri"/>
              <a:ea typeface="Calibri"/>
              <a:cs typeface="Calibri"/>
              <a:sym typeface="Calibri"/>
            </a:endParaRPr>
          </a:p>
        </p:txBody>
      </p:sp>
      <p:pic>
        <p:nvPicPr>
          <p:cNvPr id="136" name="Google Shape;136;p6"/>
          <p:cNvPicPr preferRelativeResize="0"/>
          <p:nvPr/>
        </p:nvPicPr>
        <p:blipFill rotWithShape="1">
          <a:blip r:embed="rId3">
            <a:alphaModFix/>
          </a:blip>
          <a:srcRect b="0" l="0" r="0" t="0"/>
          <a:stretch/>
        </p:blipFill>
        <p:spPr>
          <a:xfrm>
            <a:off x="4972049" y="3756124"/>
            <a:ext cx="3355521" cy="205661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p:nvPr/>
        </p:nvSpPr>
        <p:spPr>
          <a:xfrm>
            <a:off x="457200" y="2590800"/>
            <a:ext cx="807660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495540" y="1683180"/>
            <a:ext cx="8152560" cy="760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IN" sz="4400">
                <a:solidFill>
                  <a:srgbClr val="000000"/>
                </a:solidFill>
                <a:latin typeface="Arial Black"/>
                <a:ea typeface="Arial Black"/>
                <a:cs typeface="Arial Black"/>
                <a:sym typeface="Arial Black"/>
              </a:rPr>
              <a:t>Literature Survey</a:t>
            </a:r>
            <a:endParaRPr sz="1800">
              <a:solidFill>
                <a:schemeClr val="dk1"/>
              </a:solidFill>
              <a:latin typeface="Calibri"/>
              <a:ea typeface="Calibri"/>
              <a:cs typeface="Calibri"/>
              <a:sym typeface="Calibri"/>
            </a:endParaRPr>
          </a:p>
        </p:txBody>
      </p:sp>
      <p:sp>
        <p:nvSpPr>
          <p:cNvPr id="144" name="Google Shape;144;p7"/>
          <p:cNvSpPr/>
          <p:nvPr/>
        </p:nvSpPr>
        <p:spPr>
          <a:xfrm>
            <a:off x="685800" y="1295280"/>
            <a:ext cx="7619400" cy="7758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pic>
        <p:nvPicPr>
          <p:cNvPr descr="Acrozon" id="145" name="Google Shape;145;p7"/>
          <p:cNvPicPr preferRelativeResize="0"/>
          <p:nvPr/>
        </p:nvPicPr>
        <p:blipFill rotWithShape="1">
          <a:blip r:embed="rId3">
            <a:alphaModFix/>
          </a:blip>
          <a:srcRect b="0" l="0" r="0" t="0"/>
          <a:stretch/>
        </p:blipFill>
        <p:spPr>
          <a:xfrm>
            <a:off x="3080113" y="3124200"/>
            <a:ext cx="2830774" cy="2661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p:nvPr/>
        </p:nvSpPr>
        <p:spPr>
          <a:xfrm>
            <a:off x="228600" y="652520"/>
            <a:ext cx="8381160" cy="75600"/>
          </a:xfrm>
          <a:prstGeom prst="rect">
            <a:avLst/>
          </a:prstGeom>
          <a:solidFill>
            <a:srgbClr val="7030A0"/>
          </a:solidFill>
          <a:ln cap="flat" cmpd="sng" w="25550">
            <a:solidFill>
              <a:srgbClr val="3A5F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2438400" y="65780"/>
            <a:ext cx="9144000" cy="57744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IN" sz="3400">
                <a:solidFill>
                  <a:srgbClr val="C00000"/>
                </a:solidFill>
                <a:latin typeface="Times New Roman"/>
                <a:ea typeface="Times New Roman"/>
                <a:cs typeface="Times New Roman"/>
                <a:sym typeface="Times New Roman"/>
              </a:rPr>
              <a:t>Literature survey</a:t>
            </a:r>
            <a:endParaRPr b="1" sz="3400">
              <a:solidFill>
                <a:srgbClr val="C00000"/>
              </a:solidFill>
              <a:latin typeface="Times New Roman"/>
              <a:ea typeface="Times New Roman"/>
              <a:cs typeface="Times New Roman"/>
              <a:sym typeface="Times New Roman"/>
            </a:endParaRPr>
          </a:p>
        </p:txBody>
      </p:sp>
      <p:sp>
        <p:nvSpPr>
          <p:cNvPr id="153" name="Google Shape;153;p8"/>
          <p:cNvSpPr txBox="1"/>
          <p:nvPr/>
        </p:nvSpPr>
        <p:spPr>
          <a:xfrm>
            <a:off x="457200" y="728120"/>
            <a:ext cx="8381160" cy="867929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IN" sz="2400" u="sng">
                <a:solidFill>
                  <a:schemeClr val="dk1"/>
                </a:solidFill>
                <a:latin typeface="Times New Roman"/>
                <a:ea typeface="Times New Roman"/>
                <a:cs typeface="Times New Roman"/>
                <a:sym typeface="Times New Roman"/>
              </a:rPr>
              <a:t>Paper -1 :</a:t>
            </a:r>
            <a:endParaRPr/>
          </a:p>
          <a:p>
            <a:pPr indent="0" lvl="0" marL="0" marR="0" rtl="0" algn="ctr">
              <a:lnSpc>
                <a:spcPct val="150000"/>
              </a:lnSpc>
              <a:spcBef>
                <a:spcPts val="0"/>
              </a:spcBef>
              <a:spcAft>
                <a:spcPts val="0"/>
              </a:spcAft>
              <a:buNone/>
            </a:pPr>
            <a:r>
              <a:rPr b="1" lang="en-IN" sz="2400" u="sng">
                <a:solidFill>
                  <a:srgbClr val="FF0000"/>
                </a:solidFill>
                <a:latin typeface="Times New Roman"/>
                <a:ea typeface="Times New Roman"/>
                <a:cs typeface="Times New Roman"/>
                <a:sym typeface="Times New Roman"/>
              </a:rPr>
              <a:t>An Android phone Application for a health monitoring system </a:t>
            </a:r>
            <a:endParaRPr/>
          </a:p>
          <a:p>
            <a:pPr indent="0" lvl="0" marL="0" marR="0" rtl="0" algn="just">
              <a:lnSpc>
                <a:spcPct val="150000"/>
              </a:lnSpc>
              <a:spcBef>
                <a:spcPts val="0"/>
              </a:spcBef>
              <a:spcAft>
                <a:spcPts val="0"/>
              </a:spcAft>
              <a:buNone/>
            </a:pPr>
            <a:r>
              <a:rPr b="1" lang="en-IN" sz="2000" u="sng">
                <a:solidFill>
                  <a:schemeClr val="dk1"/>
                </a:solidFill>
                <a:latin typeface="Times New Roman"/>
                <a:ea typeface="Times New Roman"/>
                <a:cs typeface="Times New Roman"/>
                <a:sym typeface="Times New Roman"/>
              </a:rPr>
              <a:t>Published in :</a:t>
            </a:r>
            <a:r>
              <a:rPr b="1" lang="en-IN" sz="2000">
                <a:solidFill>
                  <a:schemeClr val="dk1"/>
                </a:solidFill>
                <a:latin typeface="Times New Roman"/>
                <a:ea typeface="Times New Roman"/>
                <a:cs typeface="Times New Roman"/>
                <a:sym typeface="Times New Roman"/>
              </a:rPr>
              <a:t> </a:t>
            </a:r>
            <a:r>
              <a:rPr lang="en-IN" sz="20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2014 International Conference on (HNICEM)</a:t>
            </a:r>
            <a:r>
              <a:rPr lang="en-IN" sz="2000">
                <a:solidFill>
                  <a:schemeClr val="dk1"/>
                </a:solidFill>
                <a:latin typeface="Times New Roman"/>
                <a:ea typeface="Times New Roman"/>
                <a:cs typeface="Times New Roman"/>
                <a:sym typeface="Times New Roman"/>
              </a:rPr>
              <a:t>.</a:t>
            </a:r>
            <a:endParaRPr b="1" sz="2000" u="sng">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1" lang="en-IN" sz="2000" u="sng">
                <a:solidFill>
                  <a:schemeClr val="dk1"/>
                </a:solidFill>
                <a:latin typeface="Times New Roman"/>
                <a:ea typeface="Times New Roman"/>
                <a:cs typeface="Times New Roman"/>
                <a:sym typeface="Times New Roman"/>
              </a:rPr>
              <a:t>Author</a:t>
            </a:r>
            <a:r>
              <a:rPr b="1" i="1" lang="en-IN" sz="2000">
                <a:solidFill>
                  <a:schemeClr val="dk1"/>
                </a:solidFill>
                <a:latin typeface="Times New Roman"/>
                <a:ea typeface="Times New Roman"/>
                <a:cs typeface="Times New Roman"/>
                <a:sym typeface="Times New Roman"/>
              </a:rPr>
              <a:t> </a:t>
            </a:r>
            <a:r>
              <a:rPr b="1" lang="en-IN" sz="2000">
                <a:solidFill>
                  <a:schemeClr val="dk1"/>
                </a:solidFill>
                <a:latin typeface="Times New Roman"/>
                <a:ea typeface="Times New Roman"/>
                <a:cs typeface="Times New Roman"/>
                <a:sym typeface="Times New Roman"/>
              </a:rPr>
              <a:t>:</a:t>
            </a:r>
            <a:r>
              <a:rPr b="1" i="1" lang="en-IN" sz="2000">
                <a:solidFill>
                  <a:schemeClr val="dk1"/>
                </a:solidFill>
                <a:latin typeface="Times New Roman"/>
                <a:ea typeface="Times New Roman"/>
                <a:cs typeface="Times New Roman"/>
                <a:sym typeface="Times New Roman"/>
              </a:rPr>
              <a:t>   </a:t>
            </a:r>
            <a:r>
              <a:rPr lang="en-IN" sz="20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Jedd Emille Chua</a:t>
            </a:r>
            <a:r>
              <a:rPr lang="en-IN" sz="2000">
                <a:solidFill>
                  <a:schemeClr val="dk1"/>
                </a:solidFill>
                <a:latin typeface="Times New Roman"/>
                <a:ea typeface="Times New Roman"/>
                <a:cs typeface="Times New Roman"/>
                <a:sym typeface="Times New Roman"/>
              </a:rPr>
              <a:t> , </a:t>
            </a:r>
            <a:r>
              <a:rPr lang="en-IN" sz="20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John Amiel Zaldua</a:t>
            </a:r>
            <a:r>
              <a:rPr lang="en-IN" sz="2000">
                <a:solidFill>
                  <a:schemeClr val="dk1"/>
                </a:solidFill>
                <a:latin typeface="Times New Roman"/>
                <a:ea typeface="Times New Roman"/>
                <a:cs typeface="Times New Roman"/>
                <a:sym typeface="Times New Roman"/>
              </a:rPr>
              <a:t> , </a:t>
            </a:r>
            <a:r>
              <a:rPr lang="en-IN" sz="20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Thomas Joseph Sevilla</a:t>
            </a:r>
            <a:r>
              <a:rPr lang="en-IN" sz="2000">
                <a:solidFill>
                  <a:schemeClr val="dk1"/>
                </a:solidFill>
                <a:latin typeface="Times New Roman"/>
                <a:ea typeface="Times New Roman"/>
                <a:cs typeface="Times New Roman"/>
                <a:sym typeface="Times New Roman"/>
              </a:rPr>
              <a:t> , 	    </a:t>
            </a:r>
            <a:r>
              <a:rPr lang="en-IN" sz="20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Michael Ray Orlino</a:t>
            </a:r>
            <a:r>
              <a:rPr lang="en-IN" sz="2000">
                <a:solidFill>
                  <a:schemeClr val="dk1"/>
                </a:solidFill>
                <a:latin typeface="Times New Roman"/>
                <a:ea typeface="Times New Roman"/>
                <a:cs typeface="Times New Roman"/>
                <a:sym typeface="Times New Roman"/>
              </a:rPr>
              <a:t> , </a:t>
            </a:r>
            <a:r>
              <a:rPr lang="en-IN" sz="2000" u="sng">
                <a:solidFill>
                  <a:schemeClr val="dk1"/>
                </a:solidFill>
                <a:latin typeface="Times New Roman"/>
                <a:ea typeface="Times New Roman"/>
                <a:cs typeface="Times New Roman"/>
                <a:sym typeface="Times New Roman"/>
                <a:hlinkClick r:id="rId8">
                  <a:extLst>
                    <a:ext uri="{A12FA001-AC4F-418D-AE19-62706E023703}">
                      <ahyp:hlinkClr val="tx"/>
                    </a:ext>
                  </a:extLst>
                </a:hlinkClick>
              </a:rPr>
              <a:t>Mark John Tapel</a:t>
            </a:r>
            <a:r>
              <a:rPr lang="en-IN" sz="2000">
                <a:solidFill>
                  <a:schemeClr val="dk1"/>
                </a:solidFill>
                <a:latin typeface="Times New Roman"/>
                <a:ea typeface="Times New Roman"/>
                <a:cs typeface="Times New Roman"/>
                <a:sym typeface="Times New Roman"/>
              </a:rPr>
              <a:t>.</a:t>
            </a:r>
            <a:endParaRPr/>
          </a:p>
          <a:p>
            <a:pPr indent="0" lvl="0" marL="0" marR="0" rtl="0" algn="just">
              <a:lnSpc>
                <a:spcPct val="150000"/>
              </a:lnSpc>
              <a:spcBef>
                <a:spcPts val="0"/>
              </a:spcBef>
              <a:spcAft>
                <a:spcPts val="0"/>
              </a:spcAft>
              <a:buNone/>
            </a:pPr>
            <a:r>
              <a:rPr b="1" lang="en-IN" sz="2000" u="sng">
                <a:solidFill>
                  <a:schemeClr val="dk1"/>
                </a:solidFill>
                <a:latin typeface="Times New Roman"/>
                <a:ea typeface="Times New Roman"/>
                <a:cs typeface="Times New Roman"/>
                <a:sym typeface="Times New Roman"/>
              </a:rPr>
              <a:t>Issue Year :</a:t>
            </a:r>
            <a:r>
              <a:rPr b="1" lang="en-IN" sz="2000">
                <a:solidFill>
                  <a:schemeClr val="dk1"/>
                </a:solidFill>
                <a:latin typeface="Times New Roman"/>
                <a:ea typeface="Times New Roman"/>
                <a:cs typeface="Times New Roman"/>
                <a:sym typeface="Times New Roman"/>
              </a:rPr>
              <a:t>  </a:t>
            </a:r>
            <a:r>
              <a:rPr lang="en-IN" sz="2000">
                <a:solidFill>
                  <a:schemeClr val="dk1"/>
                </a:solidFill>
                <a:latin typeface="Times New Roman"/>
                <a:ea typeface="Times New Roman"/>
                <a:cs typeface="Times New Roman"/>
                <a:sym typeface="Times New Roman"/>
              </a:rPr>
              <a:t>22 January 2015 </a:t>
            </a:r>
            <a:r>
              <a:rPr i="1" lang="en-IN" sz="2000">
                <a:solidFill>
                  <a:srgbClr val="00B050"/>
                </a:solidFill>
                <a:latin typeface="Times New Roman"/>
                <a:ea typeface="Times New Roman"/>
                <a:cs typeface="Times New Roman"/>
                <a:sym typeface="Times New Roman"/>
              </a:rPr>
              <a:t>at  Palawan, Philippines.</a:t>
            </a:r>
            <a:endParaRPr/>
          </a:p>
          <a:p>
            <a:pPr indent="0" lvl="0" marL="0" marR="0" rtl="0" algn="just">
              <a:lnSpc>
                <a:spcPct val="150000"/>
              </a:lnSpc>
              <a:spcBef>
                <a:spcPts val="0"/>
              </a:spcBef>
              <a:spcAft>
                <a:spcPts val="0"/>
              </a:spcAft>
              <a:buNone/>
            </a:pPr>
            <a:r>
              <a:t/>
            </a:r>
            <a:endParaRPr b="1" i="1" sz="2000" u="sng">
              <a:solidFill>
                <a:srgbClr val="00B05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IN" sz="2000">
                <a:solidFill>
                  <a:schemeClr val="dk1"/>
                </a:solidFill>
                <a:latin typeface="Times New Roman"/>
                <a:ea typeface="Times New Roman"/>
                <a:cs typeface="Times New Roman"/>
                <a:sym typeface="Times New Roman"/>
              </a:rPr>
              <a:t>Life-threatening conditions such as chronic diseases becoming more common, the need to change one's eating habits and to monitor one's lifestyle have become a necessity. However, going to the doctor frequently is very expensive, and preventive self-monitoring is now more practical and cost-effective. </a:t>
            </a:r>
            <a:endParaRPr b="1" sz="2000" u="sng">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u="sng">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u="sng">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u="sng">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u="sng">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u="sng">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u="sng">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u="sng">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u="sng">
              <a:solidFill>
                <a:srgbClr val="FF000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u="sng">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idx="1" type="body"/>
          </p:nvPr>
        </p:nvSpPr>
        <p:spPr>
          <a:xfrm>
            <a:off x="228600" y="152400"/>
            <a:ext cx="8610600" cy="6019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IN" sz="2400">
                <a:latin typeface="Times New Roman"/>
                <a:ea typeface="Times New Roman"/>
                <a:cs typeface="Times New Roman"/>
                <a:sym typeface="Times New Roman"/>
              </a:rPr>
              <a:t>Paper – 2:</a:t>
            </a:r>
            <a:endParaRPr/>
          </a:p>
          <a:p>
            <a:pPr indent="0" lvl="0" marL="0" rtl="0" algn="ctr">
              <a:spcBef>
                <a:spcPts val="480"/>
              </a:spcBef>
              <a:spcAft>
                <a:spcPts val="0"/>
              </a:spcAft>
              <a:buClr>
                <a:srgbClr val="FF0000"/>
              </a:buClr>
              <a:buSzPts val="2400"/>
              <a:buNone/>
            </a:pPr>
            <a:r>
              <a:rPr b="1" lang="en-IN" sz="2400" u="sng">
                <a:solidFill>
                  <a:srgbClr val="FF0000"/>
                </a:solidFill>
                <a:latin typeface="Times New Roman"/>
                <a:ea typeface="Times New Roman"/>
                <a:cs typeface="Times New Roman"/>
                <a:sym typeface="Times New Roman"/>
              </a:rPr>
              <a:t>Smart Health Monitoring using android mobile devices</a:t>
            </a:r>
            <a:endParaRPr/>
          </a:p>
          <a:p>
            <a:pPr indent="0" lvl="0" marL="0" rtl="0" algn="just">
              <a:lnSpc>
                <a:spcPct val="150000"/>
              </a:lnSpc>
              <a:spcBef>
                <a:spcPts val="400"/>
              </a:spcBef>
              <a:spcAft>
                <a:spcPts val="0"/>
              </a:spcAft>
              <a:buClr>
                <a:schemeClr val="dk1"/>
              </a:buClr>
              <a:buSzPts val="2000"/>
              <a:buNone/>
            </a:pPr>
            <a:r>
              <a:rPr b="1" lang="en-IN" sz="2000" u="sng">
                <a:latin typeface="Times New Roman"/>
                <a:ea typeface="Times New Roman"/>
                <a:cs typeface="Times New Roman"/>
                <a:sym typeface="Times New Roman"/>
              </a:rPr>
              <a:t>Published in :</a:t>
            </a:r>
            <a:r>
              <a:rPr lang="en-IN" sz="2000">
                <a:latin typeface="Times New Roman"/>
                <a:ea typeface="Times New Roman"/>
                <a:cs typeface="Times New Roman"/>
                <a:sym typeface="Times New Roman"/>
              </a:rPr>
              <a:t> </a:t>
            </a:r>
            <a:r>
              <a:rPr lang="en-IN" sz="2000" u="sng">
                <a:solidFill>
                  <a:schemeClr val="hlink"/>
                </a:solidFill>
                <a:latin typeface="Times New Roman"/>
                <a:ea typeface="Times New Roman"/>
                <a:cs typeface="Times New Roman"/>
                <a:sym typeface="Times New Roman"/>
                <a:hlinkClick r:id="rId3"/>
              </a:rPr>
              <a:t>2014 IEEE International Conference on Advanced Communications, Control and Computing Technologies</a:t>
            </a:r>
            <a:endParaRPr b="1" sz="2000" u="sng">
              <a:solidFill>
                <a:srgbClr val="FF0000"/>
              </a:solidFill>
              <a:latin typeface="Times New Roman"/>
              <a:ea typeface="Times New Roman"/>
              <a:cs typeface="Times New Roman"/>
              <a:sym typeface="Times New Roman"/>
            </a:endParaRPr>
          </a:p>
          <a:p>
            <a:pPr indent="0" lvl="0" marL="0" rtl="0" algn="just">
              <a:lnSpc>
                <a:spcPct val="150000"/>
              </a:lnSpc>
              <a:spcBef>
                <a:spcPts val="400"/>
              </a:spcBef>
              <a:spcAft>
                <a:spcPts val="0"/>
              </a:spcAft>
              <a:buClr>
                <a:schemeClr val="dk1"/>
              </a:buClr>
              <a:buSzPts val="2000"/>
              <a:buNone/>
            </a:pPr>
            <a:r>
              <a:rPr b="1" lang="en-IN" sz="2000" u="sng">
                <a:latin typeface="Times New Roman"/>
                <a:ea typeface="Times New Roman"/>
                <a:cs typeface="Times New Roman"/>
                <a:sym typeface="Times New Roman"/>
              </a:rPr>
              <a:t>Author :</a:t>
            </a:r>
            <a:r>
              <a:rPr b="1" lang="en-IN" sz="2000">
                <a:latin typeface="Times New Roman"/>
                <a:ea typeface="Times New Roman"/>
                <a:cs typeface="Times New Roman"/>
                <a:sym typeface="Times New Roman"/>
              </a:rPr>
              <a:t>  </a:t>
            </a:r>
            <a:r>
              <a:rPr lang="en-IN" sz="2000" u="sng">
                <a:solidFill>
                  <a:schemeClr val="hlink"/>
                </a:solidFill>
                <a:latin typeface="Times New Roman"/>
                <a:ea typeface="Times New Roman"/>
                <a:cs typeface="Times New Roman"/>
                <a:sym typeface="Times New Roman"/>
                <a:hlinkClick r:id="rId4"/>
              </a:rPr>
              <a:t>K. Mathan Kumar</a:t>
            </a:r>
            <a:r>
              <a:rPr lang="en-IN" sz="2000">
                <a:latin typeface="Times New Roman"/>
                <a:ea typeface="Times New Roman"/>
                <a:cs typeface="Times New Roman"/>
                <a:sym typeface="Times New Roman"/>
              </a:rPr>
              <a:t> , </a:t>
            </a:r>
            <a:r>
              <a:rPr lang="en-IN" sz="2000" u="sng">
                <a:solidFill>
                  <a:schemeClr val="hlink"/>
                </a:solidFill>
                <a:latin typeface="Times New Roman"/>
                <a:ea typeface="Times New Roman"/>
                <a:cs typeface="Times New Roman"/>
                <a:sym typeface="Times New Roman"/>
                <a:hlinkClick r:id="rId5"/>
              </a:rPr>
              <a:t>R.S. Venkatesan</a:t>
            </a:r>
            <a:endParaRPr sz="2000">
              <a:latin typeface="Times New Roman"/>
              <a:ea typeface="Times New Roman"/>
              <a:cs typeface="Times New Roman"/>
              <a:sym typeface="Times New Roman"/>
            </a:endParaRPr>
          </a:p>
          <a:p>
            <a:pPr indent="0" lvl="0" marL="0" rtl="0" algn="just">
              <a:lnSpc>
                <a:spcPct val="150000"/>
              </a:lnSpc>
              <a:spcBef>
                <a:spcPts val="400"/>
              </a:spcBef>
              <a:spcAft>
                <a:spcPts val="0"/>
              </a:spcAft>
              <a:buClr>
                <a:schemeClr val="dk1"/>
              </a:buClr>
              <a:buSzPts val="2000"/>
              <a:buNone/>
            </a:pPr>
            <a:r>
              <a:rPr b="1" lang="en-IN" sz="2000" u="sng">
                <a:latin typeface="Times New Roman"/>
                <a:ea typeface="Times New Roman"/>
                <a:cs typeface="Times New Roman"/>
                <a:sym typeface="Times New Roman"/>
              </a:rPr>
              <a:t>Issue Year :</a:t>
            </a:r>
            <a:r>
              <a:rPr b="1" lang="en-IN" sz="2000">
                <a:latin typeface="Times New Roman"/>
                <a:ea typeface="Times New Roman"/>
                <a:cs typeface="Times New Roman"/>
                <a:sym typeface="Times New Roman"/>
              </a:rPr>
              <a:t>  </a:t>
            </a:r>
            <a:r>
              <a:rPr lang="en-IN" sz="2000">
                <a:latin typeface="Times New Roman"/>
                <a:ea typeface="Times New Roman"/>
                <a:cs typeface="Times New Roman"/>
                <a:sym typeface="Times New Roman"/>
              </a:rPr>
              <a:t>26 January 2015 at </a:t>
            </a:r>
            <a:r>
              <a:rPr i="1" lang="en-IN" sz="2000">
                <a:solidFill>
                  <a:srgbClr val="00B050"/>
                </a:solidFill>
                <a:latin typeface="Times New Roman"/>
                <a:ea typeface="Times New Roman"/>
                <a:cs typeface="Times New Roman"/>
                <a:sym typeface="Times New Roman"/>
              </a:rPr>
              <a:t>Ramanathapuram, India .</a:t>
            </a:r>
            <a:endParaRPr/>
          </a:p>
          <a:p>
            <a:pPr indent="0" lvl="0" marL="0" rtl="0" algn="just">
              <a:lnSpc>
                <a:spcPct val="15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150000"/>
              </a:lnSpc>
              <a:spcBef>
                <a:spcPts val="400"/>
              </a:spcBef>
              <a:spcAft>
                <a:spcPts val="0"/>
              </a:spcAft>
              <a:buClr>
                <a:schemeClr val="dk1"/>
              </a:buClr>
              <a:buSzPts val="2000"/>
              <a:buNone/>
            </a:pPr>
            <a:r>
              <a:rPr lang="en-IN" sz="2000">
                <a:latin typeface="Times New Roman"/>
                <a:ea typeface="Times New Roman"/>
                <a:cs typeface="Times New Roman"/>
                <a:sym typeface="Times New Roman"/>
              </a:rPr>
              <a:t>This project deals with a new reliable health monitoring system designed for affordable low cost wireless patient monitoring system. The monitoring signals are finally obtained in smartwatches and Android mobile devices. It detects blood pressure &amp; body temperature.</a:t>
            </a:r>
            <a:endParaRPr i="1" sz="2000">
              <a:solidFill>
                <a:srgbClr val="00B050"/>
              </a:solidFill>
              <a:latin typeface="Times New Roman"/>
              <a:ea typeface="Times New Roman"/>
              <a:cs typeface="Times New Roman"/>
              <a:sym typeface="Times New Roman"/>
            </a:endParaRPr>
          </a:p>
        </p:txBody>
      </p:sp>
      <p:pic>
        <p:nvPicPr>
          <p:cNvPr id="159" name="Google Shape;159;p9"/>
          <p:cNvPicPr preferRelativeResize="0"/>
          <p:nvPr/>
        </p:nvPicPr>
        <p:blipFill rotWithShape="1">
          <a:blip r:embed="rId6">
            <a:alphaModFix/>
          </a:blip>
          <a:srcRect b="5024" l="23332" r="9408" t="0"/>
          <a:stretch/>
        </p:blipFill>
        <p:spPr>
          <a:xfrm>
            <a:off x="6324600" y="1600201"/>
            <a:ext cx="2590800" cy="1699142"/>
          </a:xfrm>
          <a:prstGeom prst="ellipse">
            <a:avLst/>
          </a:prstGeom>
          <a:noFill/>
          <a:ln cap="flat" cmpd="sng" w="9525">
            <a:solidFill>
              <a:schemeClr val="dk1"/>
            </a:solidFill>
            <a:prstDash val="solid"/>
            <a:miter lim="800000"/>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Hareen</dc:creator>
</cp:coreProperties>
</file>