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3"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8FB"/>
    <a:srgbClr val="FFFFFF"/>
    <a:srgbClr val="FF3399"/>
    <a:srgbClr val="FEF8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3" d="100"/>
          <a:sy n="83" d="100"/>
        </p:scale>
        <p:origin x="-22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rani" userId="b6a6b3e606b9c949" providerId="LiveId" clId="{B1B85032-2356-4CDF-AE87-1EA2851FD2A3}"/>
    <pc:docChg chg="undo redo custSel addSld modSld sldOrd">
      <pc:chgData name="Swarani" userId="b6a6b3e606b9c949" providerId="LiveId" clId="{B1B85032-2356-4CDF-AE87-1EA2851FD2A3}" dt="2021-02-06T09:11:14.140" v="1035" actId="14100"/>
      <pc:docMkLst>
        <pc:docMk/>
      </pc:docMkLst>
      <pc:sldChg chg="modSp mod">
        <pc:chgData name="Swarani" userId="b6a6b3e606b9c949" providerId="LiveId" clId="{B1B85032-2356-4CDF-AE87-1EA2851FD2A3}" dt="2021-02-06T08:59:02.250" v="533" actId="20577"/>
        <pc:sldMkLst>
          <pc:docMk/>
          <pc:sldMk cId="3405621932" sldId="257"/>
        </pc:sldMkLst>
        <pc:spChg chg="mod">
          <ac:chgData name="Swarani" userId="b6a6b3e606b9c949" providerId="LiveId" clId="{B1B85032-2356-4CDF-AE87-1EA2851FD2A3}" dt="2021-02-06T08:59:02.250" v="533" actId="20577"/>
          <ac:spMkLst>
            <pc:docMk/>
            <pc:sldMk cId="3405621932" sldId="257"/>
            <ac:spMk id="3" creationId="{07473D97-299E-4D0A-9E22-1EFE71912E40}"/>
          </ac:spMkLst>
        </pc:spChg>
      </pc:sldChg>
      <pc:sldChg chg="modSp mod">
        <pc:chgData name="Swarani" userId="b6a6b3e606b9c949" providerId="LiveId" clId="{B1B85032-2356-4CDF-AE87-1EA2851FD2A3}" dt="2021-02-06T09:00:00.069" v="536" actId="255"/>
        <pc:sldMkLst>
          <pc:docMk/>
          <pc:sldMk cId="566343533" sldId="258"/>
        </pc:sldMkLst>
        <pc:spChg chg="mod">
          <ac:chgData name="Swarani" userId="b6a6b3e606b9c949" providerId="LiveId" clId="{B1B85032-2356-4CDF-AE87-1EA2851FD2A3}" dt="2021-02-06T09:00:00.069" v="536" actId="255"/>
          <ac:spMkLst>
            <pc:docMk/>
            <pc:sldMk cId="566343533" sldId="258"/>
            <ac:spMk id="3" creationId="{C591A905-9957-4C1D-8F9D-DE98D23A073E}"/>
          </ac:spMkLst>
        </pc:spChg>
      </pc:sldChg>
      <pc:sldChg chg="modSp">
        <pc:chgData name="Swarani" userId="b6a6b3e606b9c949" providerId="LiveId" clId="{B1B85032-2356-4CDF-AE87-1EA2851FD2A3}" dt="2021-02-06T08:56:10.851" v="311" actId="14100"/>
        <pc:sldMkLst>
          <pc:docMk/>
          <pc:sldMk cId="1178601386" sldId="259"/>
        </pc:sldMkLst>
        <pc:picChg chg="mod">
          <ac:chgData name="Swarani" userId="b6a6b3e606b9c949" providerId="LiveId" clId="{B1B85032-2356-4CDF-AE87-1EA2851FD2A3}" dt="2021-02-06T08:56:10.851" v="311" actId="14100"/>
          <ac:picMkLst>
            <pc:docMk/>
            <pc:sldMk cId="1178601386" sldId="259"/>
            <ac:picMk id="1025" creationId="{EC983D7A-DAE7-4717-A697-83C034338F2F}"/>
          </ac:picMkLst>
        </pc:picChg>
      </pc:sldChg>
      <pc:sldChg chg="modSp mod">
        <pc:chgData name="Swarani" userId="b6a6b3e606b9c949" providerId="LiveId" clId="{B1B85032-2356-4CDF-AE87-1EA2851FD2A3}" dt="2021-02-06T09:00:19.475" v="539" actId="255"/>
        <pc:sldMkLst>
          <pc:docMk/>
          <pc:sldMk cId="3420557311" sldId="260"/>
        </pc:sldMkLst>
        <pc:spChg chg="mod">
          <ac:chgData name="Swarani" userId="b6a6b3e606b9c949" providerId="LiveId" clId="{B1B85032-2356-4CDF-AE87-1EA2851FD2A3}" dt="2021-02-06T09:00:11.379" v="537" actId="255"/>
          <ac:spMkLst>
            <pc:docMk/>
            <pc:sldMk cId="3420557311" sldId="260"/>
            <ac:spMk id="3" creationId="{13123BFB-5B98-4DC7-8CC5-9D402317960E}"/>
          </ac:spMkLst>
        </pc:spChg>
        <pc:spChg chg="mod">
          <ac:chgData name="Swarani" userId="b6a6b3e606b9c949" providerId="LiveId" clId="{B1B85032-2356-4CDF-AE87-1EA2851FD2A3}" dt="2021-02-06T09:00:19.475" v="539" actId="255"/>
          <ac:spMkLst>
            <pc:docMk/>
            <pc:sldMk cId="3420557311" sldId="260"/>
            <ac:spMk id="5" creationId="{5620B38E-7990-4A8E-869D-6B4070936CC3}"/>
          </ac:spMkLst>
        </pc:spChg>
      </pc:sldChg>
      <pc:sldChg chg="modSp mod">
        <pc:chgData name="Swarani" userId="b6a6b3e606b9c949" providerId="LiveId" clId="{B1B85032-2356-4CDF-AE87-1EA2851FD2A3}" dt="2021-02-06T09:00:38.488" v="541" actId="255"/>
        <pc:sldMkLst>
          <pc:docMk/>
          <pc:sldMk cId="2413072403" sldId="261"/>
        </pc:sldMkLst>
        <pc:spChg chg="mod">
          <ac:chgData name="Swarani" userId="b6a6b3e606b9c949" providerId="LiveId" clId="{B1B85032-2356-4CDF-AE87-1EA2851FD2A3}" dt="2021-02-06T09:00:38.488" v="541" actId="255"/>
          <ac:spMkLst>
            <pc:docMk/>
            <pc:sldMk cId="2413072403" sldId="261"/>
            <ac:spMk id="3" creationId="{3A3F0700-2CF7-475A-B1B8-DF1CD1312898}"/>
          </ac:spMkLst>
        </pc:spChg>
      </pc:sldChg>
      <pc:sldChg chg="modSp mod">
        <pc:chgData name="Swarani" userId="b6a6b3e606b9c949" providerId="LiveId" clId="{B1B85032-2356-4CDF-AE87-1EA2851FD2A3}" dt="2021-02-06T09:02:13.164" v="551" actId="255"/>
        <pc:sldMkLst>
          <pc:docMk/>
          <pc:sldMk cId="3052263469" sldId="262"/>
        </pc:sldMkLst>
        <pc:spChg chg="mod">
          <ac:chgData name="Swarani" userId="b6a6b3e606b9c949" providerId="LiveId" clId="{B1B85032-2356-4CDF-AE87-1EA2851FD2A3}" dt="2021-02-06T09:02:13.164" v="551" actId="255"/>
          <ac:spMkLst>
            <pc:docMk/>
            <pc:sldMk cId="3052263469" sldId="262"/>
            <ac:spMk id="2" creationId="{B17C12EC-6EE4-42E9-8531-06D026B73EC4}"/>
          </ac:spMkLst>
        </pc:spChg>
        <pc:spChg chg="mod">
          <ac:chgData name="Swarani" userId="b6a6b3e606b9c949" providerId="LiveId" clId="{B1B85032-2356-4CDF-AE87-1EA2851FD2A3}" dt="2021-02-06T09:00:55.804" v="542" actId="255"/>
          <ac:spMkLst>
            <pc:docMk/>
            <pc:sldMk cId="3052263469" sldId="262"/>
            <ac:spMk id="4" creationId="{2FE97ABB-F1D7-48EC-B038-86870E53FCF1}"/>
          </ac:spMkLst>
        </pc:spChg>
        <pc:picChg chg="mod">
          <ac:chgData name="Swarani" userId="b6a6b3e606b9c949" providerId="LiveId" clId="{B1B85032-2356-4CDF-AE87-1EA2851FD2A3}" dt="2021-02-06T05:59:54.907" v="6" actId="1076"/>
          <ac:picMkLst>
            <pc:docMk/>
            <pc:sldMk cId="3052263469" sldId="262"/>
            <ac:picMk id="2049" creationId="{9FA6410F-8EDE-4AA5-81BE-BD82FEA366C4}"/>
          </ac:picMkLst>
        </pc:picChg>
      </pc:sldChg>
      <pc:sldChg chg="modSp mod">
        <pc:chgData name="Swarani" userId="b6a6b3e606b9c949" providerId="LiveId" clId="{B1B85032-2356-4CDF-AE87-1EA2851FD2A3}" dt="2021-02-06T09:01:09.101" v="544" actId="255"/>
        <pc:sldMkLst>
          <pc:docMk/>
          <pc:sldMk cId="1086505208" sldId="263"/>
        </pc:sldMkLst>
        <pc:spChg chg="mod">
          <ac:chgData name="Swarani" userId="b6a6b3e606b9c949" providerId="LiveId" clId="{B1B85032-2356-4CDF-AE87-1EA2851FD2A3}" dt="2021-02-06T06:00:26.480" v="11" actId="255"/>
          <ac:spMkLst>
            <pc:docMk/>
            <pc:sldMk cId="1086505208" sldId="263"/>
            <ac:spMk id="10" creationId="{32E2D5DB-CA38-4EC9-AB4C-FE09ABC2D939}"/>
          </ac:spMkLst>
        </pc:spChg>
        <pc:spChg chg="mod">
          <ac:chgData name="Swarani" userId="b6a6b3e606b9c949" providerId="LiveId" clId="{B1B85032-2356-4CDF-AE87-1EA2851FD2A3}" dt="2021-02-06T09:01:09.101" v="544" actId="255"/>
          <ac:spMkLst>
            <pc:docMk/>
            <pc:sldMk cId="1086505208" sldId="263"/>
            <ac:spMk id="14" creationId="{219D86E9-1C01-45C5-ABCB-D6DE40AEED7C}"/>
          </ac:spMkLst>
        </pc:spChg>
      </pc:sldChg>
      <pc:sldChg chg="modSp mod ord">
        <pc:chgData name="Swarani" userId="b6a6b3e606b9c949" providerId="LiveId" clId="{B1B85032-2356-4CDF-AE87-1EA2851FD2A3}" dt="2021-02-06T09:01:24.761" v="545" actId="255"/>
        <pc:sldMkLst>
          <pc:docMk/>
          <pc:sldMk cId="4176368434" sldId="264"/>
        </pc:sldMkLst>
        <pc:spChg chg="mod">
          <ac:chgData name="Swarani" userId="b6a6b3e606b9c949" providerId="LiveId" clId="{B1B85032-2356-4CDF-AE87-1EA2851FD2A3}" dt="2021-02-06T06:10:23.143" v="89" actId="207"/>
          <ac:spMkLst>
            <pc:docMk/>
            <pc:sldMk cId="4176368434" sldId="264"/>
            <ac:spMk id="3" creationId="{94A4EF00-9529-486A-90E6-AA9E196ECA4E}"/>
          </ac:spMkLst>
        </pc:spChg>
        <pc:spChg chg="mod">
          <ac:chgData name="Swarani" userId="b6a6b3e606b9c949" providerId="LiveId" clId="{B1B85032-2356-4CDF-AE87-1EA2851FD2A3}" dt="2021-02-06T09:01:24.761" v="545" actId="255"/>
          <ac:spMkLst>
            <pc:docMk/>
            <pc:sldMk cId="4176368434" sldId="264"/>
            <ac:spMk id="7" creationId="{81FF40B0-AC3D-4083-8B17-EFDB55A792BB}"/>
          </ac:spMkLst>
        </pc:spChg>
      </pc:sldChg>
      <pc:sldChg chg="modSp mod">
        <pc:chgData name="Swarani" userId="b6a6b3e606b9c949" providerId="LiveId" clId="{B1B85032-2356-4CDF-AE87-1EA2851FD2A3}" dt="2021-02-06T09:01:55.347" v="549" actId="255"/>
        <pc:sldMkLst>
          <pc:docMk/>
          <pc:sldMk cId="2271275290" sldId="265"/>
        </pc:sldMkLst>
        <pc:spChg chg="mod">
          <ac:chgData name="Swarani" userId="b6a6b3e606b9c949" providerId="LiveId" clId="{B1B85032-2356-4CDF-AE87-1EA2851FD2A3}" dt="2021-02-06T09:01:55.347" v="549" actId="255"/>
          <ac:spMkLst>
            <pc:docMk/>
            <pc:sldMk cId="2271275290" sldId="265"/>
            <ac:spMk id="3" creationId="{DC0CA26A-57CC-4C29-BDE1-417CBAF4E1BC}"/>
          </ac:spMkLst>
        </pc:spChg>
      </pc:sldChg>
      <pc:sldChg chg="modSp mod">
        <pc:chgData name="Swarani" userId="b6a6b3e606b9c949" providerId="LiveId" clId="{B1B85032-2356-4CDF-AE87-1EA2851FD2A3}" dt="2021-02-06T09:10:28.955" v="1033" actId="255"/>
        <pc:sldMkLst>
          <pc:docMk/>
          <pc:sldMk cId="201738692" sldId="266"/>
        </pc:sldMkLst>
        <pc:spChg chg="mod">
          <ac:chgData name="Swarani" userId="b6a6b3e606b9c949" providerId="LiveId" clId="{B1B85032-2356-4CDF-AE87-1EA2851FD2A3}" dt="2021-02-06T09:10:28.955" v="1033" actId="255"/>
          <ac:spMkLst>
            <pc:docMk/>
            <pc:sldMk cId="201738692" sldId="266"/>
            <ac:spMk id="5" creationId="{42BB2158-60CC-4828-90E5-09F0CEFCDAD7}"/>
          </ac:spMkLst>
        </pc:spChg>
      </pc:sldChg>
      <pc:sldChg chg="modSp mod">
        <pc:chgData name="Swarani" userId="b6a6b3e606b9c949" providerId="LiveId" clId="{B1B85032-2356-4CDF-AE87-1EA2851FD2A3}" dt="2021-02-06T09:11:14.140" v="1035" actId="14100"/>
        <pc:sldMkLst>
          <pc:docMk/>
          <pc:sldMk cId="1619728637" sldId="268"/>
        </pc:sldMkLst>
        <pc:spChg chg="mod">
          <ac:chgData name="Swarani" userId="b6a6b3e606b9c949" providerId="LiveId" clId="{B1B85032-2356-4CDF-AE87-1EA2851FD2A3}" dt="2021-02-06T09:11:14.140" v="1035" actId="14100"/>
          <ac:spMkLst>
            <pc:docMk/>
            <pc:sldMk cId="1619728637" sldId="268"/>
            <ac:spMk id="3" creationId="{1E06DE15-C1BA-427E-BDE7-29E6BBB3F0F2}"/>
          </ac:spMkLst>
        </pc:spChg>
        <pc:spChg chg="mod">
          <ac:chgData name="Swarani" userId="b6a6b3e606b9c949" providerId="LiveId" clId="{B1B85032-2356-4CDF-AE87-1EA2851FD2A3}" dt="2021-02-06T09:03:02.569" v="553" actId="255"/>
          <ac:spMkLst>
            <pc:docMk/>
            <pc:sldMk cId="1619728637" sldId="268"/>
            <ac:spMk id="8" creationId="{7C048794-EF61-4C2C-8241-EC98B186063F}"/>
          </ac:spMkLst>
        </pc:spChg>
      </pc:sldChg>
      <pc:sldChg chg="modSp mod">
        <pc:chgData name="Swarani" userId="b6a6b3e606b9c949" providerId="LiveId" clId="{B1B85032-2356-4CDF-AE87-1EA2851FD2A3}" dt="2021-02-06T09:03:35.039" v="619" actId="255"/>
        <pc:sldMkLst>
          <pc:docMk/>
          <pc:sldMk cId="3945091551" sldId="269"/>
        </pc:sldMkLst>
        <pc:spChg chg="mod">
          <ac:chgData name="Swarani" userId="b6a6b3e606b9c949" providerId="LiveId" clId="{B1B85032-2356-4CDF-AE87-1EA2851FD2A3}" dt="2021-02-06T09:03:35.039" v="619" actId="255"/>
          <ac:spMkLst>
            <pc:docMk/>
            <pc:sldMk cId="3945091551" sldId="269"/>
            <ac:spMk id="3" creationId="{FA787CCD-C5D2-4220-96CD-BC991032410A}"/>
          </ac:spMkLst>
        </pc:spChg>
      </pc:sldChg>
      <pc:sldChg chg="modSp mod">
        <pc:chgData name="Swarani" userId="b6a6b3e606b9c949" providerId="LiveId" clId="{B1B85032-2356-4CDF-AE87-1EA2851FD2A3}" dt="2021-02-06T09:09:21.451" v="941" actId="255"/>
        <pc:sldMkLst>
          <pc:docMk/>
          <pc:sldMk cId="3501148803" sldId="270"/>
        </pc:sldMkLst>
        <pc:spChg chg="mod">
          <ac:chgData name="Swarani" userId="b6a6b3e606b9c949" providerId="LiveId" clId="{B1B85032-2356-4CDF-AE87-1EA2851FD2A3}" dt="2021-02-06T09:04:13.828" v="682" actId="207"/>
          <ac:spMkLst>
            <pc:docMk/>
            <pc:sldMk cId="3501148803" sldId="270"/>
            <ac:spMk id="3" creationId="{AEDF850A-8F1A-4F86-AA98-B93EA2BE3F27}"/>
          </ac:spMkLst>
        </pc:spChg>
        <pc:spChg chg="mod">
          <ac:chgData name="Swarani" userId="b6a6b3e606b9c949" providerId="LiveId" clId="{B1B85032-2356-4CDF-AE87-1EA2851FD2A3}" dt="2021-02-06T09:09:21.451" v="941" actId="255"/>
          <ac:spMkLst>
            <pc:docMk/>
            <pc:sldMk cId="3501148803" sldId="270"/>
            <ac:spMk id="5" creationId="{D12230BB-B5AF-4B28-A7A9-0AC8736F21C2}"/>
          </ac:spMkLst>
        </pc:spChg>
      </pc:sldChg>
      <pc:sldChg chg="modSp mod">
        <pc:chgData name="Swarani" userId="b6a6b3e606b9c949" providerId="LiveId" clId="{B1B85032-2356-4CDF-AE87-1EA2851FD2A3}" dt="2021-02-06T09:09:02.167" v="939" actId="255"/>
        <pc:sldMkLst>
          <pc:docMk/>
          <pc:sldMk cId="1131200100" sldId="271"/>
        </pc:sldMkLst>
        <pc:spChg chg="mod">
          <ac:chgData name="Swarani" userId="b6a6b3e606b9c949" providerId="LiveId" clId="{B1B85032-2356-4CDF-AE87-1EA2851FD2A3}" dt="2021-02-06T09:09:02.167" v="939" actId="255"/>
          <ac:spMkLst>
            <pc:docMk/>
            <pc:sldMk cId="1131200100" sldId="271"/>
            <ac:spMk id="3" creationId="{8E127DC6-4062-470F-BB3F-A5333D0D9B2F}"/>
          </ac:spMkLst>
        </pc:spChg>
      </pc:sldChg>
      <pc:sldChg chg="modSp mod">
        <pc:chgData name="Swarani" userId="b6a6b3e606b9c949" providerId="LiveId" clId="{B1B85032-2356-4CDF-AE87-1EA2851FD2A3}" dt="2021-02-06T09:08:33.681" v="938" actId="207"/>
        <pc:sldMkLst>
          <pc:docMk/>
          <pc:sldMk cId="234767832" sldId="272"/>
        </pc:sldMkLst>
        <pc:spChg chg="mod">
          <ac:chgData name="Swarani" userId="b6a6b3e606b9c949" providerId="LiveId" clId="{B1B85032-2356-4CDF-AE87-1EA2851FD2A3}" dt="2021-02-06T09:08:11.511" v="937" actId="115"/>
          <ac:spMkLst>
            <pc:docMk/>
            <pc:sldMk cId="234767832" sldId="272"/>
            <ac:spMk id="3" creationId="{6A13B3B0-3B36-4915-9FF1-BD18B809D932}"/>
          </ac:spMkLst>
        </pc:spChg>
        <pc:spChg chg="mod">
          <ac:chgData name="Swarani" userId="b6a6b3e606b9c949" providerId="LiveId" clId="{B1B85032-2356-4CDF-AE87-1EA2851FD2A3}" dt="2021-02-06T09:08:33.681" v="938" actId="207"/>
          <ac:spMkLst>
            <pc:docMk/>
            <pc:sldMk cId="234767832" sldId="272"/>
            <ac:spMk id="5" creationId="{44CEF21D-0DA1-4290-A941-6BA6E0C46C25}"/>
          </ac:spMkLst>
        </pc:spChg>
      </pc:sldChg>
      <pc:sldChg chg="addSp modSp new mod">
        <pc:chgData name="Swarani" userId="b6a6b3e606b9c949" providerId="LiveId" clId="{B1B85032-2356-4CDF-AE87-1EA2851FD2A3}" dt="2021-02-06T09:07:19.652" v="868" actId="115"/>
        <pc:sldMkLst>
          <pc:docMk/>
          <pc:sldMk cId="978696025" sldId="273"/>
        </pc:sldMkLst>
        <pc:spChg chg="add mod">
          <ac:chgData name="Swarani" userId="b6a6b3e606b9c949" providerId="LiveId" clId="{B1B85032-2356-4CDF-AE87-1EA2851FD2A3}" dt="2021-02-06T09:07:19.652" v="868" actId="115"/>
          <ac:spMkLst>
            <pc:docMk/>
            <pc:sldMk cId="978696025" sldId="273"/>
            <ac:spMk id="3" creationId="{3C55C476-9537-4A68-9B8B-91F5FFEF3C4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2121CA-2D57-4817-9F0C-EFCF826EC89C}" type="datetimeFigureOut">
              <a:rPr lang="en-IN" smtClean="0"/>
              <a:t>12-03-2021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DE225-2E49-453A-8426-FF3395EADACD}" type="slidenum">
              <a:rPr lang="en-IN" smtClean="0"/>
              <a:t>‹#›</a:t>
            </a:fld>
            <a:endParaRPr lang="en-IN"/>
          </a:p>
        </p:txBody>
      </p:sp>
    </p:spTree>
    <p:extLst>
      <p:ext uri="{BB962C8B-B14F-4D97-AF65-F5344CB8AC3E}">
        <p14:creationId xmlns:p14="http://schemas.microsoft.com/office/powerpoint/2010/main" val="1558321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2121CA-2D57-4817-9F0C-EFCF826EC89C}" type="datetimeFigureOut">
              <a:rPr lang="en-IN" smtClean="0"/>
              <a:t>12-03-2021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DE225-2E49-453A-8426-FF3395EADACD}" type="slidenum">
              <a:rPr lang="en-IN" smtClean="0"/>
              <a:t>‹#›</a:t>
            </a:fld>
            <a:endParaRPr lang="en-IN"/>
          </a:p>
        </p:txBody>
      </p:sp>
    </p:spTree>
    <p:extLst>
      <p:ext uri="{BB962C8B-B14F-4D97-AF65-F5344CB8AC3E}">
        <p14:creationId xmlns:p14="http://schemas.microsoft.com/office/powerpoint/2010/main" val="2588818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2121CA-2D57-4817-9F0C-EFCF826EC89C}" type="datetimeFigureOut">
              <a:rPr lang="en-IN" smtClean="0"/>
              <a:t>12-03-2021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DE225-2E49-453A-8426-FF3395EADACD}" type="slidenum">
              <a:rPr lang="en-IN" smtClean="0"/>
              <a:t>‹#›</a:t>
            </a:fld>
            <a:endParaRPr lang="en-IN"/>
          </a:p>
        </p:txBody>
      </p:sp>
    </p:spTree>
    <p:extLst>
      <p:ext uri="{BB962C8B-B14F-4D97-AF65-F5344CB8AC3E}">
        <p14:creationId xmlns:p14="http://schemas.microsoft.com/office/powerpoint/2010/main" val="1862860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2121CA-2D57-4817-9F0C-EFCF826EC89C}" type="datetimeFigureOut">
              <a:rPr lang="en-IN" smtClean="0"/>
              <a:t>12-03-2021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DE225-2E49-453A-8426-FF3395EADACD}"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21952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2121CA-2D57-4817-9F0C-EFCF826EC89C}" type="datetimeFigureOut">
              <a:rPr lang="en-IN" smtClean="0"/>
              <a:t>12-03-2021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DE225-2E49-453A-8426-FF3395EADACD}" type="slidenum">
              <a:rPr lang="en-IN" smtClean="0"/>
              <a:t>‹#›</a:t>
            </a:fld>
            <a:endParaRPr lang="en-IN"/>
          </a:p>
        </p:txBody>
      </p:sp>
    </p:spTree>
    <p:extLst>
      <p:ext uri="{BB962C8B-B14F-4D97-AF65-F5344CB8AC3E}">
        <p14:creationId xmlns:p14="http://schemas.microsoft.com/office/powerpoint/2010/main" val="3747440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2121CA-2D57-4817-9F0C-EFCF826EC89C}" type="datetimeFigureOut">
              <a:rPr lang="en-IN" smtClean="0"/>
              <a:t>12-03-2021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DE225-2E49-453A-8426-FF3395EADACD}" type="slidenum">
              <a:rPr lang="en-IN" smtClean="0"/>
              <a:t>‹#›</a:t>
            </a:fld>
            <a:endParaRPr lang="en-IN"/>
          </a:p>
        </p:txBody>
      </p:sp>
    </p:spTree>
    <p:extLst>
      <p:ext uri="{BB962C8B-B14F-4D97-AF65-F5344CB8AC3E}">
        <p14:creationId xmlns:p14="http://schemas.microsoft.com/office/powerpoint/2010/main" val="1170228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2121CA-2D57-4817-9F0C-EFCF826EC89C}" type="datetimeFigureOut">
              <a:rPr lang="en-IN" smtClean="0"/>
              <a:t>12-03-2021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DE225-2E49-453A-8426-FF3395EADACD}" type="slidenum">
              <a:rPr lang="en-IN" smtClean="0"/>
              <a:t>‹#›</a:t>
            </a:fld>
            <a:endParaRPr lang="en-IN"/>
          </a:p>
        </p:txBody>
      </p:sp>
    </p:spTree>
    <p:extLst>
      <p:ext uri="{BB962C8B-B14F-4D97-AF65-F5344CB8AC3E}">
        <p14:creationId xmlns:p14="http://schemas.microsoft.com/office/powerpoint/2010/main" val="2567991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2121CA-2D57-4817-9F0C-EFCF826EC89C}" type="datetimeFigureOut">
              <a:rPr lang="en-IN" smtClean="0"/>
              <a:t>12-03-2021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DE225-2E49-453A-8426-FF3395EADACD}" type="slidenum">
              <a:rPr lang="en-IN" smtClean="0"/>
              <a:t>‹#›</a:t>
            </a:fld>
            <a:endParaRPr lang="en-IN"/>
          </a:p>
        </p:txBody>
      </p:sp>
    </p:spTree>
    <p:extLst>
      <p:ext uri="{BB962C8B-B14F-4D97-AF65-F5344CB8AC3E}">
        <p14:creationId xmlns:p14="http://schemas.microsoft.com/office/powerpoint/2010/main" val="4049468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2121CA-2D57-4817-9F0C-EFCF826EC89C}" type="datetimeFigureOut">
              <a:rPr lang="en-IN" smtClean="0"/>
              <a:t>12-03-2021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DE225-2E49-453A-8426-FF3395EADACD}" type="slidenum">
              <a:rPr lang="en-IN" smtClean="0"/>
              <a:t>‹#›</a:t>
            </a:fld>
            <a:endParaRPr lang="en-IN"/>
          </a:p>
        </p:txBody>
      </p:sp>
    </p:spTree>
    <p:extLst>
      <p:ext uri="{BB962C8B-B14F-4D97-AF65-F5344CB8AC3E}">
        <p14:creationId xmlns:p14="http://schemas.microsoft.com/office/powerpoint/2010/main" val="2590860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2121CA-2D57-4817-9F0C-EFCF826EC89C}" type="datetimeFigureOut">
              <a:rPr lang="en-IN" smtClean="0"/>
              <a:t>12-03-2021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DE225-2E49-453A-8426-FF3395EADACD}" type="slidenum">
              <a:rPr lang="en-IN" smtClean="0"/>
              <a:t>‹#›</a:t>
            </a:fld>
            <a:endParaRPr lang="en-IN"/>
          </a:p>
        </p:txBody>
      </p:sp>
    </p:spTree>
    <p:extLst>
      <p:ext uri="{BB962C8B-B14F-4D97-AF65-F5344CB8AC3E}">
        <p14:creationId xmlns:p14="http://schemas.microsoft.com/office/powerpoint/2010/main" val="163991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2121CA-2D57-4817-9F0C-EFCF826EC89C}" type="datetimeFigureOut">
              <a:rPr lang="en-IN" smtClean="0"/>
              <a:t>12-03-2021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DE225-2E49-453A-8426-FF3395EADACD}" type="slidenum">
              <a:rPr lang="en-IN" smtClean="0"/>
              <a:t>‹#›</a:t>
            </a:fld>
            <a:endParaRPr lang="en-IN"/>
          </a:p>
        </p:txBody>
      </p:sp>
    </p:spTree>
    <p:extLst>
      <p:ext uri="{BB962C8B-B14F-4D97-AF65-F5344CB8AC3E}">
        <p14:creationId xmlns:p14="http://schemas.microsoft.com/office/powerpoint/2010/main" val="115083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2121CA-2D57-4817-9F0C-EFCF826EC89C}" type="datetimeFigureOut">
              <a:rPr lang="en-IN" smtClean="0"/>
              <a:t>12-03-2021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DE225-2E49-453A-8426-FF3395EADACD}" type="slidenum">
              <a:rPr lang="en-IN" smtClean="0"/>
              <a:t>‹#›</a:t>
            </a:fld>
            <a:endParaRPr lang="en-IN"/>
          </a:p>
        </p:txBody>
      </p:sp>
    </p:spTree>
    <p:extLst>
      <p:ext uri="{BB962C8B-B14F-4D97-AF65-F5344CB8AC3E}">
        <p14:creationId xmlns:p14="http://schemas.microsoft.com/office/powerpoint/2010/main" val="2048427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2121CA-2D57-4817-9F0C-EFCF826EC89C}" type="datetimeFigureOut">
              <a:rPr lang="en-IN" smtClean="0"/>
              <a:t>12-03-2021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0DE225-2E49-453A-8426-FF3395EADACD}" type="slidenum">
              <a:rPr lang="en-IN" smtClean="0"/>
              <a:t>‹#›</a:t>
            </a:fld>
            <a:endParaRPr lang="en-IN"/>
          </a:p>
        </p:txBody>
      </p:sp>
    </p:spTree>
    <p:extLst>
      <p:ext uri="{BB962C8B-B14F-4D97-AF65-F5344CB8AC3E}">
        <p14:creationId xmlns:p14="http://schemas.microsoft.com/office/powerpoint/2010/main" val="3133931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2121CA-2D57-4817-9F0C-EFCF826EC89C}" type="datetimeFigureOut">
              <a:rPr lang="en-IN" smtClean="0"/>
              <a:t>12-03-2021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DE225-2E49-453A-8426-FF3395EADACD}" type="slidenum">
              <a:rPr lang="en-IN" smtClean="0"/>
              <a:t>‹#›</a:t>
            </a:fld>
            <a:endParaRPr lang="en-IN"/>
          </a:p>
        </p:txBody>
      </p:sp>
    </p:spTree>
    <p:extLst>
      <p:ext uri="{BB962C8B-B14F-4D97-AF65-F5344CB8AC3E}">
        <p14:creationId xmlns:p14="http://schemas.microsoft.com/office/powerpoint/2010/main" val="1641314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2121CA-2D57-4817-9F0C-EFCF826EC89C}" type="datetimeFigureOut">
              <a:rPr lang="en-IN" smtClean="0"/>
              <a:t>12-03-2021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0DE225-2E49-453A-8426-FF3395EADACD}" type="slidenum">
              <a:rPr lang="en-IN" smtClean="0"/>
              <a:t>‹#›</a:t>
            </a:fld>
            <a:endParaRPr lang="en-IN"/>
          </a:p>
        </p:txBody>
      </p:sp>
    </p:spTree>
    <p:extLst>
      <p:ext uri="{BB962C8B-B14F-4D97-AF65-F5344CB8AC3E}">
        <p14:creationId xmlns:p14="http://schemas.microsoft.com/office/powerpoint/2010/main" val="573618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2121CA-2D57-4817-9F0C-EFCF826EC89C}" type="datetimeFigureOut">
              <a:rPr lang="en-IN" smtClean="0"/>
              <a:t>12-03-2021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DE225-2E49-453A-8426-FF3395EADACD}" type="slidenum">
              <a:rPr lang="en-IN" smtClean="0"/>
              <a:t>‹#›</a:t>
            </a:fld>
            <a:endParaRPr lang="en-IN"/>
          </a:p>
        </p:txBody>
      </p:sp>
    </p:spTree>
    <p:extLst>
      <p:ext uri="{BB962C8B-B14F-4D97-AF65-F5344CB8AC3E}">
        <p14:creationId xmlns:p14="http://schemas.microsoft.com/office/powerpoint/2010/main" val="4510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2121CA-2D57-4817-9F0C-EFCF826EC89C}" type="datetimeFigureOut">
              <a:rPr lang="en-IN" smtClean="0"/>
              <a:t>12-03-2021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DE225-2E49-453A-8426-FF3395EADACD}" type="slidenum">
              <a:rPr lang="en-IN" smtClean="0"/>
              <a:t>‹#›</a:t>
            </a:fld>
            <a:endParaRPr lang="en-IN"/>
          </a:p>
        </p:txBody>
      </p:sp>
    </p:spTree>
    <p:extLst>
      <p:ext uri="{BB962C8B-B14F-4D97-AF65-F5344CB8AC3E}">
        <p14:creationId xmlns:p14="http://schemas.microsoft.com/office/powerpoint/2010/main" val="2734351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C2121CA-2D57-4817-9F0C-EFCF826EC89C}" type="datetimeFigureOut">
              <a:rPr lang="en-IN" smtClean="0"/>
              <a:t>12-03-2021</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50DE225-2E49-453A-8426-FF3395EADACD}" type="slidenum">
              <a:rPr lang="en-IN" smtClean="0"/>
              <a:t>‹#›</a:t>
            </a:fld>
            <a:endParaRPr lang="en-IN"/>
          </a:p>
        </p:txBody>
      </p:sp>
    </p:spTree>
    <p:extLst>
      <p:ext uri="{BB962C8B-B14F-4D97-AF65-F5344CB8AC3E}">
        <p14:creationId xmlns:p14="http://schemas.microsoft.com/office/powerpoint/2010/main" val="3169993865"/>
      </p:ext>
    </p:extLst>
  </p:cSld>
  <p:clrMap bg1="dk1" tx1="lt1" bg2="dk2" tx2="lt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 id="2147484032" r:id="rId13"/>
    <p:sldLayoutId id="2147484033" r:id="rId14"/>
    <p:sldLayoutId id="2147484034" r:id="rId15"/>
    <p:sldLayoutId id="2147484035" r:id="rId16"/>
    <p:sldLayoutId id="214748403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digikey.in/en/maker/blogs/2020/make-an-automatic-hand-sanitizer-dispenser-using-arduino" TargetMode="External"/><Relationship Id="rId7" Type="http://schemas.openxmlformats.org/officeDocument/2006/relationships/hyperlink" Target="https://rootsaid.com/automatic-hand-sanitizer-dispenser-using-arduino/" TargetMode="External"/><Relationship Id="rId2" Type="http://schemas.openxmlformats.org/officeDocument/2006/relationships/hyperlink" Target="https://www.asmag.com/showpost/31495.aspx" TargetMode="External"/><Relationship Id="rId1" Type="http://schemas.openxmlformats.org/officeDocument/2006/relationships/slideLayout" Target="../slideLayouts/slideLayout7.xml"/><Relationship Id="rId6" Type="http://schemas.openxmlformats.org/officeDocument/2006/relationships/hyperlink" Target="https://hackaday.io/project/171789-automated-door-handle-sanitizer" TargetMode="External"/><Relationship Id="rId5" Type="http://schemas.openxmlformats.org/officeDocument/2006/relationships/hyperlink" Target="https://www.researchgate.net/publication/270339029_Sensor_Controlled_Sanitizer_Door_Knob_with_Scan_Technique" TargetMode="External"/><Relationship Id="rId4" Type="http://schemas.openxmlformats.org/officeDocument/2006/relationships/hyperlink" Target="https://patents.google.com/patent/CA2776280A1/e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physio-pedia.com/Coronavirus_Disease_(COVID-19)#cite_note-1"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D7C419-754B-4674-9B49-AE3262F440FE}"/>
              </a:ext>
            </a:extLst>
          </p:cNvPr>
          <p:cNvSpPr>
            <a:spLocks noGrp="1"/>
          </p:cNvSpPr>
          <p:nvPr>
            <p:ph type="ctrTitle"/>
          </p:nvPr>
        </p:nvSpPr>
        <p:spPr>
          <a:xfrm>
            <a:off x="1952625" y="702139"/>
            <a:ext cx="8000999" cy="1279061"/>
          </a:xfrm>
        </p:spPr>
        <p:txBody>
          <a:bodyPr>
            <a:normAutofit/>
          </a:bodyPr>
          <a:lstStyle/>
          <a:p>
            <a:r>
              <a:rPr lang="en-US" sz="3200" b="1" u="sng" dirty="0">
                <a:solidFill>
                  <a:srgbClr val="00B0F0"/>
                </a:solidFill>
                <a:latin typeface="Algerian" panose="04020705040A02060702" pitchFamily="82" charset="0"/>
                <a:cs typeface="Times New Roman" panose="02020603050405020304" pitchFamily="18" charset="0"/>
              </a:rPr>
              <a:t>SANITIZER CONTROLLED DOOR</a:t>
            </a:r>
            <a:endParaRPr lang="en-IN" sz="3200" b="1" u="sng" dirty="0">
              <a:solidFill>
                <a:srgbClr val="00B0F0"/>
              </a:solidFill>
              <a:latin typeface="Algerian" panose="04020705040A02060702" pitchFamily="82" charset="0"/>
              <a:cs typeface="Times New Roman" panose="02020603050405020304" pitchFamily="18" charset="0"/>
            </a:endParaRPr>
          </a:p>
        </p:txBody>
      </p:sp>
      <p:sp>
        <p:nvSpPr>
          <p:cNvPr id="3" name="Subtitle 2">
            <a:extLst>
              <a:ext uri="{FF2B5EF4-FFF2-40B4-BE49-F238E27FC236}">
                <a16:creationId xmlns="" xmlns:a16="http://schemas.microsoft.com/office/drawing/2014/main" id="{E9FD86C2-DC5F-4F35-96DC-DF70E9541A8D}"/>
              </a:ext>
            </a:extLst>
          </p:cNvPr>
          <p:cNvSpPr>
            <a:spLocks noGrp="1"/>
          </p:cNvSpPr>
          <p:nvPr>
            <p:ph type="subTitle" idx="1"/>
          </p:nvPr>
        </p:nvSpPr>
        <p:spPr>
          <a:xfrm>
            <a:off x="1162050" y="492231"/>
            <a:ext cx="9505950" cy="1850920"/>
          </a:xfrm>
        </p:spPr>
        <p:txBody>
          <a:bodyPr>
            <a:normAutofit/>
          </a:bodyPr>
          <a:lstStyle/>
          <a:p>
            <a:r>
              <a:rPr lang="en-US" sz="3200" b="1" u="sng" dirty="0">
                <a:solidFill>
                  <a:srgbClr val="FF0000"/>
                </a:solidFill>
                <a:latin typeface="Times New Roman" panose="02020603050405020304" pitchFamily="18" charset="0"/>
                <a:cs typeface="Times New Roman" panose="02020603050405020304" pitchFamily="18" charset="0"/>
              </a:rPr>
              <a:t>SOCIAL INNOVATION AND PRACTICE</a:t>
            </a:r>
            <a:endParaRPr lang="en-IN" sz="3200" b="1" u="sng"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D7AD1E74-6EC4-4ADC-9DD1-69B53427EB13}"/>
              </a:ext>
            </a:extLst>
          </p:cNvPr>
          <p:cNvSpPr txBox="1"/>
          <p:nvPr/>
        </p:nvSpPr>
        <p:spPr>
          <a:xfrm>
            <a:off x="5229225" y="3429000"/>
            <a:ext cx="6962775" cy="2177840"/>
          </a:xfrm>
          <a:prstGeom prst="rect">
            <a:avLst/>
          </a:prstGeom>
          <a:noFill/>
        </p:spPr>
        <p:txBody>
          <a:bodyPr wrap="square">
            <a:spAutoFit/>
          </a:bodyPr>
          <a:lstStyle/>
          <a:p>
            <a:pPr algn="ctr">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19H51A05N8 – M.MOUNIKA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19H51A05P3 – P.RAVALIKA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19H51A1255 – B.SWARANI</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19H51A1258 – D.SRAVYA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20H55A0506 –E.PRIYANKA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 xmlns:a16="http://schemas.microsoft.com/office/drawing/2014/main" id="{0A5C8B23-9BED-461D-B6ED-144A06BF44CD}"/>
              </a:ext>
            </a:extLst>
          </p:cNvPr>
          <p:cNvSpPr txBox="1"/>
          <p:nvPr/>
        </p:nvSpPr>
        <p:spPr>
          <a:xfrm>
            <a:off x="8143874" y="2505073"/>
            <a:ext cx="2867025" cy="523220"/>
          </a:xfrm>
          <a:prstGeom prst="rect">
            <a:avLst/>
          </a:prstGeom>
          <a:noFill/>
        </p:spPr>
        <p:txBody>
          <a:bodyPr wrap="square" rtlCol="0">
            <a:spAutoFit/>
          </a:bodyPr>
          <a:lstStyle/>
          <a:p>
            <a:r>
              <a:rPr lang="en-US" sz="2800" b="1" u="sng" dirty="0">
                <a:solidFill>
                  <a:srgbClr val="FF3399"/>
                </a:solidFill>
                <a:latin typeface="Times New Roman" panose="02020603050405020304" pitchFamily="18" charset="0"/>
                <a:cs typeface="Times New Roman" panose="02020603050405020304" pitchFamily="18" charset="0"/>
              </a:rPr>
              <a:t>Team No. </a:t>
            </a:r>
            <a:r>
              <a:rPr lang="en-US" sz="2800" dirty="0">
                <a:solidFill>
                  <a:srgbClr val="FF3399"/>
                </a:solidFill>
                <a:latin typeface="Times New Roman" panose="02020603050405020304" pitchFamily="18" charset="0"/>
                <a:cs typeface="Times New Roman" panose="02020603050405020304" pitchFamily="18" charset="0"/>
              </a:rPr>
              <a:t>:- </a:t>
            </a:r>
            <a:r>
              <a:rPr lang="en-US" sz="2800" b="1" u="sng" dirty="0">
                <a:solidFill>
                  <a:srgbClr val="FF3399"/>
                </a:solidFill>
                <a:latin typeface="Times New Roman" panose="02020603050405020304" pitchFamily="18" charset="0"/>
                <a:cs typeface="Times New Roman" panose="02020603050405020304" pitchFamily="18" charset="0"/>
              </a:rPr>
              <a:t>08</a:t>
            </a:r>
            <a:endParaRPr lang="en-IN" sz="2800" b="1" u="sng" dirty="0">
              <a:solidFill>
                <a:srgbClr val="FF339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59900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C0CA26A-57CC-4C29-BDE1-417CBAF4E1BC}"/>
              </a:ext>
            </a:extLst>
          </p:cNvPr>
          <p:cNvSpPr txBox="1"/>
          <p:nvPr/>
        </p:nvSpPr>
        <p:spPr>
          <a:xfrm>
            <a:off x="552449" y="514350"/>
            <a:ext cx="11125201" cy="5638338"/>
          </a:xfrm>
          <a:prstGeom prst="rect">
            <a:avLst/>
          </a:prstGeom>
          <a:noFill/>
        </p:spPr>
        <p:txBody>
          <a:bodyPr wrap="square">
            <a:spAutoFit/>
          </a:bodyPr>
          <a:lstStyle/>
          <a:p>
            <a:pPr>
              <a:lnSpc>
                <a:spcPct val="115000"/>
              </a:lnSpc>
              <a:spcAft>
                <a:spcPts val="1000"/>
              </a:spcAft>
            </a:pPr>
            <a:r>
              <a:rPr lang="en-GB"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4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METHODOLOGY </a:t>
            </a:r>
            <a:endParaRPr lang="en-IN" sz="2400"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GB" sz="2000" b="1" dirty="0">
                <a:solidFill>
                  <a:srgbClr val="9CBEB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b="1" dirty="0">
              <a:solidFill>
                <a:srgbClr val="9CBEBD"/>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LCD display shows message, “Sanitize the hands, before entering “. To sanitize the hands, place the hands within 15 cm from the Ultrasonic sensor. According to Arduino program, this will switch on the Relay module. The Submersible water pump is connected to the relay module and an external power supply. The external power supply can be adjusted to provide the appropriate voltage. The water pump is switched on and the water is pumped from the container to your hands through a tube, which is modelled as the faucet in this prototype. The message will show on LCD display, “You are safe, U can enter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After washing hands, place hand in front of the IR tracking sensor. The IR sensor sends a LOW signal when an object is detected within 2cm. The LOW signal makes the Servo motor to rotate 90° and open the door (in this model). The door will automatically close after 10 seconds. If you place your hand in front of the IR tracking sensor without washing your hands, the door will not open and the LCD display module will show a message asking you to wash your hands.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1275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42BB2158-60CC-4828-90E5-09F0CEFCDAD7}"/>
              </a:ext>
            </a:extLst>
          </p:cNvPr>
          <p:cNvSpPr txBox="1"/>
          <p:nvPr/>
        </p:nvSpPr>
        <p:spPr>
          <a:xfrm>
            <a:off x="409576" y="152398"/>
            <a:ext cx="11782424" cy="6673430"/>
          </a:xfrm>
          <a:prstGeom prst="rect">
            <a:avLst/>
          </a:prstGeom>
          <a:noFill/>
        </p:spPr>
        <p:txBody>
          <a:bodyPr wrap="square">
            <a:spAutoFit/>
          </a:bodyPr>
          <a:lstStyle/>
          <a:p>
            <a:pPr>
              <a:lnSpc>
                <a:spcPct val="115000"/>
              </a:lnSpc>
              <a:spcAft>
                <a:spcPts val="1000"/>
              </a:spcAft>
            </a:pPr>
            <a:r>
              <a:rPr lang="en-IN" sz="2000" b="1" cap="all"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cap="all" dirty="0" smtClean="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1" u="sng" cap="all" dirty="0" smtClean="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conceptual  design</a:t>
            </a:r>
            <a:endParaRPr lang="en-IN" sz="2400" b="1" u="sng" cap="all"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2000" b="1" u="sng" cap="all" dirty="0">
                <a:solidFill>
                  <a:srgbClr val="FF3399"/>
                </a:solidFill>
                <a:effectLst/>
                <a:latin typeface="Times New Roman" panose="02020603050405020304" pitchFamily="18" charset="0"/>
                <a:ea typeface="Calibri" panose="020F0502020204030204" pitchFamily="34" charset="0"/>
              </a:rPr>
              <a:t>THREE DIMENSIONAL DESIGN</a:t>
            </a:r>
            <a:endParaRPr lang="en-IN" sz="2000" b="1" u="sng" cap="all" dirty="0">
              <a:solidFill>
                <a:srgbClr val="FF3399"/>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IN" sz="1400" b="1" u="sng" cap="all"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1800" b="1" cap="all"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1000"/>
              </a:spcAft>
            </a:pPr>
            <a:r>
              <a:rPr lang="en-IN" sz="1800" b="1" cap="all" dirty="0">
                <a:effectLst/>
                <a:latin typeface="Calibri" panose="020F0502020204030204" pitchFamily="34" charset="0"/>
                <a:ea typeface="Calibri" panose="020F0502020204030204" pitchFamily="34" charset="0"/>
                <a:cs typeface="Times New Roman" panose="02020603050405020304" pitchFamily="18" charset="0"/>
              </a:rPr>
              <a:t>  planar view </a:t>
            </a:r>
            <a:endParaRPr lang="en-IN" sz="1400" b="1" u="sng" cap="all"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IN" sz="1400" b="1" u="sng" cap="all"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IN" sz="1400" b="1" u="sng" cap="all"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IN" sz="1400" b="1" u="sng" cap="all"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IN" sz="1400" b="1" u="sng" cap="all"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1800" b="1" cap="all"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1000"/>
              </a:spcAft>
            </a:pPr>
            <a:endParaRPr lang="en-IN" sz="1800" b="1" cap="all"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IN" sz="1800" b="1" cap="all"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cap="all" dirty="0">
                <a:effectLst/>
                <a:latin typeface="Calibri" panose="020F0502020204030204" pitchFamily="34" charset="0"/>
                <a:ea typeface="Calibri" panose="020F0502020204030204" pitchFamily="34" charset="0"/>
                <a:cs typeface="Times New Roman" panose="02020603050405020304" pitchFamily="18" charset="0"/>
              </a:rPr>
              <a:t>FRONT VIEW </a:t>
            </a:r>
            <a:endParaRPr lang="en-IN" sz="1400" b="1" u="sng" cap="all"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IN" sz="1400" b="1" u="sng" cap="all"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IN" sz="1400" b="1" u="sng" cap="all"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14">
            <a:extLst>
              <a:ext uri="{FF2B5EF4-FFF2-40B4-BE49-F238E27FC236}">
                <a16:creationId xmlns="" xmlns:a16="http://schemas.microsoft.com/office/drawing/2014/main" id="{901EC8C7-6758-487E-9CA0-21AB769BE971}"/>
              </a:ext>
            </a:extLst>
          </p:cNvPr>
          <p:cNvPicPr/>
          <p:nvPr/>
        </p:nvPicPr>
        <p:blipFill>
          <a:blip r:embed="rId2"/>
          <a:srcRect l="25426" t="28698" r="19566" b="23669"/>
          <a:stretch>
            <a:fillRect/>
          </a:stretch>
        </p:blipFill>
        <p:spPr bwMode="auto">
          <a:xfrm>
            <a:off x="2586038" y="1299090"/>
            <a:ext cx="2771775" cy="1987035"/>
          </a:xfrm>
          <a:prstGeom prst="rect">
            <a:avLst/>
          </a:prstGeom>
          <a:noFill/>
          <a:ln w="9525">
            <a:noFill/>
            <a:miter lim="800000"/>
            <a:headEnd/>
            <a:tailEnd/>
          </a:ln>
        </p:spPr>
      </p:pic>
      <p:sp>
        <p:nvSpPr>
          <p:cNvPr id="17" name="TextBox 16">
            <a:extLst>
              <a:ext uri="{FF2B5EF4-FFF2-40B4-BE49-F238E27FC236}">
                <a16:creationId xmlns="" xmlns:a16="http://schemas.microsoft.com/office/drawing/2014/main" id="{1D0BB24C-6072-4198-A5CC-9F96334D123A}"/>
              </a:ext>
            </a:extLst>
          </p:cNvPr>
          <p:cNvSpPr txBox="1"/>
          <p:nvPr/>
        </p:nvSpPr>
        <p:spPr>
          <a:xfrm>
            <a:off x="6372224" y="1524000"/>
            <a:ext cx="2771775" cy="923330"/>
          </a:xfrm>
          <a:prstGeom prst="rect">
            <a:avLst/>
          </a:prstGeom>
          <a:noFill/>
        </p:spPr>
        <p:txBody>
          <a:bodyPr wrap="square">
            <a:spAutoFit/>
          </a:bodyPr>
          <a:lstStyle/>
          <a:p>
            <a:r>
              <a:rPr lang="en-IN" sz="1800" b="1" cap="all"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b="1" cap="all" dirty="0">
              <a:latin typeface="Calibri" panose="020F0502020204030204" pitchFamily="34" charset="0"/>
              <a:ea typeface="Calibri" panose="020F0502020204030204" pitchFamily="34" charset="0"/>
              <a:cs typeface="Times New Roman" panose="02020603050405020304" pitchFamily="18" charset="0"/>
            </a:endParaRPr>
          </a:p>
          <a:p>
            <a:r>
              <a:rPr lang="en-IN" sz="1800" b="1" cap="all" dirty="0">
                <a:effectLst/>
                <a:latin typeface="Calibri" panose="020F0502020204030204" pitchFamily="34" charset="0"/>
                <a:ea typeface="Calibri" panose="020F0502020204030204" pitchFamily="34" charset="0"/>
                <a:cs typeface="Times New Roman" panose="02020603050405020304" pitchFamily="18" charset="0"/>
              </a:rPr>
              <a:t>   side view</a:t>
            </a:r>
            <a:endParaRPr lang="en-IN" dirty="0"/>
          </a:p>
        </p:txBody>
      </p:sp>
      <p:pic>
        <p:nvPicPr>
          <p:cNvPr id="18" name="Picture 17">
            <a:extLst>
              <a:ext uri="{FF2B5EF4-FFF2-40B4-BE49-F238E27FC236}">
                <a16:creationId xmlns="" xmlns:a16="http://schemas.microsoft.com/office/drawing/2014/main" id="{3A5DA5BD-CB5F-49EE-B538-9ABD9CA1F09D}"/>
              </a:ext>
            </a:extLst>
          </p:cNvPr>
          <p:cNvPicPr/>
          <p:nvPr/>
        </p:nvPicPr>
        <p:blipFill>
          <a:blip r:embed="rId3"/>
          <a:srcRect l="37725" t="27811" r="23388" b="25444"/>
          <a:stretch>
            <a:fillRect/>
          </a:stretch>
        </p:blipFill>
        <p:spPr bwMode="auto">
          <a:xfrm>
            <a:off x="8215312" y="1397677"/>
            <a:ext cx="2771776" cy="1726523"/>
          </a:xfrm>
          <a:prstGeom prst="rect">
            <a:avLst/>
          </a:prstGeom>
          <a:noFill/>
          <a:ln w="9525">
            <a:noFill/>
            <a:miter lim="800000"/>
            <a:headEnd/>
            <a:tailEnd/>
          </a:ln>
        </p:spPr>
      </p:pic>
      <p:pic>
        <p:nvPicPr>
          <p:cNvPr id="19" name="Picture 18">
            <a:extLst>
              <a:ext uri="{FF2B5EF4-FFF2-40B4-BE49-F238E27FC236}">
                <a16:creationId xmlns="" xmlns:a16="http://schemas.microsoft.com/office/drawing/2014/main" id="{CCE5DCCB-5DFA-448C-8BBD-3F09AA9E87C5}"/>
              </a:ext>
            </a:extLst>
          </p:cNvPr>
          <p:cNvPicPr/>
          <p:nvPr/>
        </p:nvPicPr>
        <p:blipFill>
          <a:blip r:embed="rId4"/>
          <a:srcRect l="21264" t="31361" r="30061" b="18639"/>
          <a:stretch>
            <a:fillRect/>
          </a:stretch>
        </p:blipFill>
        <p:spPr bwMode="auto">
          <a:xfrm>
            <a:off x="2393153" y="4210050"/>
            <a:ext cx="2771775" cy="2343150"/>
          </a:xfrm>
          <a:prstGeom prst="rect">
            <a:avLst/>
          </a:prstGeom>
          <a:noFill/>
          <a:ln w="9525">
            <a:noFill/>
            <a:miter lim="800000"/>
            <a:headEnd/>
            <a:tailEnd/>
          </a:ln>
        </p:spPr>
      </p:pic>
      <p:sp>
        <p:nvSpPr>
          <p:cNvPr id="21" name="TextBox 20">
            <a:extLst>
              <a:ext uri="{FF2B5EF4-FFF2-40B4-BE49-F238E27FC236}">
                <a16:creationId xmlns="" xmlns:a16="http://schemas.microsoft.com/office/drawing/2014/main" id="{EA0295AB-F16F-4F62-ADC6-1B18BD69808C}"/>
              </a:ext>
            </a:extLst>
          </p:cNvPr>
          <p:cNvSpPr txBox="1"/>
          <p:nvPr/>
        </p:nvSpPr>
        <p:spPr>
          <a:xfrm>
            <a:off x="6372224" y="3428998"/>
            <a:ext cx="2771776" cy="2031325"/>
          </a:xfrm>
          <a:prstGeom prst="rect">
            <a:avLst/>
          </a:prstGeom>
          <a:noFill/>
        </p:spPr>
        <p:txBody>
          <a:bodyPr wrap="square">
            <a:spAutoFit/>
          </a:bodyPr>
          <a:lstStyle/>
          <a:p>
            <a:endParaRPr lang="en-IN" sz="1800" b="1" cap="all"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cap="all" dirty="0">
              <a:latin typeface="Calibri" panose="020F0502020204030204" pitchFamily="34" charset="0"/>
              <a:ea typeface="Calibri" panose="020F0502020204030204" pitchFamily="34" charset="0"/>
              <a:cs typeface="Times New Roman" panose="02020603050405020304" pitchFamily="18" charset="0"/>
            </a:endParaRPr>
          </a:p>
          <a:p>
            <a:endParaRPr lang="en-IN" sz="1800" b="1" cap="all"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cap="all" dirty="0">
              <a:latin typeface="Calibri" panose="020F0502020204030204" pitchFamily="34" charset="0"/>
              <a:ea typeface="Calibri" panose="020F0502020204030204" pitchFamily="34" charset="0"/>
              <a:cs typeface="Times New Roman" panose="02020603050405020304" pitchFamily="18" charset="0"/>
            </a:endParaRPr>
          </a:p>
          <a:p>
            <a:endParaRPr lang="en-IN" sz="1800" b="1" cap="all"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cap="all" dirty="0">
              <a:latin typeface="Calibri" panose="020F0502020204030204" pitchFamily="34" charset="0"/>
              <a:ea typeface="Calibri" panose="020F0502020204030204" pitchFamily="34" charset="0"/>
              <a:cs typeface="Times New Roman" panose="02020603050405020304" pitchFamily="18" charset="0"/>
            </a:endParaRPr>
          </a:p>
          <a:p>
            <a:r>
              <a:rPr lang="en-IN" sz="1800" b="1" cap="all" dirty="0">
                <a:effectLst/>
                <a:latin typeface="Calibri" panose="020F0502020204030204" pitchFamily="34" charset="0"/>
                <a:ea typeface="Calibri" panose="020F0502020204030204" pitchFamily="34" charset="0"/>
                <a:cs typeface="Times New Roman" panose="02020603050405020304" pitchFamily="18" charset="0"/>
              </a:rPr>
              <a:t>top view</a:t>
            </a:r>
            <a:endParaRPr lang="en-IN" dirty="0"/>
          </a:p>
        </p:txBody>
      </p:sp>
      <p:pic>
        <p:nvPicPr>
          <p:cNvPr id="22" name="Picture 21">
            <a:extLst>
              <a:ext uri="{FF2B5EF4-FFF2-40B4-BE49-F238E27FC236}">
                <a16:creationId xmlns="" xmlns:a16="http://schemas.microsoft.com/office/drawing/2014/main" id="{045D8321-DAB7-4D05-969E-852BE7D54B1F}"/>
              </a:ext>
            </a:extLst>
          </p:cNvPr>
          <p:cNvPicPr/>
          <p:nvPr/>
        </p:nvPicPr>
        <p:blipFill>
          <a:blip r:embed="rId5"/>
          <a:srcRect l="28916" t="43787" r="23222" b="6805"/>
          <a:stretch>
            <a:fillRect/>
          </a:stretch>
        </p:blipFill>
        <p:spPr bwMode="auto">
          <a:xfrm>
            <a:off x="8248649" y="3887421"/>
            <a:ext cx="2731295" cy="2446703"/>
          </a:xfrm>
          <a:prstGeom prst="rect">
            <a:avLst/>
          </a:prstGeom>
          <a:noFill/>
          <a:ln w="9525">
            <a:noFill/>
            <a:miter lim="800000"/>
            <a:headEnd/>
            <a:tailEnd/>
          </a:ln>
        </p:spPr>
      </p:pic>
    </p:spTree>
    <p:extLst>
      <p:ext uri="{BB962C8B-B14F-4D97-AF65-F5344CB8AC3E}">
        <p14:creationId xmlns:p14="http://schemas.microsoft.com/office/powerpoint/2010/main" val="201738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9E235130-D7AC-46BD-A6BB-4AF0BAE1F836}"/>
              </a:ext>
            </a:extLst>
          </p:cNvPr>
          <p:cNvPicPr/>
          <p:nvPr/>
        </p:nvPicPr>
        <p:blipFill>
          <a:blip r:embed="rId2"/>
          <a:srcRect/>
          <a:stretch>
            <a:fillRect/>
          </a:stretch>
        </p:blipFill>
        <p:spPr bwMode="auto">
          <a:xfrm>
            <a:off x="3957637" y="2409825"/>
            <a:ext cx="4071938" cy="24923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 xmlns:a16="http://schemas.microsoft.com/office/drawing/2014/main" id="{6BCEAF02-F469-4647-BBFB-009D061BBDA3}"/>
              </a:ext>
            </a:extLst>
          </p:cNvPr>
          <p:cNvPicPr/>
          <p:nvPr/>
        </p:nvPicPr>
        <p:blipFill>
          <a:blip r:embed="rId3" cstate="print"/>
          <a:srcRect/>
          <a:stretch>
            <a:fillRect/>
          </a:stretch>
        </p:blipFill>
        <p:spPr bwMode="auto">
          <a:xfrm>
            <a:off x="8267700" y="171449"/>
            <a:ext cx="3333750" cy="21605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 xmlns:a16="http://schemas.microsoft.com/office/drawing/2014/main" id="{7F8C21ED-84A8-4EBA-A688-7A7F7D3FCDF2}"/>
              </a:ext>
            </a:extLst>
          </p:cNvPr>
          <p:cNvPicPr/>
          <p:nvPr/>
        </p:nvPicPr>
        <p:blipFill>
          <a:blip r:embed="rId4" cstate="print"/>
          <a:srcRect/>
          <a:stretch>
            <a:fillRect/>
          </a:stretch>
        </p:blipFill>
        <p:spPr bwMode="auto">
          <a:xfrm>
            <a:off x="590550" y="219075"/>
            <a:ext cx="3148012" cy="21129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 xmlns:a16="http://schemas.microsoft.com/office/drawing/2014/main" id="{B83F4A64-6E76-4EF1-B2EE-4AC618DC1732}"/>
              </a:ext>
            </a:extLst>
          </p:cNvPr>
          <p:cNvPicPr/>
          <p:nvPr/>
        </p:nvPicPr>
        <p:blipFill>
          <a:blip r:embed="rId5"/>
          <a:srcRect t="8907" r="21220"/>
          <a:stretch>
            <a:fillRect/>
          </a:stretch>
        </p:blipFill>
        <p:spPr bwMode="auto">
          <a:xfrm>
            <a:off x="519112" y="4714875"/>
            <a:ext cx="3219450" cy="19430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 xmlns:a16="http://schemas.microsoft.com/office/drawing/2014/main" id="{5E334E75-943E-4D69-8416-848A74CD4CBB}"/>
              </a:ext>
            </a:extLst>
          </p:cNvPr>
          <p:cNvPicPr/>
          <p:nvPr/>
        </p:nvPicPr>
        <p:blipFill>
          <a:blip r:embed="rId6"/>
          <a:srcRect/>
          <a:stretch>
            <a:fillRect/>
          </a:stretch>
        </p:blipFill>
        <p:spPr bwMode="auto">
          <a:xfrm>
            <a:off x="8505825" y="4714875"/>
            <a:ext cx="3219450" cy="19430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 xmlns:a16="http://schemas.microsoft.com/office/drawing/2014/main" id="{5C2C4290-1D89-4599-B24C-EC076BBF02F7}"/>
              </a:ext>
            </a:extLst>
          </p:cNvPr>
          <p:cNvSpPr txBox="1"/>
          <p:nvPr/>
        </p:nvSpPr>
        <p:spPr>
          <a:xfrm>
            <a:off x="4086224" y="171449"/>
            <a:ext cx="5057775" cy="400110"/>
          </a:xfrm>
          <a:prstGeom prst="rect">
            <a:avLst/>
          </a:prstGeom>
          <a:noFill/>
        </p:spPr>
        <p:txBody>
          <a:bodyPr wrap="square">
            <a:spAutoFit/>
          </a:bodyPr>
          <a:lstStyle/>
          <a:p>
            <a:r>
              <a:rPr lang="en-IN" sz="2000" b="1" u="sng" dirty="0">
                <a:solidFill>
                  <a:srgbClr val="FF0000"/>
                </a:solidFill>
                <a:latin typeface="Times New Roman" panose="02020603050405020304" pitchFamily="18" charset="0"/>
                <a:ea typeface="Calibri" panose="020F0502020204030204" pitchFamily="34" charset="0"/>
              </a:rPr>
              <a:t>P</a:t>
            </a:r>
            <a:r>
              <a:rPr lang="en-IN" sz="2000" b="1" u="sng" dirty="0">
                <a:solidFill>
                  <a:srgbClr val="FF0000"/>
                </a:solidFill>
                <a:effectLst/>
                <a:latin typeface="Times New Roman" panose="02020603050405020304" pitchFamily="18" charset="0"/>
                <a:ea typeface="Calibri" panose="020F0502020204030204" pitchFamily="34" charset="0"/>
              </a:rPr>
              <a:t>rototype </a:t>
            </a:r>
            <a:r>
              <a:rPr lang="en-IN" sz="2000" b="1" u="sng" dirty="0">
                <a:solidFill>
                  <a:srgbClr val="FF0000"/>
                </a:solidFill>
                <a:latin typeface="Times New Roman" panose="02020603050405020304" pitchFamily="18" charset="0"/>
                <a:ea typeface="Calibri" panose="020F0502020204030204" pitchFamily="34" charset="0"/>
              </a:rPr>
              <a:t>P</a:t>
            </a:r>
            <a:r>
              <a:rPr lang="en-IN" sz="2000" b="1" u="sng" dirty="0">
                <a:solidFill>
                  <a:srgbClr val="FF0000"/>
                </a:solidFill>
                <a:effectLst/>
                <a:latin typeface="Times New Roman" panose="02020603050405020304" pitchFamily="18" charset="0"/>
                <a:ea typeface="Calibri" panose="020F0502020204030204" pitchFamily="34" charset="0"/>
              </a:rPr>
              <a:t>aper </a:t>
            </a:r>
            <a:r>
              <a:rPr lang="en-IN" sz="2000" b="1" u="sng" dirty="0">
                <a:solidFill>
                  <a:srgbClr val="FF0000"/>
                </a:solidFill>
                <a:latin typeface="Times New Roman" panose="02020603050405020304" pitchFamily="18" charset="0"/>
                <a:ea typeface="Calibri" panose="020F0502020204030204" pitchFamily="34" charset="0"/>
              </a:rPr>
              <a:t>M</a:t>
            </a:r>
            <a:r>
              <a:rPr lang="en-IN" sz="2000" b="1" u="sng" dirty="0">
                <a:solidFill>
                  <a:srgbClr val="FF0000"/>
                </a:solidFill>
                <a:effectLst/>
                <a:latin typeface="Times New Roman" panose="02020603050405020304" pitchFamily="18" charset="0"/>
                <a:ea typeface="Calibri" panose="020F0502020204030204" pitchFamily="34" charset="0"/>
              </a:rPr>
              <a:t>odels </a:t>
            </a:r>
            <a:endParaRPr lang="en-IN" sz="2000" b="1" u="sng" dirty="0">
              <a:solidFill>
                <a:srgbClr val="FF0000"/>
              </a:solidFill>
            </a:endParaRPr>
          </a:p>
        </p:txBody>
      </p:sp>
      <p:sp>
        <p:nvSpPr>
          <p:cNvPr id="11" name="TextBox 10">
            <a:extLst>
              <a:ext uri="{FF2B5EF4-FFF2-40B4-BE49-F238E27FC236}">
                <a16:creationId xmlns="" xmlns:a16="http://schemas.microsoft.com/office/drawing/2014/main" id="{AD623F80-7520-4DCB-9D9E-ED436A95F3A2}"/>
              </a:ext>
            </a:extLst>
          </p:cNvPr>
          <p:cNvSpPr txBox="1"/>
          <p:nvPr/>
        </p:nvSpPr>
        <p:spPr>
          <a:xfrm>
            <a:off x="4181475" y="1952624"/>
            <a:ext cx="2524126" cy="379411"/>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rPr>
              <a:t>Finalized paper model</a:t>
            </a:r>
            <a:endParaRPr lang="en-IN" dirty="0"/>
          </a:p>
        </p:txBody>
      </p:sp>
    </p:spTree>
    <p:extLst>
      <p:ext uri="{BB962C8B-B14F-4D97-AF65-F5344CB8AC3E}">
        <p14:creationId xmlns:p14="http://schemas.microsoft.com/office/powerpoint/2010/main" val="2621337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blob:https://web.whatsapp.com/6d7e6ae8-519d-45e9-a4c0-dd3078e7b74f">
            <a:extLst>
              <a:ext uri="{FF2B5EF4-FFF2-40B4-BE49-F238E27FC236}">
                <a16:creationId xmlns="" xmlns:a16="http://schemas.microsoft.com/office/drawing/2014/main" id="{FDCDCD2C-0140-46B6-A3E6-0CE442D066DC}"/>
              </a:ext>
            </a:extLst>
          </p:cNvPr>
          <p:cNvSpPr>
            <a:spLocks noChangeAspect="1" noChangeArrowheads="1"/>
          </p:cNvSpPr>
          <p:nvPr/>
        </p:nvSpPr>
        <p:spPr bwMode="auto">
          <a:xfrm>
            <a:off x="485775" y="281098"/>
            <a:ext cx="252302" cy="252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pic>
        <p:nvPicPr>
          <p:cNvPr id="5121" name="Picture 26">
            <a:extLst>
              <a:ext uri="{FF2B5EF4-FFF2-40B4-BE49-F238E27FC236}">
                <a16:creationId xmlns="" xmlns:a16="http://schemas.microsoft.com/office/drawing/2014/main" id="{023FC9C9-5C3F-474C-A7E2-91BD4D00F2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2497" y="624345"/>
            <a:ext cx="5455678" cy="385612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 xmlns:a16="http://schemas.microsoft.com/office/drawing/2014/main" id="{1E06DE15-C1BA-427E-BDE7-29E6BBB3F0F2}"/>
              </a:ext>
            </a:extLst>
          </p:cNvPr>
          <p:cNvSpPr>
            <a:spLocks noChangeArrowheads="1"/>
          </p:cNvSpPr>
          <p:nvPr/>
        </p:nvSpPr>
        <p:spPr bwMode="auto">
          <a:xfrm>
            <a:off x="4048125" y="30739"/>
            <a:ext cx="595288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accent5">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BLOCK DIAGRAM</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 xmlns:a16="http://schemas.microsoft.com/office/drawing/2014/main" id="{CEF1097D-E2EC-4E11-8104-30EBE1AD1D35}"/>
              </a:ext>
            </a:extLst>
          </p:cNvPr>
          <p:cNvSpPr>
            <a:spLocks noChangeArrowheads="1"/>
          </p:cNvSpPr>
          <p:nvPr/>
        </p:nvSpPr>
        <p:spPr bwMode="auto">
          <a:xfrm>
            <a:off x="485775" y="1086870"/>
            <a:ext cx="9515231" cy="360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5" name="Rectangle 5">
            <a:extLst>
              <a:ext uri="{FF2B5EF4-FFF2-40B4-BE49-F238E27FC236}">
                <a16:creationId xmlns="" xmlns:a16="http://schemas.microsoft.com/office/drawing/2014/main" id="{382F7E57-F5E2-482B-B8FF-249ED7B3A192}"/>
              </a:ext>
            </a:extLst>
          </p:cNvPr>
          <p:cNvSpPr>
            <a:spLocks noChangeArrowheads="1"/>
          </p:cNvSpPr>
          <p:nvPr/>
        </p:nvSpPr>
        <p:spPr bwMode="auto">
          <a:xfrm>
            <a:off x="485775" y="5912870"/>
            <a:ext cx="9515231" cy="360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 xmlns:a16="http://schemas.microsoft.com/office/drawing/2014/main" id="{7C048794-EF61-4C2C-8241-EC98B186063F}"/>
              </a:ext>
            </a:extLst>
          </p:cNvPr>
          <p:cNvSpPr txBox="1"/>
          <p:nvPr/>
        </p:nvSpPr>
        <p:spPr>
          <a:xfrm rot="10800000" flipV="1">
            <a:off x="738075" y="4791031"/>
            <a:ext cx="10529999" cy="1839606"/>
          </a:xfrm>
          <a:prstGeom prst="rect">
            <a:avLst/>
          </a:prstGeom>
          <a:noFill/>
        </p:spPr>
        <p:txBody>
          <a:bodyPr wrap="square">
            <a:spAutoFit/>
          </a:bodyPr>
          <a:lstStyle/>
          <a:p>
            <a:pPr marL="342900" lvl="0" indent="-342900">
              <a:lnSpc>
                <a:spcPct val="115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Relay module connected to Aurdino UNO</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Submersible pump connected to relay module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LCD is connected to Aurdino using breadboard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Ultrasonic and IR sensors are connected to Aurdino using breadboard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Servo  motor is connected to Aurdino using breadboard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9728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A787CCD-C5D2-4220-96CD-BC991032410A}"/>
              </a:ext>
            </a:extLst>
          </p:cNvPr>
          <p:cNvSpPr txBox="1"/>
          <p:nvPr/>
        </p:nvSpPr>
        <p:spPr>
          <a:xfrm>
            <a:off x="247650" y="123825"/>
            <a:ext cx="11049000" cy="6801862"/>
          </a:xfrm>
          <a:prstGeom prst="rect">
            <a:avLst/>
          </a:prstGeom>
          <a:noFill/>
        </p:spPr>
        <p:txBody>
          <a:bodyPr wrap="square">
            <a:spAutoFit/>
          </a:bodyPr>
          <a:lstStyle/>
          <a:p>
            <a:pPr>
              <a:lnSpc>
                <a:spcPct val="115000"/>
              </a:lnSpc>
              <a:spcAft>
                <a:spcPts val="1000"/>
              </a:spcAft>
            </a:pPr>
            <a:r>
              <a:rPr lang="en-GB"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4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REQUIREMENT ANALYSIS</a:t>
            </a:r>
            <a:endParaRPr lang="en-IN" sz="2400"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GB" b="1" u="sng"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rPr>
              <a:t>COMPONENTS:</a:t>
            </a:r>
            <a:endParaRPr lang="en-IN"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major components of Touchless  Faucet  with Door control system are:-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dirty="0"/>
              <a:t>1.	Aurdino Uno R3</a:t>
            </a:r>
          </a:p>
          <a:p>
            <a:pPr algn="just">
              <a:lnSpc>
                <a:spcPct val="150000"/>
              </a:lnSpc>
            </a:pPr>
            <a:r>
              <a:rPr lang="en-IN" dirty="0"/>
              <a:t>2.	USB Type A/B cable</a:t>
            </a:r>
          </a:p>
          <a:p>
            <a:pPr algn="just">
              <a:lnSpc>
                <a:spcPct val="150000"/>
              </a:lnSpc>
            </a:pPr>
            <a:r>
              <a:rPr lang="en-IN" dirty="0"/>
              <a:t>3.	Solder less Breadboard – Half</a:t>
            </a:r>
          </a:p>
          <a:p>
            <a:pPr algn="just">
              <a:lnSpc>
                <a:spcPct val="150000"/>
              </a:lnSpc>
            </a:pPr>
            <a:r>
              <a:rPr lang="en-IN" dirty="0"/>
              <a:t>4.	Ultrasonic sensor module (HC-SR04)</a:t>
            </a:r>
          </a:p>
          <a:p>
            <a:pPr algn="just">
              <a:lnSpc>
                <a:spcPct val="150000"/>
              </a:lnSpc>
            </a:pPr>
            <a:r>
              <a:rPr lang="en-IN" dirty="0"/>
              <a:t>5.	IR tracking sensor module</a:t>
            </a:r>
          </a:p>
          <a:p>
            <a:pPr algn="just">
              <a:lnSpc>
                <a:spcPct val="150000"/>
              </a:lnSpc>
            </a:pPr>
            <a:r>
              <a:rPr lang="en-IN" dirty="0"/>
              <a:t>6.	Towerpro Micro servo motor - SG90</a:t>
            </a:r>
          </a:p>
          <a:p>
            <a:pPr algn="just">
              <a:lnSpc>
                <a:spcPct val="150000"/>
              </a:lnSpc>
            </a:pPr>
            <a:r>
              <a:rPr lang="en-IN" dirty="0"/>
              <a:t>7.	Relay module - 5V single channel relay module</a:t>
            </a:r>
          </a:p>
          <a:p>
            <a:pPr algn="just">
              <a:lnSpc>
                <a:spcPct val="150000"/>
              </a:lnSpc>
            </a:pPr>
            <a:r>
              <a:rPr lang="en-IN" dirty="0"/>
              <a:t>8.	LCD display module - 16x2</a:t>
            </a:r>
          </a:p>
          <a:p>
            <a:pPr algn="just">
              <a:lnSpc>
                <a:spcPct val="150000"/>
              </a:lnSpc>
            </a:pPr>
            <a:r>
              <a:rPr lang="en-IN" dirty="0"/>
              <a:t>9.	Submersible water pump - 5V or  solenoid water valve </a:t>
            </a:r>
          </a:p>
          <a:p>
            <a:pPr algn="just">
              <a:lnSpc>
                <a:spcPct val="150000"/>
              </a:lnSpc>
            </a:pPr>
            <a:r>
              <a:rPr lang="en-IN" dirty="0"/>
              <a:t>10.	Male-to-Male Jumper wires</a:t>
            </a:r>
          </a:p>
          <a:p>
            <a:pPr algn="just">
              <a:lnSpc>
                <a:spcPct val="150000"/>
              </a:lnSpc>
            </a:pPr>
            <a:r>
              <a:rPr lang="en-IN" dirty="0"/>
              <a:t>11.	Female-to-Male Jumper wires</a:t>
            </a:r>
          </a:p>
          <a:p>
            <a:pPr algn="just">
              <a:lnSpc>
                <a:spcPct val="150000"/>
              </a:lnSpc>
            </a:pPr>
            <a:r>
              <a:rPr lang="en-IN" dirty="0"/>
              <a:t>12.	HIW battery</a:t>
            </a:r>
          </a:p>
          <a:p>
            <a:endParaRPr lang="en-IN" dirty="0"/>
          </a:p>
        </p:txBody>
      </p:sp>
    </p:spTree>
    <p:extLst>
      <p:ext uri="{BB962C8B-B14F-4D97-AF65-F5344CB8AC3E}">
        <p14:creationId xmlns:p14="http://schemas.microsoft.com/office/powerpoint/2010/main" val="39450915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EDF850A-8F1A-4F86-AA98-B93EA2BE3F27}"/>
              </a:ext>
            </a:extLst>
          </p:cNvPr>
          <p:cNvSpPr txBox="1"/>
          <p:nvPr/>
        </p:nvSpPr>
        <p:spPr>
          <a:xfrm>
            <a:off x="257175" y="152400"/>
            <a:ext cx="8886825" cy="461665"/>
          </a:xfrm>
          <a:prstGeom prst="rect">
            <a:avLst/>
          </a:prstGeom>
          <a:noFill/>
        </p:spPr>
        <p:txBody>
          <a:bodyPr wrap="square">
            <a:spAutoFit/>
          </a:bodyPr>
          <a:lstStyle/>
          <a:p>
            <a:r>
              <a:rPr lang="en-IN" sz="2400" b="1" dirty="0">
                <a:solidFill>
                  <a:srgbClr val="FF0000"/>
                </a:solidFill>
                <a:effectLst/>
                <a:latin typeface="Times New Roman" panose="02020603050405020304" pitchFamily="18" charset="0"/>
                <a:ea typeface="Calibri" panose="020F0502020204030204" pitchFamily="34" charset="0"/>
              </a:rPr>
              <a:t>                                           </a:t>
            </a:r>
            <a:r>
              <a:rPr lang="en-IN" sz="2400" b="1" u="sng" dirty="0">
                <a:solidFill>
                  <a:srgbClr val="FF3399"/>
                </a:solidFill>
                <a:effectLst/>
                <a:latin typeface="Times New Roman" panose="02020603050405020304" pitchFamily="18" charset="0"/>
                <a:ea typeface="Calibri" panose="020F0502020204030204" pitchFamily="34" charset="0"/>
              </a:rPr>
              <a:t>IMPLEMENTATION</a:t>
            </a:r>
            <a:endParaRPr lang="en-IN" sz="2400" u="sng" dirty="0">
              <a:solidFill>
                <a:srgbClr val="FF3399"/>
              </a:solidFill>
            </a:endParaRPr>
          </a:p>
        </p:txBody>
      </p:sp>
      <p:sp>
        <p:nvSpPr>
          <p:cNvPr id="5" name="TextBox 4">
            <a:extLst>
              <a:ext uri="{FF2B5EF4-FFF2-40B4-BE49-F238E27FC236}">
                <a16:creationId xmlns="" xmlns:a16="http://schemas.microsoft.com/office/drawing/2014/main" id="{D12230BB-B5AF-4B28-A7A9-0AC8736F21C2}"/>
              </a:ext>
            </a:extLst>
          </p:cNvPr>
          <p:cNvSpPr txBox="1"/>
          <p:nvPr/>
        </p:nvSpPr>
        <p:spPr>
          <a:xfrm>
            <a:off x="438150" y="742950"/>
            <a:ext cx="11106149" cy="5572295"/>
          </a:xfrm>
          <a:prstGeom prst="rect">
            <a:avLst/>
          </a:prstGeom>
          <a:noFill/>
        </p:spPr>
        <p:txBody>
          <a:bodyPr wrap="square">
            <a:spAutoFit/>
          </a:bodyPr>
          <a:lstStyle/>
          <a:p>
            <a:pPr algn="just">
              <a:lnSpc>
                <a:spcPct val="150000"/>
              </a:lnSpc>
              <a:spcAft>
                <a:spcPts val="10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I</a:t>
            </a:r>
            <a:r>
              <a:rPr lang="en-IN" dirty="0">
                <a:effectLst/>
                <a:latin typeface="Times New Roman" panose="02020603050405020304" pitchFamily="18" charset="0"/>
                <a:ea typeface="Calibri" panose="020F0502020204030204" pitchFamily="34" charset="0"/>
                <a:cs typeface="Times New Roman" panose="02020603050405020304" pitchFamily="18" charset="0"/>
              </a:rPr>
              <a:t>n model, consists of two systems - one is automatic door system and other is automatic sanitizer dispenser. Sanitizer dispenser is made up of bottle. Ultrasonic sensor is placed on bottle and connected to submersible pump. This submersible pump is connected to relay module. Pipe is attached to submersible pump is used to pump out. Coming to door, IR sensor and LCD is attached to wall. Servo motor is attached inside and attached to door.</a:t>
            </a:r>
          </a:p>
          <a:p>
            <a:pPr algn="just">
              <a:lnSpc>
                <a:spcPct val="150000"/>
              </a:lnSpc>
            </a:pPr>
            <a:r>
              <a:rPr lang="en-IN" dirty="0">
                <a:effectLst/>
                <a:latin typeface="Times New Roman" panose="02020603050405020304" pitchFamily="18" charset="0"/>
                <a:ea typeface="Calibri" panose="020F0502020204030204" pitchFamily="34" charset="0"/>
                <a:cs typeface="Times New Roman" panose="02020603050405020304" pitchFamily="18" charset="0"/>
              </a:rPr>
              <a:t>If you want to wash your hands, place your hands within 15 cm from the ultrasonic sensor. According to the Arduino program, this will switch on the relay module. The submersible water pump is connected to the relay module and an external power supply. The external power supply can be adjusted to provide the appropriate voltage. The water pump is switched on and the water is pumped from the container to our hands through a tube, which is modelled as the faucet in this prototype. After washing your hands, place your hand in front of the IR tracking sensor. The IR sensor sends a LOW signal when an object is detected within 2cm. The LOW signal makes the servo motor to rotate 90° and open the door (in this model). The door will automatically close after 10 seconds. If you place your hand in front of the IR tracking sensor without washing your hands, the door will not open and the LCD display module will show a message asking you to wash your hands.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148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Diagonal Corner Rectangle 5"/>
          <p:cNvSpPr/>
          <p:nvPr/>
        </p:nvSpPr>
        <p:spPr>
          <a:xfrm>
            <a:off x="5532120" y="1482566"/>
            <a:ext cx="4491990" cy="806134"/>
          </a:xfrm>
          <a:prstGeom prst="round2DiagRect">
            <a:avLst/>
          </a:prstGeom>
          <a:solidFill>
            <a:srgbClr val="FCE8F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solidFill>
                  <a:schemeClr val="bg1">
                    <a:lumMod val="65000"/>
                    <a:lumOff val="35000"/>
                  </a:schemeClr>
                </a:solidFill>
              </a:rPr>
              <a:t>Door is closed.</a:t>
            </a:r>
          </a:p>
          <a:p>
            <a:pPr algn="ctr"/>
            <a:r>
              <a:rPr lang="en-IN" dirty="0" smtClean="0">
                <a:solidFill>
                  <a:schemeClr val="bg1">
                    <a:lumMod val="65000"/>
                    <a:lumOff val="35000"/>
                  </a:schemeClr>
                </a:solidFill>
              </a:rPr>
              <a:t>Sanitize ur hands to enter the premises.</a:t>
            </a:r>
            <a:endParaRPr lang="en-IN" dirty="0">
              <a:solidFill>
                <a:schemeClr val="bg1">
                  <a:lumMod val="65000"/>
                  <a:lumOff val="35000"/>
                </a:schemeClr>
              </a:solidFill>
            </a:endParaRPr>
          </a:p>
        </p:txBody>
      </p:sp>
      <p:sp>
        <p:nvSpPr>
          <p:cNvPr id="9" name="Round Diagonal Corner Rectangle 8"/>
          <p:cNvSpPr/>
          <p:nvPr/>
        </p:nvSpPr>
        <p:spPr>
          <a:xfrm>
            <a:off x="1680210" y="4459198"/>
            <a:ext cx="3954780" cy="777240"/>
          </a:xfrm>
          <a:prstGeom prst="round2DiagRect">
            <a:avLst/>
          </a:prstGeom>
          <a:solidFill>
            <a:srgbClr val="FCE8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Door is opened after sanitizing the hands. </a:t>
            </a:r>
            <a:endParaRPr lang="en-IN" dirty="0">
              <a:solidFill>
                <a:schemeClr val="bg1"/>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974" y="262155"/>
            <a:ext cx="3926206" cy="2837298"/>
          </a:xfrm>
          <a:prstGeom prst="rect">
            <a:avLst/>
          </a:prstGeom>
          <a:solidFill>
            <a:srgbClr val="FFFFFF">
              <a:shade val="85000"/>
            </a:srgbClr>
          </a:solidFill>
          <a:ln w="88900" cap="sq">
            <a:solidFill>
              <a:schemeClr val="tx1">
                <a:lumMod val="8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7990" y="3389934"/>
            <a:ext cx="3931921" cy="2841428"/>
          </a:xfrm>
          <a:prstGeom prst="rect">
            <a:avLst/>
          </a:prstGeom>
          <a:solidFill>
            <a:srgbClr val="FFFFFF">
              <a:shade val="85000"/>
            </a:srgbClr>
          </a:solidFill>
          <a:ln w="88900" cap="sq">
            <a:solidFill>
              <a:schemeClr val="tx1">
                <a:lumMod val="8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983048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E127DC6-4062-470F-BB3F-A5333D0D9B2F}"/>
              </a:ext>
            </a:extLst>
          </p:cNvPr>
          <p:cNvSpPr txBox="1"/>
          <p:nvPr/>
        </p:nvSpPr>
        <p:spPr>
          <a:xfrm>
            <a:off x="400049" y="228600"/>
            <a:ext cx="11382375" cy="5090496"/>
          </a:xfrm>
          <a:prstGeom prst="rect">
            <a:avLst/>
          </a:prstGeom>
          <a:noFill/>
        </p:spPr>
        <p:txBody>
          <a:bodyPr wrap="square">
            <a:spAutoFit/>
          </a:bodyPr>
          <a:lstStyle/>
          <a:p>
            <a:pPr>
              <a:lnSpc>
                <a:spcPct val="150000"/>
              </a:lnSpc>
              <a:spcAft>
                <a:spcPts val="1000"/>
              </a:spcAft>
            </a:pPr>
            <a:r>
              <a:rPr lang="en-IN"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RESULT  AND  DISCUSSIONS</a:t>
            </a:r>
            <a:endParaRPr lang="en-IN" sz="2400"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endParaRPr lang="en-IN" sz="1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In areas such as hospitals or labs, the spread of germs and contagions is a serious health concern. For this reason, many such facilities post visual signs which are intended to remind a person to sanitize their hands before entry or exit, but such signs can be easily ignored, and thus stronger warning systems are required if such spread of disease is to be checked or inhibited, with a view to reducing the spread of germs and contagions, stronger warning means that the visual alerts should be used in certain public facilities to provide these reminders, such as for employees of a restaurant, hospitals, food processing or research facilities. </a:t>
            </a:r>
            <a:endParaRPr lang="en-IN" sz="20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“The sanitizer controlled door” reminds and forces a person to sanitize or disinfect their hands before permitting an entry or exit, thereby reducing the spread of germs and contagions</a:t>
            </a:r>
            <a:r>
              <a:rPr lang="en-IN" sz="2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000" b="1"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1200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C55C476-9537-4A68-9B8B-91F5FFEF3C4E}"/>
              </a:ext>
            </a:extLst>
          </p:cNvPr>
          <p:cNvSpPr txBox="1"/>
          <p:nvPr/>
        </p:nvSpPr>
        <p:spPr>
          <a:xfrm>
            <a:off x="638175" y="542925"/>
            <a:ext cx="10820400" cy="3109569"/>
          </a:xfrm>
          <a:prstGeom prst="rect">
            <a:avLst/>
          </a:prstGeom>
          <a:noFill/>
        </p:spPr>
        <p:txBody>
          <a:bodyPr wrap="square">
            <a:spAutoFit/>
          </a:bodyPr>
          <a:lstStyle/>
          <a:p>
            <a:pPr algn="just">
              <a:lnSpc>
                <a:spcPct val="150000"/>
              </a:lnSpc>
              <a:spcAft>
                <a:spcPts val="1000"/>
              </a:spcAft>
            </a:pPr>
            <a:r>
              <a:rPr lang="en-IN"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1" u="sng"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2400" u="sng"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Our prototype “SANITIZER CONTROLLED DOOR” enables to sanitize the hands automatically before entering the premises. As our prototype is touchless faucet, we need not to touch the surface of the faucet and is automatic. This device is cheap when it is compared to existing models present in market and it is sustainable too.</a:t>
            </a:r>
            <a:endParaRPr lang="en-IN" sz="2000" dirty="0"/>
          </a:p>
        </p:txBody>
      </p:sp>
    </p:spTree>
    <p:extLst>
      <p:ext uri="{BB962C8B-B14F-4D97-AF65-F5344CB8AC3E}">
        <p14:creationId xmlns:p14="http://schemas.microsoft.com/office/powerpoint/2010/main" val="9786960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A13B3B0-3B36-4915-9FF1-BD18B809D932}"/>
              </a:ext>
            </a:extLst>
          </p:cNvPr>
          <p:cNvSpPr txBox="1"/>
          <p:nvPr/>
        </p:nvSpPr>
        <p:spPr>
          <a:xfrm>
            <a:off x="447675" y="485775"/>
            <a:ext cx="9991725" cy="4920642"/>
          </a:xfrm>
          <a:prstGeom prst="rect">
            <a:avLst/>
          </a:prstGeom>
          <a:noFill/>
        </p:spPr>
        <p:txBody>
          <a:bodyPr wrap="square">
            <a:spAutoFit/>
          </a:bodyPr>
          <a:lstStyle/>
          <a:p>
            <a:pPr algn="just">
              <a:lnSpc>
                <a:spcPct val="115000"/>
              </a:lnSpc>
              <a:spcAft>
                <a:spcPts val="1000"/>
              </a:spcAft>
            </a:pPr>
            <a:r>
              <a:rPr lang="en-IN" sz="1800" b="1" dirty="0">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1" u="sng" dirty="0">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rPr>
              <a:t>REFERENCES</a:t>
            </a:r>
            <a:endParaRPr lang="en-IN" sz="2400" b="1" u="sng"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15000"/>
              </a:lnSpc>
              <a:spcAft>
                <a:spcPts val="1000"/>
              </a:spcAft>
            </a:pPr>
            <a:r>
              <a:rPr lang="en-IN" sz="2000" b="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https://www.asmag.com/showpost/31495.aspx</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2000" b="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https://www.digikey.in/en/maker/blogs/2020/make-an-automatic-hand-sanitizer-dispenser-using-arduino</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2000" b="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https://patents.google.com/patent/CA2776280A1/en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2000" b="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https://www.researchgate.net/publication/270339029_Sensor_Controlled_Sanitizer_Door_Knob_with_Scan_Technique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2000" b="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https://hackaday.io/project/171789-automated-door-handle-sanitizer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2000" b="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https://rootsaid.com/automatic-hand-sanitizer-dispenser-using-arduino/</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44CEF21D-0DA1-4290-A941-6BA6E0C46C25}"/>
              </a:ext>
            </a:extLst>
          </p:cNvPr>
          <p:cNvSpPr txBox="1"/>
          <p:nvPr/>
        </p:nvSpPr>
        <p:spPr>
          <a:xfrm rot="10800000" flipV="1">
            <a:off x="4714874" y="5195808"/>
            <a:ext cx="2181225" cy="390684"/>
          </a:xfrm>
          <a:prstGeom prst="rect">
            <a:avLst/>
          </a:prstGeom>
          <a:noFill/>
        </p:spPr>
        <p:txBody>
          <a:bodyPr wrap="square">
            <a:spAutoFit/>
          </a:bodyPr>
          <a:lstStyle/>
          <a:p>
            <a:pPr algn="just">
              <a:lnSpc>
                <a:spcPct val="115000"/>
              </a:lnSpc>
              <a:spcAft>
                <a:spcPts val="1000"/>
              </a:spcAft>
            </a:pPr>
            <a:r>
              <a:rPr lang="en-IN"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1800" b="1" dirty="0">
                <a:solidFill>
                  <a:srgbClr val="FF3399"/>
                </a:solidFill>
                <a:effectLst/>
                <a:latin typeface="Times New Roman" panose="02020603050405020304" pitchFamily="18" charset="0"/>
                <a:ea typeface="Calibri" panose="020F0502020204030204" pitchFamily="34" charset="0"/>
                <a:cs typeface="Times New Roman" panose="02020603050405020304" pitchFamily="18" charset="0"/>
              </a:rPr>
              <a:t>THE END</a:t>
            </a:r>
            <a:r>
              <a:rPr lang="en-IN"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7678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7473D97-299E-4D0A-9E22-1EFE71912E40}"/>
              </a:ext>
            </a:extLst>
          </p:cNvPr>
          <p:cNvSpPr txBox="1"/>
          <p:nvPr/>
        </p:nvSpPr>
        <p:spPr>
          <a:xfrm>
            <a:off x="409576" y="-157464"/>
            <a:ext cx="11334750" cy="6182205"/>
          </a:xfrm>
          <a:prstGeom prst="rect">
            <a:avLst/>
          </a:prstGeom>
          <a:noFill/>
        </p:spPr>
        <p:txBody>
          <a:bodyPr wrap="square">
            <a:spAutoFit/>
          </a:bodyPr>
          <a:lstStyle/>
          <a:p>
            <a:pPr algn="just">
              <a:lnSpc>
                <a:spcPct val="150000"/>
              </a:lnSpc>
              <a:spcAft>
                <a:spcPts val="1000"/>
              </a:spcAft>
            </a:pPr>
            <a:r>
              <a:rPr lang="en-IN" sz="20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b="1" u="sng"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2000" b="1" dirty="0">
                <a:solidFill>
                  <a:srgbClr val="FF339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b="1" u="sng" dirty="0">
                <a:solidFill>
                  <a:srgbClr val="FF3399"/>
                </a:solidFill>
                <a:effectLst/>
                <a:latin typeface="Times New Roman" panose="02020603050405020304" pitchFamily="18" charset="0"/>
                <a:ea typeface="Times New Roman" panose="02020603050405020304" pitchFamily="18" charset="0"/>
                <a:cs typeface="Times New Roman" panose="02020603050405020304" pitchFamily="18" charset="0"/>
              </a:rPr>
              <a:t>ABSTRACT</a:t>
            </a:r>
            <a:endParaRPr lang="en-IN" sz="2400" u="sng" dirty="0">
              <a:solidFill>
                <a:srgbClr val="FF3399"/>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2000" b="1" u="none" strike="noStrike"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COVID-19 is a serious pandemic at this moment. The corona virus is spreading quickly and easily between humans. There are ways to curb the spread of this virus and one way is to wash hands using soap for at least 20 seconds. Sometimes, if the person carelessly touches the faucet - which could be contaminated - after washing his/ her hands, he/she has a higher chance of contracting this corona virus disease. If you go out, it is safe to wash your hands before entering your premises. You do not have to touch the door handle because the door lock system is automated. In this project, a person will only be granted access once he/ she wash his/ her hands.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Our project is mainly focused on how to reduce the spreading of virus from one to another by taking some steps even in public places also.</a:t>
            </a:r>
            <a:endParaRPr lang="en-IN" sz="2000" dirty="0"/>
          </a:p>
        </p:txBody>
      </p:sp>
    </p:spTree>
    <p:extLst>
      <p:ext uri="{BB962C8B-B14F-4D97-AF65-F5344CB8AC3E}">
        <p14:creationId xmlns:p14="http://schemas.microsoft.com/office/powerpoint/2010/main" val="3405621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591A905-9957-4C1D-8F9D-DE98D23A073E}"/>
              </a:ext>
            </a:extLst>
          </p:cNvPr>
          <p:cNvSpPr txBox="1"/>
          <p:nvPr/>
        </p:nvSpPr>
        <p:spPr>
          <a:xfrm>
            <a:off x="142875" y="478155"/>
            <a:ext cx="11687175" cy="6232475"/>
          </a:xfrm>
          <a:prstGeom prst="rect">
            <a:avLst/>
          </a:prstGeom>
          <a:noFill/>
        </p:spPr>
        <p:txBody>
          <a:bodyPr wrap="square">
            <a:spAutoFit/>
          </a:bodyPr>
          <a:lstStyle/>
          <a:p>
            <a:pPr algn="just">
              <a:lnSpc>
                <a:spcPct val="115000"/>
              </a:lnSpc>
              <a:spcAft>
                <a:spcPts val="1000"/>
              </a:spcAft>
            </a:pPr>
            <a:r>
              <a:rPr lang="en-IN" sz="2000" b="1" dirty="0">
                <a:solidFill>
                  <a:srgbClr val="FF33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u="sng" dirty="0">
                <a:solidFill>
                  <a:srgbClr val="FF3399"/>
                </a:solidFill>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sz="2000" u="sng" dirty="0">
              <a:solidFill>
                <a:srgbClr val="FF3399"/>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World Health Organisation (WHO) has declared the corona virus disease 2019 (COVID-19) a pandemic</a:t>
            </a:r>
            <a:r>
              <a:rPr lang="en-IN" u="sng"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a:t>
            </a:r>
            <a:r>
              <a:rPr lang="en-IN" dirty="0">
                <a:effectLst/>
                <a:latin typeface="Times New Roman" panose="02020603050405020304" pitchFamily="18" charset="0"/>
                <a:ea typeface="Calibri" panose="020F0502020204030204" pitchFamily="34" charset="0"/>
                <a:cs typeface="Times New Roman" panose="02020603050405020304" pitchFamily="18" charset="0"/>
              </a:rPr>
              <a:t>. A global coordinated effort is needed to stop the further spread of the virus. A pandemic is defined as “occurring over a wide geographic area and affecting an exceptionally high proportion of the population. The last pandemic reported in the world was the H1N1 flu pandemic in 2009.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On 31 December 2019, a cluster of cases of pneumonia of unknown cause, in the city of Wuhan, Hubei province in China, was reported to the World Health Organisation. In January 2020, a previously unknown new virus was identified, subsequently named the 2019 novel corona virus, and samples obtained from cases and analysis of the virus’ genetics indicated that this was the cause of the outbreak. This novel corona virus was named Corona virus Disease 2019 (COVID-19) by WHO in February 2020. The virus is referred to as SARS-CoV-2 and the associated disease is COVID-19.</a:t>
            </a:r>
          </a:p>
          <a:p>
            <a:pPr algn="just">
              <a:lnSpc>
                <a:spcPct val="150000"/>
              </a:lnSpc>
              <a:spcAft>
                <a:spcPts val="10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Due to pandemic situation, the corona virus is spreading quickly and easily between humans. There are ways to curb the spread of this virus and one way is to wash hands using soap for at least 20 seconds. Sometimes, if the person carelessly touches the faucet - which could be contaminated - after washing his/ her hands, he/she has a higher chance of contracting this corona virus disease.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6343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 xmlns:a16="http://schemas.microsoft.com/office/drawing/2014/main" id="{C8EC2128-8F2A-4185-BBA1-63B2F5CC6ADF}"/>
              </a:ext>
            </a:extLst>
          </p:cNvPr>
          <p:cNvSpPr>
            <a:spLocks noChangeArrowheads="1"/>
          </p:cNvSpPr>
          <p:nvPr/>
        </p:nvSpPr>
        <p:spPr bwMode="auto">
          <a:xfrm>
            <a:off x="219075" y="681155"/>
            <a:ext cx="1183957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lnSpc>
                <a:spcPct val="150000"/>
              </a:lnSpc>
              <a:spcBef>
                <a:spcPct val="0"/>
              </a:spcBef>
              <a:spcAft>
                <a:spcPct val="0"/>
              </a:spcAft>
            </a:pPr>
            <a:r>
              <a:rPr lang="en-IN" dirty="0">
                <a:latin typeface="Times New Roman" panose="02020603050405020304" pitchFamily="18" charset="0"/>
                <a:ea typeface="Calibri" panose="020F0502020204030204" pitchFamily="34" charset="0"/>
                <a:cs typeface="Times New Roman" panose="02020603050405020304" pitchFamily="18" charset="0"/>
              </a:rPr>
              <a:t>If you go out, it is safe to wash your hands before entering your premises. You do not have to touch the door handle because the door lock system is automated. </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person could be wearing face masks when they go to public places but their hands may not be clean. Even if he/ she clean their hands, they could touch the surface which was touched by a virus carrier. The virus carrier's hands would be contaminated. Corona virus could last on a contaminated surface from several hours to days depending on the environmental conditions such as humidity and temperature. By washing your hands before entering the premises, this way of spreading corona virus could be prevented.</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37" descr="How Coronavirus (COVID-19) Is Impacting Ecommerce [January 2021] - ROI  Revolution">
            <a:extLst>
              <a:ext uri="{FF2B5EF4-FFF2-40B4-BE49-F238E27FC236}">
                <a16:creationId xmlns="" xmlns:a16="http://schemas.microsoft.com/office/drawing/2014/main" id="{EC983D7A-DAE7-4717-A697-83C034338F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380" y="3648649"/>
            <a:ext cx="5182589" cy="264928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 xmlns:a16="http://schemas.microsoft.com/office/drawing/2014/main" id="{82CE097D-553C-4D1F-B814-842BC7C92397}"/>
              </a:ext>
            </a:extLst>
          </p:cNvPr>
          <p:cNvSpPr>
            <a:spLocks noChangeArrowheads="1"/>
          </p:cNvSpPr>
          <p:nvPr/>
        </p:nvSpPr>
        <p:spPr bwMode="auto">
          <a:xfrm>
            <a:off x="0" y="135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178601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3123BFB-5B98-4DC7-8CC5-9D402317960E}"/>
              </a:ext>
            </a:extLst>
          </p:cNvPr>
          <p:cNvSpPr txBox="1"/>
          <p:nvPr/>
        </p:nvSpPr>
        <p:spPr>
          <a:xfrm>
            <a:off x="295275" y="209551"/>
            <a:ext cx="11325225" cy="417871"/>
          </a:xfrm>
          <a:prstGeom prst="rect">
            <a:avLst/>
          </a:prstGeom>
          <a:noFill/>
        </p:spPr>
        <p:txBody>
          <a:bodyPr wrap="square">
            <a:spAutoFit/>
          </a:bodyPr>
          <a:lstStyle/>
          <a:p>
            <a:pPr algn="just">
              <a:lnSpc>
                <a:spcPct val="115000"/>
              </a:lnSpc>
              <a:spcAft>
                <a:spcPts val="1000"/>
              </a:spcAft>
            </a:pPr>
            <a:r>
              <a:rPr lang="en-IN" sz="2000" b="1" dirty="0">
                <a:solidFill>
                  <a:srgbClr val="FF33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u="sng" dirty="0">
                <a:solidFill>
                  <a:srgbClr val="FF3399"/>
                </a:solidFill>
                <a:effectLst/>
                <a:latin typeface="Times New Roman" panose="02020603050405020304" pitchFamily="18" charset="0"/>
                <a:ea typeface="Calibri" panose="020F0502020204030204" pitchFamily="34" charset="0"/>
                <a:cs typeface="Times New Roman" panose="02020603050405020304" pitchFamily="18" charset="0"/>
              </a:rPr>
              <a:t>PROBLEM </a:t>
            </a:r>
            <a:r>
              <a:rPr lang="en-IN" sz="2000" b="1" u="sng" dirty="0" smtClean="0">
                <a:solidFill>
                  <a:srgbClr val="FF3399"/>
                </a:solidFill>
                <a:effectLst/>
                <a:latin typeface="Times New Roman" panose="02020603050405020304" pitchFamily="18" charset="0"/>
                <a:ea typeface="Calibri" panose="020F0502020204030204" pitchFamily="34" charset="0"/>
                <a:cs typeface="Times New Roman" panose="02020603050405020304" pitchFamily="18" charset="0"/>
              </a:rPr>
              <a:t>STATEMENT</a:t>
            </a:r>
            <a:endParaRPr lang="en-IN" sz="2000" b="1" u="sng" dirty="0">
              <a:solidFill>
                <a:srgbClr val="FF3399"/>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5620B38E-7990-4A8E-869D-6B4070936CC3}"/>
              </a:ext>
            </a:extLst>
          </p:cNvPr>
          <p:cNvSpPr txBox="1"/>
          <p:nvPr/>
        </p:nvSpPr>
        <p:spPr>
          <a:xfrm>
            <a:off x="295274" y="729615"/>
            <a:ext cx="11325225" cy="2351285"/>
          </a:xfrm>
          <a:prstGeom prst="rect">
            <a:avLst/>
          </a:prstGeom>
          <a:noFill/>
        </p:spPr>
        <p:txBody>
          <a:bodyPr wrap="square">
            <a:spAutoFit/>
          </a:bodyPr>
          <a:lstStyle/>
          <a:p>
            <a:pPr algn="just">
              <a:lnSpc>
                <a:spcPct val="150000"/>
              </a:lnSpc>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On behalf of community visit, we came to know that the corona virus is spreading quickly and easily between humans. There are ways to curb the spread of this virus and one way is to wash hands using soap for at least 20 seconds. Sometimes, if the person carelessly touches the faucet - which could be contaminated - after washing his/ her hands, he/she has a higher chance of contracting this corona virus disease. To avoid this all problems, we decided to make prototype – “ Sanitizer controlled by Door ”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388619" y="3369082"/>
            <a:ext cx="11231880" cy="2351285"/>
          </a:xfrm>
          <a:prstGeom prst="rect">
            <a:avLst/>
          </a:prstGeom>
        </p:spPr>
        <p:txBody>
          <a:bodyPr wrap="square">
            <a:spAutoFit/>
          </a:bodyPr>
          <a:lstStyle/>
          <a:p>
            <a:pPr algn="just">
              <a:lnSpc>
                <a:spcPct val="150000"/>
              </a:lnSpc>
              <a:spcAft>
                <a:spcPts val="10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The person could be wearing face masks when they go to public places but their hands may not be clean. Even if he/ she clean their hands, they could touch the surface which was touched by a virus carrier. The virus carrier's hands would be contaminated. Corona virus could last on a contaminated surface from several hours to days depending on the environmental conditions such as humidity and temperature. By washing your hands before entering the premises, this way of spreading corona virus could be prevented.</a:t>
            </a: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0557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A3F0700-2CF7-475A-B1B8-DF1CD1312898}"/>
              </a:ext>
            </a:extLst>
          </p:cNvPr>
          <p:cNvSpPr txBox="1"/>
          <p:nvPr/>
        </p:nvSpPr>
        <p:spPr>
          <a:xfrm>
            <a:off x="333375" y="704850"/>
            <a:ext cx="11229975" cy="5441490"/>
          </a:xfrm>
          <a:prstGeom prst="rect">
            <a:avLst/>
          </a:prstGeom>
          <a:noFill/>
        </p:spPr>
        <p:txBody>
          <a:bodyPr wrap="square">
            <a:spAutoFit/>
          </a:bodyPr>
          <a:lstStyle/>
          <a:p>
            <a:pPr algn="just">
              <a:lnSpc>
                <a:spcPct val="115000"/>
              </a:lnSpc>
              <a:spcAft>
                <a:spcPts val="1000"/>
              </a:spcAft>
            </a:pPr>
            <a:r>
              <a:rPr lang="en-IN" sz="2000" b="1" u="sng" dirty="0">
                <a:solidFill>
                  <a:srgbClr val="FF3399"/>
                </a:solidFill>
                <a:effectLst/>
                <a:latin typeface="Times New Roman" panose="02020603050405020304" pitchFamily="18" charset="0"/>
                <a:ea typeface="Calibri" panose="020F0502020204030204" pitchFamily="34" charset="0"/>
                <a:cs typeface="Times New Roman" panose="02020603050405020304" pitchFamily="18" charset="0"/>
              </a:rPr>
              <a:t>AIM:</a:t>
            </a:r>
            <a:r>
              <a:rPr lang="en-IN" sz="2000" b="1" dirty="0">
                <a:solidFill>
                  <a:srgbClr val="FF3399"/>
                </a:solidFill>
                <a:effectLst/>
                <a:latin typeface="Calibri" panose="020F0502020204030204" pitchFamily="34" charset="0"/>
                <a:ea typeface="Calibri" panose="020F0502020204030204" pitchFamily="34" charset="0"/>
                <a:cs typeface="Times New Roman" panose="02020603050405020304" pitchFamily="18" charset="0"/>
              </a:rPr>
              <a:t>  </a:t>
            </a:r>
            <a:r>
              <a:rPr lang="en-IN" sz="2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Touch less Faucet with Door Control System prior to COVID-19</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750"/>
              </a:spcAft>
            </a:pPr>
            <a:r>
              <a:rPr lang="en-IN" sz="2000" b="1" u="sng" cap="all" dirty="0">
                <a:solidFill>
                  <a:srgbClr val="C00000"/>
                </a:solidFill>
                <a:effectLst/>
                <a:latin typeface="Times New Roman" panose="02020603050405020304" pitchFamily="18" charset="0"/>
                <a:ea typeface="Times New Roman" panose="02020603050405020304" pitchFamily="18" charset="0"/>
              </a:rPr>
              <a:t>OBJECTIVE:</a:t>
            </a:r>
            <a:endParaRPr lang="en-IN" sz="3600" b="1" dirty="0">
              <a:solidFill>
                <a:srgbClr val="C00000"/>
              </a:solidFill>
              <a:effectLst/>
              <a:latin typeface="Times New Roman" panose="02020603050405020304" pitchFamily="18" charset="0"/>
              <a:ea typeface="Times New Roman" panose="02020603050405020304" pitchFamily="18" charset="0"/>
            </a:endParaRPr>
          </a:p>
          <a:p>
            <a:pPr algn="just">
              <a:lnSpc>
                <a:spcPct val="150000"/>
              </a:lnSpc>
              <a:spcAft>
                <a:spcPts val="750"/>
              </a:spcAft>
            </a:pPr>
            <a:r>
              <a:rPr lang="en-IN" sz="2000" b="0" dirty="0">
                <a:effectLst/>
                <a:latin typeface="Times New Roman" panose="02020603050405020304" pitchFamily="18" charset="0"/>
                <a:ea typeface="Times New Roman" panose="02020603050405020304" pitchFamily="18" charset="0"/>
              </a:rPr>
              <a:t>In this project, we have made a prototype to wash hands safely with automatic door control system. We have made touch less faucet so that do not have to touch the surface of the faucet and it is automatic. The prototype is cheap - only costs around 15K to build - and easy to make. This faucet is automatic and could also prevent wasting water when not in use.</a:t>
            </a:r>
            <a:endParaRPr lang="en-IN" sz="2000" b="1" dirty="0">
              <a:effectLst/>
              <a:latin typeface="Times New Roman" panose="02020603050405020304" pitchFamily="18" charset="0"/>
              <a:ea typeface="Times New Roman" panose="02020603050405020304" pitchFamily="18" charset="0"/>
            </a:endParaRPr>
          </a:p>
          <a:p>
            <a:pPr marL="285750" lvl="0" indent="-285750">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Less cost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To minimize the human effort.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Easy to make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50000"/>
              </a:lnSpc>
              <a:spcAft>
                <a:spcPts val="1000"/>
              </a:spcAf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Automatic completely -To develop simple mechanism to perform the operation.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Prevention of wastage of Sanitizer and water</a:t>
            </a:r>
            <a:endParaRPr lang="en-IN" sz="2000" dirty="0"/>
          </a:p>
        </p:txBody>
      </p:sp>
    </p:spTree>
    <p:extLst>
      <p:ext uri="{BB962C8B-B14F-4D97-AF65-F5344CB8AC3E}">
        <p14:creationId xmlns:p14="http://schemas.microsoft.com/office/powerpoint/2010/main" val="2413072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3" descr="Sanitizer-integrated access control to provide extra care from COVID-19">
            <a:extLst>
              <a:ext uri="{FF2B5EF4-FFF2-40B4-BE49-F238E27FC236}">
                <a16:creationId xmlns="" xmlns:a16="http://schemas.microsoft.com/office/drawing/2014/main" id="{F095B768-4E85-4DC6-8CBA-AA68CA49FA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462" y="1998173"/>
            <a:ext cx="3500999" cy="2811436"/>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36" descr="Automated Temperature Kiosk for COVID - 19 with Access Control |  844-864-2728">
            <a:extLst>
              <a:ext uri="{FF2B5EF4-FFF2-40B4-BE49-F238E27FC236}">
                <a16:creationId xmlns="" xmlns:a16="http://schemas.microsoft.com/office/drawing/2014/main" id="{9FA6410F-8EDE-4AA5-81BE-BD82FEA36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1274" y="2235553"/>
            <a:ext cx="4621264" cy="238689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 xmlns:a16="http://schemas.microsoft.com/office/drawing/2014/main" id="{B17C12EC-6EE4-42E9-8531-06D026B73EC4}"/>
              </a:ext>
            </a:extLst>
          </p:cNvPr>
          <p:cNvSpPr>
            <a:spLocks noChangeArrowheads="1"/>
          </p:cNvSpPr>
          <p:nvPr/>
        </p:nvSpPr>
        <p:spPr bwMode="auto">
          <a:xfrm>
            <a:off x="200024" y="126225"/>
            <a:ext cx="8960874"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1" i="0" strike="noStrike" cap="none" normalizeH="0" baseline="0" dirty="0" smtClean="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1" i="0" u="sng"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LITERATURE </a:t>
            </a:r>
            <a:r>
              <a:rPr kumimoji="0" lang="en-US" altLang="en-US" sz="2400" b="1" i="0" u="sng" strike="noStrike" cap="none" normalizeH="0" baseline="0" dirty="0" smtClean="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REVIEW</a:t>
            </a:r>
            <a:endParaRPr kumimoji="0" lang="en-US" altLang="en-US" sz="2400" b="0"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Existing Solutions:-</a:t>
            </a:r>
            <a:endParaRPr kumimoji="0" lang="en-US" altLang="en-US" sz="2400" b="0"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1. Sanitizer-integrated access control to provide extra care from COVID-19</a:t>
            </a:r>
            <a:endParaRPr kumimoji="0" lang="en-US" altLang="en-US" sz="2000" b="0" i="0" u="none" strike="noStrike" cap="none" normalizeH="0" baseline="0" dirty="0">
              <a:ln>
                <a:noFill/>
              </a:ln>
              <a:solidFill>
                <a:schemeClr val="accent5"/>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 xmlns:a16="http://schemas.microsoft.com/office/drawing/2014/main" id="{18546454-D173-4C48-8818-1BE34030CF74}"/>
              </a:ext>
            </a:extLst>
          </p:cNvPr>
          <p:cNvSpPr>
            <a:spLocks noChangeArrowheads="1"/>
          </p:cNvSpPr>
          <p:nvPr/>
        </p:nvSpPr>
        <p:spPr bwMode="auto">
          <a:xfrm>
            <a:off x="0" y="3238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5">
            <a:extLst>
              <a:ext uri="{FF2B5EF4-FFF2-40B4-BE49-F238E27FC236}">
                <a16:creationId xmlns="" xmlns:a16="http://schemas.microsoft.com/office/drawing/2014/main" id="{2FE97ABB-F1D7-48EC-B038-86870E53FCF1}"/>
              </a:ext>
            </a:extLst>
          </p:cNvPr>
          <p:cNvSpPr>
            <a:spLocks noChangeArrowheads="1"/>
          </p:cNvSpPr>
          <p:nvPr/>
        </p:nvSpPr>
        <p:spPr bwMode="auto">
          <a:xfrm>
            <a:off x="200023" y="5087559"/>
            <a:ext cx="1140142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works as a relay device that sits in between the control panel and entry method  and only passes on the unlock signal once both hands have been successfully coated with hand sanitizer”. Unlike standard  automatic hand sanitizer dispenser,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Steri</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Secure has four spray nozzles, two on top and two at the bottom, which ensure that a user’s hands are fully coated and speeds up the application time allowing up to 30 uses per minute.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2263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 xmlns:a16="http://schemas.microsoft.com/office/drawing/2014/main" id="{32E2D5DB-CA38-4EC9-AB4C-FE09ABC2D939}"/>
              </a:ext>
            </a:extLst>
          </p:cNvPr>
          <p:cNvSpPr txBox="1"/>
          <p:nvPr/>
        </p:nvSpPr>
        <p:spPr>
          <a:xfrm>
            <a:off x="285750" y="0"/>
            <a:ext cx="8610600" cy="677108"/>
          </a:xfrm>
          <a:prstGeom prst="rect">
            <a:avLst/>
          </a:prstGeom>
          <a:noFill/>
        </p:spPr>
        <p:txBody>
          <a:bodyPr wrap="square">
            <a:spAutoFit/>
          </a:bodyPr>
          <a:lstStyle/>
          <a:p>
            <a:endParaRPr lang="en-IN" sz="1800" b="1" dirty="0">
              <a:solidFill>
                <a:srgbClr val="000000"/>
              </a:solidFill>
              <a:effectLst/>
              <a:latin typeface="Times New Roman" panose="02020603050405020304" pitchFamily="18" charset="0"/>
              <a:ea typeface="Times New Roman" panose="02020603050405020304" pitchFamily="18" charset="0"/>
            </a:endParaRPr>
          </a:p>
          <a:p>
            <a:r>
              <a:rPr lang="en-IN" sz="2000" b="1" dirty="0">
                <a:solidFill>
                  <a:schemeClr val="accent5"/>
                </a:solidFill>
                <a:effectLst/>
                <a:latin typeface="Times New Roman" panose="02020603050405020304" pitchFamily="18" charset="0"/>
                <a:ea typeface="Times New Roman" panose="02020603050405020304" pitchFamily="18" charset="0"/>
              </a:rPr>
              <a:t>2. </a:t>
            </a:r>
            <a:r>
              <a:rPr lang="en-US" sz="2000" b="1" dirty="0">
                <a:solidFill>
                  <a:schemeClr val="accent5"/>
                </a:solidFill>
                <a:effectLst/>
                <a:latin typeface="Times New Roman" panose="02020603050405020304" pitchFamily="18" charset="0"/>
                <a:ea typeface="Times New Roman" panose="02020603050405020304" pitchFamily="18" charset="0"/>
              </a:rPr>
              <a:t>Sensor Controlled Sanitizer Door Knob with Scan Technique</a:t>
            </a:r>
            <a:endParaRPr lang="en-IN" sz="2000" b="1" dirty="0">
              <a:solidFill>
                <a:schemeClr val="accent5"/>
              </a:solidFill>
              <a:effectLst/>
              <a:latin typeface="Times New Roman" panose="02020603050405020304" pitchFamily="18" charset="0"/>
              <a:ea typeface="Times New Roman" panose="02020603050405020304" pitchFamily="18" charset="0"/>
            </a:endParaRPr>
          </a:p>
        </p:txBody>
      </p:sp>
      <p:pic>
        <p:nvPicPr>
          <p:cNvPr id="11" name="Picture 10" descr="Sensors | Free Full-Text | A Human Support Robot for the Cleaning and  Maintenance of Door Handles Using a Deep-Learning Framework | HTML">
            <a:extLst>
              <a:ext uri="{FF2B5EF4-FFF2-40B4-BE49-F238E27FC236}">
                <a16:creationId xmlns="" xmlns:a16="http://schemas.microsoft.com/office/drawing/2014/main" id="{648DE6C0-2872-41F3-9573-3ACDC140B7B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7775" y="1343025"/>
            <a:ext cx="2886075" cy="2828925"/>
          </a:xfrm>
          <a:prstGeom prst="rect">
            <a:avLst/>
          </a:prstGeom>
          <a:noFill/>
          <a:ln>
            <a:noFill/>
          </a:ln>
        </p:spPr>
      </p:pic>
      <p:pic>
        <p:nvPicPr>
          <p:cNvPr id="12" name="Picture 11" descr="PDF) A Gesture-Based Door Control Using Capacitive Sensors">
            <a:extLst>
              <a:ext uri="{FF2B5EF4-FFF2-40B4-BE49-F238E27FC236}">
                <a16:creationId xmlns="" xmlns:a16="http://schemas.microsoft.com/office/drawing/2014/main" id="{3D216F7C-FD34-46F5-8ECB-65F283231FF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43025"/>
            <a:ext cx="2800350" cy="2800350"/>
          </a:xfrm>
          <a:prstGeom prst="rect">
            <a:avLst/>
          </a:prstGeom>
          <a:noFill/>
          <a:ln>
            <a:noFill/>
          </a:ln>
        </p:spPr>
      </p:pic>
      <p:sp>
        <p:nvSpPr>
          <p:cNvPr id="14" name="TextBox 13">
            <a:extLst>
              <a:ext uri="{FF2B5EF4-FFF2-40B4-BE49-F238E27FC236}">
                <a16:creationId xmlns="" xmlns:a16="http://schemas.microsoft.com/office/drawing/2014/main" id="{219D86E9-1C01-45C5-ABCB-D6DE40AEED7C}"/>
              </a:ext>
            </a:extLst>
          </p:cNvPr>
          <p:cNvSpPr txBox="1"/>
          <p:nvPr/>
        </p:nvSpPr>
        <p:spPr>
          <a:xfrm>
            <a:off x="514350" y="3928899"/>
            <a:ext cx="10515599" cy="2515432"/>
          </a:xfrm>
          <a:prstGeom prst="rect">
            <a:avLst/>
          </a:prstGeom>
          <a:noFill/>
        </p:spPr>
        <p:txBody>
          <a:bodyPr wrap="square">
            <a:spAutoFit/>
          </a:bodyPr>
          <a:lstStyle/>
          <a:p>
            <a:pPr algn="just">
              <a:lnSpc>
                <a:spcPct val="150000"/>
              </a:lnSpc>
              <a:spcAft>
                <a:spcPts val="10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this project a sanitizer is attached to the door handle and releases automatically when the person touches the door handle. But the drawback of this system is tissues get dried up and hence become of no use.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6505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4A4EF00-9529-486A-90E6-AA9E196ECA4E}"/>
              </a:ext>
            </a:extLst>
          </p:cNvPr>
          <p:cNvSpPr txBox="1"/>
          <p:nvPr/>
        </p:nvSpPr>
        <p:spPr>
          <a:xfrm>
            <a:off x="280987" y="281670"/>
            <a:ext cx="8448675" cy="451406"/>
          </a:xfrm>
          <a:prstGeom prst="rect">
            <a:avLst/>
          </a:prstGeom>
          <a:noFill/>
        </p:spPr>
        <p:txBody>
          <a:bodyPr wrap="square">
            <a:spAutoFit/>
          </a:bodyPr>
          <a:lstStyle/>
          <a:p>
            <a:pPr fontAlgn="base">
              <a:lnSpc>
                <a:spcPts val="1440"/>
              </a:lnSpc>
            </a:pPr>
            <a:r>
              <a:rPr lang="en-IN" sz="2000" b="1" dirty="0" smtClean="0">
                <a:solidFill>
                  <a:schemeClr val="accent5">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3.</a:t>
            </a:r>
            <a:r>
              <a:rPr lang="en-IN" sz="2000" b="1" spc="75" dirty="0" smtClean="0">
                <a:solidFill>
                  <a:schemeClr val="accent5">
                    <a:lumMod val="60000"/>
                    <a:lumOff val="40000"/>
                  </a:schemeClr>
                </a:solidFill>
                <a:effectLst/>
                <a:latin typeface="Calibri" panose="020F0502020204030204" pitchFamily="34" charset="0"/>
                <a:ea typeface="Times New Roman" panose="02020603050405020304" pitchFamily="18" charset="0"/>
                <a:cs typeface="Open Sans"/>
              </a:rPr>
              <a:t> </a:t>
            </a:r>
            <a:r>
              <a:rPr lang="en-US" sz="2000" b="1" spc="75" dirty="0">
                <a:solidFill>
                  <a:schemeClr val="accent5">
                    <a:lumMod val="60000"/>
                    <a:lumOff val="40000"/>
                  </a:schemeClr>
                </a:solidFill>
                <a:effectLst/>
                <a:latin typeface="Times New Roman" panose="02020603050405020304" pitchFamily="18" charset="0"/>
                <a:ea typeface="Times New Roman" panose="02020603050405020304" pitchFamily="18" charset="0"/>
              </a:rPr>
              <a:t>Automatic Hand Sanitizer Dispenser</a:t>
            </a:r>
            <a:endParaRPr lang="en-IN" sz="2000" b="1" dirty="0">
              <a:solidFill>
                <a:schemeClr val="accent5">
                  <a:lumMod val="60000"/>
                  <a:lumOff val="40000"/>
                </a:schemeClr>
              </a:solidFill>
              <a:effectLst/>
              <a:latin typeface="Times New Roman" panose="02020603050405020304" pitchFamily="18" charset="0"/>
              <a:ea typeface="Times New Roman" panose="02020603050405020304" pitchFamily="18" charset="0"/>
            </a:endParaRPr>
          </a:p>
          <a:p>
            <a:pPr fontAlgn="base">
              <a:lnSpc>
                <a:spcPts val="1440"/>
              </a:lnSpc>
            </a:pPr>
            <a:r>
              <a:rPr lang="en-US" sz="2000" b="1" spc="75" dirty="0">
                <a:solidFill>
                  <a:schemeClr val="accent5"/>
                </a:solidFill>
                <a:effectLst/>
                <a:latin typeface="Calibri" panose="020F0502020204030204" pitchFamily="34" charset="0"/>
                <a:ea typeface="Times New Roman" panose="02020603050405020304" pitchFamily="18" charset="0"/>
                <a:cs typeface="Open Sans"/>
              </a:rPr>
              <a:t> </a:t>
            </a:r>
            <a:endParaRPr lang="en-IN" sz="2000" b="1" dirty="0">
              <a:solidFill>
                <a:schemeClr val="accent5"/>
              </a:solidFill>
              <a:effectLst/>
              <a:latin typeface="Times New Roman" panose="02020603050405020304" pitchFamily="18" charset="0"/>
              <a:ea typeface="Times New Roman" panose="02020603050405020304" pitchFamily="18" charset="0"/>
            </a:endParaRPr>
          </a:p>
        </p:txBody>
      </p:sp>
      <p:pic>
        <p:nvPicPr>
          <p:cNvPr id="4" name="Picture 3" descr="Arduino Automatic Hand Sanetizer">
            <a:extLst>
              <a:ext uri="{FF2B5EF4-FFF2-40B4-BE49-F238E27FC236}">
                <a16:creationId xmlns="" xmlns:a16="http://schemas.microsoft.com/office/drawing/2014/main" id="{5F2F17EE-CEF7-478E-BB7B-960213D6D3DA}"/>
              </a:ext>
            </a:extLst>
          </p:cNvPr>
          <p:cNvPicPr/>
          <p:nvPr/>
        </p:nvPicPr>
        <p:blipFill>
          <a:blip r:embed="rId2"/>
          <a:srcRect/>
          <a:stretch>
            <a:fillRect/>
          </a:stretch>
        </p:blipFill>
        <p:spPr bwMode="auto">
          <a:xfrm>
            <a:off x="1085850" y="1200149"/>
            <a:ext cx="4057650" cy="2390775"/>
          </a:xfrm>
          <a:prstGeom prst="rect">
            <a:avLst/>
          </a:prstGeom>
          <a:noFill/>
          <a:ln w="9525">
            <a:noFill/>
            <a:miter lim="800000"/>
            <a:headEnd/>
            <a:tailEnd/>
          </a:ln>
        </p:spPr>
      </p:pic>
      <p:pic>
        <p:nvPicPr>
          <p:cNvPr id="5" name="Picture 4" descr="Pin on Electronics Projects">
            <a:extLst>
              <a:ext uri="{FF2B5EF4-FFF2-40B4-BE49-F238E27FC236}">
                <a16:creationId xmlns="" xmlns:a16="http://schemas.microsoft.com/office/drawing/2014/main" id="{0BA24983-B44B-4D17-8B5D-D4CF9551F27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0825" y="1133393"/>
            <a:ext cx="4257675" cy="2524285"/>
          </a:xfrm>
          <a:prstGeom prst="rect">
            <a:avLst/>
          </a:prstGeom>
          <a:noFill/>
          <a:ln>
            <a:noFill/>
          </a:ln>
        </p:spPr>
      </p:pic>
      <p:sp>
        <p:nvSpPr>
          <p:cNvPr id="7" name="TextBox 6">
            <a:extLst>
              <a:ext uri="{FF2B5EF4-FFF2-40B4-BE49-F238E27FC236}">
                <a16:creationId xmlns="" xmlns:a16="http://schemas.microsoft.com/office/drawing/2014/main" id="{81FF40B0-AC3D-4083-8B17-EFDB55A792BB}"/>
              </a:ext>
            </a:extLst>
          </p:cNvPr>
          <p:cNvSpPr txBox="1"/>
          <p:nvPr/>
        </p:nvSpPr>
        <p:spPr>
          <a:xfrm>
            <a:off x="809625" y="4362448"/>
            <a:ext cx="10153650" cy="1125757"/>
          </a:xfrm>
          <a:prstGeom prst="rect">
            <a:avLst/>
          </a:prstGeom>
          <a:noFill/>
        </p:spPr>
        <p:txBody>
          <a:bodyPr wrap="square">
            <a:spAutoFit/>
          </a:bodyPr>
          <a:lstStyle/>
          <a:p>
            <a:pPr algn="just">
              <a:lnSpc>
                <a:spcPct val="115000"/>
              </a:lnSpc>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Hand sanitizer is the best way to get rid of all the harmful germs and viruses in our hands. But there is a chance of spreading the virus by pressing the dispenser. To overcome this problem an automatic hand sanitizer dispenser which will help us to dispose of hand sanitizer without contact.</a:t>
            </a:r>
          </a:p>
        </p:txBody>
      </p:sp>
    </p:spTree>
    <p:extLst>
      <p:ext uri="{BB962C8B-B14F-4D97-AF65-F5344CB8AC3E}">
        <p14:creationId xmlns:p14="http://schemas.microsoft.com/office/powerpoint/2010/main" val="41763684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437</TotalTime>
  <Words>1552</Words>
  <Application>Microsoft Office PowerPoint</Application>
  <PresentationFormat>Custom</PresentationFormat>
  <Paragraphs>118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Damask</vt:lpstr>
      <vt:lpstr>SANITIZER CONTROLLED DOOR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Swarani</dc:creator>
  <cp:lastModifiedBy>SRI</cp:lastModifiedBy>
  <cp:revision>20</cp:revision>
  <dcterms:created xsi:type="dcterms:W3CDTF">2021-02-06T04:32:44Z</dcterms:created>
  <dcterms:modified xsi:type="dcterms:W3CDTF">2021-03-12T15:25:42Z</dcterms:modified>
</cp:coreProperties>
</file>