
<file path=[Content_Types].xml><?xml version="1.0" encoding="utf-8"?>
<Types xmlns="http://schemas.openxmlformats.org/package/2006/content-types">
  <Default Extension="jpg" ContentType="image/jpeg"/>
  <Default Extension="mp3" ContentType="audio/m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85" r:id="rId7"/>
    <p:sldId id="260" r:id="rId8"/>
    <p:sldId id="258" r:id="rId9"/>
    <p:sldId id="287" r:id="rId10"/>
    <p:sldId id="289" r:id="rId11"/>
    <p:sldId id="288" r:id="rId12"/>
    <p:sldId id="290" r:id="rId13"/>
    <p:sldId id="261" r:id="rId14"/>
    <p:sldId id="286"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5/14/2022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5/14/2022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audio" Target="../media/media4.mp3"/><Relationship Id="rId13" Type="http://schemas.microsoft.com/office/2007/relationships/media" Target="../media/media7.wav"/><Relationship Id="rId18" Type="http://schemas.openxmlformats.org/officeDocument/2006/relationships/image" Target="../media/image3.png"/><Relationship Id="rId3" Type="http://schemas.microsoft.com/office/2007/relationships/media" Target="../media/media2.mp3"/><Relationship Id="rId7" Type="http://schemas.microsoft.com/office/2007/relationships/media" Target="../media/media4.mp3"/><Relationship Id="rId12" Type="http://schemas.openxmlformats.org/officeDocument/2006/relationships/audio" Target="../media/media6.mp3"/><Relationship Id="rId17" Type="http://schemas.openxmlformats.org/officeDocument/2006/relationships/slideLayout" Target="../slideLayouts/slideLayout3.xml"/><Relationship Id="rId2" Type="http://schemas.openxmlformats.org/officeDocument/2006/relationships/audio" Target="../media/media1.wav"/><Relationship Id="rId16" Type="http://schemas.openxmlformats.org/officeDocument/2006/relationships/audio" Target="../media/media8.mp3"/><Relationship Id="rId1" Type="http://schemas.microsoft.com/office/2007/relationships/media" Target="../media/media1.wav"/><Relationship Id="rId6" Type="http://schemas.openxmlformats.org/officeDocument/2006/relationships/audio" Target="../media/media3.wav"/><Relationship Id="rId11" Type="http://schemas.microsoft.com/office/2007/relationships/media" Target="../media/media6.mp3"/><Relationship Id="rId5" Type="http://schemas.microsoft.com/office/2007/relationships/media" Target="../media/media3.wav"/><Relationship Id="rId15" Type="http://schemas.microsoft.com/office/2007/relationships/media" Target="../media/media8.mp3"/><Relationship Id="rId10" Type="http://schemas.openxmlformats.org/officeDocument/2006/relationships/audio" Target="../media/media5.wav"/><Relationship Id="rId4" Type="http://schemas.openxmlformats.org/officeDocument/2006/relationships/audio" Target="../media/media2.mp3"/><Relationship Id="rId9" Type="http://schemas.microsoft.com/office/2007/relationships/media" Target="../media/media5.wav"/><Relationship Id="rId14" Type="http://schemas.openxmlformats.org/officeDocument/2006/relationships/audio" Target="../media/media7.wav"/></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slideLayout" Target="../slideLayouts/slideLayout5.xml"/><Relationship Id="rId7" Type="http://schemas.openxmlformats.org/officeDocument/2006/relationships/image" Target="../media/image6.jpg"/><Relationship Id="rId2" Type="http://schemas.openxmlformats.org/officeDocument/2006/relationships/audio" Target="../media/media9.wav"/><Relationship Id="rId1" Type="http://schemas.microsoft.com/office/2007/relationships/media" Target="../media/media9.wav"/><Relationship Id="rId6" Type="http://schemas.openxmlformats.org/officeDocument/2006/relationships/image" Target="../media/image5.jpg"/><Relationship Id="rId5" Type="http://schemas.openxmlformats.org/officeDocument/2006/relationships/image" Target="../media/image3.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942728" y="1148632"/>
            <a:ext cx="6338547" cy="1187981"/>
          </a:xfrm>
        </p:spPr>
        <p:txBody>
          <a:bodyPr/>
          <a:lstStyle/>
          <a:p>
            <a:r>
              <a:rPr lang="en-US" dirty="0"/>
              <a:t>    Project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52252" y="4017172"/>
            <a:ext cx="7077456" cy="2125010"/>
          </a:xfrm>
        </p:spPr>
        <p:txBody>
          <a:bodyPr>
            <a:normAutofit/>
          </a:bodyPr>
          <a:lstStyle/>
          <a:p>
            <a:pPr marL="0" indent="0">
              <a:buNone/>
            </a:pPr>
            <a:endParaRPr lang="en-US" dirty="0"/>
          </a:p>
        </p:txBody>
      </p:sp>
      <p:sp>
        <p:nvSpPr>
          <p:cNvPr id="4" name="Rectangle 3"/>
          <p:cNvSpPr/>
          <p:nvPr/>
        </p:nvSpPr>
        <p:spPr>
          <a:xfrm>
            <a:off x="2582621" y="2798278"/>
            <a:ext cx="905876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Text to Speech Conversion</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1488209" y="385907"/>
            <a:ext cx="11214100" cy="535531"/>
          </a:xfrm>
        </p:spPr>
        <p:txBody>
          <a:bodyPr/>
          <a:lstStyle/>
          <a:p>
            <a:r>
              <a:rPr lang="en-IN" dirty="0"/>
              <a:t>ALGORITHM</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500" y="1681163"/>
            <a:ext cx="5157787" cy="443201"/>
          </a:xfrm>
        </p:spPr>
        <p:txBody>
          <a:bodyPr>
            <a:noAutofit/>
          </a:bodyPr>
          <a:lstStyle/>
          <a:p>
            <a:r>
              <a:rPr lang="en-US" sz="2800" dirty="0"/>
              <a:t>How to run algorithm</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normAutofit/>
          </a:bodyPr>
          <a:lstStyle/>
          <a:p>
            <a:r>
              <a:rPr lang="en-US" sz="2800" dirty="0"/>
              <a:t>Software and source</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Run the main.m file in matlab.</a:t>
            </a:r>
          </a:p>
          <a:p>
            <a:r>
              <a:rPr lang="en-US" dirty="0"/>
              <a:t>It will ask for user input.</a:t>
            </a:r>
          </a:p>
          <a:p>
            <a:r>
              <a:rPr lang="en-US" dirty="0"/>
              <a:t>Enter an English letter having words &gt;1.</a:t>
            </a:r>
          </a:p>
          <a:p>
            <a:r>
              <a:rPr lang="en-US" dirty="0"/>
              <a:t>Press Enter key.</a:t>
            </a:r>
          </a:p>
          <a:p>
            <a:r>
              <a:rPr lang="en-US" dirty="0"/>
              <a:t>Matlab program will run.</a:t>
            </a:r>
          </a:p>
          <a:p>
            <a:r>
              <a:rPr lang="en-US" dirty="0"/>
              <a:t>Word what you entered will be played on speaker.</a:t>
            </a:r>
          </a:p>
          <a:p>
            <a:r>
              <a:rPr lang="en-US" dirty="0"/>
              <a:t> A file named ‘result.wav’ will also be formed. </a:t>
            </a:r>
          </a:p>
          <a:p>
            <a:r>
              <a:rPr lang="en-US" dirty="0"/>
              <a:t>‘result.wav’ contains recording of the input word.</a:t>
            </a:r>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Software: Matlab is used for signal processing and signal synthesizing purposes.</a:t>
            </a:r>
          </a:p>
          <a:p>
            <a:r>
              <a:rPr lang="en-US" dirty="0"/>
              <a:t>Algorithm is written in Matlab.</a:t>
            </a:r>
          </a:p>
          <a:p>
            <a:r>
              <a:rPr lang="en-US" dirty="0"/>
              <a:t>Dataset: .wav files for 44 different phonemes of  British English.</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2937164" y="992908"/>
            <a:ext cx="8518236" cy="4604328"/>
          </a:xfrm>
        </p:spPr>
        <p:txBody>
          <a:bodyPr>
            <a:normAutofit fontScale="90000"/>
          </a:bodyPr>
          <a:lstStyle/>
          <a:p>
            <a:r>
              <a:rPr lang="en-IN" b="1" dirty="0"/>
              <a:t>Drawbacks and Flaws in our implementation</a:t>
            </a:r>
            <a:br>
              <a:rPr lang="en-IN" b="1" dirty="0"/>
            </a:br>
            <a:br>
              <a:rPr lang="en-IN" b="1" dirty="0"/>
            </a:br>
            <a:r>
              <a:rPr lang="en-US" dirty="0"/>
              <a:t> Sound quality and naturalness is lacking.</a:t>
            </a:r>
            <a:br>
              <a:rPr lang="en-US" dirty="0"/>
            </a:br>
            <a:r>
              <a:rPr lang="en-US" dirty="0"/>
              <a:t> Concatenating the sounds depending on the</a:t>
            </a:r>
            <a:br>
              <a:rPr lang="en-US" dirty="0"/>
            </a:br>
            <a:r>
              <a:rPr lang="en-IN" dirty="0"/>
              <a:t>word.</a:t>
            </a:r>
            <a:br>
              <a:rPr lang="en-IN" dirty="0"/>
            </a:br>
            <a:r>
              <a:rPr lang="en-US" dirty="0"/>
              <a:t> Creating the logic for pronunciation of all</a:t>
            </a:r>
            <a:br>
              <a:rPr lang="en-US" dirty="0"/>
            </a:br>
            <a:r>
              <a:rPr lang="en-US" dirty="0"/>
              <a:t>the words of a dictionary accurately is</a:t>
            </a:r>
            <a:br>
              <a:rPr lang="en-US" dirty="0"/>
            </a:br>
            <a:r>
              <a:rPr lang="en-IN" dirty="0"/>
              <a:t>difficult.</a:t>
            </a:r>
            <a:br>
              <a:rPr lang="en-IN" dirty="0"/>
            </a:br>
            <a:r>
              <a:rPr lang="en-US" dirty="0"/>
              <a:t> High accuracy is difficult to achieve.</a:t>
            </a: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267053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3744214" y="485165"/>
            <a:ext cx="7781544" cy="859055"/>
          </a:xfrm>
        </p:spPr>
        <p:txBody>
          <a:bodyPr/>
          <a:lstStyle/>
          <a:p>
            <a:r>
              <a:rPr lang="en-IN" dirty="0"/>
              <a:t>INTRODUCTION</a:t>
            </a:r>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776432" y="1948873"/>
            <a:ext cx="7647132" cy="4618181"/>
          </a:xfrm>
        </p:spPr>
        <p:txBody>
          <a:bodyPr>
            <a:normAutofit/>
          </a:bodyPr>
          <a:lstStyle/>
          <a:p>
            <a:r>
              <a:rPr lang="en-US" sz="1800" dirty="0"/>
              <a:t>Speech is one of the oldest and most natural means of information exchange between human. Over the years, Many attempts have been made to develop vocally interactive computers in order to achieve voice/speech synthesis. Text-to-Speech Synthesis is a technology that converts written text from a descriptive form to a spoken language that the end user can understand. It </a:t>
            </a:r>
            <a:r>
              <a:rPr lang="en-IN" sz="1800" dirty="0"/>
              <a:t>is a computer based </a:t>
            </a:r>
            <a:r>
              <a:rPr lang="en-US" sz="1800" dirty="0"/>
              <a:t>system that can be able to generate </a:t>
            </a:r>
            <a:r>
              <a:rPr lang="en-IN" sz="1800" dirty="0"/>
              <a:t>synthesized speech from text and read it </a:t>
            </a:r>
            <a:r>
              <a:rPr lang="en-US" sz="1800" dirty="0"/>
              <a:t>aloud. A text-to-speech synthesizer allows people with visual impairments and reading disabilities to listen to written text on a home computer. It</a:t>
            </a:r>
            <a:r>
              <a:rPr lang="en-US" sz="1800" b="1" dirty="0"/>
              <a:t> </a:t>
            </a:r>
            <a:r>
              <a:rPr lang="en-US" sz="1800" dirty="0"/>
              <a:t>is also very helpful for kids and adults who struggle with reading. Great </a:t>
            </a:r>
            <a:r>
              <a:rPr lang="en-US" dirty="0"/>
              <a:t>Astro- physician Stephen Hawkins, who was completely paralyzed, gives all his lectures using a </a:t>
            </a:r>
            <a:r>
              <a:rPr lang="en-IN" dirty="0"/>
              <a:t>TTS system.</a:t>
            </a:r>
            <a:endParaRPr lang="en-US" sz="1800"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1791" y="2643726"/>
            <a:ext cx="2986809" cy="2207641"/>
          </a:xfrm>
          <a:prstGeom prst="rect">
            <a:avLst/>
          </a:prstGeom>
          <a:ln w="38100" cap="sq">
            <a:solidFill>
              <a:schemeClr val="accent3">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44500" y="542925"/>
            <a:ext cx="11214100" cy="676275"/>
          </a:xfrm>
        </p:spPr>
        <p:txBody>
          <a:bodyPr/>
          <a:lstStyle/>
          <a:p>
            <a:r>
              <a:rPr lang="en-IN" b="0" dirty="0"/>
              <a:t>Objectives of the Project</a:t>
            </a:r>
            <a:br>
              <a:rPr lang="en-IN" dirty="0"/>
            </a:br>
            <a:endParaRPr lang="en-US" dirty="0"/>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5" name="Text Placeholder 4"/>
          <p:cNvSpPr>
            <a:spLocks noGrp="1"/>
          </p:cNvSpPr>
          <p:nvPr>
            <p:ph type="body" sz="quarter" idx="13"/>
          </p:nvPr>
        </p:nvSpPr>
        <p:spPr>
          <a:xfrm>
            <a:off x="1293957" y="1594861"/>
            <a:ext cx="9515186" cy="2855478"/>
          </a:xfrm>
        </p:spPr>
        <p:txBody>
          <a:bodyPr>
            <a:normAutofit/>
          </a:bodyPr>
          <a:lstStyle/>
          <a:p>
            <a:pPr algn="just"/>
            <a:r>
              <a:rPr lang="en-IN" sz="2400" dirty="0"/>
              <a:t>The objective of our project is to</a:t>
            </a:r>
            <a:r>
              <a:rPr lang="en-US" sz="2400" dirty="0"/>
              <a:t> implement an isolated whole word speech synthesizer that is capable of converting word and responding with speech. It consists of two main phases. The first is text analysis, in which the input text is converted into a phonetic or other linguistic representation, and the second is speech waveform generation, in which the output is generated from this phonetic information. </a:t>
            </a:r>
            <a:endParaRPr lang="en-IN" sz="2400" dirty="0"/>
          </a:p>
        </p:txBody>
      </p:sp>
      <p:sp>
        <p:nvSpPr>
          <p:cNvPr id="8" name="Rounded Rectangle 7"/>
          <p:cNvSpPr/>
          <p:nvPr/>
        </p:nvSpPr>
        <p:spPr>
          <a:xfrm>
            <a:off x="3232727" y="4858327"/>
            <a:ext cx="2013528" cy="122843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ounded Rectangle 8"/>
          <p:cNvSpPr/>
          <p:nvPr/>
        </p:nvSpPr>
        <p:spPr>
          <a:xfrm>
            <a:off x="7185890" y="4858327"/>
            <a:ext cx="2032000" cy="12607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p:cNvCxnSpPr/>
          <p:nvPr/>
        </p:nvCxnSpPr>
        <p:spPr>
          <a:xfrm>
            <a:off x="1505527" y="5472545"/>
            <a:ext cx="1514764" cy="0"/>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a:xfrm>
            <a:off x="5435600" y="5488709"/>
            <a:ext cx="1514764" cy="0"/>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4" name="Straight Arrow Connector 13"/>
          <p:cNvCxnSpPr/>
          <p:nvPr/>
        </p:nvCxnSpPr>
        <p:spPr>
          <a:xfrm>
            <a:off x="9294379" y="5454072"/>
            <a:ext cx="1514764" cy="0"/>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15" name="Rectangle 14"/>
          <p:cNvSpPr/>
          <p:nvPr/>
        </p:nvSpPr>
        <p:spPr>
          <a:xfrm>
            <a:off x="2508155" y="5257876"/>
            <a:ext cx="3462671" cy="461665"/>
          </a:xfrm>
          <a:prstGeom prst="rect">
            <a:avLst/>
          </a:prstGeom>
          <a:noFill/>
        </p:spPr>
        <p:txBody>
          <a:bodyPr wrap="square" lIns="91440" tIns="45720" rIns="91440" bIns="45720">
            <a:spAutoFit/>
          </a:bodyPr>
          <a:lstStyle/>
          <a:p>
            <a:pPr algn="ctr"/>
            <a:r>
              <a:rPr lang="en-US" sz="2400" dirty="0">
                <a:ln w="0"/>
                <a:effectLst>
                  <a:outerShdw blurRad="38100" dist="19050" dir="2700000" algn="tl" rotWithShape="0">
                    <a:schemeClr val="dk1">
                      <a:alpha val="40000"/>
                    </a:schemeClr>
                  </a:outerShdw>
                </a:effectLst>
              </a:rPr>
              <a:t>Text Analysis</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310580" y="4886435"/>
            <a:ext cx="1782619" cy="1200329"/>
          </a:xfrm>
          <a:prstGeom prst="rect">
            <a:avLst/>
          </a:prstGeom>
          <a:noFill/>
        </p:spPr>
        <p:txBody>
          <a:bodyPr wrap="square" lIns="91440" tIns="45720" rIns="91440" bIns="45720">
            <a:spAutoFit/>
          </a:bodyPr>
          <a:lstStyle/>
          <a:p>
            <a:pPr algn="ctr"/>
            <a:r>
              <a:rPr lang="en-US" sz="2400" dirty="0">
                <a:ln w="0"/>
                <a:effectLst>
                  <a:outerShdw blurRad="38100" dist="19050" dir="2700000" algn="tl" rotWithShape="0">
                    <a:schemeClr val="dk1">
                      <a:alpha val="40000"/>
                    </a:schemeClr>
                  </a:outerShdw>
                </a:effectLst>
              </a:rPr>
              <a:t>Speech </a:t>
            </a:r>
          </a:p>
          <a:p>
            <a:pPr algn="ctr"/>
            <a:r>
              <a:rPr lang="en-US" sz="2400" dirty="0">
                <a:ln w="0"/>
                <a:effectLst>
                  <a:outerShdw blurRad="38100" dist="19050" dir="2700000" algn="tl" rotWithShape="0">
                    <a:schemeClr val="dk1">
                      <a:alpha val="40000"/>
                    </a:schemeClr>
                  </a:outerShdw>
                </a:effectLst>
              </a:rPr>
              <a:t>Waveform </a:t>
            </a:r>
          </a:p>
          <a:p>
            <a:pPr algn="ctr"/>
            <a:r>
              <a:rPr lang="en-US" sz="2400" dirty="0">
                <a:ln w="0"/>
                <a:effectLst>
                  <a:outerShdw blurRad="38100" dist="19050" dir="2700000" algn="tl" rotWithShape="0">
                    <a:schemeClr val="dk1">
                      <a:alpha val="40000"/>
                    </a:schemeClr>
                  </a:outerShdw>
                </a:effectLst>
              </a:rPr>
              <a:t>generation</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8" name="TextBox 17"/>
          <p:cNvSpPr txBox="1"/>
          <p:nvPr/>
        </p:nvSpPr>
        <p:spPr>
          <a:xfrm>
            <a:off x="1958557" y="4995879"/>
            <a:ext cx="607923" cy="369332"/>
          </a:xfrm>
          <a:prstGeom prst="rect">
            <a:avLst/>
          </a:prstGeom>
          <a:noFill/>
        </p:spPr>
        <p:txBody>
          <a:bodyPr wrap="none" rtlCol="0">
            <a:spAutoFit/>
          </a:bodyPr>
          <a:lstStyle/>
          <a:p>
            <a:r>
              <a:rPr lang="en-IN" dirty="0">
                <a:solidFill>
                  <a:srgbClr val="FFFF00"/>
                </a:solidFill>
              </a:rPr>
              <a:t>Text</a:t>
            </a:r>
          </a:p>
        </p:txBody>
      </p:sp>
      <p:sp>
        <p:nvSpPr>
          <p:cNvPr id="19" name="TextBox 18"/>
          <p:cNvSpPr txBox="1"/>
          <p:nvPr/>
        </p:nvSpPr>
        <p:spPr>
          <a:xfrm>
            <a:off x="5562586" y="4988379"/>
            <a:ext cx="1287532" cy="369332"/>
          </a:xfrm>
          <a:prstGeom prst="rect">
            <a:avLst/>
          </a:prstGeom>
          <a:noFill/>
        </p:spPr>
        <p:txBody>
          <a:bodyPr wrap="none" rtlCol="0">
            <a:spAutoFit/>
          </a:bodyPr>
          <a:lstStyle/>
          <a:p>
            <a:r>
              <a:rPr lang="en-IN" dirty="0">
                <a:solidFill>
                  <a:srgbClr val="FFFF00"/>
                </a:solidFill>
              </a:rPr>
              <a:t>Phonemes</a:t>
            </a:r>
          </a:p>
        </p:txBody>
      </p:sp>
      <p:sp>
        <p:nvSpPr>
          <p:cNvPr id="20" name="TextBox 19"/>
          <p:cNvSpPr txBox="1"/>
          <p:nvPr/>
        </p:nvSpPr>
        <p:spPr>
          <a:xfrm flipH="1">
            <a:off x="9642301" y="4995879"/>
            <a:ext cx="1330499" cy="369332"/>
          </a:xfrm>
          <a:prstGeom prst="rect">
            <a:avLst/>
          </a:prstGeom>
          <a:noFill/>
        </p:spPr>
        <p:txBody>
          <a:bodyPr wrap="square" rtlCol="0">
            <a:spAutoFit/>
          </a:bodyPr>
          <a:lstStyle/>
          <a:p>
            <a:r>
              <a:rPr lang="en-IN" dirty="0">
                <a:solidFill>
                  <a:srgbClr val="FFFF00"/>
                </a:solidFill>
              </a:rPr>
              <a:t>Speech</a:t>
            </a:r>
          </a:p>
        </p:txBody>
      </p:sp>
    </p:spTree>
    <p:extLst>
      <p:ext uri="{BB962C8B-B14F-4D97-AF65-F5344CB8AC3E}">
        <p14:creationId xmlns:p14="http://schemas.microsoft.com/office/powerpoint/2010/main" val="5958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2420759" y="1161473"/>
            <a:ext cx="7781544" cy="859055"/>
          </a:xfrm>
        </p:spPr>
        <p:txBody>
          <a:bodyPr>
            <a:normAutofit fontScale="90000"/>
          </a:bodyPr>
          <a:lstStyle/>
          <a:p>
            <a:r>
              <a:rPr lang="en-IN" dirty="0"/>
              <a:t>SPEECH SYNTHESIS</a:t>
            </a:r>
            <a:br>
              <a:rPr lang="en-IN" dirty="0"/>
            </a:b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721012" y="918730"/>
            <a:ext cx="8275205" cy="5396345"/>
          </a:xfrm>
        </p:spPr>
        <p:txBody>
          <a:bodyPr>
            <a:normAutofit/>
          </a:bodyPr>
          <a:lstStyle/>
          <a:p>
            <a:endParaRPr lang="en-IN" dirty="0"/>
          </a:p>
          <a:p>
            <a:endParaRPr lang="en-IN" dirty="0"/>
          </a:p>
          <a:p>
            <a:r>
              <a:rPr lang="en-US" sz="2000" dirty="0"/>
              <a:t>Speech synthesis is defined as the automatic creation of speech by 'grapheme to phoneme' translation. A grapheme is the smallest differentiating unit of written language. It has no meaning on its own. Alphabetic letters, numerical digits, punctuation marks, and individual symbols from any of the world's writing systems are all examples of graphemes. A phoneme is defined as "the smallest segmental unit of sound used to create meaningful speech. There are different ways to perform speech synthesis. The choice depends on the task they are used for, but the most widely used method is Concatenative Synthesis, because it generally produces the most natural-sounding synthesized speech. Concatenative synthesis done by concatenating pieces of recorded speech that are stored in a database of computer. </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IN" dirty="0"/>
              <a:t>What is Phonemes?</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715151"/>
            <a:ext cx="7517246" cy="4599924"/>
          </a:xfrm>
        </p:spPr>
        <p:txBody>
          <a:bodyPr/>
          <a:lstStyle/>
          <a:p>
            <a:pPr marL="0" indent="0" algn="just">
              <a:buNone/>
            </a:pPr>
            <a:r>
              <a:rPr lang="en-US" sz="2000" dirty="0"/>
              <a:t>A set of phonemes is the smallest amount of symbols required to describe every possible word in a language. The written text in most languages does not correspond to the pronunciation. As a result, some type of symbolic presentation is required to represent precise pronunciation. Every language has a unique phonetic alphabet as well as a unique set of phonemes and their combinations.  In </a:t>
            </a:r>
            <a:r>
              <a:rPr lang="en-IN" sz="2000" dirty="0"/>
              <a:t>English there are about 44 phonemes</a:t>
            </a:r>
            <a:r>
              <a:rPr lang="en-IN" dirty="0"/>
              <a:t>. </a:t>
            </a:r>
            <a:r>
              <a:rPr lang="en-IN" sz="2000" dirty="0"/>
              <a:t>Out of these 44 phonemes - </a:t>
            </a:r>
            <a:r>
              <a:rPr lang="en-US" sz="2000" dirty="0"/>
              <a:t>22 sounds are of vowels, and 22 are of </a:t>
            </a:r>
            <a:r>
              <a:rPr lang="en-IN" sz="2000" dirty="0"/>
              <a:t>consonants. </a:t>
            </a:r>
            <a:r>
              <a:rPr lang="en-US" sz="2000" dirty="0"/>
              <a:t>We created database for all these pronunciation </a:t>
            </a:r>
            <a:r>
              <a:rPr lang="en-IN" sz="2000" dirty="0"/>
              <a:t>sounds in form of .wav files. There is .wav files for each phoneme. </a:t>
            </a:r>
            <a:endParaRPr lang="en-US" sz="20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5" name="Rectangle 4"/>
          <p:cNvSpPr/>
          <p:nvPr/>
        </p:nvSpPr>
        <p:spPr>
          <a:xfrm>
            <a:off x="8124244" y="316499"/>
            <a:ext cx="3997634" cy="1754326"/>
          </a:xfrm>
          <a:prstGeom prst="rect">
            <a:avLst/>
          </a:prstGeom>
          <a:noFill/>
        </p:spPr>
        <p:txBody>
          <a:bodyPr wrap="none" lIns="91440" tIns="45720" rIns="91440" bIns="45720">
            <a:sp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Phase one:</a:t>
            </a:r>
          </a:p>
          <a:p>
            <a:pPr algn="ctr"/>
            <a:r>
              <a:rPr lang="en-US" sz="3600" b="1" dirty="0">
                <a:ln w="9525">
                  <a:solidFill>
                    <a:schemeClr val="bg1"/>
                  </a:solidFill>
                  <a:prstDash val="solid"/>
                </a:ln>
                <a:effectLst>
                  <a:outerShdw blurRad="12700" dist="38100" dir="2700000" algn="tl" rotWithShape="0">
                    <a:schemeClr val="bg1">
                      <a:lumMod val="50000"/>
                    </a:schemeClr>
                  </a:outerShdw>
                </a:effectLst>
              </a:rPr>
              <a:t>Text to Phoneme </a:t>
            </a:r>
          </a:p>
          <a:p>
            <a:pPr algn="ctr"/>
            <a:r>
              <a:rPr lang="en-US" sz="3600" b="1" dirty="0">
                <a:ln w="9525">
                  <a:solidFill>
                    <a:schemeClr val="bg1"/>
                  </a:solidFill>
                  <a:prstDash val="solid"/>
                </a:ln>
                <a:effectLst>
                  <a:outerShdw blurRad="12700" dist="38100" dir="2700000" algn="tl" rotWithShape="0">
                    <a:schemeClr val="bg1">
                      <a:lumMod val="50000"/>
                    </a:schemeClr>
                  </a:outerShdw>
                </a:effectLst>
              </a:rPr>
              <a:t>conversion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016" y="3500182"/>
            <a:ext cx="3228089" cy="2814893"/>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646" y="0"/>
            <a:ext cx="7781544" cy="859055"/>
          </a:xfrm>
        </p:spPr>
        <p:txBody>
          <a:bodyPr>
            <a:normAutofit/>
          </a:bodyPr>
          <a:lstStyle/>
          <a:p>
            <a:r>
              <a:rPr lang="en-IN" sz="3600" dirty="0"/>
              <a:t>Example of some phonemes -</a:t>
            </a:r>
          </a:p>
        </p:txBody>
      </p:sp>
      <p:sp>
        <p:nvSpPr>
          <p:cNvPr id="3" name="Text Placeholder 2"/>
          <p:cNvSpPr>
            <a:spLocks noGrp="1"/>
          </p:cNvSpPr>
          <p:nvPr>
            <p:ph type="body" idx="1"/>
          </p:nvPr>
        </p:nvSpPr>
        <p:spPr>
          <a:xfrm>
            <a:off x="1321377" y="1412276"/>
            <a:ext cx="3416878" cy="5016233"/>
          </a:xfrm>
        </p:spPr>
        <p:txBody>
          <a:bodyPr>
            <a:normAutofit lnSpcReduction="10000"/>
          </a:bodyPr>
          <a:lstStyle/>
          <a:p>
            <a:pPr marL="285750" indent="-285750">
              <a:buFont typeface="Arial" panose="020B0604020202020204" pitchFamily="34" charset="0"/>
              <a:buChar char="•"/>
            </a:pPr>
            <a:r>
              <a:rPr lang="en-IN" sz="2800" dirty="0"/>
              <a:t>/f/</a:t>
            </a:r>
          </a:p>
          <a:p>
            <a:endParaRPr lang="en-IN" sz="2800" dirty="0"/>
          </a:p>
          <a:p>
            <a:endParaRPr lang="en-IN" sz="2800" dirty="0"/>
          </a:p>
          <a:p>
            <a:pPr marL="285750" indent="-285750">
              <a:buFont typeface="Arial" panose="020B0604020202020204" pitchFamily="34" charset="0"/>
              <a:buChar char="•"/>
            </a:pPr>
            <a:r>
              <a:rPr lang="en-IN" sz="2800" dirty="0"/>
              <a:t>/s/</a:t>
            </a:r>
          </a:p>
          <a:p>
            <a:endParaRPr lang="en-IN" sz="2800" dirty="0"/>
          </a:p>
          <a:p>
            <a:endParaRPr lang="en-IN" sz="2800" dirty="0"/>
          </a:p>
          <a:p>
            <a:pPr marL="285750" indent="-285750">
              <a:buFont typeface="Arial" panose="020B0604020202020204" pitchFamily="34" charset="0"/>
              <a:buChar char="•"/>
            </a:pPr>
            <a:r>
              <a:rPr lang="en-IN" sz="2800" dirty="0"/>
              <a:t>/v/</a:t>
            </a:r>
          </a:p>
          <a:p>
            <a:endParaRPr lang="en-IN" sz="2800" dirty="0"/>
          </a:p>
          <a:p>
            <a:endParaRPr lang="en-IN" sz="2800" dirty="0"/>
          </a:p>
          <a:p>
            <a:pPr marL="285750" indent="-285750">
              <a:buFont typeface="Arial" panose="020B0604020202020204" pitchFamily="34" charset="0"/>
              <a:buChar char="•"/>
            </a:pPr>
            <a:r>
              <a:rPr lang="en-IN" sz="2800" dirty="0"/>
              <a:t>/z/</a:t>
            </a:r>
          </a:p>
          <a:p>
            <a:endParaRPr lang="en-IN" sz="2800" dirty="0"/>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6</a:t>
            </a:fld>
            <a:endParaRPr lang="en-US" noProof="0" dirty="0"/>
          </a:p>
        </p:txBody>
      </p:sp>
      <p:pic>
        <p:nvPicPr>
          <p:cNvPr id="5" name="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8"/>
          <a:stretch>
            <a:fillRect/>
          </a:stretch>
        </p:blipFill>
        <p:spPr>
          <a:xfrm>
            <a:off x="3574472" y="1347621"/>
            <a:ext cx="406400" cy="406400"/>
          </a:xfrm>
          <a:prstGeom prst="rect">
            <a:avLst/>
          </a:prstGeom>
        </p:spPr>
      </p:pic>
      <p:cxnSp>
        <p:nvCxnSpPr>
          <p:cNvPr id="7" name="Straight Connector 6"/>
          <p:cNvCxnSpPr/>
          <p:nvPr/>
        </p:nvCxnSpPr>
        <p:spPr>
          <a:xfrm flipV="1">
            <a:off x="895927" y="2013527"/>
            <a:ext cx="10356273" cy="73892"/>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895925" y="3531646"/>
            <a:ext cx="10356273" cy="73892"/>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895926" y="5049765"/>
            <a:ext cx="10356273" cy="73892"/>
          </a:xfrm>
          <a:prstGeom prst="line">
            <a:avLst/>
          </a:prstGeom>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8608290" y="455709"/>
            <a:ext cx="1246909" cy="461665"/>
          </a:xfrm>
          <a:prstGeom prst="rect">
            <a:avLst/>
          </a:prstGeom>
          <a:noFill/>
        </p:spPr>
        <p:txBody>
          <a:bodyPr wrap="square" rtlCol="0">
            <a:spAutoFit/>
          </a:bodyPr>
          <a:lstStyle/>
          <a:p>
            <a:r>
              <a:rPr lang="en-IN" sz="2400" dirty="0">
                <a:solidFill>
                  <a:schemeClr val="bg1"/>
                </a:solidFill>
              </a:rPr>
              <a:t>Used In</a:t>
            </a:r>
          </a:p>
        </p:txBody>
      </p:sp>
      <p:pic>
        <p:nvPicPr>
          <p:cNvPr id="13" name="fan">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8"/>
          <a:stretch>
            <a:fillRect/>
          </a:stretch>
        </p:blipFill>
        <p:spPr>
          <a:xfrm>
            <a:off x="9028544" y="1347621"/>
            <a:ext cx="406400" cy="406400"/>
          </a:xfrm>
          <a:prstGeom prst="rect">
            <a:avLst/>
          </a:prstGeom>
        </p:spPr>
      </p:pic>
      <p:pic>
        <p:nvPicPr>
          <p:cNvPr id="14" name="2">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8"/>
          <a:stretch>
            <a:fillRect/>
          </a:stretch>
        </p:blipFill>
        <p:spPr>
          <a:xfrm>
            <a:off x="3574472" y="4283111"/>
            <a:ext cx="406400" cy="406400"/>
          </a:xfrm>
          <a:prstGeom prst="rect">
            <a:avLst/>
          </a:prstGeom>
        </p:spPr>
      </p:pic>
      <p:pic>
        <p:nvPicPr>
          <p:cNvPr id="15" name="sip">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8"/>
          <a:stretch>
            <a:fillRect/>
          </a:stretch>
        </p:blipFill>
        <p:spPr>
          <a:xfrm>
            <a:off x="9028544" y="2822121"/>
            <a:ext cx="406400" cy="406400"/>
          </a:xfrm>
          <a:prstGeom prst="rect">
            <a:avLst/>
          </a:prstGeom>
        </p:spPr>
      </p:pic>
      <p:pic>
        <p:nvPicPr>
          <p:cNvPr id="16" name="5">
            <a:hlinkClick r:id="" action="ppaction://media"/>
          </p:cNvPr>
          <p:cNvPicPr>
            <a:picLocks noChangeAspect="1"/>
          </p:cNvPicPr>
          <p:nvPr>
            <a:audioFile r:link="rId10"/>
            <p:extLst>
              <p:ext uri="{DAA4B4D4-6D71-4841-9C94-3DE7FCFB9230}">
                <p14:media xmlns:p14="http://schemas.microsoft.com/office/powerpoint/2010/main" r:embed="rId9"/>
              </p:ext>
            </p:extLst>
          </p:nvPr>
        </p:nvPicPr>
        <p:blipFill>
          <a:blip r:embed="rId18"/>
          <a:stretch>
            <a:fillRect/>
          </a:stretch>
        </p:blipFill>
        <p:spPr>
          <a:xfrm>
            <a:off x="3574472" y="2758274"/>
            <a:ext cx="406400" cy="406400"/>
          </a:xfrm>
          <a:prstGeom prst="rect">
            <a:avLst/>
          </a:prstGeom>
        </p:spPr>
      </p:pic>
      <p:pic>
        <p:nvPicPr>
          <p:cNvPr id="17" name="van">
            <a:hlinkClick r:id="" action="ppaction://media"/>
          </p:cNvPr>
          <p:cNvPicPr>
            <a:picLocks noChangeAspect="1"/>
          </p:cNvPicPr>
          <p:nvPr>
            <a:audioFile r:link="rId12"/>
            <p:extLst>
              <p:ext uri="{DAA4B4D4-6D71-4841-9C94-3DE7FCFB9230}">
                <p14:media xmlns:p14="http://schemas.microsoft.com/office/powerpoint/2010/main" r:embed="rId11"/>
              </p:ext>
            </p:extLst>
          </p:nvPr>
        </p:nvPicPr>
        <p:blipFill>
          <a:blip r:embed="rId18"/>
          <a:stretch>
            <a:fillRect/>
          </a:stretch>
        </p:blipFill>
        <p:spPr>
          <a:xfrm>
            <a:off x="9028544" y="4329257"/>
            <a:ext cx="406400" cy="406400"/>
          </a:xfrm>
          <a:prstGeom prst="rect">
            <a:avLst/>
          </a:prstGeom>
        </p:spPr>
      </p:pic>
      <p:pic>
        <p:nvPicPr>
          <p:cNvPr id="18" name="6">
            <a:hlinkClick r:id="" action="ppaction://media"/>
          </p:cNvPr>
          <p:cNvPicPr>
            <a:picLocks noChangeAspect="1"/>
          </p:cNvPicPr>
          <p:nvPr>
            <a:audioFile r:link="rId14"/>
            <p:extLst>
              <p:ext uri="{DAA4B4D4-6D71-4841-9C94-3DE7FCFB9230}">
                <p14:media xmlns:p14="http://schemas.microsoft.com/office/powerpoint/2010/main" r:embed="rId13"/>
              </p:ext>
            </p:extLst>
          </p:nvPr>
        </p:nvPicPr>
        <p:blipFill>
          <a:blip r:embed="rId18"/>
          <a:stretch>
            <a:fillRect/>
          </a:stretch>
        </p:blipFill>
        <p:spPr>
          <a:xfrm>
            <a:off x="3574472" y="5634065"/>
            <a:ext cx="406400" cy="406400"/>
          </a:xfrm>
          <a:prstGeom prst="rect">
            <a:avLst/>
          </a:prstGeom>
        </p:spPr>
      </p:pic>
      <p:pic>
        <p:nvPicPr>
          <p:cNvPr id="19" name="zip">
            <a:hlinkClick r:id="" action="ppaction://media"/>
          </p:cNvPr>
          <p:cNvPicPr>
            <a:picLocks noChangeAspect="1"/>
          </p:cNvPicPr>
          <p:nvPr>
            <a:audioFile r:link="rId16"/>
            <p:extLst>
              <p:ext uri="{DAA4B4D4-6D71-4841-9C94-3DE7FCFB9230}">
                <p14:media xmlns:p14="http://schemas.microsoft.com/office/powerpoint/2010/main" r:embed="rId15"/>
              </p:ext>
            </p:extLst>
          </p:nvPr>
        </p:nvPicPr>
        <p:blipFill>
          <a:blip r:embed="rId18"/>
          <a:stretch>
            <a:fillRect/>
          </a:stretch>
        </p:blipFill>
        <p:spPr>
          <a:xfrm>
            <a:off x="9028544" y="5624034"/>
            <a:ext cx="406400" cy="406400"/>
          </a:xfrm>
          <a:prstGeom prst="rect">
            <a:avLst/>
          </a:prstGeom>
        </p:spPr>
      </p:pic>
      <p:sp>
        <p:nvSpPr>
          <p:cNvPr id="21" name="TextBox 20"/>
          <p:cNvSpPr txBox="1"/>
          <p:nvPr/>
        </p:nvSpPr>
        <p:spPr>
          <a:xfrm>
            <a:off x="6287480" y="1277628"/>
            <a:ext cx="2419927" cy="4893647"/>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bg1"/>
                </a:solidFill>
              </a:rPr>
              <a:t>Fan</a:t>
            </a:r>
          </a:p>
          <a:p>
            <a:pPr marL="285750" indent="-285750">
              <a:buFont typeface="Arial" panose="020B0604020202020204" pitchFamily="34" charset="0"/>
              <a:buChar char="•"/>
            </a:pPr>
            <a:endParaRPr lang="en-IN" sz="2400" dirty="0">
              <a:solidFill>
                <a:schemeClr val="bg1"/>
              </a:solidFill>
            </a:endParaRPr>
          </a:p>
          <a:p>
            <a:endParaRPr lang="en-IN" sz="2400" dirty="0">
              <a:solidFill>
                <a:schemeClr val="bg1"/>
              </a:solidFill>
            </a:endParaRPr>
          </a:p>
          <a:p>
            <a:pPr marL="285750" indent="-285750">
              <a:buFont typeface="Arial" panose="020B0604020202020204" pitchFamily="34" charset="0"/>
              <a:buChar char="•"/>
            </a:pPr>
            <a:endParaRPr lang="en-IN" sz="2400" dirty="0">
              <a:solidFill>
                <a:schemeClr val="bg1"/>
              </a:solidFill>
            </a:endParaRPr>
          </a:p>
          <a:p>
            <a:pPr marL="285750" indent="-285750">
              <a:buFont typeface="Arial" panose="020B0604020202020204" pitchFamily="34" charset="0"/>
              <a:buChar char="•"/>
            </a:pPr>
            <a:r>
              <a:rPr lang="en-IN" sz="2400" dirty="0">
                <a:solidFill>
                  <a:schemeClr val="bg1"/>
                </a:solidFill>
              </a:rPr>
              <a:t>Sip</a:t>
            </a:r>
          </a:p>
          <a:p>
            <a:pPr marL="285750" indent="-285750">
              <a:buFont typeface="Arial" panose="020B0604020202020204" pitchFamily="34" charset="0"/>
              <a:buChar char="•"/>
            </a:pPr>
            <a:endParaRPr lang="en-IN" sz="2400" dirty="0">
              <a:solidFill>
                <a:schemeClr val="bg1"/>
              </a:solidFill>
            </a:endParaRPr>
          </a:p>
          <a:p>
            <a:endParaRPr lang="en-IN" sz="2400" dirty="0">
              <a:solidFill>
                <a:schemeClr val="bg1"/>
              </a:solidFill>
            </a:endParaRPr>
          </a:p>
          <a:p>
            <a:endParaRPr lang="en-IN" sz="2400" dirty="0">
              <a:solidFill>
                <a:schemeClr val="bg1"/>
              </a:solidFill>
            </a:endParaRPr>
          </a:p>
          <a:p>
            <a:pPr marL="285750" indent="-285750">
              <a:buFont typeface="Arial" panose="020B0604020202020204" pitchFamily="34" charset="0"/>
              <a:buChar char="•"/>
            </a:pPr>
            <a:r>
              <a:rPr lang="en-IN" sz="2400" dirty="0">
                <a:solidFill>
                  <a:schemeClr val="bg1"/>
                </a:solidFill>
              </a:rPr>
              <a:t>Van</a:t>
            </a:r>
          </a:p>
          <a:p>
            <a:pPr marL="285750" indent="-285750">
              <a:buFont typeface="Arial" panose="020B0604020202020204" pitchFamily="34" charset="0"/>
              <a:buChar char="•"/>
            </a:pPr>
            <a:endParaRPr lang="en-IN" sz="2400" dirty="0">
              <a:solidFill>
                <a:schemeClr val="bg1"/>
              </a:solidFill>
            </a:endParaRPr>
          </a:p>
          <a:p>
            <a:pPr marL="285750" indent="-285750">
              <a:buFont typeface="Arial" panose="020B0604020202020204" pitchFamily="34" charset="0"/>
              <a:buChar char="•"/>
            </a:pPr>
            <a:endParaRPr lang="en-IN" sz="2400" dirty="0">
              <a:solidFill>
                <a:schemeClr val="bg1"/>
              </a:solidFill>
            </a:endParaRPr>
          </a:p>
          <a:p>
            <a:endParaRPr lang="en-IN" sz="2400" dirty="0">
              <a:solidFill>
                <a:schemeClr val="bg1"/>
              </a:solidFill>
            </a:endParaRPr>
          </a:p>
          <a:p>
            <a:pPr marL="285750" indent="-285750">
              <a:buFont typeface="Arial" panose="020B0604020202020204" pitchFamily="34" charset="0"/>
              <a:buChar char="•"/>
            </a:pPr>
            <a:r>
              <a:rPr lang="en-IN" sz="2400" dirty="0">
                <a:solidFill>
                  <a:schemeClr val="bg1"/>
                </a:solidFill>
              </a:rPr>
              <a:t>zip</a:t>
            </a:r>
          </a:p>
        </p:txBody>
      </p:sp>
    </p:spTree>
    <p:extLst>
      <p:ext uri="{BB962C8B-B14F-4D97-AF65-F5344CB8AC3E}">
        <p14:creationId xmlns:p14="http://schemas.microsoft.com/office/powerpoint/2010/main" val="56167747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868"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audio>
              <p:cMediaNode vol="80000">
                <p:cTn id="8" fill="hold" display="0">
                  <p:stCondLst>
                    <p:cond delay="indefinite"/>
                  </p:stCondLst>
                  <p:endCondLst>
                    <p:cond evt="onStopAudio" delay="0">
                      <p:tgtEl>
                        <p:sldTgt/>
                      </p:tgtEl>
                    </p:cond>
                  </p:endCondLst>
                </p:cTn>
                <p:tgtEl>
                  <p:spTgt spid="13"/>
                </p:tgtEl>
              </p:cMediaNode>
            </p:audio>
            <p:seq concurrent="1" nextAc="seek">
              <p:cTn id="9" restart="whenNotActive" fill="hold" evtFilter="cancelBubble" nodeType="interactiveSeq">
                <p:stCondLst>
                  <p:cond evt="onClick" delay="0">
                    <p:tgtEl>
                      <p:spTgt spid="14"/>
                    </p:tgtEl>
                  </p:cond>
                </p:stCondLst>
                <p:endSync evt="end" delay="0">
                  <p:rtn val="all"/>
                </p:endSync>
                <p:childTnLst>
                  <p:par>
                    <p:cTn id="10" fill="hold">
                      <p:stCondLst>
                        <p:cond delay="0"/>
                      </p:stCondLst>
                      <p:childTnLst>
                        <p:par>
                          <p:cTn id="11" fill="hold">
                            <p:stCondLst>
                              <p:cond delay="0"/>
                            </p:stCondLst>
                            <p:childTnLst>
                              <p:par>
                                <p:cTn id="12" presetID="1" presetClass="mediacall" presetSubtype="0" fill="hold" nodeType="clickEffect">
                                  <p:stCondLst>
                                    <p:cond delay="3400"/>
                                  </p:stCondLst>
                                  <p:childTnLst>
                                    <p:cmd type="call" cmd="playFrom(0.0)">
                                      <p:cBhvr>
                                        <p:cTn id="13" dur="1599" fill="hold"/>
                                        <p:tgtEl>
                                          <p:spTgt spid="14"/>
                                        </p:tgtEl>
                                      </p:cBhvr>
                                    </p:cmd>
                                  </p:childTnLst>
                                </p:cTn>
                              </p:par>
                            </p:childTnLst>
                          </p:cTn>
                        </p:par>
                      </p:childTnLst>
                    </p:cTn>
                  </p:par>
                  <p:par>
                    <p:cTn id="14" fill="hold">
                      <p:stCondLst>
                        <p:cond delay="indefinite"/>
                      </p:stCondLst>
                      <p:childTnLst>
                        <p:par>
                          <p:cTn id="15" fill="hold">
                            <p:stCondLst>
                              <p:cond delay="0"/>
                            </p:stCondLst>
                            <p:childTnLst>
                              <p:par>
                                <p:cTn id="16" presetID="1" presetClass="mediacall" presetSubtype="0" fill="hold" nodeType="clickEffect">
                                  <p:stCondLst>
                                    <p:cond delay="6500"/>
                                  </p:stCondLst>
                                  <p:childTnLst>
                                    <p:cmd type="call" cmd="playFrom(0.0)">
                                      <p:cBhvr>
                                        <p:cTn id="17" dur="2496" fill="hold"/>
                                        <p:tgtEl>
                                          <p:spTgt spid="15"/>
                                        </p:tgtEl>
                                      </p:cBhvr>
                                    </p:cmd>
                                  </p:childTnLst>
                                </p:cTn>
                              </p:par>
                            </p:childTnLst>
                          </p:cTn>
                        </p:par>
                      </p:childTnLst>
                    </p:cTn>
                  </p:par>
                </p:childTnLst>
              </p:cTn>
              <p:nextCondLst>
                <p:cond evt="onClick" delay="0">
                  <p:tgtEl>
                    <p:spTgt spid="14"/>
                  </p:tgtEl>
                </p:cond>
              </p:nextCondLst>
            </p:seq>
            <p:audio>
              <p:cMediaNode vol="80000">
                <p:cTn id="18" fill="hold" display="0">
                  <p:stCondLst>
                    <p:cond delay="indefinite"/>
                  </p:stCondLst>
                  <p:endCondLst>
                    <p:cond evt="onStopAudio" delay="0">
                      <p:tgtEl>
                        <p:sldTgt/>
                      </p:tgtEl>
                    </p:cond>
                  </p:endCondLst>
                </p:cTn>
                <p:tgtEl>
                  <p:spTgt spid="14"/>
                </p:tgtEl>
              </p:cMediaNode>
            </p:audio>
            <p:audio>
              <p:cMediaNode vol="80000">
                <p:cTn id="19" fill="hold" display="0">
                  <p:stCondLst>
                    <p:cond delay="indefinite"/>
                  </p:stCondLst>
                  <p:endCondLst>
                    <p:cond evt="onStopAudio" delay="0">
                      <p:tgtEl>
                        <p:sldTgt/>
                      </p:tgtEl>
                    </p:cond>
                  </p:endCondLst>
                </p:cTn>
                <p:tgtEl>
                  <p:spTgt spid="15"/>
                </p:tgtEl>
              </p:cMediaNode>
            </p:audio>
            <p:seq concurrent="1" nextAc="seek">
              <p:cTn id="20" restart="whenNotActive" fill="hold" evtFilter="cancelBubble" nodeType="interactiveSeq">
                <p:stCondLst>
                  <p:cond evt="onClick" delay="0">
                    <p:tgtEl>
                      <p:spTgt spid="16"/>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1001" fill="hold"/>
                                        <p:tgtEl>
                                          <p:spTgt spid="16"/>
                                        </p:tgtEl>
                                      </p:cBhvr>
                                    </p:cmd>
                                  </p:childTnLst>
                                </p:cTn>
                              </p:par>
                            </p:childTnLst>
                          </p:cTn>
                        </p:par>
                      </p:childTnLst>
                    </p:cTn>
                  </p:par>
                </p:childTnLst>
              </p:cTn>
              <p:nextCondLst>
                <p:cond evt="onClick" delay="0">
                  <p:tgtEl>
                    <p:spTgt spid="16"/>
                  </p:tgtEl>
                </p:cond>
              </p:nextCondLst>
            </p:seq>
            <p:audio>
              <p:cMediaNode vol="80000">
                <p:cTn id="25" fill="hold" display="0">
                  <p:stCondLst>
                    <p:cond delay="indefinite"/>
                  </p:stCondLst>
                  <p:endCondLst>
                    <p:cond evt="onStopAudio" delay="0">
                      <p:tgtEl>
                        <p:sldTgt/>
                      </p:tgtEl>
                    </p:cond>
                  </p:endCondLst>
                </p:cTn>
                <p:tgtEl>
                  <p:spTgt spid="16"/>
                </p:tgtEl>
              </p:cMediaNode>
            </p:audio>
            <p:seq concurrent="1" nextAc="seek">
              <p:cTn id="26" restart="whenNotActive" fill="hold" evtFilter="cancelBubble" nodeType="interactiveSeq">
                <p:stCondLst>
                  <p:cond evt="onClick" delay="0">
                    <p:tgtEl>
                      <p:spTgt spid="17"/>
                    </p:tgtEl>
                  </p:cond>
                </p:stCondLst>
                <p:endSync evt="end" delay="0">
                  <p:rtn val="all"/>
                </p:endSync>
                <p:childTnLst>
                  <p:par>
                    <p:cTn id="27" fill="hold">
                      <p:stCondLst>
                        <p:cond delay="0"/>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1488" fill="hold"/>
                                        <p:tgtEl>
                                          <p:spTgt spid="17"/>
                                        </p:tgtEl>
                                      </p:cBhvr>
                                    </p:cmd>
                                  </p:childTnLst>
                                </p:cTn>
                              </p:par>
                            </p:childTnLst>
                          </p:cTn>
                        </p:par>
                      </p:childTnLst>
                    </p:cTn>
                  </p:par>
                </p:childTnLst>
              </p:cTn>
              <p:nextCondLst>
                <p:cond evt="onClick" delay="0">
                  <p:tgtEl>
                    <p:spTgt spid="17"/>
                  </p:tgtEl>
                </p:cond>
              </p:nextCondLst>
            </p:seq>
            <p:audio>
              <p:cMediaNode vol="80000">
                <p:cTn id="31" fill="hold" display="0">
                  <p:stCondLst>
                    <p:cond delay="indefinite"/>
                  </p:stCondLst>
                  <p:endCondLst>
                    <p:cond evt="onStopAudio" delay="0">
                      <p:tgtEl>
                        <p:sldTgt/>
                      </p:tgtEl>
                    </p:cond>
                  </p:endCondLst>
                </p:cTn>
                <p:tgtEl>
                  <p:spTgt spid="17"/>
                </p:tgtEl>
              </p:cMediaNode>
            </p:audio>
            <p:seq concurrent="1" nextAc="seek">
              <p:cTn id="32" restart="whenNotActive" fill="hold" evtFilter="cancelBubble" nodeType="interactiveSeq">
                <p:stCondLst>
                  <p:cond evt="onClick" delay="0">
                    <p:tgtEl>
                      <p:spTgt spid="18"/>
                    </p:tgtEl>
                  </p:cond>
                </p:stCondLst>
                <p:endSync evt="end" delay="0">
                  <p:rtn val="all"/>
                </p:endSync>
                <p:childTnLst>
                  <p:par>
                    <p:cTn id="33" fill="hold">
                      <p:stCondLst>
                        <p:cond delay="0"/>
                      </p:stCondLst>
                      <p:childTnLst>
                        <p:par>
                          <p:cTn id="34" fill="hold">
                            <p:stCondLst>
                              <p:cond delay="0"/>
                            </p:stCondLst>
                            <p:childTnLst>
                              <p:par>
                                <p:cTn id="35" presetID="1" presetClass="mediacall" presetSubtype="0" fill="hold" nodeType="clickEffect">
                                  <p:stCondLst>
                                    <p:cond delay="0"/>
                                  </p:stCondLst>
                                  <p:childTnLst>
                                    <p:cmd type="call" cmd="playFrom(0.0)">
                                      <p:cBhvr>
                                        <p:cTn id="36" dur="1200" fill="hold"/>
                                        <p:tgtEl>
                                          <p:spTgt spid="18"/>
                                        </p:tgtEl>
                                      </p:cBhvr>
                                    </p:cmd>
                                  </p:childTnLst>
                                </p:cTn>
                              </p:par>
                            </p:childTnLst>
                          </p:cTn>
                        </p:par>
                      </p:childTnLst>
                    </p:cTn>
                  </p:par>
                </p:childTnLst>
              </p:cTn>
              <p:nextCondLst>
                <p:cond evt="onClick" delay="0">
                  <p:tgtEl>
                    <p:spTgt spid="18"/>
                  </p:tgtEl>
                </p:cond>
              </p:nextCondLst>
            </p:seq>
            <p:audio>
              <p:cMediaNode vol="80000">
                <p:cTn id="37" fill="hold" display="0">
                  <p:stCondLst>
                    <p:cond delay="indefinite"/>
                  </p:stCondLst>
                  <p:endCondLst>
                    <p:cond evt="onStopAudio" delay="0">
                      <p:tgtEl>
                        <p:sldTgt/>
                      </p:tgtEl>
                    </p:cond>
                  </p:endCondLst>
                </p:cTn>
                <p:tgtEl>
                  <p:spTgt spid="18"/>
                </p:tgtEl>
              </p:cMediaNode>
            </p:audio>
            <p:seq concurrent="1" nextAc="seek">
              <p:cTn id="38" restart="whenNotActive" fill="hold" evtFilter="cancelBubble" nodeType="interactiveSeq">
                <p:stCondLst>
                  <p:cond evt="onClick" delay="0">
                    <p:tgtEl>
                      <p:spTgt spid="19"/>
                    </p:tgtEl>
                  </p:cond>
                </p:stCondLst>
                <p:endSync evt="end" delay="0">
                  <p:rtn val="all"/>
                </p:endSync>
                <p:childTnLst>
                  <p:par>
                    <p:cTn id="39" fill="hold">
                      <p:stCondLst>
                        <p:cond delay="0"/>
                      </p:stCondLst>
                      <p:childTnLst>
                        <p:par>
                          <p:cTn id="40" fill="hold">
                            <p:stCondLst>
                              <p:cond delay="0"/>
                            </p:stCondLst>
                            <p:childTnLst>
                              <p:par>
                                <p:cTn id="41" presetID="1" presetClass="mediacall" presetSubtype="0" fill="hold" nodeType="clickEffect">
                                  <p:stCondLst>
                                    <p:cond delay="0"/>
                                  </p:stCondLst>
                                  <p:childTnLst>
                                    <p:cmd type="call" cmd="playFrom(0.0)">
                                      <p:cBhvr>
                                        <p:cTn id="42" dur="1680" fill="hold"/>
                                        <p:tgtEl>
                                          <p:spTgt spid="19"/>
                                        </p:tgtEl>
                                      </p:cBhvr>
                                    </p:cmd>
                                  </p:childTnLst>
                                </p:cTn>
                              </p:par>
                            </p:childTnLst>
                          </p:cTn>
                        </p:par>
                      </p:childTnLst>
                    </p:cTn>
                  </p:par>
                </p:childTnLst>
              </p:cTn>
              <p:nextCondLst>
                <p:cond evt="onClick" delay="0">
                  <p:tgtEl>
                    <p:spTgt spid="19"/>
                  </p:tgtEl>
                </p:cond>
              </p:nextCondLst>
            </p:seq>
            <p:audio>
              <p:cMediaNode vol="80000">
                <p:cTn id="43" fill="hold" display="0">
                  <p:stCondLst>
                    <p:cond delay="indefinite"/>
                  </p:stCondLst>
                  <p:endCondLst>
                    <p:cond evt="onStopAudio" delay="0">
                      <p:tgtEl>
                        <p:sldTgt/>
                      </p:tgtEl>
                    </p:cond>
                  </p:endCondLst>
                </p:cTn>
                <p:tgtEl>
                  <p:spTgt spid="19"/>
                </p:tgtEl>
              </p:cMediaNode>
            </p:audio>
            <p:seq concurrent="1" nextAc="seek">
              <p:cTn id="44" restart="whenNotActive" fill="hold" evtFilter="cancelBubble" nodeType="interactiveSeq">
                <p:stCondLst>
                  <p:cond evt="onClick" delay="0">
                    <p:tgtEl>
                      <p:spTgt spid="2"/>
                    </p:tgtEl>
                  </p:cond>
                </p:stCondLst>
                <p:endSync evt="end" delay="0">
                  <p:rtn val="all"/>
                </p:endSync>
                <p:childTnLst>
                  <p:par>
                    <p:cTn id="45" fill="hold">
                      <p:stCondLst>
                        <p:cond delay="0"/>
                      </p:stCondLst>
                      <p:childTnLst>
                        <p:par>
                          <p:cTn id="46" fill="hold">
                            <p:stCondLst>
                              <p:cond delay="0"/>
                            </p:stCondLst>
                            <p:childTnLst>
                              <p:par>
                                <p:cTn id="47" presetID="1" presetClass="mediacall" presetSubtype="0" fill="hold" nodeType="clickEffect">
                                  <p:stCondLst>
                                    <p:cond delay="0"/>
                                  </p:stCondLst>
                                  <p:childTnLst>
                                    <p:cmd type="call" cmd="playFrom(0.0)">
                                      <p:cBhvr>
                                        <p:cTn id="48" dur="2088" fill="hold"/>
                                        <p:tgtEl>
                                          <p:spTgt spid="13"/>
                                        </p:tgtEl>
                                      </p:cBhvr>
                                    </p:cmd>
                                  </p:childTnLst>
                                </p:cTn>
                              </p:par>
                            </p:childTnLst>
                          </p:cTn>
                        </p:par>
                      </p:childTnLst>
                    </p:cTn>
                  </p:par>
                </p:childTnLst>
              </p:cTn>
              <p:nextCondLst>
                <p:cond evt="onClick" delay="0">
                  <p:tgtEl>
                    <p:spTgt spid="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606998" y="639569"/>
            <a:ext cx="5836227" cy="978729"/>
          </a:xfrm>
        </p:spPr>
        <p:txBody>
          <a:bodyPr/>
          <a:lstStyle/>
          <a:p>
            <a:pPr algn="ctr"/>
            <a:r>
              <a:rPr lang="en-US" b="0" dirty="0"/>
              <a:t>Concatenation </a:t>
            </a:r>
            <a:r>
              <a:rPr lang="en-IN" b="0" dirty="0"/>
              <a:t>of segments of </a:t>
            </a:r>
            <a:br>
              <a:rPr lang="en-IN" b="0" dirty="0"/>
            </a:br>
            <a:r>
              <a:rPr lang="en-IN" b="0" dirty="0"/>
              <a:t>recorded  speech</a:t>
            </a:r>
            <a:endParaRPr lang="en-US" b="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22271" y="2281167"/>
            <a:ext cx="7517246" cy="3232943"/>
          </a:xfrm>
        </p:spPr>
        <p:txBody>
          <a:bodyPr/>
          <a:lstStyle/>
          <a:p>
            <a:pPr marL="0" indent="0">
              <a:buNone/>
            </a:pPr>
            <a:r>
              <a:rPr lang="en-IN" sz="2000" dirty="0"/>
              <a:t>For this step we use Concatenative synthesis method.  We use Matlab software to read the word from input and generate audio signal wave for each phoneme contain in this word. Then we the concatenate each of these audio waves to produce final audio wave of word. </a:t>
            </a:r>
            <a:r>
              <a:rPr lang="en-US" sz="2000" dirty="0"/>
              <a:t>Connecting prerecorded natural speech is probably the easiest way to produce intelligible and natural sounding synthetic speech. However, concatenative synthesizers are usually limited to one speaker and one voice and usually require more </a:t>
            </a:r>
            <a:r>
              <a:rPr lang="en-IN" sz="2000" dirty="0"/>
              <a:t>memory capacity.</a:t>
            </a:r>
            <a:endParaRPr lang="en-US" sz="20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5" name="Rectangle 4"/>
          <p:cNvSpPr/>
          <p:nvPr/>
        </p:nvSpPr>
        <p:spPr>
          <a:xfrm>
            <a:off x="7510961" y="131772"/>
            <a:ext cx="4596131" cy="1754326"/>
          </a:xfrm>
          <a:prstGeom prst="rect">
            <a:avLst/>
          </a:prstGeom>
          <a:noFill/>
        </p:spPr>
        <p:txBody>
          <a:bodyPr wrap="none" lIns="91440" tIns="45720" rIns="91440" bIns="45720">
            <a:sp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Phase Two:</a:t>
            </a:r>
          </a:p>
          <a:p>
            <a:pPr algn="ctr"/>
            <a:r>
              <a:rPr lang="en-US" sz="3600" b="1" dirty="0">
                <a:ln w="9525">
                  <a:solidFill>
                    <a:schemeClr val="bg1"/>
                  </a:solidFill>
                  <a:prstDash val="solid"/>
                </a:ln>
                <a:effectLst>
                  <a:outerShdw blurRad="12700" dist="38100" dir="2700000" algn="tl" rotWithShape="0">
                    <a:schemeClr val="bg1">
                      <a:lumMod val="50000"/>
                    </a:schemeClr>
                  </a:outerShdw>
                </a:effectLst>
              </a:rPr>
              <a:t>Phoneme to Speech</a:t>
            </a:r>
          </a:p>
          <a:p>
            <a:pPr algn="ctr"/>
            <a:r>
              <a:rPr lang="en-US" sz="3600" b="1" dirty="0">
                <a:ln w="9525">
                  <a:solidFill>
                    <a:schemeClr val="bg1"/>
                  </a:solidFill>
                  <a:prstDash val="solid"/>
                </a:ln>
                <a:effectLst>
                  <a:outerShdw blurRad="12700" dist="38100" dir="2700000" algn="tl" rotWithShape="0">
                    <a:schemeClr val="bg1">
                      <a:lumMod val="50000"/>
                    </a:schemeClr>
                  </a:outerShdw>
                </a:effectLst>
              </a:rPr>
              <a:t>conversion</a:t>
            </a:r>
          </a:p>
        </p:txBody>
      </p:sp>
    </p:spTree>
    <p:extLst>
      <p:ext uri="{BB962C8B-B14F-4D97-AF65-F5344CB8AC3E}">
        <p14:creationId xmlns:p14="http://schemas.microsoft.com/office/powerpoint/2010/main" val="2140787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6113318" cy="480131"/>
          </a:xfrm>
        </p:spPr>
        <p:txBody>
          <a:bodyPr/>
          <a:lstStyle/>
          <a:p>
            <a:r>
              <a:rPr lang="en-IN" sz="2800" dirty="0"/>
              <a:t>Implementation, Testing and Results</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p:cNvSpPr>
            <a:spLocks noGrp="1"/>
          </p:cNvSpPr>
          <p:nvPr>
            <p:ph type="body" sz="quarter" idx="13"/>
          </p:nvPr>
        </p:nvSpPr>
        <p:spPr/>
        <p:txBody>
          <a:bodyPr/>
          <a:lstStyle/>
          <a:p>
            <a:pPr marL="0" indent="0">
              <a:buNone/>
            </a:pPr>
            <a:r>
              <a:rPr lang="en-IN" dirty="0"/>
              <a:t>Here is a sample of our implementations –</a:t>
            </a:r>
          </a:p>
          <a:p>
            <a:pPr>
              <a:buFont typeface="Wingdings" panose="05000000000000000000" pitchFamily="2" charset="2"/>
              <a:buChar char="Ø"/>
            </a:pPr>
            <a:r>
              <a:rPr lang="en-IN" dirty="0"/>
              <a:t>Input – </a:t>
            </a:r>
            <a:r>
              <a:rPr lang="en-IN" sz="1800" dirty="0">
                <a:solidFill>
                  <a:schemeClr val="accent6">
                    <a:lumMod val="75000"/>
                  </a:schemeClr>
                </a:solidFill>
              </a:rPr>
              <a:t>fish</a:t>
            </a:r>
          </a:p>
          <a:p>
            <a:pPr marL="0" indent="0">
              <a:buNone/>
            </a:pPr>
            <a:r>
              <a:rPr lang="en-IN" sz="1800" dirty="0"/>
              <a:t>Word ‘fish’ have three phonemes - </a:t>
            </a:r>
            <a:r>
              <a:rPr lang="en-IN" sz="1800" dirty="0">
                <a:solidFill>
                  <a:srgbClr val="FFFF00"/>
                </a:solidFill>
              </a:rPr>
              <a:t>/f/, /i/, /sh/ </a:t>
            </a:r>
          </a:p>
          <a:p>
            <a:pPr marL="0" indent="0">
              <a:buNone/>
            </a:pPr>
            <a:endParaRPr lang="en-IN" sz="1800" dirty="0">
              <a:solidFill>
                <a:schemeClr val="accent6">
                  <a:lumMod val="75000"/>
                </a:schemeClr>
              </a:solidFill>
            </a:endParaRPr>
          </a:p>
          <a:p>
            <a:pPr marL="0" indent="0">
              <a:buNone/>
            </a:pPr>
            <a:r>
              <a:rPr lang="en-IN" sz="1800" dirty="0"/>
              <a:t>Concatenation result - </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892" y="3639127"/>
            <a:ext cx="8737600" cy="3041073"/>
          </a:xfrm>
          <a:prstGeom prst="rect">
            <a:avLst/>
          </a:prstGeom>
        </p:spPr>
      </p:pic>
      <p:pic>
        <p:nvPicPr>
          <p:cNvPr id="6" name="result">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474035" y="4979554"/>
            <a:ext cx="628073" cy="739074"/>
          </a:xfrm>
          <a:prstGeom prst="rect">
            <a:avLst/>
          </a:prstGeom>
        </p:spPr>
      </p:pic>
      <p:sp>
        <p:nvSpPr>
          <p:cNvPr id="10" name="TextBox 9"/>
          <p:cNvSpPr txBox="1"/>
          <p:nvPr/>
        </p:nvSpPr>
        <p:spPr>
          <a:xfrm>
            <a:off x="7954818" y="985923"/>
            <a:ext cx="3491346" cy="369332"/>
          </a:xfrm>
          <a:prstGeom prst="rect">
            <a:avLst/>
          </a:prstGeom>
          <a:noFill/>
        </p:spPr>
        <p:txBody>
          <a:bodyPr wrap="square" rtlCol="0">
            <a:spAutoFit/>
          </a:bodyPr>
          <a:lstStyle/>
          <a:p>
            <a:r>
              <a:rPr lang="en-IN" dirty="0"/>
              <a:t>Audio wave of phonemes</a:t>
            </a:r>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1328" y="1519731"/>
            <a:ext cx="1469817" cy="1112525"/>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77638" y="1526296"/>
            <a:ext cx="1483707" cy="1105960"/>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39400" y="1519731"/>
            <a:ext cx="1467312" cy="1144634"/>
          </a:xfrm>
          <a:prstGeom prst="rect">
            <a:avLst/>
          </a:prstGeom>
        </p:spPr>
      </p:pic>
      <p:sp>
        <p:nvSpPr>
          <p:cNvPr id="14" name="TextBox 13"/>
          <p:cNvSpPr txBox="1"/>
          <p:nvPr/>
        </p:nvSpPr>
        <p:spPr>
          <a:xfrm>
            <a:off x="7296728" y="2796732"/>
            <a:ext cx="5200072" cy="461665"/>
          </a:xfrm>
          <a:prstGeom prst="rect">
            <a:avLst/>
          </a:prstGeom>
          <a:noFill/>
        </p:spPr>
        <p:txBody>
          <a:bodyPr wrap="square" rtlCol="0">
            <a:spAutoFit/>
          </a:bodyPr>
          <a:lstStyle/>
          <a:p>
            <a:r>
              <a:rPr lang="en-IN" sz="2400" dirty="0">
                <a:solidFill>
                  <a:srgbClr val="FFFF00"/>
                </a:solidFill>
              </a:rPr>
              <a:t>/f/                  /i/                  /sh/</a:t>
            </a:r>
          </a:p>
        </p:txBody>
      </p:sp>
    </p:spTree>
    <p:extLst>
      <p:ext uri="{BB962C8B-B14F-4D97-AF65-F5344CB8AC3E}">
        <p14:creationId xmlns:p14="http://schemas.microsoft.com/office/powerpoint/2010/main" val="325549203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975" fill="hold"/>
                                        <p:tgtEl>
                                          <p:spTgt spid="6"/>
                                        </p:tgtEl>
                                      </p:cBhvr>
                                    </p:cmd>
                                  </p:childTnLst>
                                </p:cTn>
                              </p:par>
                            </p:childTnLst>
                          </p:cTn>
                        </p:par>
                      </p:childTnLst>
                    </p:cTn>
                  </p:par>
                </p:childTnLst>
              </p:cTn>
              <p:nextCondLst>
                <p:cond evt="onClick" delay="0">
                  <p:tgtEl>
                    <p:spTgt spid="6"/>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3019" y="1528134"/>
            <a:ext cx="4396509" cy="737893"/>
          </a:xfrm>
        </p:spPr>
        <p:txBody>
          <a:bodyPr/>
          <a:lstStyle/>
          <a:p>
            <a:r>
              <a:rPr lang="en-IN" sz="2800" dirty="0">
                <a:latin typeface="Arial" panose="020B0604020202020204" pitchFamily="34" charset="0"/>
                <a:cs typeface="Arial" panose="020B0604020202020204" pitchFamily="34" charset="0"/>
              </a:rPr>
              <a:t>Before Modification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500" y="2376863"/>
            <a:ext cx="3885592" cy="288786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0181" y="2376863"/>
            <a:ext cx="3763481" cy="2887865"/>
          </a:xfrm>
          <a:prstGeom prst="rect">
            <a:avLst/>
          </a:prstGeom>
        </p:spPr>
      </p:pic>
      <p:sp>
        <p:nvSpPr>
          <p:cNvPr id="5" name="TextBox 4"/>
          <p:cNvSpPr txBox="1"/>
          <p:nvPr/>
        </p:nvSpPr>
        <p:spPr>
          <a:xfrm>
            <a:off x="6885371" y="1635470"/>
            <a:ext cx="3528291" cy="523220"/>
          </a:xfrm>
          <a:prstGeom prst="rect">
            <a:avLst/>
          </a:prstGeom>
          <a:noFill/>
        </p:spPr>
        <p:txBody>
          <a:bodyPr wrap="square" rtlCol="0">
            <a:spAutoFit/>
          </a:bodyPr>
          <a:lstStyle/>
          <a:p>
            <a:r>
              <a:rPr lang="en-IN" sz="2800" b="1" dirty="0">
                <a:solidFill>
                  <a:schemeClr val="bg1"/>
                </a:solidFill>
                <a:latin typeface="Arial" panose="020B0604020202020204" pitchFamily="34" charset="0"/>
                <a:cs typeface="Arial" panose="020B0604020202020204" pitchFamily="34" charset="0"/>
              </a:rPr>
              <a:t>After</a:t>
            </a:r>
            <a:r>
              <a:rPr lang="en-IN" sz="2800" b="1" dirty="0">
                <a:solidFill>
                  <a:schemeClr val="bg1"/>
                </a:solidFill>
              </a:rPr>
              <a:t> Modification</a:t>
            </a:r>
          </a:p>
        </p:txBody>
      </p:sp>
    </p:spTree>
    <p:extLst>
      <p:ext uri="{BB962C8B-B14F-4D97-AF65-F5344CB8AC3E}">
        <p14:creationId xmlns:p14="http://schemas.microsoft.com/office/powerpoint/2010/main" val="2786758596"/>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6b1af4fe-8c92-49a1-ae4b-9177c0b68fb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F1687C7BCF734DA799B8638AD48469" ma:contentTypeVersion="13" ma:contentTypeDescription="Create a new document." ma:contentTypeScope="" ma:versionID="6febe7e53f36087bb617fdeb664b2da2">
  <xsd:schema xmlns:xsd="http://www.w3.org/2001/XMLSchema" xmlns:xs="http://www.w3.org/2001/XMLSchema" xmlns:p="http://schemas.microsoft.com/office/2006/metadata/properties" xmlns:ns3="5c515ab0-d578-43cc-883a-72b7bd9ff70a" xmlns:ns4="6b1af4fe-8c92-49a1-ae4b-9177c0b68fbd" targetNamespace="http://schemas.microsoft.com/office/2006/metadata/properties" ma:root="true" ma:fieldsID="c7553b370c573b3a8a5855fc192a7482" ns3:_="" ns4:_="">
    <xsd:import namespace="5c515ab0-d578-43cc-883a-72b7bd9ff70a"/>
    <xsd:import namespace="6b1af4fe-8c92-49a1-ae4b-9177c0b68fb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515ab0-d578-43cc-883a-72b7bd9ff70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b1af4fe-8c92-49a1-ae4b-9177c0b68fb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purl.org/dc/elements/1.1/"/>
    <ds:schemaRef ds:uri="5c515ab0-d578-43cc-883a-72b7bd9ff70a"/>
    <ds:schemaRef ds:uri="http://purl.org/dc/terms/"/>
    <ds:schemaRef ds:uri="http://schemas.microsoft.com/office/2006/metadata/properties"/>
    <ds:schemaRef ds:uri="http://www.w3.org/XML/1998/namespace"/>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6b1af4fe-8c92-49a1-ae4b-9177c0b68f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59E57C16-B046-4542-B4B8-B13C8D2CEC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515ab0-d578-43cc-883a-72b7bd9ff70a"/>
    <ds:schemaRef ds:uri="6b1af4fe-8c92-49a1-ae4b-9177c0b68f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854</Words>
  <Application>Microsoft Office PowerPoint</Application>
  <PresentationFormat>Widescreen</PresentationFormat>
  <Paragraphs>87</Paragraphs>
  <Slides>12</Slides>
  <Notes>0</Notes>
  <HiddenSlides>0</HiddenSlides>
  <MMClips>9</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Trade Gothic LT Pro</vt:lpstr>
      <vt:lpstr>Trebuchet MS</vt:lpstr>
      <vt:lpstr>Wingdings</vt:lpstr>
      <vt:lpstr>Office Theme</vt:lpstr>
      <vt:lpstr>    Project</vt:lpstr>
      <vt:lpstr>INTRODUCTION</vt:lpstr>
      <vt:lpstr>Objectives of the Project </vt:lpstr>
      <vt:lpstr>SPEECH SYNTHESIS </vt:lpstr>
      <vt:lpstr>What is Phonemes?</vt:lpstr>
      <vt:lpstr>Example of some phonemes -</vt:lpstr>
      <vt:lpstr>Concatenation of segments of  recorded  speech</vt:lpstr>
      <vt:lpstr>Implementation, Testing and Results</vt:lpstr>
      <vt:lpstr>Before Modification</vt:lpstr>
      <vt:lpstr>ALGORITHM</vt:lpstr>
      <vt:lpstr>Drawbacks and Flaws in our implementation   Sound quality and naturalness is lacking.  Concatenating the sounds depending on the word.  Creating the logic for pronunciation of all the words of a dictionary accurately is difficult.  High accuracy is difficult to achieve.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2022-04-01T06:35:44Z</dcterms:created>
  <dcterms:modified xsi:type="dcterms:W3CDTF">2022-05-14T14:47:38Z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0x01010007F1687C7BCF734DA799B8638AD48469</vt:lpwstr>
  </property>
</Properties>
</file>