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257bb3e6f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257bb3e6f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2225d3cca_0_2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2225d3cca_0_2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2225d3cca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2225d3cca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2225d3cca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2225d3cca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2225d3cca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2225d3cca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2225d3cca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2225d3cca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257bb3e6f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257bb3e6f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257bb3e6f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257bb3e6f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2225d3cca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2225d3cca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-4800" y="2149600"/>
            <a:ext cx="9153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 txBox="1"/>
          <p:nvPr/>
        </p:nvSpPr>
        <p:spPr>
          <a:xfrm>
            <a:off x="1306775" y="2099338"/>
            <a:ext cx="720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9500"/>
                </a:solidFill>
              </a:rPr>
              <a:t>Mathematics, Bioinformatics and Computer Application</a:t>
            </a:r>
            <a:endParaRPr b="1" sz="2000">
              <a:solidFill>
                <a:srgbClr val="FF95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36000" y="2591938"/>
            <a:ext cx="318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Minor Project - I (CA - 308)</a:t>
            </a:r>
            <a:endParaRPr b="1"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3522600" y="2958125"/>
            <a:ext cx="249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E-Learning Platform</a:t>
            </a:r>
            <a:endParaRPr b="1" sz="1800"/>
          </a:p>
        </p:txBody>
      </p:sp>
      <p:sp>
        <p:nvSpPr>
          <p:cNvPr id="58" name="Google Shape;58;p13"/>
          <p:cNvSpPr txBox="1"/>
          <p:nvPr/>
        </p:nvSpPr>
        <p:spPr>
          <a:xfrm>
            <a:off x="210550" y="3686200"/>
            <a:ext cx="226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Project Mentor 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Prof. Amit Bhagat</a:t>
            </a:r>
            <a:endParaRPr b="1" sz="1500"/>
          </a:p>
        </p:txBody>
      </p:sp>
      <p:sp>
        <p:nvSpPr>
          <p:cNvPr id="59" name="Google Shape;59;p13"/>
          <p:cNvSpPr txBox="1"/>
          <p:nvPr/>
        </p:nvSpPr>
        <p:spPr>
          <a:xfrm>
            <a:off x="5863500" y="3496000"/>
            <a:ext cx="32853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Prepared By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Ankit Yadav 	 - 2320403243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Monu Meena 	 - 2320403244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Ankush Patidar - 2320403245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Vishal Jatav 	 - 2320403236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Vishal Patidar 	 - 2320403247</a:t>
            </a:r>
            <a:endParaRPr b="1" sz="15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675" y="82300"/>
            <a:ext cx="1694100" cy="17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20563" y="1649500"/>
            <a:ext cx="9102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chemeClr val="dk1"/>
                </a:solidFill>
                <a:highlight>
                  <a:schemeClr val="lt1"/>
                </a:highlight>
              </a:rPr>
              <a:t>Maulana Azad National Institute of Technology Bhopal, Madhya Pradesh</a:t>
            </a:r>
            <a:endParaRPr b="1" sz="2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120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480625" y="319700"/>
            <a:ext cx="5447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 </a:t>
            </a:r>
            <a:r>
              <a:rPr b="1" lang="en"/>
              <a:t>An “E-Learning” website provides a platform for students, instructors, and administrators to engage in online education.</a:t>
            </a:r>
            <a:endParaRPr b="1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8767" l="0" r="0" t="0"/>
          <a:stretch/>
        </p:blipFill>
        <p:spPr>
          <a:xfrm>
            <a:off x="688950" y="2118220"/>
            <a:ext cx="2658300" cy="26191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497775" y="3006800"/>
            <a:ext cx="544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 dynamic online platform designed to facilitate learning through a wide variety of courses across different domains.</a:t>
            </a:r>
            <a:endParaRPr b="1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200" y="348450"/>
            <a:ext cx="2910874" cy="23756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480625" y="43525"/>
            <a:ext cx="212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Introduction :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491825" y="569800"/>
            <a:ext cx="865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User Registration and Authentication :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Allows users to create accounts, log in securely, and manage their profiles with OTP verification and        password protection.</a:t>
            </a:r>
            <a:endParaRPr sz="1300"/>
          </a:p>
        </p:txBody>
      </p:sp>
      <p:sp>
        <p:nvSpPr>
          <p:cNvPr id="76" name="Google Shape;76;p15"/>
          <p:cNvSpPr txBox="1"/>
          <p:nvPr/>
        </p:nvSpPr>
        <p:spPr>
          <a:xfrm>
            <a:off x="491525" y="77200"/>
            <a:ext cx="400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Functional Requirements:</a:t>
            </a:r>
            <a:endParaRPr b="1" sz="2000"/>
          </a:p>
        </p:txBody>
      </p:sp>
      <p:sp>
        <p:nvSpPr>
          <p:cNvPr id="77" name="Google Shape;77;p15"/>
          <p:cNvSpPr txBox="1"/>
          <p:nvPr/>
        </p:nvSpPr>
        <p:spPr>
          <a:xfrm>
            <a:off x="491675" y="1370200"/>
            <a:ext cx="865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Course Management 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Enables instructors to create, update, and publish courses, including details, pricing, and multimedia content.</a:t>
            </a:r>
            <a:endParaRPr sz="1300"/>
          </a:p>
        </p:txBody>
      </p:sp>
      <p:sp>
        <p:nvSpPr>
          <p:cNvPr id="78" name="Google Shape;78;p15"/>
          <p:cNvSpPr txBox="1"/>
          <p:nvPr/>
        </p:nvSpPr>
        <p:spPr>
          <a:xfrm>
            <a:off x="491675" y="1970500"/>
            <a:ext cx="865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Course Enrollment</a:t>
            </a:r>
            <a:r>
              <a:rPr b="1" lang="en"/>
              <a:t> :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Facilitates students' registration in courses and grants them access to course materials..</a:t>
            </a:r>
            <a:endParaRPr b="1" sz="1300"/>
          </a:p>
        </p:txBody>
      </p:sp>
      <p:sp>
        <p:nvSpPr>
          <p:cNvPr id="79" name="Google Shape;79;p15"/>
          <p:cNvSpPr txBox="1"/>
          <p:nvPr/>
        </p:nvSpPr>
        <p:spPr>
          <a:xfrm>
            <a:off x="491675" y="259605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Course Content Delivery </a:t>
            </a:r>
            <a:r>
              <a:rPr b="1" lang="en"/>
              <a:t>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Delivers structured learning materials like videos and texts, organized into lessons or modules.</a:t>
            </a:r>
            <a:endParaRPr b="1" sz="1300"/>
          </a:p>
        </p:txBody>
      </p:sp>
      <p:sp>
        <p:nvSpPr>
          <p:cNvPr id="80" name="Google Shape;80;p15"/>
          <p:cNvSpPr txBox="1"/>
          <p:nvPr/>
        </p:nvSpPr>
        <p:spPr>
          <a:xfrm>
            <a:off x="491675" y="3171100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Student Dashboard </a:t>
            </a:r>
            <a:r>
              <a:rPr b="1" lang="en"/>
              <a:t>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Provides students with an overview of their enrolled courses, progress, and upcoming activities.</a:t>
            </a:r>
            <a:endParaRPr b="1" sz="1300"/>
          </a:p>
        </p:txBody>
      </p:sp>
      <p:sp>
        <p:nvSpPr>
          <p:cNvPr id="81" name="Google Shape;81;p15"/>
          <p:cNvSpPr txBox="1"/>
          <p:nvPr/>
        </p:nvSpPr>
        <p:spPr>
          <a:xfrm>
            <a:off x="491675" y="3821925"/>
            <a:ext cx="914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Reviews and Ratings </a:t>
            </a:r>
            <a:r>
              <a:rPr b="1" lang="en"/>
              <a:t>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Allows students to leave feedback and rate courses based on their learning experience</a:t>
            </a:r>
            <a:endParaRPr b="1" sz="1300"/>
          </a:p>
        </p:txBody>
      </p:sp>
      <p:sp>
        <p:nvSpPr>
          <p:cNvPr id="82" name="Google Shape;82;p15"/>
          <p:cNvSpPr txBox="1"/>
          <p:nvPr/>
        </p:nvSpPr>
        <p:spPr>
          <a:xfrm>
            <a:off x="491825" y="4371700"/>
            <a:ext cx="919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Wishlist and Cart </a:t>
            </a:r>
            <a:r>
              <a:rPr b="1" lang="en"/>
              <a:t>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</a:t>
            </a:r>
            <a:r>
              <a:rPr lang="en" sz="1300"/>
              <a:t>Lets users save courses they are interested in and add them to a cart for future enrollment or purchase.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469800" y="140800"/>
            <a:ext cx="867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Search and Filters </a:t>
            </a:r>
            <a:r>
              <a:rPr b="1" lang="en"/>
              <a:t>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Helps users find courses by keywords, categories, or other criteria and apply filters for a refined search.</a:t>
            </a:r>
            <a:endParaRPr sz="1300"/>
          </a:p>
        </p:txBody>
      </p:sp>
      <p:sp>
        <p:nvSpPr>
          <p:cNvPr id="88" name="Google Shape;88;p16"/>
          <p:cNvSpPr txBox="1"/>
          <p:nvPr/>
        </p:nvSpPr>
        <p:spPr>
          <a:xfrm>
            <a:off x="469800" y="791125"/>
            <a:ext cx="867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Admin and Instructor Panel</a:t>
            </a:r>
            <a:r>
              <a:rPr lang="en"/>
              <a:t> </a:t>
            </a:r>
            <a:r>
              <a:rPr b="1" lang="en" sz="1500"/>
              <a:t>: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Provides administrative tools for managing users, moderating content, and overseeing platform operations.</a:t>
            </a:r>
            <a:endParaRPr sz="1300"/>
          </a:p>
        </p:txBody>
      </p:sp>
      <p:sp>
        <p:nvSpPr>
          <p:cNvPr id="89" name="Google Shape;89;p16"/>
          <p:cNvSpPr txBox="1"/>
          <p:nvPr/>
        </p:nvSpPr>
        <p:spPr>
          <a:xfrm>
            <a:off x="469800" y="1456750"/>
            <a:ext cx="867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Discounts and Pricing </a:t>
            </a:r>
            <a:r>
              <a:rPr b="1" lang="en"/>
              <a:t>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Manages course pricing and applies discounts or promotional offers to attract and retain students.</a:t>
            </a:r>
            <a:endParaRPr sz="1300"/>
          </a:p>
        </p:txBody>
      </p:sp>
      <p:sp>
        <p:nvSpPr>
          <p:cNvPr id="90" name="Google Shape;90;p16"/>
          <p:cNvSpPr txBox="1"/>
          <p:nvPr/>
        </p:nvSpPr>
        <p:spPr>
          <a:xfrm>
            <a:off x="469800" y="2054038"/>
            <a:ext cx="867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Progress Tracking </a:t>
            </a:r>
            <a:r>
              <a:rPr b="1" lang="en"/>
              <a:t>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Monitors and displays students' progress through their courses, including completed and pending content.</a:t>
            </a:r>
            <a:endParaRPr sz="1300"/>
          </a:p>
        </p:txBody>
      </p:sp>
      <p:sp>
        <p:nvSpPr>
          <p:cNvPr id="91" name="Google Shape;91;p16"/>
          <p:cNvSpPr txBox="1"/>
          <p:nvPr/>
        </p:nvSpPr>
        <p:spPr>
          <a:xfrm>
            <a:off x="469800" y="2615875"/>
            <a:ext cx="84360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Security</a:t>
            </a:r>
            <a:r>
              <a:rPr b="1" lang="en"/>
              <a:t>: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</a:t>
            </a:r>
            <a:r>
              <a:rPr lang="en" sz="1300"/>
              <a:t>Implements measures such as OTP, encryption, and secure payment processing to protect user data and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  transactions.</a:t>
            </a:r>
            <a:endParaRPr sz="1300"/>
          </a:p>
        </p:txBody>
      </p:sp>
      <p:grpSp>
        <p:nvGrpSpPr>
          <p:cNvPr id="92" name="Google Shape;92;p16"/>
          <p:cNvGrpSpPr/>
          <p:nvPr/>
        </p:nvGrpSpPr>
        <p:grpSpPr>
          <a:xfrm>
            <a:off x="152400" y="3357650"/>
            <a:ext cx="8839201" cy="1785850"/>
            <a:chOff x="152400" y="3357650"/>
            <a:chExt cx="8839201" cy="1785850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3357650"/>
              <a:ext cx="8839199" cy="513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3539150"/>
              <a:ext cx="8839201" cy="160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08650" y="3910975"/>
              <a:ext cx="1038225" cy="83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31850" y="3946025"/>
              <a:ext cx="1467000" cy="790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07450" y="3910975"/>
              <a:ext cx="1467000" cy="83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2713" y="3893638"/>
              <a:ext cx="1038225" cy="895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447900" y="109550"/>
            <a:ext cx="52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Non</a:t>
            </a:r>
            <a:r>
              <a:rPr b="1" lang="en" sz="2000"/>
              <a:t>-Functional Requirements:</a:t>
            </a:r>
            <a:endParaRPr b="1" sz="2000"/>
          </a:p>
        </p:txBody>
      </p:sp>
      <p:sp>
        <p:nvSpPr>
          <p:cNvPr id="104" name="Google Shape;104;p17"/>
          <p:cNvSpPr txBox="1"/>
          <p:nvPr/>
        </p:nvSpPr>
        <p:spPr>
          <a:xfrm>
            <a:off x="447900" y="602150"/>
            <a:ext cx="869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Performance :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The platform should handle a high volume of concurrent users and deliver content quickly with minimal latency.</a:t>
            </a:r>
            <a:endParaRPr b="1" sz="1300"/>
          </a:p>
        </p:txBody>
      </p:sp>
      <p:sp>
        <p:nvSpPr>
          <p:cNvPr id="105" name="Google Shape;105;p17"/>
          <p:cNvSpPr txBox="1"/>
          <p:nvPr/>
        </p:nvSpPr>
        <p:spPr>
          <a:xfrm>
            <a:off x="447900" y="1248650"/>
            <a:ext cx="869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Scalability 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system must be able to scale up to accommodate increasing numbers of users, courses, and data without performance degradation.</a:t>
            </a:r>
            <a:endParaRPr b="1" sz="1300"/>
          </a:p>
        </p:txBody>
      </p:sp>
      <p:sp>
        <p:nvSpPr>
          <p:cNvPr id="106" name="Google Shape;106;p17"/>
          <p:cNvSpPr txBox="1"/>
          <p:nvPr/>
        </p:nvSpPr>
        <p:spPr>
          <a:xfrm>
            <a:off x="447900" y="1888588"/>
            <a:ext cx="8696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/>
              <a:t>Reliability:</a:t>
            </a:r>
            <a:endParaRPr b="1"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website should have high availability and be resilient to failures, ensuring consistent performance and minimal downtime.</a:t>
            </a:r>
            <a:endParaRPr b="1" sz="1300"/>
          </a:p>
        </p:txBody>
      </p:sp>
      <p:sp>
        <p:nvSpPr>
          <p:cNvPr id="107" name="Google Shape;107;p17"/>
          <p:cNvSpPr txBox="1"/>
          <p:nvPr/>
        </p:nvSpPr>
        <p:spPr>
          <a:xfrm>
            <a:off x="447900" y="2613863"/>
            <a:ext cx="869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Usability: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user interface must be intuitive and user-friendly, allowing users to navigate and interact with the platform effortlessly.</a:t>
            </a:r>
            <a:endParaRPr b="1" sz="1300"/>
          </a:p>
        </p:txBody>
      </p:sp>
      <p:sp>
        <p:nvSpPr>
          <p:cNvPr id="108" name="Google Shape;108;p17"/>
          <p:cNvSpPr txBox="1"/>
          <p:nvPr/>
        </p:nvSpPr>
        <p:spPr>
          <a:xfrm>
            <a:off x="447900" y="3308713"/>
            <a:ext cx="8696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/>
              <a:t>Compatibility: </a:t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website should function correctly across various browsers and devices, including desktops, tablets, and smartphones.</a:t>
            </a:r>
            <a:endParaRPr b="1" sz="1300"/>
          </a:p>
        </p:txBody>
      </p:sp>
      <p:sp>
        <p:nvSpPr>
          <p:cNvPr id="109" name="Google Shape;109;p17"/>
          <p:cNvSpPr txBox="1"/>
          <p:nvPr/>
        </p:nvSpPr>
        <p:spPr>
          <a:xfrm>
            <a:off x="447900" y="3979100"/>
            <a:ext cx="8696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/>
              <a:t>Maintainability:</a:t>
            </a:r>
            <a:r>
              <a:rPr b="1" lang="en"/>
              <a:t> </a:t>
            </a:r>
            <a:endParaRPr b="1"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website should function correctly across various browsers and devices, including desktops, tablets, and smartphones.</a:t>
            </a:r>
            <a:endParaRPr b="1"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452650" y="160675"/>
            <a:ext cx="222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User Interface :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846675" y="820200"/>
            <a:ext cx="8025600" cy="352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25" y="551000"/>
            <a:ext cx="9354026" cy="43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0" y="620500"/>
            <a:ext cx="8923124" cy="434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71650" y="168575"/>
            <a:ext cx="3120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Register Page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3200"/>
            <a:ext cx="8879176" cy="41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221925" y="207975"/>
            <a:ext cx="29244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Course Content Page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0" y="0"/>
            <a:ext cx="291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ER - Diagram :</a:t>
            </a:r>
            <a:endParaRPr b="1" sz="2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587850"/>
            <a:ext cx="7931149" cy="434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