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66" r:id="rId3"/>
    <p:sldId id="260" r:id="rId4"/>
    <p:sldId id="261" r:id="rId5"/>
    <p:sldId id="259" r:id="rId6"/>
    <p:sldId id="262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94"/>
  </p:normalViewPr>
  <p:slideViewPr>
    <p:cSldViewPr snapToGrid="0">
      <p:cViewPr varScale="1">
        <p:scale>
          <a:sx n="120" d="100"/>
          <a:sy n="120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27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39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5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3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5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5/14/23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5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5/14/23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6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5/14/23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5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5/14/23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4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8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3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13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8376C-2A1E-C8D1-D97C-99EDD7B07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dirty="0"/>
              <a:t>SOTA OG – </a:t>
            </a:r>
            <a:br>
              <a:rPr lang="en-US" dirty="0"/>
            </a:br>
            <a:br>
              <a:rPr lang="en-US" dirty="0"/>
            </a:br>
            <a:r>
              <a:rPr lang="en-US" sz="4400" dirty="0"/>
              <a:t>Deep Learning Time Series Modelling Results - Technical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0523B-DDEA-1145-9C2E-39A827D68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3724" y="5572851"/>
            <a:ext cx="6269347" cy="1021498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Monu Singh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943333-4417-9001-A173-EED604A14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09" r="8719" b="-1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382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63FC9E-1D60-7BFE-C211-10709BDB0E2C}"/>
              </a:ext>
            </a:extLst>
          </p:cNvPr>
          <p:cNvSpPr txBox="1"/>
          <p:nvPr/>
        </p:nvSpPr>
        <p:spPr>
          <a:xfrm>
            <a:off x="988827" y="74424"/>
            <a:ext cx="10441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Multivariate (Gas Flow Rate) Gated Recurrent Unit RNN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90882-F823-07BF-497A-18FCDBD0D2A1}"/>
              </a:ext>
            </a:extLst>
          </p:cNvPr>
          <p:cNvSpPr txBox="1"/>
          <p:nvPr/>
        </p:nvSpPr>
        <p:spPr>
          <a:xfrm>
            <a:off x="988831" y="744266"/>
            <a:ext cx="999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GRUs are very similar to Long Short Term Memory(LSTM).  GRU uses gates to control the flow of information.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the 7 input features for each gas well are used in this modelling with timestep of 1, i.e. one previous timestep for each sample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86B015-5B12-1103-E114-3D0DE2FED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776828"/>
              </p:ext>
            </p:extLst>
          </p:nvPr>
        </p:nvGraphicFramePr>
        <p:xfrm>
          <a:off x="1052630" y="4792819"/>
          <a:ext cx="3716670" cy="1153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38890">
                  <a:extLst>
                    <a:ext uri="{9D8B030D-6E8A-4147-A177-3AD203B41FA5}">
                      <a16:colId xmlns:a16="http://schemas.microsoft.com/office/drawing/2014/main" val="3663431886"/>
                    </a:ext>
                  </a:extLst>
                </a:gridCol>
                <a:gridCol w="1238890">
                  <a:extLst>
                    <a:ext uri="{9D8B030D-6E8A-4147-A177-3AD203B41FA5}">
                      <a16:colId xmlns:a16="http://schemas.microsoft.com/office/drawing/2014/main" val="2120823200"/>
                    </a:ext>
                  </a:extLst>
                </a:gridCol>
                <a:gridCol w="1238890">
                  <a:extLst>
                    <a:ext uri="{9D8B030D-6E8A-4147-A177-3AD203B41FA5}">
                      <a16:colId xmlns:a16="http://schemas.microsoft.com/office/drawing/2014/main" val="2392701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Model-Gas-Well-X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Metric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Metric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17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R2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86.66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336.265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284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E285D7-B3A1-11CF-4D84-0B97DED5E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922040"/>
              </p:ext>
            </p:extLst>
          </p:nvPr>
        </p:nvGraphicFramePr>
        <p:xfrm>
          <a:off x="7605821" y="4782186"/>
          <a:ext cx="3716670" cy="1153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38890">
                  <a:extLst>
                    <a:ext uri="{9D8B030D-6E8A-4147-A177-3AD203B41FA5}">
                      <a16:colId xmlns:a16="http://schemas.microsoft.com/office/drawing/2014/main" val="3663431886"/>
                    </a:ext>
                  </a:extLst>
                </a:gridCol>
                <a:gridCol w="1238890">
                  <a:extLst>
                    <a:ext uri="{9D8B030D-6E8A-4147-A177-3AD203B41FA5}">
                      <a16:colId xmlns:a16="http://schemas.microsoft.com/office/drawing/2014/main" val="2120823200"/>
                    </a:ext>
                  </a:extLst>
                </a:gridCol>
                <a:gridCol w="1238890">
                  <a:extLst>
                    <a:ext uri="{9D8B030D-6E8A-4147-A177-3AD203B41FA5}">
                      <a16:colId xmlns:a16="http://schemas.microsoft.com/office/drawing/2014/main" val="2392701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Model-Gas-Well-Y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Metric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Metric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17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R2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79.11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718.901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2843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A0ED911-012C-BCC9-44C9-495E4AF96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29" y="1414108"/>
            <a:ext cx="10175351" cy="31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4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63FC9E-1D60-7BFE-C211-10709BDB0E2C}"/>
              </a:ext>
            </a:extLst>
          </p:cNvPr>
          <p:cNvSpPr txBox="1"/>
          <p:nvPr/>
        </p:nvSpPr>
        <p:spPr>
          <a:xfrm>
            <a:off x="988827" y="74424"/>
            <a:ext cx="10441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Multivariate (Gas Flow Rate) 1D Conv Neural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90882-F823-07BF-497A-18FCDBD0D2A1}"/>
              </a:ext>
            </a:extLst>
          </p:cNvPr>
          <p:cNvSpPr txBox="1"/>
          <p:nvPr/>
        </p:nvSpPr>
        <p:spPr>
          <a:xfrm>
            <a:off x="988831" y="744266"/>
            <a:ext cx="99946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1D Convolutional Neural Networks are similar to well known and more established 2D Convolutional Neural Networks.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approach of using a 1 x 3 convolution filter is equivalent to training several local auto-regressive models of order three. These local models generate features over short-term subsets of the input time series.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86B015-5B12-1103-E114-3D0DE2FED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22376"/>
              </p:ext>
            </p:extLst>
          </p:nvPr>
        </p:nvGraphicFramePr>
        <p:xfrm>
          <a:off x="1052630" y="4792819"/>
          <a:ext cx="3716670" cy="1153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38890">
                  <a:extLst>
                    <a:ext uri="{9D8B030D-6E8A-4147-A177-3AD203B41FA5}">
                      <a16:colId xmlns:a16="http://schemas.microsoft.com/office/drawing/2014/main" val="3663431886"/>
                    </a:ext>
                  </a:extLst>
                </a:gridCol>
                <a:gridCol w="1238890">
                  <a:extLst>
                    <a:ext uri="{9D8B030D-6E8A-4147-A177-3AD203B41FA5}">
                      <a16:colId xmlns:a16="http://schemas.microsoft.com/office/drawing/2014/main" val="2120823200"/>
                    </a:ext>
                  </a:extLst>
                </a:gridCol>
                <a:gridCol w="1238890">
                  <a:extLst>
                    <a:ext uri="{9D8B030D-6E8A-4147-A177-3AD203B41FA5}">
                      <a16:colId xmlns:a16="http://schemas.microsoft.com/office/drawing/2014/main" val="2392701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Model-Gas-Well-X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Metric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Metric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17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R2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64.14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551.306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284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E285D7-B3A1-11CF-4D84-0B97DED5E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53977"/>
              </p:ext>
            </p:extLst>
          </p:nvPr>
        </p:nvGraphicFramePr>
        <p:xfrm>
          <a:off x="7393167" y="4782186"/>
          <a:ext cx="3716670" cy="1153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38890">
                  <a:extLst>
                    <a:ext uri="{9D8B030D-6E8A-4147-A177-3AD203B41FA5}">
                      <a16:colId xmlns:a16="http://schemas.microsoft.com/office/drawing/2014/main" val="3663431886"/>
                    </a:ext>
                  </a:extLst>
                </a:gridCol>
                <a:gridCol w="1238890">
                  <a:extLst>
                    <a:ext uri="{9D8B030D-6E8A-4147-A177-3AD203B41FA5}">
                      <a16:colId xmlns:a16="http://schemas.microsoft.com/office/drawing/2014/main" val="2120823200"/>
                    </a:ext>
                  </a:extLst>
                </a:gridCol>
                <a:gridCol w="1238890">
                  <a:extLst>
                    <a:ext uri="{9D8B030D-6E8A-4147-A177-3AD203B41FA5}">
                      <a16:colId xmlns:a16="http://schemas.microsoft.com/office/drawing/2014/main" val="2392701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Model-Gas-Well-Y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Metric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Metric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17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R2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65.12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928.971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2843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54613DC-4E82-3459-6BAB-EDF5B4A66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29" y="1482930"/>
            <a:ext cx="10164720" cy="309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C6BDF0-E696-334D-922F-0186FDE4AA81}"/>
              </a:ext>
            </a:extLst>
          </p:cNvPr>
          <p:cNvSpPr txBox="1"/>
          <p:nvPr/>
        </p:nvSpPr>
        <p:spPr>
          <a:xfrm>
            <a:off x="3836504" y="758951"/>
            <a:ext cx="7319175" cy="3374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AC960900-4F7C-E249-E8E1-E9088FB79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686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C593CB-E17E-19AB-FA07-6E69F9A454EA}"/>
              </a:ext>
            </a:extLst>
          </p:cNvPr>
          <p:cNvSpPr txBox="1"/>
          <p:nvPr/>
        </p:nvSpPr>
        <p:spPr>
          <a:xfrm>
            <a:off x="3836504" y="758951"/>
            <a:ext cx="7319175" cy="3374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4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Univariate Time Series Modelling</a:t>
            </a:r>
          </a:p>
        </p:txBody>
      </p:sp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D1AD861A-6160-7F66-8FB0-4BE3B0D97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824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63FC9E-1D60-7BFE-C211-10709BDB0E2C}"/>
              </a:ext>
            </a:extLst>
          </p:cNvPr>
          <p:cNvSpPr txBox="1"/>
          <p:nvPr/>
        </p:nvSpPr>
        <p:spPr>
          <a:xfrm>
            <a:off x="967561" y="95689"/>
            <a:ext cx="10035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Univariate (Gas Flow Rate) Long Short-Term Memory RNN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90882-F823-07BF-497A-18FCDBD0D2A1}"/>
              </a:ext>
            </a:extLst>
          </p:cNvPr>
          <p:cNvSpPr txBox="1"/>
          <p:nvPr/>
        </p:nvSpPr>
        <p:spPr>
          <a:xfrm>
            <a:off x="988831" y="893124"/>
            <a:ext cx="9994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 Short-Term Memory (LSTM) networks are a type of recurrent neural network capable of learning order dependence in sequence prediction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 is AR(7) i.e. previous 7 time steps take to predict th</a:t>
            </a:r>
            <a:r>
              <a:rPr lang="en-IN" sz="1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next steps in rolling window for each of gas flow rate for well-X and well-Y</a:t>
            </a:r>
            <a:endParaRPr lang="en-IN" sz="140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86B015-5B12-1103-E114-3D0DE2FED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238139"/>
              </p:ext>
            </p:extLst>
          </p:nvPr>
        </p:nvGraphicFramePr>
        <p:xfrm>
          <a:off x="1095162" y="4824718"/>
          <a:ext cx="3716670" cy="1153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38890">
                  <a:extLst>
                    <a:ext uri="{9D8B030D-6E8A-4147-A177-3AD203B41FA5}">
                      <a16:colId xmlns:a16="http://schemas.microsoft.com/office/drawing/2014/main" val="3663431886"/>
                    </a:ext>
                  </a:extLst>
                </a:gridCol>
                <a:gridCol w="1238890">
                  <a:extLst>
                    <a:ext uri="{9D8B030D-6E8A-4147-A177-3AD203B41FA5}">
                      <a16:colId xmlns:a16="http://schemas.microsoft.com/office/drawing/2014/main" val="2120823200"/>
                    </a:ext>
                  </a:extLst>
                </a:gridCol>
                <a:gridCol w="1238890">
                  <a:extLst>
                    <a:ext uri="{9D8B030D-6E8A-4147-A177-3AD203B41FA5}">
                      <a16:colId xmlns:a16="http://schemas.microsoft.com/office/drawing/2014/main" val="2392701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Model-Gas-Well-X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Metric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Metric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17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R2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96.09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182.533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284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E285D7-B3A1-11CF-4D84-0B97DED5E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724888"/>
              </p:ext>
            </p:extLst>
          </p:nvPr>
        </p:nvGraphicFramePr>
        <p:xfrm>
          <a:off x="7350642" y="4811716"/>
          <a:ext cx="3716670" cy="1153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38890">
                  <a:extLst>
                    <a:ext uri="{9D8B030D-6E8A-4147-A177-3AD203B41FA5}">
                      <a16:colId xmlns:a16="http://schemas.microsoft.com/office/drawing/2014/main" val="3663431886"/>
                    </a:ext>
                  </a:extLst>
                </a:gridCol>
                <a:gridCol w="1238890">
                  <a:extLst>
                    <a:ext uri="{9D8B030D-6E8A-4147-A177-3AD203B41FA5}">
                      <a16:colId xmlns:a16="http://schemas.microsoft.com/office/drawing/2014/main" val="2120823200"/>
                    </a:ext>
                  </a:extLst>
                </a:gridCol>
                <a:gridCol w="1238890">
                  <a:extLst>
                    <a:ext uri="{9D8B030D-6E8A-4147-A177-3AD203B41FA5}">
                      <a16:colId xmlns:a16="http://schemas.microsoft.com/office/drawing/2014/main" val="2392701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Model-Gas-Well-Y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Metric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Metric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17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R2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77.81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742.054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2843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E8209D9-99E8-136F-A87E-B146CE863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59" y="1847231"/>
            <a:ext cx="10227923" cy="289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1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63FC9E-1D60-7BFE-C211-10709BDB0E2C}"/>
              </a:ext>
            </a:extLst>
          </p:cNvPr>
          <p:cNvSpPr txBox="1"/>
          <p:nvPr/>
        </p:nvSpPr>
        <p:spPr>
          <a:xfrm>
            <a:off x="988815" y="127583"/>
            <a:ext cx="10706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Univariate (Gas Flow Rate) Bidirectional LSTM RNN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90882-F823-07BF-497A-18FCDBD0D2A1}"/>
              </a:ext>
            </a:extLst>
          </p:cNvPr>
          <p:cNvSpPr txBox="1"/>
          <p:nvPr/>
        </p:nvSpPr>
        <p:spPr>
          <a:xfrm>
            <a:off x="967566" y="808060"/>
            <a:ext cx="99946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 Bidirectional LSTM, or </a:t>
            </a:r>
            <a:r>
              <a:rPr lang="en-IN" sz="14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IN" sz="140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iLSTM, is a sequence processing model that consists of two LSTMs: one taking the input in a forward direction, and the other in a backwards direction. BiLSTMs effectively increase the amount of information available to the network, improving the context available to the algorithm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86B015-5B12-1103-E114-3D0DE2FED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693301"/>
              </p:ext>
            </p:extLst>
          </p:nvPr>
        </p:nvGraphicFramePr>
        <p:xfrm>
          <a:off x="1137675" y="4811716"/>
          <a:ext cx="3716670" cy="1153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38890">
                  <a:extLst>
                    <a:ext uri="{9D8B030D-6E8A-4147-A177-3AD203B41FA5}">
                      <a16:colId xmlns:a16="http://schemas.microsoft.com/office/drawing/2014/main" val="3663431886"/>
                    </a:ext>
                  </a:extLst>
                </a:gridCol>
                <a:gridCol w="1238890">
                  <a:extLst>
                    <a:ext uri="{9D8B030D-6E8A-4147-A177-3AD203B41FA5}">
                      <a16:colId xmlns:a16="http://schemas.microsoft.com/office/drawing/2014/main" val="2120823200"/>
                    </a:ext>
                  </a:extLst>
                </a:gridCol>
                <a:gridCol w="1238890">
                  <a:extLst>
                    <a:ext uri="{9D8B030D-6E8A-4147-A177-3AD203B41FA5}">
                      <a16:colId xmlns:a16="http://schemas.microsoft.com/office/drawing/2014/main" val="2392701708"/>
                    </a:ext>
                  </a:extLst>
                </a:gridCol>
              </a:tblGrid>
              <a:tr h="336478">
                <a:tc>
                  <a:txBody>
                    <a:bodyPr/>
                    <a:lstStyle/>
                    <a:p>
                      <a:r>
                        <a:rPr lang="en-US" sz="1050" dirty="0"/>
                        <a:t>Model-Gas-Well-X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Metric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Metric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17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R2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93.11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242.51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284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E285D7-B3A1-11CF-4D84-0B97DED5E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769403"/>
              </p:ext>
            </p:extLst>
          </p:nvPr>
        </p:nvGraphicFramePr>
        <p:xfrm>
          <a:off x="7435698" y="4782186"/>
          <a:ext cx="3716670" cy="1153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38890">
                  <a:extLst>
                    <a:ext uri="{9D8B030D-6E8A-4147-A177-3AD203B41FA5}">
                      <a16:colId xmlns:a16="http://schemas.microsoft.com/office/drawing/2014/main" val="3663431886"/>
                    </a:ext>
                  </a:extLst>
                </a:gridCol>
                <a:gridCol w="1238890">
                  <a:extLst>
                    <a:ext uri="{9D8B030D-6E8A-4147-A177-3AD203B41FA5}">
                      <a16:colId xmlns:a16="http://schemas.microsoft.com/office/drawing/2014/main" val="2120823200"/>
                    </a:ext>
                  </a:extLst>
                </a:gridCol>
                <a:gridCol w="1238890">
                  <a:extLst>
                    <a:ext uri="{9D8B030D-6E8A-4147-A177-3AD203B41FA5}">
                      <a16:colId xmlns:a16="http://schemas.microsoft.com/office/drawing/2014/main" val="2392701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Model-Gas-Well-Y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Metric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Metric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17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R2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699.97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2843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769C1D0-6F97-5E5F-BE91-B408837D6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30" y="1589375"/>
            <a:ext cx="10142270" cy="289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4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63FC9E-1D60-7BFE-C211-10709BDB0E2C}"/>
              </a:ext>
            </a:extLst>
          </p:cNvPr>
          <p:cNvSpPr txBox="1"/>
          <p:nvPr/>
        </p:nvSpPr>
        <p:spPr>
          <a:xfrm>
            <a:off x="988827" y="74424"/>
            <a:ext cx="10441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Univariate (Gas Flow Rate) Gated Recurrent Unit Forecasting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90882-F823-07BF-497A-18FCDBD0D2A1}"/>
              </a:ext>
            </a:extLst>
          </p:cNvPr>
          <p:cNvSpPr txBox="1"/>
          <p:nvPr/>
        </p:nvSpPr>
        <p:spPr>
          <a:xfrm>
            <a:off x="988831" y="744266"/>
            <a:ext cx="99946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GRUs are very similar to Long Short Term Memory(LSTM).  GRU uses gates to control the flow of information.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 is AR(7) i.e. previous 7 time steps take to predict th</a:t>
            </a:r>
            <a:r>
              <a:rPr lang="en-IN" sz="1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next steps in rolling window for each of gas flow rate for well-X and well-Y</a:t>
            </a:r>
            <a:endParaRPr lang="en-IN" sz="140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07BC4-5FDF-6714-6A13-32158EF24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34" y="1493560"/>
            <a:ext cx="10441173" cy="3097233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86B015-5B12-1103-E114-3D0DE2FED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713779"/>
              </p:ext>
            </p:extLst>
          </p:nvPr>
        </p:nvGraphicFramePr>
        <p:xfrm>
          <a:off x="1052630" y="4792819"/>
          <a:ext cx="3716670" cy="1153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38890">
                  <a:extLst>
                    <a:ext uri="{9D8B030D-6E8A-4147-A177-3AD203B41FA5}">
                      <a16:colId xmlns:a16="http://schemas.microsoft.com/office/drawing/2014/main" val="3663431886"/>
                    </a:ext>
                  </a:extLst>
                </a:gridCol>
                <a:gridCol w="1238890">
                  <a:extLst>
                    <a:ext uri="{9D8B030D-6E8A-4147-A177-3AD203B41FA5}">
                      <a16:colId xmlns:a16="http://schemas.microsoft.com/office/drawing/2014/main" val="2120823200"/>
                    </a:ext>
                  </a:extLst>
                </a:gridCol>
                <a:gridCol w="1238890">
                  <a:extLst>
                    <a:ext uri="{9D8B030D-6E8A-4147-A177-3AD203B41FA5}">
                      <a16:colId xmlns:a16="http://schemas.microsoft.com/office/drawing/2014/main" val="2392701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Model-Gas-Well-X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Metric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Metric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17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R2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96.69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168.059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284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E285D7-B3A1-11CF-4D84-0B97DED5E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345606"/>
              </p:ext>
            </p:extLst>
          </p:nvPr>
        </p:nvGraphicFramePr>
        <p:xfrm>
          <a:off x="7605821" y="4782186"/>
          <a:ext cx="3716670" cy="1153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38890">
                  <a:extLst>
                    <a:ext uri="{9D8B030D-6E8A-4147-A177-3AD203B41FA5}">
                      <a16:colId xmlns:a16="http://schemas.microsoft.com/office/drawing/2014/main" val="3663431886"/>
                    </a:ext>
                  </a:extLst>
                </a:gridCol>
                <a:gridCol w="1238890">
                  <a:extLst>
                    <a:ext uri="{9D8B030D-6E8A-4147-A177-3AD203B41FA5}">
                      <a16:colId xmlns:a16="http://schemas.microsoft.com/office/drawing/2014/main" val="2120823200"/>
                    </a:ext>
                  </a:extLst>
                </a:gridCol>
                <a:gridCol w="1238890">
                  <a:extLst>
                    <a:ext uri="{9D8B030D-6E8A-4147-A177-3AD203B41FA5}">
                      <a16:colId xmlns:a16="http://schemas.microsoft.com/office/drawing/2014/main" val="2392701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Model-Gas-Well-Y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Metric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Metric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17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R2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78.36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732.758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28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32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63FC9E-1D60-7BFE-C211-10709BDB0E2C}"/>
              </a:ext>
            </a:extLst>
          </p:cNvPr>
          <p:cNvSpPr txBox="1"/>
          <p:nvPr/>
        </p:nvSpPr>
        <p:spPr>
          <a:xfrm>
            <a:off x="988827" y="74424"/>
            <a:ext cx="10441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Univariate (Gas Flow Rate) 1D Conv Neural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90882-F823-07BF-497A-18FCDBD0D2A1}"/>
              </a:ext>
            </a:extLst>
          </p:cNvPr>
          <p:cNvSpPr txBox="1"/>
          <p:nvPr/>
        </p:nvSpPr>
        <p:spPr>
          <a:xfrm>
            <a:off x="988831" y="744266"/>
            <a:ext cx="99946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1D Convolutional Neural Networks are similar to well known and more established 2D Convolutional Neural Networks.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approach of using a 1 x 3 convolution filter is equivalent to training several local auto-regressive models of order three. These local models generate features over short-term subsets of the input time series.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86B015-5B12-1103-E114-3D0DE2FED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944023"/>
              </p:ext>
            </p:extLst>
          </p:nvPr>
        </p:nvGraphicFramePr>
        <p:xfrm>
          <a:off x="1052630" y="4792819"/>
          <a:ext cx="3716670" cy="1153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38890">
                  <a:extLst>
                    <a:ext uri="{9D8B030D-6E8A-4147-A177-3AD203B41FA5}">
                      <a16:colId xmlns:a16="http://schemas.microsoft.com/office/drawing/2014/main" val="3663431886"/>
                    </a:ext>
                  </a:extLst>
                </a:gridCol>
                <a:gridCol w="1238890">
                  <a:extLst>
                    <a:ext uri="{9D8B030D-6E8A-4147-A177-3AD203B41FA5}">
                      <a16:colId xmlns:a16="http://schemas.microsoft.com/office/drawing/2014/main" val="2120823200"/>
                    </a:ext>
                  </a:extLst>
                </a:gridCol>
                <a:gridCol w="1238890">
                  <a:extLst>
                    <a:ext uri="{9D8B030D-6E8A-4147-A177-3AD203B41FA5}">
                      <a16:colId xmlns:a16="http://schemas.microsoft.com/office/drawing/2014/main" val="2392701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Model-Gas-Well-X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Metric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Metric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17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R2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95.93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186.364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284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E285D7-B3A1-11CF-4D84-0B97DED5E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094974"/>
              </p:ext>
            </p:extLst>
          </p:nvPr>
        </p:nvGraphicFramePr>
        <p:xfrm>
          <a:off x="7393167" y="4782186"/>
          <a:ext cx="3716670" cy="1153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38890">
                  <a:extLst>
                    <a:ext uri="{9D8B030D-6E8A-4147-A177-3AD203B41FA5}">
                      <a16:colId xmlns:a16="http://schemas.microsoft.com/office/drawing/2014/main" val="3663431886"/>
                    </a:ext>
                  </a:extLst>
                </a:gridCol>
                <a:gridCol w="1238890">
                  <a:extLst>
                    <a:ext uri="{9D8B030D-6E8A-4147-A177-3AD203B41FA5}">
                      <a16:colId xmlns:a16="http://schemas.microsoft.com/office/drawing/2014/main" val="2120823200"/>
                    </a:ext>
                  </a:extLst>
                </a:gridCol>
                <a:gridCol w="1238890">
                  <a:extLst>
                    <a:ext uri="{9D8B030D-6E8A-4147-A177-3AD203B41FA5}">
                      <a16:colId xmlns:a16="http://schemas.microsoft.com/office/drawing/2014/main" val="2392701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Model-Gas-Well-Y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Metric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Metric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17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R2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81.17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683.580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2843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476218D-6DF6-A6C4-C1A8-98B13C677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75" y="1482930"/>
            <a:ext cx="10154093" cy="31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3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593CB-E17E-19AB-FA07-6E69F9A454EA}"/>
              </a:ext>
            </a:extLst>
          </p:cNvPr>
          <p:cNvSpPr txBox="1"/>
          <p:nvPr/>
        </p:nvSpPr>
        <p:spPr>
          <a:xfrm>
            <a:off x="3836504" y="758951"/>
            <a:ext cx="7319175" cy="3374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4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Multivariate Time Series Modelling</a:t>
            </a:r>
          </a:p>
        </p:txBody>
      </p:sp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D1AD861A-6160-7F66-8FB0-4BE3B0D97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2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63FC9E-1D60-7BFE-C211-10709BDB0E2C}"/>
              </a:ext>
            </a:extLst>
          </p:cNvPr>
          <p:cNvSpPr txBox="1"/>
          <p:nvPr/>
        </p:nvSpPr>
        <p:spPr>
          <a:xfrm>
            <a:off x="967561" y="95689"/>
            <a:ext cx="10035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Multivariate (Gas Flow Rate) LSTM RNN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90882-F823-07BF-497A-18FCDBD0D2A1}"/>
              </a:ext>
            </a:extLst>
          </p:cNvPr>
          <p:cNvSpPr txBox="1"/>
          <p:nvPr/>
        </p:nvSpPr>
        <p:spPr>
          <a:xfrm>
            <a:off x="988831" y="893124"/>
            <a:ext cx="99946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 Short-Term Memory (LSTM) networks are a type of recurrent neural network capable of learning order dependence in sequence prediction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the 7 input features for each gas well are used in this modelling with timestep of 1, i.e. one previous timestep for each sample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86B015-5B12-1103-E114-3D0DE2FED728}"/>
              </a:ext>
            </a:extLst>
          </p:cNvPr>
          <p:cNvGraphicFramePr>
            <a:graphicFrameLocks noGrp="1"/>
          </p:cNvGraphicFramePr>
          <p:nvPr/>
        </p:nvGraphicFramePr>
        <p:xfrm>
          <a:off x="1095162" y="4824718"/>
          <a:ext cx="3716670" cy="1153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38890">
                  <a:extLst>
                    <a:ext uri="{9D8B030D-6E8A-4147-A177-3AD203B41FA5}">
                      <a16:colId xmlns:a16="http://schemas.microsoft.com/office/drawing/2014/main" val="3663431886"/>
                    </a:ext>
                  </a:extLst>
                </a:gridCol>
                <a:gridCol w="1238890">
                  <a:extLst>
                    <a:ext uri="{9D8B030D-6E8A-4147-A177-3AD203B41FA5}">
                      <a16:colId xmlns:a16="http://schemas.microsoft.com/office/drawing/2014/main" val="2120823200"/>
                    </a:ext>
                  </a:extLst>
                </a:gridCol>
                <a:gridCol w="1238890">
                  <a:extLst>
                    <a:ext uri="{9D8B030D-6E8A-4147-A177-3AD203B41FA5}">
                      <a16:colId xmlns:a16="http://schemas.microsoft.com/office/drawing/2014/main" val="2392701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Model-Gas-Well-X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Metric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Metric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17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R2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81.81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392.582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284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E285D7-B3A1-11CF-4D84-0B97DED5E888}"/>
              </a:ext>
            </a:extLst>
          </p:cNvPr>
          <p:cNvGraphicFramePr>
            <a:graphicFrameLocks noGrp="1"/>
          </p:cNvGraphicFramePr>
          <p:nvPr/>
        </p:nvGraphicFramePr>
        <p:xfrm>
          <a:off x="7350642" y="4811716"/>
          <a:ext cx="3716670" cy="1153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38890">
                  <a:extLst>
                    <a:ext uri="{9D8B030D-6E8A-4147-A177-3AD203B41FA5}">
                      <a16:colId xmlns:a16="http://schemas.microsoft.com/office/drawing/2014/main" val="3663431886"/>
                    </a:ext>
                  </a:extLst>
                </a:gridCol>
                <a:gridCol w="1238890">
                  <a:extLst>
                    <a:ext uri="{9D8B030D-6E8A-4147-A177-3AD203B41FA5}">
                      <a16:colId xmlns:a16="http://schemas.microsoft.com/office/drawing/2014/main" val="2120823200"/>
                    </a:ext>
                  </a:extLst>
                </a:gridCol>
                <a:gridCol w="1238890">
                  <a:extLst>
                    <a:ext uri="{9D8B030D-6E8A-4147-A177-3AD203B41FA5}">
                      <a16:colId xmlns:a16="http://schemas.microsoft.com/office/drawing/2014/main" val="2392701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Model-Gas-Well-Y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Metric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Metric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17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R2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74.32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797.07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2843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7DE8C4B-9F28-A746-82F2-A8166D1A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62" y="1631788"/>
            <a:ext cx="9994604" cy="30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4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63FC9E-1D60-7BFE-C211-10709BDB0E2C}"/>
              </a:ext>
            </a:extLst>
          </p:cNvPr>
          <p:cNvSpPr txBox="1"/>
          <p:nvPr/>
        </p:nvSpPr>
        <p:spPr>
          <a:xfrm>
            <a:off x="988815" y="127583"/>
            <a:ext cx="10706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Multivariate (Gas Flow Rate) Bidirectional LSTM RNN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90882-F823-07BF-497A-18FCDBD0D2A1}"/>
              </a:ext>
            </a:extLst>
          </p:cNvPr>
          <p:cNvSpPr txBox="1"/>
          <p:nvPr/>
        </p:nvSpPr>
        <p:spPr>
          <a:xfrm>
            <a:off x="967566" y="808060"/>
            <a:ext cx="9994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 Bidirectional LSTM, or </a:t>
            </a:r>
            <a:r>
              <a:rPr lang="en-IN" sz="14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IN" sz="140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iLSTM, is a sequence processing model that consists of two LSTMs: one taking the input in a forward direction, and the other in a backwards direction.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the 7 input features for each gas well are used in this modelling with timestep of 1, i.e. one previous timestep for each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2125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86B015-5B12-1103-E114-3D0DE2FED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371800"/>
              </p:ext>
            </p:extLst>
          </p:nvPr>
        </p:nvGraphicFramePr>
        <p:xfrm>
          <a:off x="1137675" y="4811716"/>
          <a:ext cx="3716670" cy="1153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38890">
                  <a:extLst>
                    <a:ext uri="{9D8B030D-6E8A-4147-A177-3AD203B41FA5}">
                      <a16:colId xmlns:a16="http://schemas.microsoft.com/office/drawing/2014/main" val="3663431886"/>
                    </a:ext>
                  </a:extLst>
                </a:gridCol>
                <a:gridCol w="1238890">
                  <a:extLst>
                    <a:ext uri="{9D8B030D-6E8A-4147-A177-3AD203B41FA5}">
                      <a16:colId xmlns:a16="http://schemas.microsoft.com/office/drawing/2014/main" val="2120823200"/>
                    </a:ext>
                  </a:extLst>
                </a:gridCol>
                <a:gridCol w="1238890">
                  <a:extLst>
                    <a:ext uri="{9D8B030D-6E8A-4147-A177-3AD203B41FA5}">
                      <a16:colId xmlns:a16="http://schemas.microsoft.com/office/drawing/2014/main" val="2392701708"/>
                    </a:ext>
                  </a:extLst>
                </a:gridCol>
              </a:tblGrid>
              <a:tr h="336478">
                <a:tc>
                  <a:txBody>
                    <a:bodyPr/>
                    <a:lstStyle/>
                    <a:p>
                      <a:r>
                        <a:rPr lang="en-US" sz="1050" dirty="0"/>
                        <a:t>Model-Gas-Well-X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Metric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Metric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17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R2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89.47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298.632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284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E285D7-B3A1-11CF-4D84-0B97DED5E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08968"/>
              </p:ext>
            </p:extLst>
          </p:nvPr>
        </p:nvGraphicFramePr>
        <p:xfrm>
          <a:off x="7435698" y="4782186"/>
          <a:ext cx="3716670" cy="1153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38890">
                  <a:extLst>
                    <a:ext uri="{9D8B030D-6E8A-4147-A177-3AD203B41FA5}">
                      <a16:colId xmlns:a16="http://schemas.microsoft.com/office/drawing/2014/main" val="3663431886"/>
                    </a:ext>
                  </a:extLst>
                </a:gridCol>
                <a:gridCol w="1238890">
                  <a:extLst>
                    <a:ext uri="{9D8B030D-6E8A-4147-A177-3AD203B41FA5}">
                      <a16:colId xmlns:a16="http://schemas.microsoft.com/office/drawing/2014/main" val="2120823200"/>
                    </a:ext>
                  </a:extLst>
                </a:gridCol>
                <a:gridCol w="1238890">
                  <a:extLst>
                    <a:ext uri="{9D8B030D-6E8A-4147-A177-3AD203B41FA5}">
                      <a16:colId xmlns:a16="http://schemas.microsoft.com/office/drawing/2014/main" val="2392701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Model-Gas-Well-Y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Metric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Metric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17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R2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78.18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734.75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2843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CC7BE7F-9A88-3BA9-ABB6-B21837E6E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14" y="1706215"/>
            <a:ext cx="10163553" cy="29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39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412B24"/>
      </a:dk2>
      <a:lt2>
        <a:srgbClr val="E2E7E8"/>
      </a:lt2>
      <a:accent1>
        <a:srgbClr val="CA6645"/>
      </a:accent1>
      <a:accent2>
        <a:srgbClr val="B98C34"/>
      </a:accent2>
      <a:accent3>
        <a:srgbClr val="A1AA3A"/>
      </a:accent3>
      <a:accent4>
        <a:srgbClr val="72B232"/>
      </a:accent4>
      <a:accent5>
        <a:srgbClr val="4AB93F"/>
      </a:accent5>
      <a:accent6>
        <a:srgbClr val="34B960"/>
      </a:accent6>
      <a:hlink>
        <a:srgbClr val="388CA8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733</Words>
  <Application>Microsoft Macintosh PowerPoint</Application>
  <PresentationFormat>Widescreen</PresentationFormat>
  <Paragraphs>172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Sagona Book</vt:lpstr>
      <vt:lpstr>Sagona ExtraLight</vt:lpstr>
      <vt:lpstr>RetrospectVTI</vt:lpstr>
      <vt:lpstr>SOTA OG –   Deep Learning Time Series Modelling Results - Technical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SOTA OG – Time Series Modelling</dc:title>
  <dc:creator>Monu Singh</dc:creator>
  <cp:lastModifiedBy>Monu Singh</cp:lastModifiedBy>
  <cp:revision>26</cp:revision>
  <dcterms:created xsi:type="dcterms:W3CDTF">2023-05-14T06:25:50Z</dcterms:created>
  <dcterms:modified xsi:type="dcterms:W3CDTF">2023-05-14T08:18:12Z</dcterms:modified>
</cp:coreProperties>
</file>