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87" r:id="rId3"/>
    <p:sldId id="288" r:id="rId4"/>
    <p:sldId id="273" r:id="rId5"/>
    <p:sldId id="289" r:id="rId6"/>
    <p:sldId id="294" r:id="rId7"/>
    <p:sldId id="295" r:id="rId8"/>
    <p:sldId id="29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324515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3377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1758444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80765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911662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536202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764657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175492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219552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404658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169255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16028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172380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403087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324950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187310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99359-435B-4136-A624-A2C59AB61A2A}" type="datetimeFigureOut">
              <a:rPr lang="en-IN" smtClean="0"/>
              <a:pPr/>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val="385449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099359-435B-4136-A624-A2C59AB61A2A}" type="datetimeFigureOut">
              <a:rPr lang="en-IN" smtClean="0"/>
              <a:pPr/>
              <a:t>19-04-2023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23B2BC-1F2D-4714-9ED5-3E73F18E88CC}" type="slidenum">
              <a:rPr lang="en-IN" smtClean="0"/>
              <a:pPr/>
              <a:t>‹#›</a:t>
            </a:fld>
            <a:endParaRPr lang="en-IN"/>
          </a:p>
        </p:txBody>
      </p:sp>
    </p:spTree>
    <p:extLst>
      <p:ext uri="{BB962C8B-B14F-4D97-AF65-F5344CB8AC3E}">
        <p14:creationId xmlns:p14="http://schemas.microsoft.com/office/powerpoint/2010/main" val="1299450412"/>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8588-818F-40FA-BBB3-94C574711BA5}"/>
              </a:ext>
            </a:extLst>
          </p:cNvPr>
          <p:cNvSpPr>
            <a:spLocks noGrp="1"/>
          </p:cNvSpPr>
          <p:nvPr>
            <p:ph type="ctrTitle"/>
          </p:nvPr>
        </p:nvSpPr>
        <p:spPr>
          <a:xfrm>
            <a:off x="1154955" y="1447800"/>
            <a:ext cx="10284570" cy="3329581"/>
          </a:xfrm>
        </p:spPr>
        <p:txBody>
          <a:bodyPr>
            <a:normAutofit fontScale="90000"/>
          </a:bodyPr>
          <a:lstStyle/>
          <a:p>
            <a:pPr algn="ctr"/>
            <a:r>
              <a:rPr lang="en-US" b="1" dirty="0">
                <a:solidFill>
                  <a:schemeClr val="tx1"/>
                </a:solidFill>
                <a:latin typeface="Bahnschrift" pitchFamily="34" charset="0"/>
                <a:ea typeface="Verdana" pitchFamily="34" charset="0"/>
              </a:rPr>
              <a:t>Color Detection </a:t>
            </a:r>
            <a:br>
              <a:rPr lang="en-US" b="1" dirty="0">
                <a:solidFill>
                  <a:schemeClr val="tx1"/>
                </a:solidFill>
                <a:latin typeface="Bahnschrift" pitchFamily="34" charset="0"/>
                <a:ea typeface="Verdana" pitchFamily="34" charset="0"/>
              </a:rPr>
            </a:br>
            <a:r>
              <a:rPr lang="en-US" b="1" dirty="0">
                <a:solidFill>
                  <a:schemeClr val="tx1"/>
                </a:solidFill>
              </a:rPr>
              <a:t>				</a:t>
            </a:r>
            <a:r>
              <a:rPr lang="en-US" sz="3000" b="1" dirty="0">
                <a:solidFill>
                  <a:schemeClr val="tx1"/>
                </a:solidFill>
                <a:latin typeface="Bahnschrift" pitchFamily="34" charset="0"/>
              </a:rPr>
              <a:t>-Using Python and Open CV</a:t>
            </a:r>
            <a:br>
              <a:rPr lang="en-IN" sz="2800" b="1" dirty="0">
                <a:solidFill>
                  <a:schemeClr val="tx1"/>
                </a:solidFill>
                <a:latin typeface="Bahnschrift" pitchFamily="34" charset="0"/>
              </a:rPr>
            </a:br>
            <a:endParaRPr lang="en-IN" b="1" dirty="0">
              <a:solidFill>
                <a:schemeClr val="tx1"/>
              </a:solidFill>
            </a:endParaRPr>
          </a:p>
        </p:txBody>
      </p:sp>
    </p:spTree>
    <p:extLst>
      <p:ext uri="{BB962C8B-B14F-4D97-AF65-F5344CB8AC3E}">
        <p14:creationId xmlns:p14="http://schemas.microsoft.com/office/powerpoint/2010/main" val="260367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EF26-D1C2-48E1-A932-E90C9FE2A250}"/>
              </a:ext>
            </a:extLst>
          </p:cNvPr>
          <p:cNvSpPr>
            <a:spLocks noGrp="1"/>
          </p:cNvSpPr>
          <p:nvPr>
            <p:ph type="title"/>
          </p:nvPr>
        </p:nvSpPr>
        <p:spPr/>
        <p:txBody>
          <a:bodyPr/>
          <a:lstStyle/>
          <a:p>
            <a:pPr>
              <a:buFont typeface="Wingdings" pitchFamily="2" charset="2"/>
              <a:buChar char="Ø"/>
            </a:pPr>
            <a:r>
              <a:rPr lang="en-US" b="1" dirty="0">
                <a:solidFill>
                  <a:schemeClr val="tx1"/>
                </a:solidFill>
              </a:rPr>
              <a:t>Objective:</a:t>
            </a:r>
            <a:endParaRPr lang="en-IN" b="1" dirty="0">
              <a:solidFill>
                <a:schemeClr val="tx1"/>
              </a:solidFill>
            </a:endParaRPr>
          </a:p>
        </p:txBody>
      </p:sp>
      <p:sp>
        <p:nvSpPr>
          <p:cNvPr id="3" name="Content Placeholder 2">
            <a:extLst>
              <a:ext uri="{FF2B5EF4-FFF2-40B4-BE49-F238E27FC236}">
                <a16:creationId xmlns:a16="http://schemas.microsoft.com/office/drawing/2014/main" id="{F48D6B74-02F1-4F5C-BB39-A243867311CA}"/>
              </a:ext>
            </a:extLst>
          </p:cNvPr>
          <p:cNvSpPr>
            <a:spLocks noGrp="1"/>
          </p:cNvSpPr>
          <p:nvPr>
            <p:ph idx="1"/>
          </p:nvPr>
        </p:nvSpPr>
        <p:spPr>
          <a:xfrm>
            <a:off x="390526" y="1306286"/>
            <a:ext cx="11431360" cy="4942113"/>
          </a:xfrm>
        </p:spPr>
        <p:txBody>
          <a:bodyPr>
            <a:normAutofit/>
          </a:bodyPr>
          <a:lstStyle/>
          <a:p>
            <a:pPr marL="0" indent="0">
              <a:buFont typeface="Arial" pitchFamily="34" charset="0"/>
              <a:buChar char="•"/>
            </a:pPr>
            <a:r>
              <a:rPr lang="en-US" sz="2400" dirty="0"/>
              <a:t>The objective of a color code detection project using OpenCV is to develop a computer vision system that can accurately detect and recognize color codes or color markers in images or videos, and potentially decode them for further processing or interaction. </a:t>
            </a:r>
          </a:p>
          <a:p>
            <a:pPr marL="0" indent="0">
              <a:buFont typeface="Arial" pitchFamily="34" charset="0"/>
              <a:buChar char="•"/>
            </a:pPr>
            <a:r>
              <a:rPr lang="en-US" sz="2400" dirty="0"/>
              <a:t>This can be applied in various domains, such as color-based sorting, object identification, human-computer interaction, image processing, or for educational purposes. The project aims to implement image processing techniques, utilize OpenCV's functionalities, and potentially other machine learning or computer vision algorithms to achieve accurate and efficient color code detection, with the ultimate goal of meeting the specific requirements and objectives of the project's application or use case.</a:t>
            </a:r>
            <a:endParaRPr lang="en-IN" sz="2400" dirty="0">
              <a:latin typeface="Bahnschrift Light" panose="020B0502040204020203" pitchFamily="34" charset="0"/>
            </a:endParaRPr>
          </a:p>
        </p:txBody>
      </p:sp>
    </p:spTree>
    <p:extLst>
      <p:ext uri="{BB962C8B-B14F-4D97-AF65-F5344CB8AC3E}">
        <p14:creationId xmlns:p14="http://schemas.microsoft.com/office/powerpoint/2010/main" val="409565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EF26-D1C2-48E1-A932-E90C9FE2A250}"/>
              </a:ext>
            </a:extLst>
          </p:cNvPr>
          <p:cNvSpPr>
            <a:spLocks noGrp="1"/>
          </p:cNvSpPr>
          <p:nvPr>
            <p:ph type="title"/>
          </p:nvPr>
        </p:nvSpPr>
        <p:spPr/>
        <p:txBody>
          <a:bodyPr/>
          <a:lstStyle/>
          <a:p>
            <a:pPr>
              <a:buFont typeface="Wingdings" pitchFamily="2" charset="2"/>
              <a:buChar char="Ø"/>
            </a:pPr>
            <a:r>
              <a:rPr lang="en-US" b="1" dirty="0">
                <a:solidFill>
                  <a:schemeClr val="tx1"/>
                </a:solidFill>
              </a:rPr>
              <a:t>Understanding the Data:</a:t>
            </a:r>
            <a:endParaRPr lang="en-IN" b="1" dirty="0">
              <a:solidFill>
                <a:schemeClr val="tx1"/>
              </a:solidFill>
            </a:endParaRPr>
          </a:p>
        </p:txBody>
      </p:sp>
      <p:sp>
        <p:nvSpPr>
          <p:cNvPr id="3" name="Content Placeholder 2">
            <a:extLst>
              <a:ext uri="{FF2B5EF4-FFF2-40B4-BE49-F238E27FC236}">
                <a16:creationId xmlns:a16="http://schemas.microsoft.com/office/drawing/2014/main" id="{F48D6B74-02F1-4F5C-BB39-A243867311CA}"/>
              </a:ext>
            </a:extLst>
          </p:cNvPr>
          <p:cNvSpPr>
            <a:spLocks noGrp="1"/>
          </p:cNvSpPr>
          <p:nvPr>
            <p:ph idx="1"/>
          </p:nvPr>
        </p:nvSpPr>
        <p:spPr>
          <a:xfrm>
            <a:off x="390526" y="1306286"/>
            <a:ext cx="11431360" cy="5551714"/>
          </a:xfrm>
        </p:spPr>
        <p:txBody>
          <a:bodyPr>
            <a:normAutofit/>
          </a:bodyPr>
          <a:lstStyle/>
          <a:p>
            <a:pPr marL="0" indent="0">
              <a:buFont typeface="Arial" pitchFamily="34" charset="0"/>
              <a:buChar char="•"/>
            </a:pPr>
            <a:r>
              <a:rPr lang="en-IN" sz="2400" dirty="0">
                <a:latin typeface="Bahnschrift Light" panose="020B0502040204020203" pitchFamily="34" charset="0"/>
              </a:rPr>
              <a:t>The </a:t>
            </a:r>
            <a:r>
              <a:rPr lang="en-IN" sz="2400" dirty="0" err="1">
                <a:latin typeface="Bahnschrift Light" panose="020B0502040204020203" pitchFamily="34" charset="0"/>
              </a:rPr>
              <a:t>csv</a:t>
            </a:r>
            <a:r>
              <a:rPr lang="en-IN" sz="2400" dirty="0">
                <a:latin typeface="Bahnschrift Light" panose="020B0502040204020203" pitchFamily="34" charset="0"/>
              </a:rPr>
              <a:t> file contains set of colour names and their respective colour codes and RGB components</a:t>
            </a:r>
          </a:p>
          <a:p>
            <a:pPr marL="0" indent="0">
              <a:buFont typeface="Arial" pitchFamily="34" charset="0"/>
              <a:buChar char="•"/>
            </a:pPr>
            <a:endParaRPr lang="en-IN" sz="2400" dirty="0">
              <a:latin typeface="Bahnschrift Light" panose="020B0502040204020203" pitchFamily="34" charset="0"/>
            </a:endParaRPr>
          </a:p>
          <a:p>
            <a:pPr marL="0" indent="0">
              <a:buFont typeface="Arial" pitchFamily="34" charset="0"/>
              <a:buChar char="•"/>
            </a:pPr>
            <a:r>
              <a:rPr lang="en-IN" sz="2400" dirty="0">
                <a:latin typeface="Bahnschrift Light" panose="020B0502040204020203" pitchFamily="34" charset="0"/>
              </a:rPr>
              <a:t>Each pixel in the image  consists of 3 colour components </a:t>
            </a:r>
          </a:p>
          <a:p>
            <a:pPr marL="400050" lvl="1" indent="0">
              <a:buNone/>
            </a:pPr>
            <a:r>
              <a:rPr lang="en-IN" sz="2200" dirty="0">
                <a:latin typeface="Bahnschrift Light" panose="020B0502040204020203" pitchFamily="34" charset="0"/>
              </a:rPr>
              <a:t>	-R= Red colour component</a:t>
            </a:r>
          </a:p>
          <a:p>
            <a:pPr marL="400050" lvl="1" indent="0">
              <a:buNone/>
            </a:pPr>
            <a:r>
              <a:rPr lang="en-IN" sz="2200" dirty="0">
                <a:latin typeface="Bahnschrift Light" panose="020B0502040204020203" pitchFamily="34" charset="0"/>
              </a:rPr>
              <a:t> -G = Green components</a:t>
            </a:r>
          </a:p>
          <a:p>
            <a:pPr marL="400050" lvl="1" indent="0">
              <a:buNone/>
            </a:pPr>
            <a:r>
              <a:rPr lang="en-IN" sz="2200" dirty="0">
                <a:latin typeface="Bahnschrift Light" panose="020B0502040204020203" pitchFamily="34" charset="0"/>
              </a:rPr>
              <a:t> - B = Blue components</a:t>
            </a:r>
            <a:endParaRPr lang="en-IN" sz="2400" dirty="0">
              <a:latin typeface="Bahnschrift Light" panose="020B0502040204020203" pitchFamily="34" charset="0"/>
            </a:endParaRPr>
          </a:p>
          <a:p>
            <a:pPr marL="0" indent="0">
              <a:buFont typeface="Arial" pitchFamily="34" charset="0"/>
              <a:buChar char="•"/>
            </a:pPr>
            <a:r>
              <a:rPr lang="en-IN" sz="2400" dirty="0">
                <a:latin typeface="Bahnschrift Light" panose="020B0502040204020203" pitchFamily="34" charset="0"/>
              </a:rPr>
              <a:t> In OpenCV it is in the BGR format</a:t>
            </a:r>
          </a:p>
          <a:p>
            <a:pPr marL="0" indent="0">
              <a:buFont typeface="Arial" pitchFamily="34" charset="0"/>
              <a:buChar char="•"/>
            </a:pPr>
            <a:endParaRPr lang="en-IN" sz="2400" dirty="0">
              <a:latin typeface="Bahnschrift Light" panose="020B0502040204020203" pitchFamily="34" charset="0"/>
            </a:endParaRPr>
          </a:p>
          <a:p>
            <a:pPr marL="0" indent="0">
              <a:buFont typeface="Arial" pitchFamily="34" charset="0"/>
              <a:buChar char="•"/>
            </a:pPr>
            <a:endParaRPr lang="en-IN" sz="2400" dirty="0">
              <a:latin typeface="Bahnschrift Light" panose="020B0502040204020203" pitchFamily="34" charset="0"/>
            </a:endParaRPr>
          </a:p>
          <a:p>
            <a:pPr marL="0" indent="0">
              <a:buFont typeface="Arial" pitchFamily="34" charset="0"/>
              <a:buChar char="•"/>
            </a:pPr>
            <a:endParaRPr lang="en-IN" sz="2400" dirty="0">
              <a:latin typeface="Bahnschrift Light" panose="020B0502040204020203" pitchFamily="34" charset="0"/>
            </a:endParaRPr>
          </a:p>
          <a:p>
            <a:pPr marL="0" indent="0">
              <a:buFont typeface="Arial" pitchFamily="34" charset="0"/>
              <a:buChar char="•"/>
            </a:pPr>
            <a:endParaRPr lang="en-IN" sz="2400" dirty="0">
              <a:latin typeface="Bahnschrift Light" panose="020B0502040204020203" pitchFamily="34" charset="0"/>
            </a:endParaRPr>
          </a:p>
          <a:p>
            <a:pPr marL="0" indent="0">
              <a:buFont typeface="Arial" pitchFamily="34" charset="0"/>
              <a:buChar char="•"/>
            </a:pPr>
            <a:endParaRPr lang="en-IN" sz="2400" dirty="0">
              <a:latin typeface="Bahnschrift Light" panose="020B0502040204020203" pitchFamily="34" charset="0"/>
            </a:endParaRPr>
          </a:p>
          <a:p>
            <a:pPr marL="400050" lvl="1" indent="0">
              <a:buNone/>
            </a:pPr>
            <a:endParaRPr lang="en-IN" sz="2200" dirty="0">
              <a:latin typeface="Bahnschrift Light" panose="020B0502040204020203" pitchFamily="34" charset="0"/>
            </a:endParaRPr>
          </a:p>
        </p:txBody>
      </p:sp>
      <p:pic>
        <p:nvPicPr>
          <p:cNvPr id="1028" name="Picture 4"/>
          <p:cNvPicPr>
            <a:picLocks noChangeAspect="1" noChangeArrowheads="1"/>
          </p:cNvPicPr>
          <p:nvPr/>
        </p:nvPicPr>
        <p:blipFill>
          <a:blip r:embed="rId2"/>
          <a:srcRect/>
          <a:stretch>
            <a:fillRect/>
          </a:stretch>
        </p:blipFill>
        <p:spPr bwMode="auto">
          <a:xfrm>
            <a:off x="1053555" y="4999264"/>
            <a:ext cx="7306674" cy="1858736"/>
          </a:xfrm>
          <a:prstGeom prst="rect">
            <a:avLst/>
          </a:prstGeom>
          <a:noFill/>
          <a:ln w="9525">
            <a:noFill/>
            <a:miter lim="800000"/>
            <a:headEnd/>
            <a:tailEnd/>
          </a:ln>
          <a:effectLst/>
        </p:spPr>
      </p:pic>
    </p:spTree>
    <p:extLst>
      <p:ext uri="{BB962C8B-B14F-4D97-AF65-F5344CB8AC3E}">
        <p14:creationId xmlns:p14="http://schemas.microsoft.com/office/powerpoint/2010/main" val="409565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EF26-D1C2-48E1-A932-E90C9FE2A250}"/>
              </a:ext>
            </a:extLst>
          </p:cNvPr>
          <p:cNvSpPr>
            <a:spLocks noGrp="1"/>
          </p:cNvSpPr>
          <p:nvPr>
            <p:ph type="title"/>
          </p:nvPr>
        </p:nvSpPr>
        <p:spPr>
          <a:xfrm>
            <a:off x="592321" y="-1"/>
            <a:ext cx="9404723" cy="902989"/>
          </a:xfrm>
        </p:spPr>
        <p:txBody>
          <a:bodyPr/>
          <a:lstStyle/>
          <a:p>
            <a:r>
              <a:rPr lang="en-US" b="1" dirty="0">
                <a:solidFill>
                  <a:schemeClr val="tx1"/>
                </a:solidFill>
              </a:rPr>
              <a:t>What is OpenCV:</a:t>
            </a:r>
            <a:endParaRPr lang="en-IN" dirty="0">
              <a:solidFill>
                <a:schemeClr val="tx1"/>
              </a:solidFill>
            </a:endParaRPr>
          </a:p>
        </p:txBody>
      </p:sp>
      <p:sp>
        <p:nvSpPr>
          <p:cNvPr id="5" name="Content Placeholder 4"/>
          <p:cNvSpPr>
            <a:spLocks noGrp="1"/>
          </p:cNvSpPr>
          <p:nvPr>
            <p:ph idx="1"/>
          </p:nvPr>
        </p:nvSpPr>
        <p:spPr>
          <a:xfrm>
            <a:off x="254227" y="783772"/>
            <a:ext cx="11371716" cy="5734594"/>
          </a:xfrm>
        </p:spPr>
        <p:txBody>
          <a:bodyPr/>
          <a:lstStyle/>
          <a:p>
            <a:r>
              <a:rPr lang="en-US" dirty="0"/>
              <a:t>OpenCV (Open Source Computer Vision Library) is an open-source computer vision and machine learning library that provides tools and functions for image and video processing, as well as computer vision tasks such as object detection, face recognition, and camera calibration. It is written in C++ and Python, and is widely used in applications like robotics, autonomous vehicles, medical imaging, and more. cv2, also known as "OpenCV-Python," is the Python wrapper for OpenCV, providing a Pythonic interface to utilize OpenCV's functionality in Python code. cv2 enables developers to leverage the power of OpenCV in Python, a popular programming language for machine learning and computer vision, for various image and video processing tasks.</a:t>
            </a:r>
          </a:p>
        </p:txBody>
      </p:sp>
    </p:spTree>
    <p:extLst>
      <p:ext uri="{BB962C8B-B14F-4D97-AF65-F5344CB8AC3E}">
        <p14:creationId xmlns:p14="http://schemas.microsoft.com/office/powerpoint/2010/main" val="40956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EF26-D1C2-48E1-A932-E90C9FE2A250}"/>
              </a:ext>
            </a:extLst>
          </p:cNvPr>
          <p:cNvSpPr>
            <a:spLocks noGrp="1"/>
          </p:cNvSpPr>
          <p:nvPr>
            <p:ph type="title"/>
          </p:nvPr>
        </p:nvSpPr>
        <p:spPr>
          <a:xfrm>
            <a:off x="672236" y="0"/>
            <a:ext cx="9404723" cy="1400530"/>
          </a:xfrm>
        </p:spPr>
        <p:txBody>
          <a:bodyPr/>
          <a:lstStyle/>
          <a:p>
            <a:pPr>
              <a:buFont typeface="Wingdings" pitchFamily="2" charset="2"/>
              <a:buChar char="Ø"/>
            </a:pPr>
            <a:r>
              <a:rPr lang="en-US" b="1" dirty="0">
                <a:solidFill>
                  <a:schemeClr val="tx1"/>
                </a:solidFill>
              </a:rPr>
              <a:t>Steps :</a:t>
            </a:r>
            <a:endParaRPr lang="en-IN" b="1" dirty="0">
              <a:solidFill>
                <a:schemeClr val="tx1"/>
              </a:solidFill>
            </a:endParaRPr>
          </a:p>
        </p:txBody>
      </p:sp>
      <p:sp>
        <p:nvSpPr>
          <p:cNvPr id="3" name="Content Placeholder 2">
            <a:extLst>
              <a:ext uri="{FF2B5EF4-FFF2-40B4-BE49-F238E27FC236}">
                <a16:creationId xmlns:a16="http://schemas.microsoft.com/office/drawing/2014/main" id="{F48D6B74-02F1-4F5C-BB39-A243867311CA}"/>
              </a:ext>
            </a:extLst>
          </p:cNvPr>
          <p:cNvSpPr>
            <a:spLocks noGrp="1"/>
          </p:cNvSpPr>
          <p:nvPr>
            <p:ph idx="1"/>
          </p:nvPr>
        </p:nvSpPr>
        <p:spPr>
          <a:xfrm>
            <a:off x="390526" y="862149"/>
            <a:ext cx="11801474" cy="5747657"/>
          </a:xfrm>
        </p:spPr>
        <p:txBody>
          <a:bodyPr>
            <a:noAutofit/>
          </a:bodyPr>
          <a:lstStyle/>
          <a:p>
            <a:pPr marL="0" indent="0">
              <a:buFont typeface="Arial" pitchFamily="34" charset="0"/>
              <a:buChar char="•"/>
            </a:pPr>
            <a:r>
              <a:rPr lang="en-IN" sz="2400" b="1" dirty="0">
                <a:latin typeface="Bahnschrift Light" pitchFamily="34" charset="0"/>
              </a:rPr>
              <a:t>Step 1 </a:t>
            </a:r>
            <a:r>
              <a:rPr lang="en-IN" sz="2400" dirty="0">
                <a:latin typeface="Bahnschrift Light" pitchFamily="34" charset="0"/>
              </a:rPr>
              <a:t>= Importing libraries required for the project</a:t>
            </a:r>
          </a:p>
          <a:p>
            <a:pPr marL="0" indent="0">
              <a:buFont typeface="Arial" pitchFamily="34" charset="0"/>
              <a:buChar char="•"/>
            </a:pPr>
            <a:r>
              <a:rPr lang="en-IN" sz="2400" b="1" dirty="0">
                <a:latin typeface="Bahnschrift Light" pitchFamily="34" charset="0"/>
              </a:rPr>
              <a:t>Step 2 = -</a:t>
            </a:r>
            <a:r>
              <a:rPr lang="en-IN" sz="2400" dirty="0">
                <a:latin typeface="Bahnschrift Light" pitchFamily="34" charset="0"/>
              </a:rPr>
              <a:t>Reading </a:t>
            </a:r>
            <a:r>
              <a:rPr lang="en-IN" sz="2400" dirty="0" err="1">
                <a:latin typeface="Bahnschrift Light" pitchFamily="34" charset="0"/>
              </a:rPr>
              <a:t>csv</a:t>
            </a:r>
            <a:r>
              <a:rPr lang="en-IN" sz="2400" dirty="0">
                <a:latin typeface="Bahnschrift Light" pitchFamily="34" charset="0"/>
              </a:rPr>
              <a:t> file and image in which we want to detect the colour code of the pixels</a:t>
            </a:r>
          </a:p>
          <a:p>
            <a:pPr marL="0" indent="0">
              <a:buFont typeface="Arial" pitchFamily="34" charset="0"/>
              <a:buChar char="•"/>
            </a:pPr>
            <a:r>
              <a:rPr lang="en-IN" sz="2400" b="1" dirty="0">
                <a:latin typeface="Bahnschrift Light" pitchFamily="34" charset="0"/>
              </a:rPr>
              <a:t>Step 3 = </a:t>
            </a:r>
            <a:r>
              <a:rPr lang="en-IN" sz="2400" dirty="0">
                <a:latin typeface="Bahnschrift Light" pitchFamily="34" charset="0"/>
              </a:rPr>
              <a:t>Since our data in  </a:t>
            </a:r>
            <a:r>
              <a:rPr lang="en-IN" sz="2400" dirty="0" err="1">
                <a:latin typeface="Bahnschrift Light" pitchFamily="34" charset="0"/>
              </a:rPr>
              <a:t>csv</a:t>
            </a:r>
            <a:r>
              <a:rPr lang="en-IN" sz="2400" dirty="0">
                <a:latin typeface="Bahnschrift Light" pitchFamily="34" charset="0"/>
              </a:rPr>
              <a:t> file does not have index so creating index of colour, colour  name, hex, R, G, B</a:t>
            </a:r>
          </a:p>
          <a:p>
            <a:pPr marL="0" indent="0">
              <a:buFont typeface="Arial" pitchFamily="34" charset="0"/>
              <a:buChar char="•"/>
            </a:pPr>
            <a:r>
              <a:rPr lang="en-IN" sz="2400" b="1" dirty="0">
                <a:latin typeface="Bahnschrift Light" pitchFamily="34" charset="0"/>
              </a:rPr>
              <a:t>Step 4 =</a:t>
            </a:r>
            <a:r>
              <a:rPr lang="en-US" sz="2400" dirty="0">
                <a:latin typeface="Bahnschrift Light" pitchFamily="34" charset="0"/>
              </a:rPr>
              <a:t> Reading image using open </a:t>
            </a:r>
            <a:r>
              <a:rPr lang="en-US" sz="2400" dirty="0" err="1">
                <a:latin typeface="Bahnschrift Light" pitchFamily="34" charset="0"/>
              </a:rPr>
              <a:t>cv</a:t>
            </a:r>
            <a:r>
              <a:rPr lang="en-US" sz="2400" dirty="0">
                <a:latin typeface="Bahnschrift Light" pitchFamily="34" charset="0"/>
              </a:rPr>
              <a:t> and resizing the image</a:t>
            </a:r>
          </a:p>
          <a:p>
            <a:pPr marL="0" indent="0">
              <a:buFont typeface="Arial" pitchFamily="34" charset="0"/>
              <a:buChar char="•"/>
            </a:pPr>
            <a:r>
              <a:rPr lang="en-IN" sz="2400" b="1" dirty="0">
                <a:latin typeface="Bahnschrift Light" pitchFamily="34" charset="0"/>
              </a:rPr>
              <a:t>Step 5 = </a:t>
            </a:r>
            <a:r>
              <a:rPr lang="en-US" sz="2400" b="1" dirty="0">
                <a:latin typeface="Bahnschrift Light" pitchFamily="34" charset="0"/>
              </a:rPr>
              <a:t>calculating minimum distance from all colors and get the most matching color</a:t>
            </a:r>
          </a:p>
          <a:p>
            <a:pPr marL="800100" lvl="2" indent="0">
              <a:buNone/>
            </a:pPr>
            <a:r>
              <a:rPr lang="en-US" sz="2000" b="1" dirty="0">
                <a:latin typeface="Bahnschrift Light" pitchFamily="34" charset="0"/>
              </a:rPr>
              <a:t>-</a:t>
            </a:r>
            <a:r>
              <a:rPr lang="en-US" sz="2000" dirty="0"/>
              <a:t> The provided code defines a function named </a:t>
            </a:r>
            <a:r>
              <a:rPr lang="en-US" sz="2000" dirty="0">
                <a:solidFill>
                  <a:srgbClr val="FFFF00"/>
                </a:solidFill>
              </a:rPr>
              <a:t>get_color_name</a:t>
            </a:r>
            <a:r>
              <a:rPr lang="en-US" sz="2000" dirty="0"/>
              <a:t> that takes three arguments, R, G, and B, which represent the Red, Green, and Blue color channels, respectively, of a given pixel in an image. The function calculates the minimum distance between the input RGB values and a list of colors stored in a DataFrame (</a:t>
            </a:r>
            <a:r>
              <a:rPr lang="en-US" sz="2000" dirty="0" err="1"/>
              <a:t>df</a:t>
            </a:r>
            <a:r>
              <a:rPr lang="en-US" sz="2000" dirty="0"/>
              <a:t>) to determine the most matching color.</a:t>
            </a:r>
            <a:endParaRPr lang="en-IN" sz="2000" dirty="0">
              <a:latin typeface="Bahnschrift Light" pitchFamily="34" charset="0"/>
            </a:endParaRPr>
          </a:p>
          <a:p>
            <a:pPr marL="0" lvl="0" indent="0">
              <a:buFont typeface="Arial" pitchFamily="34" charset="0"/>
              <a:buChar char="•"/>
            </a:pPr>
            <a:endParaRPr lang="en-IN" sz="24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r>
              <a:rPr lang="en-IN" sz="2400" dirty="0">
                <a:latin typeface="Bahnschrift Light" pitchFamily="34" charset="0"/>
              </a:rPr>
              <a:t> </a:t>
            </a:r>
          </a:p>
        </p:txBody>
      </p:sp>
    </p:spTree>
    <p:extLst>
      <p:ext uri="{BB962C8B-B14F-4D97-AF65-F5344CB8AC3E}">
        <p14:creationId xmlns:p14="http://schemas.microsoft.com/office/powerpoint/2010/main" val="409565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EF26-D1C2-48E1-A932-E90C9FE2A250}"/>
              </a:ext>
            </a:extLst>
          </p:cNvPr>
          <p:cNvSpPr>
            <a:spLocks noGrp="1"/>
          </p:cNvSpPr>
          <p:nvPr>
            <p:ph type="title"/>
          </p:nvPr>
        </p:nvSpPr>
        <p:spPr>
          <a:xfrm>
            <a:off x="672236" y="0"/>
            <a:ext cx="9404723" cy="1400530"/>
          </a:xfrm>
        </p:spPr>
        <p:txBody>
          <a:bodyPr/>
          <a:lstStyle/>
          <a:p>
            <a:pPr>
              <a:buFont typeface="Wingdings" pitchFamily="2" charset="2"/>
              <a:buChar char="Ø"/>
            </a:pPr>
            <a:r>
              <a:rPr lang="en-US" b="1" dirty="0">
                <a:solidFill>
                  <a:schemeClr val="tx1"/>
                </a:solidFill>
              </a:rPr>
              <a:t>Steps :</a:t>
            </a:r>
            <a:endParaRPr lang="en-IN" b="1" dirty="0">
              <a:solidFill>
                <a:schemeClr val="tx1"/>
              </a:solidFill>
            </a:endParaRPr>
          </a:p>
        </p:txBody>
      </p:sp>
      <p:sp>
        <p:nvSpPr>
          <p:cNvPr id="3" name="Content Placeholder 2">
            <a:extLst>
              <a:ext uri="{FF2B5EF4-FFF2-40B4-BE49-F238E27FC236}">
                <a16:creationId xmlns:a16="http://schemas.microsoft.com/office/drawing/2014/main" id="{F48D6B74-02F1-4F5C-BB39-A243867311CA}"/>
              </a:ext>
            </a:extLst>
          </p:cNvPr>
          <p:cNvSpPr>
            <a:spLocks noGrp="1"/>
          </p:cNvSpPr>
          <p:nvPr>
            <p:ph idx="1"/>
          </p:nvPr>
        </p:nvSpPr>
        <p:spPr>
          <a:xfrm>
            <a:off x="390526" y="862149"/>
            <a:ext cx="11801474" cy="5747657"/>
          </a:xfrm>
        </p:spPr>
        <p:txBody>
          <a:bodyPr>
            <a:noAutofit/>
          </a:bodyPr>
          <a:lstStyle/>
          <a:p>
            <a:pPr marL="0" indent="0">
              <a:buNone/>
            </a:pPr>
            <a:r>
              <a:rPr lang="en-IN" sz="2400" b="1" dirty="0">
                <a:latin typeface="Bahnschrift Light" pitchFamily="34" charset="0"/>
              </a:rPr>
              <a:t>		- </a:t>
            </a:r>
            <a:r>
              <a:rPr lang="en-US" sz="2400" dirty="0"/>
              <a:t>If the calculated d is less than or equal to the current minimum value 				stored in the variable minimum, the minimum value and the 						corresponding color name from the DataFrame (</a:t>
            </a:r>
            <a:r>
              <a:rPr lang="en-US" sz="2400" dirty="0" err="1"/>
              <a:t>df</a:t>
            </a:r>
            <a:r>
              <a:rPr lang="en-US" sz="2400" dirty="0"/>
              <a:t>) are updated in 				the variables minimum and name, respectively.</a:t>
            </a:r>
          </a:p>
          <a:p>
            <a:pPr marL="0" indent="0">
              <a:buFont typeface="Arial" pitchFamily="34" charset="0"/>
              <a:buChar char="•"/>
            </a:pPr>
            <a:r>
              <a:rPr lang="en-US" sz="2400" dirty="0">
                <a:latin typeface="Bahnschrift Light" pitchFamily="34" charset="0"/>
              </a:rPr>
              <a:t> </a:t>
            </a:r>
            <a:r>
              <a:rPr lang="en-US" sz="2400" b="1" dirty="0">
                <a:latin typeface="Bahnschrift Light" pitchFamily="34" charset="0"/>
              </a:rPr>
              <a:t>Step 6 </a:t>
            </a:r>
            <a:r>
              <a:rPr lang="en-US" sz="2400" dirty="0">
                <a:latin typeface="Bahnschrift Light" pitchFamily="34" charset="0"/>
              </a:rPr>
              <a:t>= </a:t>
            </a:r>
            <a:r>
              <a:rPr lang="en-US" sz="2400" b="1" dirty="0">
                <a:latin typeface="Bahnschrift Light" pitchFamily="34" charset="0"/>
              </a:rPr>
              <a:t>function to get </a:t>
            </a:r>
            <a:r>
              <a:rPr lang="en-US" sz="2400" b="1" dirty="0" err="1">
                <a:latin typeface="Bahnschrift Light" pitchFamily="34" charset="0"/>
              </a:rPr>
              <a:t>x,y</a:t>
            </a:r>
            <a:r>
              <a:rPr lang="en-US" sz="2400" b="1" dirty="0">
                <a:latin typeface="Bahnschrift Light" pitchFamily="34" charset="0"/>
              </a:rPr>
              <a:t> coordinates of mouse double click</a:t>
            </a:r>
          </a:p>
          <a:p>
            <a:pPr marL="1257300" lvl="3" indent="0">
              <a:buFontTx/>
              <a:buChar char="-"/>
            </a:pPr>
            <a:r>
              <a:rPr lang="en-US" sz="1800" dirty="0"/>
              <a:t>The provided code defines a function named draw_function that is intended to be used as a callback function for handling mouse events in OpenCV. The function takes five arguments: event, x, y, flags, and </a:t>
            </a:r>
            <a:r>
              <a:rPr lang="en-US" sz="1800" dirty="0" err="1"/>
              <a:t>params</a:t>
            </a:r>
            <a:r>
              <a:rPr lang="en-US" sz="1800" dirty="0"/>
              <a:t>, which represent the type of mouse event, the x and y coordinates of the mouse cursor, any flags associated with the event, and any additional parameters that may be passed.</a:t>
            </a:r>
          </a:p>
          <a:p>
            <a:pPr marL="1257300" lvl="3" indent="0">
              <a:buFontTx/>
              <a:buChar char="-"/>
            </a:pPr>
            <a:r>
              <a:rPr lang="en-US" sz="1800" b="1" dirty="0">
                <a:latin typeface="Bahnschrift Light" pitchFamily="34" charset="0"/>
              </a:rPr>
              <a:t> </a:t>
            </a:r>
            <a:r>
              <a:rPr lang="en-US" sz="1800" dirty="0"/>
              <a:t>Inside the function, there is a conditional statement that checks if the mouse event is a left button double-click event (cv2.EVENT_LBUTTONDBLCLK). If this condition is met, the code inside the conditional block is executed.</a:t>
            </a:r>
          </a:p>
          <a:p>
            <a:pPr marL="1257300" lvl="3" indent="0">
              <a:buFontTx/>
              <a:buChar char="-"/>
            </a:pPr>
            <a:endParaRPr lang="en-US" sz="1800" b="1" dirty="0">
              <a:latin typeface="Bahnschrift Light" pitchFamily="34" charset="0"/>
            </a:endParaRPr>
          </a:p>
          <a:p>
            <a:pPr marL="1257300" lvl="3" indent="0">
              <a:buFontTx/>
              <a:buChar char="-"/>
            </a:pPr>
            <a:endParaRPr lang="en-IN" sz="1800" b="1"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r>
              <a:rPr lang="en-IN" sz="2400" dirty="0">
                <a:latin typeface="Bahnschrift Light" pitchFamily="34" charset="0"/>
              </a:rPr>
              <a:t> </a:t>
            </a:r>
          </a:p>
        </p:txBody>
      </p:sp>
    </p:spTree>
    <p:extLst>
      <p:ext uri="{BB962C8B-B14F-4D97-AF65-F5344CB8AC3E}">
        <p14:creationId xmlns:p14="http://schemas.microsoft.com/office/powerpoint/2010/main" val="409565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EF26-D1C2-48E1-A932-E90C9FE2A250}"/>
              </a:ext>
            </a:extLst>
          </p:cNvPr>
          <p:cNvSpPr>
            <a:spLocks noGrp="1"/>
          </p:cNvSpPr>
          <p:nvPr>
            <p:ph type="title"/>
          </p:nvPr>
        </p:nvSpPr>
        <p:spPr>
          <a:xfrm>
            <a:off x="672236" y="0"/>
            <a:ext cx="9404723" cy="1400530"/>
          </a:xfrm>
        </p:spPr>
        <p:txBody>
          <a:bodyPr/>
          <a:lstStyle/>
          <a:p>
            <a:pPr>
              <a:buFont typeface="Wingdings" pitchFamily="2" charset="2"/>
              <a:buChar char="Ø"/>
            </a:pPr>
            <a:r>
              <a:rPr lang="en-US" b="1" dirty="0">
                <a:solidFill>
                  <a:schemeClr val="tx1"/>
                </a:solidFill>
              </a:rPr>
              <a:t>Steps :</a:t>
            </a:r>
            <a:endParaRPr lang="en-IN" b="1" dirty="0">
              <a:solidFill>
                <a:schemeClr val="tx1"/>
              </a:solidFill>
            </a:endParaRPr>
          </a:p>
        </p:txBody>
      </p:sp>
      <p:sp>
        <p:nvSpPr>
          <p:cNvPr id="3" name="Content Placeholder 2">
            <a:extLst>
              <a:ext uri="{FF2B5EF4-FFF2-40B4-BE49-F238E27FC236}">
                <a16:creationId xmlns:a16="http://schemas.microsoft.com/office/drawing/2014/main" id="{F48D6B74-02F1-4F5C-BB39-A243867311CA}"/>
              </a:ext>
            </a:extLst>
          </p:cNvPr>
          <p:cNvSpPr>
            <a:spLocks noGrp="1"/>
          </p:cNvSpPr>
          <p:nvPr>
            <p:ph idx="1"/>
          </p:nvPr>
        </p:nvSpPr>
        <p:spPr>
          <a:xfrm>
            <a:off x="390526" y="862149"/>
            <a:ext cx="11801474" cy="5747657"/>
          </a:xfrm>
        </p:spPr>
        <p:txBody>
          <a:bodyPr>
            <a:noAutofit/>
          </a:bodyPr>
          <a:lstStyle/>
          <a:p>
            <a:pPr marL="0" indent="0">
              <a:buNone/>
            </a:pPr>
            <a:r>
              <a:rPr lang="en-IN" sz="2400" b="1" dirty="0">
                <a:latin typeface="Bahnschrift Light" pitchFamily="34" charset="0"/>
              </a:rPr>
              <a:t>Step 7 =Creating window</a:t>
            </a:r>
          </a:p>
          <a:p>
            <a:pPr marL="0" indent="0">
              <a:buNone/>
            </a:pPr>
            <a:r>
              <a:rPr lang="en-IN" sz="2400" b="1" dirty="0">
                <a:latin typeface="Bahnschrift Light" pitchFamily="34" charset="0"/>
              </a:rPr>
              <a:t>			-</a:t>
            </a:r>
            <a:r>
              <a:rPr lang="en-US" sz="1800" dirty="0"/>
              <a:t>cv2.namedWindow() function. This function is used to create a window that can display 				   images.</a:t>
            </a:r>
          </a:p>
          <a:p>
            <a:pPr marL="0" indent="0">
              <a:buNone/>
            </a:pPr>
            <a:r>
              <a:rPr lang="en-US" sz="1800" b="1" dirty="0">
                <a:latin typeface="Bahnschrift Light" pitchFamily="34" charset="0"/>
              </a:rPr>
              <a:t>			- </a:t>
            </a:r>
            <a:r>
              <a:rPr lang="en-US" sz="1800" dirty="0"/>
              <a:t>cv2.setMouseCallback()  This function sets the mouse event handler for the window, which   			   means that the draw_function will be called automatically by OpenCV whenever a 					   mouse event occurs within the window.</a:t>
            </a:r>
            <a:endParaRPr lang="en-US" sz="1800" b="1" dirty="0">
              <a:latin typeface="Bahnschrift Light" pitchFamily="34" charset="0"/>
            </a:endParaRPr>
          </a:p>
          <a:p>
            <a:pPr marL="1257300" lvl="3" indent="0">
              <a:buFontTx/>
              <a:buChar char="-"/>
            </a:pPr>
            <a:endParaRPr lang="en-IN" sz="1800" b="1" dirty="0">
              <a:latin typeface="Bahnschrift Light" pitchFamily="34" charset="0"/>
            </a:endParaRPr>
          </a:p>
          <a:p>
            <a:pPr marL="0" indent="0">
              <a:buFont typeface="Arial" pitchFamily="34" charset="0"/>
              <a:buChar char="•"/>
            </a:pPr>
            <a:r>
              <a:rPr lang="en-IN" sz="2400" b="1" dirty="0">
                <a:latin typeface="Bahnschrift Light" pitchFamily="34" charset="0"/>
              </a:rPr>
              <a:t>Step 8 = -Creating Rectangle  and string on image to display  the pixel information</a:t>
            </a:r>
          </a:p>
          <a:p>
            <a:pPr marL="1257300" lvl="3" indent="0">
              <a:buNone/>
            </a:pPr>
            <a:endParaRPr lang="en-IN" sz="18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endParaRPr lang="en-IN" sz="2400" dirty="0">
              <a:latin typeface="Bahnschrift Light" pitchFamily="34" charset="0"/>
            </a:endParaRPr>
          </a:p>
          <a:p>
            <a:pPr marL="0" indent="0">
              <a:buFont typeface="Arial" pitchFamily="34" charset="0"/>
              <a:buChar char="•"/>
            </a:pPr>
            <a:r>
              <a:rPr lang="en-IN" sz="2400" dirty="0">
                <a:latin typeface="Bahnschrift Light" pitchFamily="34" charset="0"/>
              </a:rPr>
              <a:t> </a:t>
            </a:r>
          </a:p>
        </p:txBody>
      </p:sp>
    </p:spTree>
    <p:extLst>
      <p:ext uri="{BB962C8B-B14F-4D97-AF65-F5344CB8AC3E}">
        <p14:creationId xmlns:p14="http://schemas.microsoft.com/office/powerpoint/2010/main" val="4095654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E1EF26-D1C2-48E1-A932-E90C9FE2A250}"/>
              </a:ext>
            </a:extLst>
          </p:cNvPr>
          <p:cNvSpPr>
            <a:spLocks noGrp="1"/>
          </p:cNvSpPr>
          <p:nvPr>
            <p:ph type="title"/>
          </p:nvPr>
        </p:nvSpPr>
        <p:spPr>
          <a:xfrm>
            <a:off x="737551" y="0"/>
            <a:ext cx="9404723" cy="866631"/>
          </a:xfrm>
        </p:spPr>
        <p:txBody>
          <a:bodyPr/>
          <a:lstStyle/>
          <a:p>
            <a:pPr>
              <a:buFont typeface="Wingdings" pitchFamily="2" charset="2"/>
              <a:buChar char="Ø"/>
            </a:pPr>
            <a:r>
              <a:rPr lang="en-US" sz="3600" b="1" dirty="0">
                <a:solidFill>
                  <a:schemeClr val="tx1"/>
                </a:solidFill>
              </a:rPr>
              <a:t>Output from the model :</a:t>
            </a:r>
            <a:endParaRPr lang="en-IN" sz="3600" b="1" dirty="0">
              <a:solidFill>
                <a:schemeClr val="tx1"/>
              </a:solidFill>
            </a:endParaRPr>
          </a:p>
        </p:txBody>
      </p:sp>
      <p:pic>
        <p:nvPicPr>
          <p:cNvPr id="15" name="Picture 14" descr="image1.png"/>
          <p:cNvPicPr>
            <a:picLocks noChangeAspect="1"/>
          </p:cNvPicPr>
          <p:nvPr/>
        </p:nvPicPr>
        <p:blipFill>
          <a:blip r:embed="rId2"/>
          <a:stretch>
            <a:fillRect/>
          </a:stretch>
        </p:blipFill>
        <p:spPr>
          <a:xfrm>
            <a:off x="209005" y="1224643"/>
            <a:ext cx="5212080" cy="3909060"/>
          </a:xfrm>
          <a:prstGeom prst="rect">
            <a:avLst/>
          </a:prstGeom>
        </p:spPr>
      </p:pic>
      <p:pic>
        <p:nvPicPr>
          <p:cNvPr id="16" name="Picture 15" descr="image.png"/>
          <p:cNvPicPr>
            <a:picLocks noChangeAspect="1"/>
          </p:cNvPicPr>
          <p:nvPr/>
        </p:nvPicPr>
        <p:blipFill>
          <a:blip r:embed="rId3"/>
          <a:stretch>
            <a:fillRect/>
          </a:stretch>
        </p:blipFill>
        <p:spPr>
          <a:xfrm>
            <a:off x="5865222" y="1211579"/>
            <a:ext cx="5194662" cy="3895997"/>
          </a:xfrm>
          <a:prstGeom prst="rect">
            <a:avLst/>
          </a:prstGeom>
        </p:spPr>
      </p:pic>
    </p:spTree>
    <p:extLst>
      <p:ext uri="{BB962C8B-B14F-4D97-AF65-F5344CB8AC3E}">
        <p14:creationId xmlns:p14="http://schemas.microsoft.com/office/powerpoint/2010/main" val="4095654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1654</TotalTime>
  <Words>804</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vt:lpstr>
      <vt:lpstr>Bahnschrift Light</vt:lpstr>
      <vt:lpstr>Century Gothic</vt:lpstr>
      <vt:lpstr>Wingdings</vt:lpstr>
      <vt:lpstr>Wingdings 3</vt:lpstr>
      <vt:lpstr>Ion</vt:lpstr>
      <vt:lpstr>Color Detection      -Using Python and Open CV </vt:lpstr>
      <vt:lpstr>Objective:</vt:lpstr>
      <vt:lpstr>Understanding the Data:</vt:lpstr>
      <vt:lpstr>What is OpenCV:</vt:lpstr>
      <vt:lpstr>Steps :</vt:lpstr>
      <vt:lpstr>Steps :</vt:lpstr>
      <vt:lpstr>Steps :</vt:lpstr>
      <vt:lpstr>Output from the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dc:title>
  <dc:creator>Shrijoy</dc:creator>
  <cp:lastModifiedBy>moonumonu@outlook.com</cp:lastModifiedBy>
  <cp:revision>79</cp:revision>
  <dcterms:created xsi:type="dcterms:W3CDTF">2021-06-23T16:23:44Z</dcterms:created>
  <dcterms:modified xsi:type="dcterms:W3CDTF">2023-04-19T11:57:22Z</dcterms:modified>
</cp:coreProperties>
</file>