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4" r:id="rId7"/>
    <p:sldId id="260" r:id="rId8"/>
    <p:sldId id="265" r:id="rId9"/>
    <p:sldId id="261" r:id="rId10"/>
    <p:sldId id="262" r:id="rId11"/>
    <p:sldId id="263" r:id="rId12"/>
  </p:sldIdLst>
  <p:sldSz cx="9144000" cy="6858000" type="screen4x3"/>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7EFD9434-39B6-429C-9A13-03883A6FB48E}" type="datetimeFigureOut">
              <a:rPr lang="es-CR" smtClean="0"/>
              <a:t>23/05/2014</a:t>
            </a:fld>
            <a:endParaRPr lang="es-CR"/>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CR"/>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4BF04689-C710-4A9A-882A-E15376BEAFE9}" type="slidenum">
              <a:rPr lang="es-CR" smtClean="0"/>
              <a:t>‹Nº›</a:t>
            </a:fld>
            <a:endParaRPr lang="es-CR"/>
          </a:p>
        </p:txBody>
      </p:sp>
    </p:spTree>
  </p:cSld>
  <p:clrMapOvr>
    <a:overrideClrMapping bg1="lt1" tx1="dk1" bg2="lt2" tx2="dk2" accent1="accent1" accent2="accent2" accent3="accent3" accent4="accent4" accent5="accent5" accent6="accent6" hlink="hlink" folHlink="folHlink"/>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EFD9434-39B6-429C-9A13-03883A6FB48E}" type="datetimeFigureOut">
              <a:rPr lang="es-CR" smtClean="0"/>
              <a:t>23/05/2014</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4BF04689-C710-4A9A-882A-E15376BEAFE9}" type="slidenum">
              <a:rPr lang="es-CR" smtClean="0"/>
              <a:t>‹Nº›</a:t>
            </a:fld>
            <a:endParaRPr lang="es-CR"/>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EFD9434-39B6-429C-9A13-03883A6FB48E}" type="datetimeFigureOut">
              <a:rPr lang="es-CR" smtClean="0"/>
              <a:t>23/05/2014</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4BF04689-C710-4A9A-882A-E15376BEAFE9}" type="slidenum">
              <a:rPr lang="es-CR" smtClean="0"/>
              <a:t>‹Nº›</a:t>
            </a:fld>
            <a:endParaRPr lang="es-CR"/>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7EFD9434-39B6-429C-9A13-03883A6FB48E}" type="datetimeFigureOut">
              <a:rPr lang="es-CR" smtClean="0"/>
              <a:t>23/05/2014</a:t>
            </a:fld>
            <a:endParaRPr lang="es-CR"/>
          </a:p>
        </p:txBody>
      </p:sp>
      <p:sp>
        <p:nvSpPr>
          <p:cNvPr id="9" name="8 Marcador de número de diapositiva"/>
          <p:cNvSpPr>
            <a:spLocks noGrp="1"/>
          </p:cNvSpPr>
          <p:nvPr>
            <p:ph type="sldNum" sz="quarter" idx="15"/>
          </p:nvPr>
        </p:nvSpPr>
        <p:spPr/>
        <p:txBody>
          <a:bodyPr rtlCol="0"/>
          <a:lstStyle/>
          <a:p>
            <a:fld id="{4BF04689-C710-4A9A-882A-E15376BEAFE9}" type="slidenum">
              <a:rPr lang="es-CR" smtClean="0"/>
              <a:t>‹Nº›</a:t>
            </a:fld>
            <a:endParaRPr lang="es-CR"/>
          </a:p>
        </p:txBody>
      </p:sp>
      <p:sp>
        <p:nvSpPr>
          <p:cNvPr id="10" name="9 Marcador de pie de página"/>
          <p:cNvSpPr>
            <a:spLocks noGrp="1"/>
          </p:cNvSpPr>
          <p:nvPr>
            <p:ph type="ftr" sz="quarter" idx="16"/>
          </p:nvPr>
        </p:nvSpPr>
        <p:spPr/>
        <p:txBody>
          <a:bodyPr rtlCol="0"/>
          <a:lstStyle/>
          <a:p>
            <a:endParaRPr lang="es-CR"/>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7EFD9434-39B6-429C-9A13-03883A6FB48E}" type="datetimeFigureOut">
              <a:rPr lang="es-CR" smtClean="0"/>
              <a:t>23/05/2014</a:t>
            </a:fld>
            <a:endParaRPr lang="es-CR"/>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CR"/>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4BF04689-C710-4A9A-882A-E15376BEAFE9}" type="slidenum">
              <a:rPr lang="es-CR" smtClean="0"/>
              <a:t>‹Nº›</a:t>
            </a:fld>
            <a:endParaRPr lang="es-CR"/>
          </a:p>
        </p:txBody>
      </p:sp>
    </p:spTree>
  </p:cSld>
  <p:clrMapOvr>
    <a:overrideClrMapping bg1="dk1" tx1="lt1" bg2="dk2" tx2="lt2" accent1="accent1" accent2="accent2" accent3="accent3" accent4="accent4" accent5="accent5" accent6="accent6" hlink="hlink" folHlink="folHlink"/>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EFD9434-39B6-429C-9A13-03883A6FB48E}" type="datetimeFigureOut">
              <a:rPr lang="es-CR" smtClean="0"/>
              <a:t>23/05/2014</a:t>
            </a:fld>
            <a:endParaRPr lang="es-CR"/>
          </a:p>
        </p:txBody>
      </p:sp>
      <p:sp>
        <p:nvSpPr>
          <p:cNvPr id="6" name="5 Marcador de pie de página"/>
          <p:cNvSpPr>
            <a:spLocks noGrp="1"/>
          </p:cNvSpPr>
          <p:nvPr>
            <p:ph type="ftr" sz="quarter" idx="11"/>
          </p:nvPr>
        </p:nvSpPr>
        <p:spPr/>
        <p:txBody>
          <a:bodyPr/>
          <a:lstStyle/>
          <a:p>
            <a:endParaRPr lang="es-CR"/>
          </a:p>
        </p:txBody>
      </p:sp>
      <p:sp>
        <p:nvSpPr>
          <p:cNvPr id="7" name="6 Marcador de número de diapositiva"/>
          <p:cNvSpPr>
            <a:spLocks noGrp="1"/>
          </p:cNvSpPr>
          <p:nvPr>
            <p:ph type="sldNum" sz="quarter" idx="12"/>
          </p:nvPr>
        </p:nvSpPr>
        <p:spPr/>
        <p:txBody>
          <a:bodyPr/>
          <a:lstStyle/>
          <a:p>
            <a:fld id="{4BF04689-C710-4A9A-882A-E15376BEAFE9}" type="slidenum">
              <a:rPr lang="es-CR" smtClean="0"/>
              <a:t>‹Nº›</a:t>
            </a:fld>
            <a:endParaRPr lang="es-CR"/>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7EFD9434-39B6-429C-9A13-03883A6FB48E}" type="datetimeFigureOut">
              <a:rPr lang="es-CR" smtClean="0"/>
              <a:t>23/05/2014</a:t>
            </a:fld>
            <a:endParaRPr lang="es-CR"/>
          </a:p>
        </p:txBody>
      </p:sp>
      <p:sp>
        <p:nvSpPr>
          <p:cNvPr id="8" name="7 Marcador de pie de página"/>
          <p:cNvSpPr>
            <a:spLocks noGrp="1"/>
          </p:cNvSpPr>
          <p:nvPr>
            <p:ph type="ftr" sz="quarter" idx="11"/>
          </p:nvPr>
        </p:nvSpPr>
        <p:spPr/>
        <p:txBody>
          <a:bodyPr/>
          <a:lstStyle/>
          <a:p>
            <a:endParaRPr lang="es-CR"/>
          </a:p>
        </p:txBody>
      </p:sp>
      <p:sp>
        <p:nvSpPr>
          <p:cNvPr id="9" name="8 Marcador de número de diapositiva"/>
          <p:cNvSpPr>
            <a:spLocks noGrp="1"/>
          </p:cNvSpPr>
          <p:nvPr>
            <p:ph type="sldNum" sz="quarter" idx="12"/>
          </p:nvPr>
        </p:nvSpPr>
        <p:spPr/>
        <p:txBody>
          <a:bodyPr/>
          <a:lstStyle/>
          <a:p>
            <a:fld id="{4BF04689-C710-4A9A-882A-E15376BEAFE9}" type="slidenum">
              <a:rPr lang="es-CR" smtClean="0"/>
              <a:t>‹Nº›</a:t>
            </a:fld>
            <a:endParaRPr lang="es-CR"/>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7EFD9434-39B6-429C-9A13-03883A6FB48E}" type="datetimeFigureOut">
              <a:rPr lang="es-CR" smtClean="0"/>
              <a:t>23/05/2014</a:t>
            </a:fld>
            <a:endParaRPr lang="es-CR"/>
          </a:p>
        </p:txBody>
      </p:sp>
      <p:sp>
        <p:nvSpPr>
          <p:cNvPr id="7" name="6 Marcador de número de diapositiva"/>
          <p:cNvSpPr>
            <a:spLocks noGrp="1"/>
          </p:cNvSpPr>
          <p:nvPr>
            <p:ph type="sldNum" sz="quarter" idx="11"/>
          </p:nvPr>
        </p:nvSpPr>
        <p:spPr/>
        <p:txBody>
          <a:bodyPr rtlCol="0"/>
          <a:lstStyle/>
          <a:p>
            <a:fld id="{4BF04689-C710-4A9A-882A-E15376BEAFE9}" type="slidenum">
              <a:rPr lang="es-CR" smtClean="0"/>
              <a:t>‹Nº›</a:t>
            </a:fld>
            <a:endParaRPr lang="es-CR"/>
          </a:p>
        </p:txBody>
      </p:sp>
      <p:sp>
        <p:nvSpPr>
          <p:cNvPr id="8" name="7 Marcador de pie de página"/>
          <p:cNvSpPr>
            <a:spLocks noGrp="1"/>
          </p:cNvSpPr>
          <p:nvPr>
            <p:ph type="ftr" sz="quarter" idx="12"/>
          </p:nvPr>
        </p:nvSpPr>
        <p:spPr/>
        <p:txBody>
          <a:bodyPr rtlCol="0"/>
          <a:lstStyle/>
          <a:p>
            <a:endParaRPr lang="es-CR"/>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EFD9434-39B6-429C-9A13-03883A6FB48E}" type="datetimeFigureOut">
              <a:rPr lang="es-CR" smtClean="0"/>
              <a:t>23/05/2014</a:t>
            </a:fld>
            <a:endParaRPr lang="es-CR"/>
          </a:p>
        </p:txBody>
      </p:sp>
      <p:sp>
        <p:nvSpPr>
          <p:cNvPr id="3" name="2 Marcador de pie de página"/>
          <p:cNvSpPr>
            <a:spLocks noGrp="1"/>
          </p:cNvSpPr>
          <p:nvPr>
            <p:ph type="ftr" sz="quarter" idx="11"/>
          </p:nvPr>
        </p:nvSpPr>
        <p:spPr/>
        <p:txBody>
          <a:bodyPr/>
          <a:lstStyle/>
          <a:p>
            <a:endParaRPr lang="es-CR"/>
          </a:p>
        </p:txBody>
      </p:sp>
      <p:sp>
        <p:nvSpPr>
          <p:cNvPr id="4" name="3 Marcador de número de diapositiva"/>
          <p:cNvSpPr>
            <a:spLocks noGrp="1"/>
          </p:cNvSpPr>
          <p:nvPr>
            <p:ph type="sldNum" sz="quarter" idx="12"/>
          </p:nvPr>
        </p:nvSpPr>
        <p:spPr/>
        <p:txBody>
          <a:bodyPr/>
          <a:lstStyle/>
          <a:p>
            <a:fld id="{4BF04689-C710-4A9A-882A-E15376BEAFE9}" type="slidenum">
              <a:rPr lang="es-CR" smtClean="0"/>
              <a:t>‹Nº›</a:t>
            </a:fld>
            <a:endParaRPr lang="es-CR"/>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7EFD9434-39B6-429C-9A13-03883A6FB48E}" type="datetimeFigureOut">
              <a:rPr lang="es-CR" smtClean="0"/>
              <a:t>23/05/2014</a:t>
            </a:fld>
            <a:endParaRPr lang="es-CR"/>
          </a:p>
        </p:txBody>
      </p:sp>
      <p:sp>
        <p:nvSpPr>
          <p:cNvPr id="22" name="21 Marcador de número de diapositiva"/>
          <p:cNvSpPr>
            <a:spLocks noGrp="1"/>
          </p:cNvSpPr>
          <p:nvPr>
            <p:ph type="sldNum" sz="quarter" idx="15"/>
          </p:nvPr>
        </p:nvSpPr>
        <p:spPr/>
        <p:txBody>
          <a:bodyPr rtlCol="0"/>
          <a:lstStyle/>
          <a:p>
            <a:fld id="{4BF04689-C710-4A9A-882A-E15376BEAFE9}" type="slidenum">
              <a:rPr lang="es-CR" smtClean="0"/>
              <a:t>‹Nº›</a:t>
            </a:fld>
            <a:endParaRPr lang="es-CR"/>
          </a:p>
        </p:txBody>
      </p:sp>
      <p:sp>
        <p:nvSpPr>
          <p:cNvPr id="23" name="22 Marcador de pie de página"/>
          <p:cNvSpPr>
            <a:spLocks noGrp="1"/>
          </p:cNvSpPr>
          <p:nvPr>
            <p:ph type="ftr" sz="quarter" idx="16"/>
          </p:nvPr>
        </p:nvSpPr>
        <p:spPr/>
        <p:txBody>
          <a:bodyPr rtlCol="0"/>
          <a:lstStyle/>
          <a:p>
            <a:endParaRPr lang="es-CR"/>
          </a:p>
        </p:txBody>
      </p:sp>
    </p:spTree>
  </p:cSld>
  <p:clrMapOvr>
    <a:overrideClrMapping bg1="lt1" tx1="dk1" bg2="lt2" tx2="dk2" accent1="accent1" accent2="accent2" accent3="accent3" accent4="accent4" accent5="accent5" accent6="accent6" hlink="hlink" folHlink="folHlink"/>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7EFD9434-39B6-429C-9A13-03883A6FB48E}" type="datetimeFigureOut">
              <a:rPr lang="es-CR" smtClean="0"/>
              <a:t>23/05/2014</a:t>
            </a:fld>
            <a:endParaRPr lang="es-CR"/>
          </a:p>
        </p:txBody>
      </p:sp>
      <p:sp>
        <p:nvSpPr>
          <p:cNvPr id="18" name="17 Marcador de número de diapositiva"/>
          <p:cNvSpPr>
            <a:spLocks noGrp="1"/>
          </p:cNvSpPr>
          <p:nvPr>
            <p:ph type="sldNum" sz="quarter" idx="11"/>
          </p:nvPr>
        </p:nvSpPr>
        <p:spPr/>
        <p:txBody>
          <a:bodyPr rtlCol="0"/>
          <a:lstStyle/>
          <a:p>
            <a:fld id="{4BF04689-C710-4A9A-882A-E15376BEAFE9}" type="slidenum">
              <a:rPr lang="es-CR" smtClean="0"/>
              <a:t>‹Nº›</a:t>
            </a:fld>
            <a:endParaRPr lang="es-CR"/>
          </a:p>
        </p:txBody>
      </p:sp>
      <p:sp>
        <p:nvSpPr>
          <p:cNvPr id="21" name="20 Marcador de pie de página"/>
          <p:cNvSpPr>
            <a:spLocks noGrp="1"/>
          </p:cNvSpPr>
          <p:nvPr>
            <p:ph type="ftr" sz="quarter" idx="12"/>
          </p:nvPr>
        </p:nvSpPr>
        <p:spPr/>
        <p:txBody>
          <a:bodyPr rtlCol="0"/>
          <a:lstStyle/>
          <a:p>
            <a:endParaRPr lang="es-CR"/>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EFD9434-39B6-429C-9A13-03883A6FB48E}" type="datetimeFigureOut">
              <a:rPr lang="es-CR" smtClean="0"/>
              <a:t>23/05/2014</a:t>
            </a:fld>
            <a:endParaRPr lang="es-CR"/>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CR"/>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BF04689-C710-4A9A-882A-E15376BEAFE9}" type="slidenum">
              <a:rPr lang="es-CR" smtClean="0"/>
              <a:t>‹Nº›</a:t>
            </a:fld>
            <a:endParaRPr lang="es-C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dissolve/>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s.wikipedia.org/wiki/Fiabilidad_de_sistemas" TargetMode="External"/><Relationship Id="rId2" Type="http://schemas.openxmlformats.org/officeDocument/2006/relationships/hyperlink" Target="http://es.wikipedia.org/wiki/Escalabilidad"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es.wikipedia.org/w/index.php?title=Pruebas_de_flujo_de_datos&amp;action=edit&amp;redlink=1" TargetMode="External"/><Relationship Id="rId2" Type="http://schemas.openxmlformats.org/officeDocument/2006/relationships/hyperlink" Target="http://es.wikipedia.org/w/index.php?title=Pruebas_de_flujo_de_control&amp;action=edit&amp;redlink=1" TargetMode="External"/><Relationship Id="rId1" Type="http://schemas.openxmlformats.org/officeDocument/2006/relationships/slideLayout" Target="../slideLayouts/slideLayout6.xml"/><Relationship Id="rId5" Type="http://schemas.openxmlformats.org/officeDocument/2006/relationships/hyperlink" Target="http://es.wikipedia.org/w/index.php?title=Pruebas_de_caminos_b%C3%A1sicos&amp;action=edit&amp;redlink=1" TargetMode="External"/><Relationship Id="rId4" Type="http://schemas.openxmlformats.org/officeDocument/2006/relationships/hyperlink" Target="http://es.wikipedia.org/w/index.php?title=Pruebas_de_bifurcaci%C3%B3n&amp;action=edit&amp;redlink=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R" i="1" dirty="0" err="1" smtClean="0"/>
              <a:t>Quality</a:t>
            </a:r>
            <a:r>
              <a:rPr lang="es-CR" i="1" dirty="0" smtClean="0"/>
              <a:t> </a:t>
            </a:r>
            <a:r>
              <a:rPr lang="es-CR" i="1" dirty="0" err="1" smtClean="0"/>
              <a:t>Assurance</a:t>
            </a:r>
            <a:endParaRPr lang="es-CR"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196752"/>
            <a:ext cx="7467600" cy="4680520"/>
          </a:xfrm>
        </p:spPr>
        <p:txBody>
          <a:bodyPr/>
          <a:lstStyle/>
          <a:p>
            <a:r>
              <a:rPr lang="es-CR" dirty="0" smtClean="0"/>
              <a:t>Pruebas de Rendimiento</a:t>
            </a:r>
            <a:br>
              <a:rPr lang="es-CR" dirty="0" smtClean="0"/>
            </a:br>
            <a:r>
              <a:rPr lang="es-CR" dirty="0" smtClean="0"/>
              <a:t>-se realiza para determinar que tan rápido realiza una tarea.</a:t>
            </a:r>
            <a:br>
              <a:rPr lang="es-CR" dirty="0" smtClean="0"/>
            </a:br>
            <a:r>
              <a:rPr lang="es-CR" dirty="0" smtClean="0"/>
              <a:t>-Verificar atributos </a:t>
            </a:r>
            <a:br>
              <a:rPr lang="es-CR" dirty="0" smtClean="0"/>
            </a:br>
            <a:r>
              <a:rPr lang="es-ES" dirty="0" smtClean="0"/>
              <a:t> </a:t>
            </a:r>
            <a:r>
              <a:rPr lang="es-ES" dirty="0" smtClean="0"/>
              <a:t>*la</a:t>
            </a:r>
            <a:r>
              <a:rPr lang="es-ES" dirty="0" smtClean="0"/>
              <a:t> </a:t>
            </a:r>
            <a:r>
              <a:rPr lang="es-ES" u="sng" dirty="0" smtClean="0">
                <a:hlinkClick r:id="rId2" tooltip="Escalabilidad"/>
              </a:rPr>
              <a:t>escalabilidad</a:t>
            </a:r>
            <a:r>
              <a:rPr lang="es-ES" dirty="0" smtClean="0"/>
              <a:t>, </a:t>
            </a:r>
            <a:r>
              <a:rPr lang="es-ES" dirty="0" smtClean="0"/>
              <a:t>*</a:t>
            </a:r>
            <a:r>
              <a:rPr lang="es-ES" u="sng" dirty="0" smtClean="0">
                <a:hlinkClick r:id="rId3" tooltip="Fiabilidad de sistemas"/>
              </a:rPr>
              <a:t>fiabilidad</a:t>
            </a:r>
            <a:r>
              <a:rPr lang="es-ES" dirty="0" smtClean="0"/>
              <a:t> *uso </a:t>
            </a:r>
            <a:r>
              <a:rPr lang="es-ES" dirty="0" smtClean="0"/>
              <a:t>de los </a:t>
            </a:r>
            <a:r>
              <a:rPr lang="es-ES" dirty="0" smtClean="0"/>
              <a:t>recursos</a:t>
            </a:r>
            <a:br>
              <a:rPr lang="es-ES" dirty="0" smtClean="0"/>
            </a:br>
            <a:endParaRPr lang="es-CR" dirty="0"/>
          </a:p>
        </p:txBody>
      </p:sp>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6250706"/>
          </a:xfrm>
        </p:spPr>
        <p:txBody>
          <a:bodyPr>
            <a:normAutofit/>
          </a:bodyPr>
          <a:lstStyle/>
          <a:p>
            <a:r>
              <a:rPr lang="es-CR" dirty="0" smtClean="0"/>
              <a:t>Pruebas de seguridad</a:t>
            </a:r>
            <a:br>
              <a:rPr lang="es-CR" dirty="0" smtClean="0"/>
            </a:br>
            <a:r>
              <a:rPr lang="es-CR" dirty="0" smtClean="0"/>
              <a:t>-Verificar que un actor solo pueda acceder a  las funciones y datos que su usuario tiene permitido.</a:t>
            </a:r>
            <a:br>
              <a:rPr lang="es-CR" dirty="0" smtClean="0"/>
            </a:br>
            <a:r>
              <a:rPr lang="es-CR" dirty="0" smtClean="0"/>
              <a:t>-Verificar que solo los actores con acceso al sistema y a la aplicación están habilitados para accederla.</a:t>
            </a:r>
            <a:br>
              <a:rPr lang="es-CR" dirty="0" smtClean="0"/>
            </a:br>
            <a:r>
              <a:rPr lang="es-CR" dirty="0" smtClean="0"/>
              <a:t> se centran en dos áreas claves de seguridad:</a:t>
            </a:r>
            <a:br>
              <a:rPr lang="es-CR" dirty="0" smtClean="0"/>
            </a:br>
            <a:r>
              <a:rPr lang="es-CR" dirty="0" smtClean="0"/>
              <a:t>Seguridad del sistema, incluyendo acceso a datos o Funciones de negocios y</a:t>
            </a:r>
            <a:br>
              <a:rPr lang="es-CR" dirty="0" smtClean="0"/>
            </a:br>
            <a:r>
              <a:rPr lang="es-CR" dirty="0" smtClean="0"/>
              <a:t>Seguridad del sistema, incluyendo ingresos y accesos remotos al sistema.</a:t>
            </a:r>
            <a:br>
              <a:rPr lang="es-CR" dirty="0" smtClean="0"/>
            </a:br>
            <a:r>
              <a:rPr lang="es-CR" dirty="0" smtClean="0"/>
              <a:t> </a:t>
            </a:r>
            <a:endParaRPr lang="es-CR" dirty="0"/>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23728" y="332656"/>
            <a:ext cx="6172200" cy="2664296"/>
          </a:xfrm>
        </p:spPr>
        <p:txBody>
          <a:bodyPr>
            <a:normAutofit/>
          </a:bodyPr>
          <a:lstStyle/>
          <a:p>
            <a:r>
              <a:rPr lang="es-CR" dirty="0" smtClean="0"/>
              <a:t>Definición</a:t>
            </a:r>
            <a:br>
              <a:rPr lang="es-CR" dirty="0" smtClean="0"/>
            </a:br>
            <a:r>
              <a:rPr lang="es-CR" dirty="0" smtClean="0"/>
              <a:t>- QA-</a:t>
            </a:r>
            <a:r>
              <a:rPr lang="es-CR" dirty="0" err="1" smtClean="0"/>
              <a:t>Quality</a:t>
            </a:r>
            <a:r>
              <a:rPr lang="es-CR" dirty="0" smtClean="0"/>
              <a:t> </a:t>
            </a:r>
            <a:r>
              <a:rPr lang="es-CR" dirty="0" err="1" smtClean="0"/>
              <a:t>Assurance</a:t>
            </a:r>
            <a:r>
              <a:rPr lang="es-CR" dirty="0" smtClean="0"/>
              <a:t> </a:t>
            </a:r>
            <a:r>
              <a:rPr lang="es-CR" dirty="0" smtClean="0"/>
              <a:t>(aseguramiento de la calidad</a:t>
            </a:r>
            <a:br>
              <a:rPr lang="es-CR" dirty="0" smtClean="0"/>
            </a:br>
            <a:r>
              <a:rPr lang="es-CR" dirty="0" smtClean="0"/>
              <a:t>-</a:t>
            </a:r>
            <a:r>
              <a:rPr lang="es-CR" sz="2400" dirty="0" smtClean="0"/>
              <a:t>Actividades planificadas y sistemáticas aplicadas para asegurar los requisitos de seguridad y calidad de software.</a:t>
            </a:r>
            <a:endParaRPr lang="es-CR" dirty="0"/>
          </a:p>
        </p:txBody>
      </p:sp>
      <p:sp>
        <p:nvSpPr>
          <p:cNvPr id="3" name="2 Subtítulo"/>
          <p:cNvSpPr>
            <a:spLocks noGrp="1"/>
          </p:cNvSpPr>
          <p:nvPr>
            <p:ph type="subTitle" idx="1"/>
          </p:nvPr>
        </p:nvSpPr>
        <p:spPr/>
        <p:txBody>
          <a:bodyPr/>
          <a:lstStyle/>
          <a:p>
            <a:endParaRPr lang="es-CR" dirty="0"/>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R" dirty="0" smtClean="0"/>
              <a:t>Casos de prueba			</a:t>
            </a:r>
            <a:endParaRPr lang="es-CR" dirty="0"/>
          </a:p>
        </p:txBody>
      </p:sp>
      <p:sp>
        <p:nvSpPr>
          <p:cNvPr id="3" name="2 Subtítulo"/>
          <p:cNvSpPr>
            <a:spLocks noGrp="1"/>
          </p:cNvSpPr>
          <p:nvPr>
            <p:ph type="subTitle" idx="1"/>
          </p:nvPr>
        </p:nvSpPr>
        <p:spPr/>
        <p:txBody>
          <a:bodyPr>
            <a:normAutofit/>
          </a:bodyPr>
          <a:lstStyle/>
          <a:p>
            <a:r>
              <a:rPr lang="es-CR" sz="2400" dirty="0" smtClean="0"/>
              <a:t>Caja Blanca-Caja Negra-Stress- Rendimiento-seguridad</a:t>
            </a:r>
            <a:endParaRPr lang="es-CR" sz="2400"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1412776"/>
            <a:ext cx="7467600" cy="5184576"/>
          </a:xfrm>
        </p:spPr>
        <p:txBody>
          <a:bodyPr>
            <a:normAutofit fontScale="90000"/>
          </a:bodyPr>
          <a:lstStyle/>
          <a:p>
            <a:r>
              <a:rPr lang="es-CR" b="1" dirty="0" smtClean="0"/>
              <a:t>Caja Blanca (pruebas de caja de cristal o pruebas estructuradas)</a:t>
            </a:r>
            <a:r>
              <a:rPr lang="es-CR" dirty="0" smtClean="0"/>
              <a:t/>
            </a:r>
            <a:br>
              <a:rPr lang="es-CR" dirty="0" smtClean="0"/>
            </a:br>
            <a:r>
              <a:rPr lang="es-CR" dirty="0" smtClean="0"/>
              <a:t>-Pruebas con acceso al código fuente (Datos y lógica)</a:t>
            </a:r>
            <a:br>
              <a:rPr lang="es-CR" dirty="0" smtClean="0"/>
            </a:br>
            <a:r>
              <a:rPr lang="es-CR" dirty="0" smtClean="0"/>
              <a:t>-Se trabaja con entradas salidas y el conocimiento interno.</a:t>
            </a:r>
            <a:br>
              <a:rPr lang="es-CR" dirty="0" smtClean="0"/>
            </a:br>
            <a:r>
              <a:rPr lang="es-CR" dirty="0" smtClean="0"/>
              <a:t>-</a:t>
            </a:r>
            <a:r>
              <a:rPr lang="es-CR" dirty="0" smtClean="0"/>
              <a:t>Examina flujos de </a:t>
            </a:r>
            <a:r>
              <a:rPr lang="es-CR" dirty="0" smtClean="0"/>
              <a:t>ejecución.</a:t>
            </a:r>
            <a:br>
              <a:rPr lang="es-CR" dirty="0" smtClean="0"/>
            </a:br>
            <a:r>
              <a:rPr lang="es-ES" dirty="0" smtClean="0"/>
              <a:t>Las principales técnicas de diseño de pruebas de caja blanca son:</a:t>
            </a:r>
            <a:r>
              <a:rPr lang="es-CR" dirty="0" smtClean="0"/>
              <a:t/>
            </a:r>
            <a:br>
              <a:rPr lang="es-CR" dirty="0" smtClean="0"/>
            </a:br>
            <a:r>
              <a:rPr lang="es-ES" dirty="0" smtClean="0">
                <a:hlinkClick r:id="rId2" tooltip="Pruebas de flujo de control (aún no redactado)"/>
              </a:rPr>
              <a:t>Pruebas de flujo de control</a:t>
            </a:r>
            <a:r>
              <a:rPr lang="es-CR" dirty="0" smtClean="0"/>
              <a:t/>
            </a:r>
            <a:br>
              <a:rPr lang="es-CR" dirty="0" smtClean="0"/>
            </a:br>
            <a:r>
              <a:rPr lang="es-ES" dirty="0" smtClean="0">
                <a:hlinkClick r:id="rId3" tooltip="Pruebas de flujo de datos (aún no redactado)"/>
              </a:rPr>
              <a:t>Pruebas de flujo de datos</a:t>
            </a:r>
            <a:r>
              <a:rPr lang="es-CR" dirty="0" smtClean="0"/>
              <a:t/>
            </a:r>
            <a:br>
              <a:rPr lang="es-CR" dirty="0" smtClean="0"/>
            </a:br>
            <a:r>
              <a:rPr lang="es-ES" dirty="0" smtClean="0">
                <a:hlinkClick r:id="rId4" tooltip="Pruebas de bifurcación (aún no redactado)"/>
              </a:rPr>
              <a:t>Pruebas de bifurcación</a:t>
            </a:r>
            <a:r>
              <a:rPr lang="es-ES" dirty="0" smtClean="0"/>
              <a:t> (</a:t>
            </a:r>
            <a:r>
              <a:rPr lang="es-ES" i="1" dirty="0" err="1" smtClean="0"/>
              <a:t>branch</a:t>
            </a:r>
            <a:r>
              <a:rPr lang="es-ES" i="1" dirty="0" smtClean="0"/>
              <a:t> </a:t>
            </a:r>
            <a:r>
              <a:rPr lang="es-ES" i="1" dirty="0" err="1" smtClean="0"/>
              <a:t>testing</a:t>
            </a:r>
            <a:r>
              <a:rPr lang="es-ES" dirty="0" smtClean="0"/>
              <a:t>)</a:t>
            </a:r>
            <a:r>
              <a:rPr lang="es-CR" dirty="0" smtClean="0"/>
              <a:t/>
            </a:r>
            <a:br>
              <a:rPr lang="es-CR" dirty="0" smtClean="0"/>
            </a:br>
            <a:r>
              <a:rPr lang="es-ES" dirty="0" smtClean="0">
                <a:hlinkClick r:id="rId5" tooltip="Pruebas de caminos básicos (aún no redactado)"/>
              </a:rPr>
              <a:t>Pruebas de caminos básicos</a:t>
            </a:r>
            <a:r>
              <a:rPr lang="es-CR" dirty="0" smtClean="0"/>
              <a:t/>
            </a:r>
            <a:br>
              <a:rPr lang="es-CR" dirty="0" smtClean="0"/>
            </a:br>
            <a:r>
              <a:rPr lang="es-ES" dirty="0" smtClean="0"/>
              <a:t> </a:t>
            </a:r>
            <a:r>
              <a:rPr lang="es-CR" dirty="0" smtClean="0"/>
              <a:t/>
            </a:r>
            <a:br>
              <a:rPr lang="es-CR" dirty="0" smtClean="0"/>
            </a:br>
            <a:endParaRPr lang="es-CR" dirty="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1124744"/>
            <a:ext cx="7467600" cy="4248472"/>
          </a:xfrm>
        </p:spPr>
        <p:txBody>
          <a:bodyPr>
            <a:normAutofit fontScale="90000"/>
          </a:bodyPr>
          <a:lstStyle/>
          <a:p>
            <a:r>
              <a:rPr lang="es-CR" b="1" dirty="0" smtClean="0"/>
              <a:t>Hacking</a:t>
            </a:r>
            <a:r>
              <a:rPr lang="es-CR" dirty="0" smtClean="0"/>
              <a:t/>
            </a:r>
            <a:br>
              <a:rPr lang="es-CR" dirty="0" smtClean="0"/>
            </a:br>
            <a:r>
              <a:rPr lang="es-CR" dirty="0" smtClean="0"/>
              <a:t>En los </a:t>
            </a:r>
            <a:r>
              <a:rPr lang="es-CR" dirty="0" err="1" smtClean="0"/>
              <a:t>tests</a:t>
            </a:r>
            <a:r>
              <a:rPr lang="es-CR" dirty="0" smtClean="0"/>
              <a:t> de penetración, las pruebas de caja blanca hacen referencia a una metodología donde el </a:t>
            </a:r>
            <a:r>
              <a:rPr lang="es-CR" b="1" dirty="0" smtClean="0"/>
              <a:t>hacker</a:t>
            </a:r>
            <a:r>
              <a:rPr lang="es-CR" dirty="0" smtClean="0"/>
              <a:t> posee un conocimiento total y absoluto del sistema que pretende atacar. El objetivo de estos </a:t>
            </a:r>
            <a:r>
              <a:rPr lang="es-CR" dirty="0" err="1" smtClean="0"/>
              <a:t>tests</a:t>
            </a:r>
            <a:r>
              <a:rPr lang="es-CR" dirty="0" smtClean="0"/>
              <a:t> de penetración, que perciben el sistema de forma transparente, es simular el comportamiento de un intruso malicioso que contase con permisos de acceso e información precisa acerca del sistema.</a:t>
            </a:r>
            <a:br>
              <a:rPr lang="es-CR" dirty="0" smtClean="0"/>
            </a:br>
            <a:endParaRPr lang="es-CR" dirty="0"/>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Flecha izquierda y derecha"/>
          <p:cNvSpPr/>
          <p:nvPr/>
        </p:nvSpPr>
        <p:spPr>
          <a:xfrm rot="16200000">
            <a:off x="-216532" y="2600908"/>
            <a:ext cx="3672408" cy="1296144"/>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R" dirty="0" smtClean="0"/>
              <a:t>-00 …. +00</a:t>
            </a:r>
            <a:endParaRPr lang="es-CR" dirty="0"/>
          </a:p>
        </p:txBody>
      </p:sp>
      <p:sp>
        <p:nvSpPr>
          <p:cNvPr id="3" name="2 Flecha derecha"/>
          <p:cNvSpPr/>
          <p:nvPr/>
        </p:nvSpPr>
        <p:spPr>
          <a:xfrm>
            <a:off x="2627784" y="2852936"/>
            <a:ext cx="1224136" cy="79208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R" b="1" dirty="0" smtClean="0"/>
              <a:t>Entrada</a:t>
            </a:r>
            <a:endParaRPr lang="es-CR" b="1" dirty="0"/>
          </a:p>
        </p:txBody>
      </p:sp>
      <p:sp>
        <p:nvSpPr>
          <p:cNvPr id="4" name="3 Flecha derecha"/>
          <p:cNvSpPr/>
          <p:nvPr/>
        </p:nvSpPr>
        <p:spPr>
          <a:xfrm>
            <a:off x="6732240" y="2708920"/>
            <a:ext cx="1224136" cy="79208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R" b="1" dirty="0" smtClean="0"/>
              <a:t>Salida</a:t>
            </a:r>
            <a:endParaRPr lang="es-CR" b="1" dirty="0"/>
          </a:p>
        </p:txBody>
      </p:sp>
      <p:sp>
        <p:nvSpPr>
          <p:cNvPr id="5" name="4 Rectángulo"/>
          <p:cNvSpPr/>
          <p:nvPr/>
        </p:nvSpPr>
        <p:spPr>
          <a:xfrm>
            <a:off x="4067944" y="1412776"/>
            <a:ext cx="2232248" cy="32403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smtClean="0"/>
              <a:t>Sistema </a:t>
            </a:r>
            <a:r>
              <a:rPr lang="es-CR" dirty="0"/>
              <a:t>B</a:t>
            </a:r>
            <a:r>
              <a:rPr lang="es-CR" dirty="0" smtClean="0"/>
              <a:t>ajo Prueba</a:t>
            </a:r>
            <a:endParaRPr lang="es-CR" dirty="0"/>
          </a:p>
        </p:txBody>
      </p:sp>
      <p:cxnSp>
        <p:nvCxnSpPr>
          <p:cNvPr id="6" name="5 Conector curvado"/>
          <p:cNvCxnSpPr/>
          <p:nvPr/>
        </p:nvCxnSpPr>
        <p:spPr>
          <a:xfrm rot="10800000">
            <a:off x="4932040" y="1700808"/>
            <a:ext cx="1080120" cy="50405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6 Conector curvado"/>
          <p:cNvCxnSpPr/>
          <p:nvPr/>
        </p:nvCxnSpPr>
        <p:spPr>
          <a:xfrm rot="5400000">
            <a:off x="3995936" y="2708920"/>
            <a:ext cx="1008112" cy="43204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7 Conector curvado"/>
          <p:cNvCxnSpPr/>
          <p:nvPr/>
        </p:nvCxnSpPr>
        <p:spPr>
          <a:xfrm rot="5400000">
            <a:off x="4139952" y="1772816"/>
            <a:ext cx="792088" cy="504056"/>
          </a:xfrm>
          <a:prstGeom prst="curved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8 Conector curvado"/>
          <p:cNvCxnSpPr/>
          <p:nvPr/>
        </p:nvCxnSpPr>
        <p:spPr>
          <a:xfrm flipV="1">
            <a:off x="4644008" y="2564904"/>
            <a:ext cx="1296144" cy="1008112"/>
          </a:xfrm>
          <a:prstGeom prst="curvedConnector3">
            <a:avLst>
              <a:gd name="adj1" fmla="val 105027"/>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9 Conector curvado"/>
          <p:cNvCxnSpPr/>
          <p:nvPr/>
        </p:nvCxnSpPr>
        <p:spPr>
          <a:xfrm rot="5400000" flipH="1" flipV="1">
            <a:off x="4644008" y="2492896"/>
            <a:ext cx="1368152" cy="648072"/>
          </a:xfrm>
          <a:prstGeom prst="curvedConnector3">
            <a:avLst>
              <a:gd name="adj1" fmla="val 27276"/>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260648"/>
            <a:ext cx="7467600" cy="6597352"/>
          </a:xfrm>
        </p:spPr>
        <p:txBody>
          <a:bodyPr>
            <a:normAutofit fontScale="90000"/>
          </a:bodyPr>
          <a:lstStyle/>
          <a:p>
            <a:r>
              <a:rPr lang="es-CR" b="1" dirty="0" smtClean="0"/>
              <a:t>Caja negra</a:t>
            </a:r>
            <a:r>
              <a:rPr lang="es-CR" dirty="0" smtClean="0"/>
              <a:t/>
            </a:r>
            <a:br>
              <a:rPr lang="es-CR" dirty="0" smtClean="0"/>
            </a:br>
            <a:r>
              <a:rPr lang="es-CR" dirty="0" smtClean="0"/>
              <a:t>-Pruebas funcionales sin acceso al código fuente de las aplicaciones.</a:t>
            </a:r>
            <a:br>
              <a:rPr lang="es-CR" dirty="0" smtClean="0"/>
            </a:br>
            <a:r>
              <a:rPr lang="es-CR" dirty="0" smtClean="0"/>
              <a:t>-se trabaja con entradas y salidas</a:t>
            </a:r>
            <a:br>
              <a:rPr lang="es-CR" dirty="0" smtClean="0"/>
            </a:br>
            <a:r>
              <a:rPr lang="es-CR" dirty="0" smtClean="0"/>
              <a:t>-Es un enfoque complementario al de la Caja Blanca</a:t>
            </a:r>
            <a:br>
              <a:rPr lang="es-CR" dirty="0" smtClean="0"/>
            </a:br>
            <a:r>
              <a:rPr lang="es-CR" dirty="0" smtClean="0"/>
              <a:t>-</a:t>
            </a:r>
            <a:r>
              <a:rPr lang="es-ES" dirty="0" smtClean="0"/>
              <a:t> Muchos autores consideran que estas pruebas permiten encontrar:</a:t>
            </a:r>
            <a:r>
              <a:rPr lang="es-CR" dirty="0" smtClean="0"/>
              <a:t/>
            </a:r>
            <a:br>
              <a:rPr lang="es-CR" dirty="0" smtClean="0"/>
            </a:br>
            <a:r>
              <a:rPr lang="es-CR" dirty="0" smtClean="0"/>
              <a:t>	*</a:t>
            </a:r>
            <a:r>
              <a:rPr lang="es-ES" dirty="0" smtClean="0"/>
              <a:t>Funciones </a:t>
            </a:r>
            <a:r>
              <a:rPr lang="es-ES" dirty="0" smtClean="0"/>
              <a:t>incorrectas o ausentes.</a:t>
            </a:r>
            <a:r>
              <a:rPr lang="es-CR" dirty="0" smtClean="0"/>
              <a:t/>
            </a:r>
            <a:br>
              <a:rPr lang="es-CR" dirty="0" smtClean="0"/>
            </a:br>
            <a:r>
              <a:rPr lang="es-CR" dirty="0" smtClean="0"/>
              <a:t>	*</a:t>
            </a:r>
            <a:r>
              <a:rPr lang="es-ES" dirty="0" smtClean="0"/>
              <a:t>Errores </a:t>
            </a:r>
            <a:r>
              <a:rPr lang="es-ES" dirty="0" smtClean="0"/>
              <a:t>de interfaz.</a:t>
            </a:r>
            <a:r>
              <a:rPr lang="es-CR" dirty="0" smtClean="0"/>
              <a:t/>
            </a:r>
            <a:br>
              <a:rPr lang="es-CR" dirty="0" smtClean="0"/>
            </a:br>
            <a:r>
              <a:rPr lang="es-CR" dirty="0" smtClean="0"/>
              <a:t>	</a:t>
            </a:r>
            <a:r>
              <a:rPr lang="es-CR" dirty="0" smtClean="0"/>
              <a:t>*</a:t>
            </a:r>
            <a:r>
              <a:rPr lang="es-ES" dirty="0" smtClean="0"/>
              <a:t>Errores </a:t>
            </a:r>
            <a:r>
              <a:rPr lang="es-ES" dirty="0" smtClean="0"/>
              <a:t>en estructuras de datos o en accesos a las Bases de Datos externas.</a:t>
            </a:r>
            <a:r>
              <a:rPr lang="es-CR" dirty="0" smtClean="0"/>
              <a:t/>
            </a:r>
            <a:br>
              <a:rPr lang="es-CR" dirty="0" smtClean="0"/>
            </a:br>
            <a:r>
              <a:rPr lang="es-CR" dirty="0" smtClean="0"/>
              <a:t>	*</a:t>
            </a:r>
            <a:r>
              <a:rPr lang="es-ES" dirty="0" smtClean="0"/>
              <a:t>Errores </a:t>
            </a:r>
            <a:r>
              <a:rPr lang="es-ES" dirty="0" smtClean="0"/>
              <a:t>de rendimiento.</a:t>
            </a:r>
            <a:r>
              <a:rPr lang="es-CR" dirty="0" smtClean="0"/>
              <a:t/>
            </a:r>
            <a:br>
              <a:rPr lang="es-CR" dirty="0" smtClean="0"/>
            </a:br>
            <a:r>
              <a:rPr lang="es-CR" dirty="0" smtClean="0"/>
              <a:t>	*</a:t>
            </a:r>
            <a:r>
              <a:rPr lang="es-ES" dirty="0" smtClean="0"/>
              <a:t>Errores </a:t>
            </a:r>
            <a:r>
              <a:rPr lang="es-ES" dirty="0" smtClean="0"/>
              <a:t>de inicialización y terminación</a:t>
            </a:r>
            <a:r>
              <a:rPr lang="es-ES" dirty="0" smtClean="0"/>
              <a:t>.</a:t>
            </a:r>
            <a:r>
              <a:rPr lang="es-CR" dirty="0" smtClean="0"/>
              <a:t/>
            </a:r>
            <a:br>
              <a:rPr lang="es-CR" dirty="0" smtClean="0"/>
            </a:br>
            <a:endParaRPr lang="es-CR" dirty="0"/>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Flecha izquierda y derecha"/>
          <p:cNvSpPr/>
          <p:nvPr/>
        </p:nvSpPr>
        <p:spPr>
          <a:xfrm rot="16200000">
            <a:off x="-180528" y="2204864"/>
            <a:ext cx="3672408" cy="1368152"/>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R" sz="2400" b="1" dirty="0" smtClean="0"/>
              <a:t>-</a:t>
            </a:r>
            <a:r>
              <a:rPr lang="es-CR" sz="2400" b="1" dirty="0" err="1" smtClean="0"/>
              <a:t>oo</a:t>
            </a:r>
            <a:r>
              <a:rPr lang="es-CR" sz="2400" b="1" dirty="0" smtClean="0"/>
              <a:t>…-10-9-8-…0 8 9 10 …+00</a:t>
            </a:r>
            <a:endParaRPr lang="es-CR" sz="2400" b="1" dirty="0"/>
          </a:p>
        </p:txBody>
      </p:sp>
      <p:sp>
        <p:nvSpPr>
          <p:cNvPr id="3" name="2 Flecha derecha"/>
          <p:cNvSpPr/>
          <p:nvPr/>
        </p:nvSpPr>
        <p:spPr>
          <a:xfrm>
            <a:off x="2555776" y="2492896"/>
            <a:ext cx="1296144" cy="64807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R" b="1" dirty="0" smtClean="0"/>
              <a:t>Entrada</a:t>
            </a:r>
            <a:endParaRPr lang="es-CR" b="1" dirty="0"/>
          </a:p>
        </p:txBody>
      </p:sp>
      <p:sp>
        <p:nvSpPr>
          <p:cNvPr id="4" name="3 Rectángulo"/>
          <p:cNvSpPr/>
          <p:nvPr/>
        </p:nvSpPr>
        <p:spPr>
          <a:xfrm>
            <a:off x="4427984" y="1700808"/>
            <a:ext cx="1944216" cy="23042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b="1" dirty="0" smtClean="0"/>
              <a:t>Sistema bajo Prueba</a:t>
            </a:r>
            <a:endParaRPr lang="es-CR" b="1" dirty="0"/>
          </a:p>
        </p:txBody>
      </p:sp>
      <p:sp>
        <p:nvSpPr>
          <p:cNvPr id="5" name="4 Flecha derecha"/>
          <p:cNvSpPr/>
          <p:nvPr/>
        </p:nvSpPr>
        <p:spPr>
          <a:xfrm>
            <a:off x="6732240" y="2420888"/>
            <a:ext cx="1368152" cy="64807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R" b="1" dirty="0" smtClean="0"/>
              <a:t>Salida</a:t>
            </a:r>
            <a:endParaRPr lang="es-CR" b="1" dirty="0"/>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933056"/>
            <a:ext cx="7467600" cy="3442394"/>
          </a:xfrm>
        </p:spPr>
        <p:txBody>
          <a:bodyPr>
            <a:normAutofit fontScale="90000"/>
          </a:bodyPr>
          <a:lstStyle/>
          <a:p>
            <a:r>
              <a:rPr lang="es-CR" b="1" dirty="0" smtClean="0"/>
              <a:t>Prueba de Stress</a:t>
            </a:r>
            <a:r>
              <a:rPr lang="es-CR" dirty="0" smtClean="0"/>
              <a:t/>
            </a:r>
            <a:br>
              <a:rPr lang="es-CR" dirty="0" smtClean="0"/>
            </a:br>
            <a:r>
              <a:rPr lang="es-CR" dirty="0" smtClean="0"/>
              <a:t>-Se utiliza para romper la aplicación.</a:t>
            </a:r>
            <a:br>
              <a:rPr lang="es-CR" dirty="0" smtClean="0"/>
            </a:br>
            <a:r>
              <a:rPr lang="es-CR" dirty="0" smtClean="0"/>
              <a:t>-Se realiza para determinar la solidez de la aplicación en momentos de carga extrema.</a:t>
            </a:r>
            <a:br>
              <a:rPr lang="es-CR" dirty="0" smtClean="0"/>
            </a:br>
            <a:r>
              <a:rPr lang="es-CR" dirty="0" smtClean="0"/>
              <a:t>-Y el rendimiento de la aplicación.</a:t>
            </a:r>
            <a:br>
              <a:rPr lang="es-CR" dirty="0" smtClean="0"/>
            </a:br>
            <a:r>
              <a:rPr lang="es-CR" dirty="0" smtClean="0"/>
              <a:t>-Verificar </a:t>
            </a:r>
            <a:r>
              <a:rPr lang="es-CR" dirty="0" smtClean="0"/>
              <a:t>que el sistema funciona apropiadamente y sin errores, bajo estas condiciones de stress:</a:t>
            </a:r>
            <a:br>
              <a:rPr lang="es-CR" dirty="0" smtClean="0"/>
            </a:br>
            <a:r>
              <a:rPr lang="es-CR" dirty="0" smtClean="0"/>
              <a:t>*Memoria </a:t>
            </a:r>
            <a:r>
              <a:rPr lang="es-CR" dirty="0" smtClean="0"/>
              <a:t>baja o no disponible en el servidor.</a:t>
            </a:r>
            <a:br>
              <a:rPr lang="es-CR" dirty="0" smtClean="0"/>
            </a:br>
            <a:r>
              <a:rPr lang="es-CR" dirty="0" smtClean="0"/>
              <a:t>*Máximo </a:t>
            </a:r>
            <a:r>
              <a:rPr lang="es-CR" dirty="0" smtClean="0"/>
              <a:t>número de clientes conectados o simulados </a:t>
            </a:r>
            <a:br>
              <a:rPr lang="es-CR" dirty="0" smtClean="0"/>
            </a:br>
            <a:r>
              <a:rPr lang="es-CR" dirty="0" smtClean="0"/>
              <a:t>*Múltiples </a:t>
            </a:r>
            <a:r>
              <a:rPr lang="es-CR" dirty="0" smtClean="0"/>
              <a:t>usuarios desempeñando la misma transacción con los mismos datos.</a:t>
            </a:r>
            <a:br>
              <a:rPr lang="es-CR" dirty="0" smtClean="0"/>
            </a:br>
            <a:r>
              <a:rPr lang="es-CR" dirty="0" smtClean="0"/>
              <a:t>*El </a:t>
            </a:r>
            <a:r>
              <a:rPr lang="es-CR" dirty="0" smtClean="0"/>
              <a:t>peor caso de volumen de </a:t>
            </a:r>
            <a:r>
              <a:rPr lang="es-CR" dirty="0" smtClean="0"/>
              <a:t>transacciones.</a:t>
            </a:r>
            <a:br>
              <a:rPr lang="es-CR" dirty="0" smtClean="0"/>
            </a:br>
            <a:r>
              <a:rPr lang="es-CR" dirty="0" smtClean="0"/>
              <a:t>-La </a:t>
            </a:r>
            <a:r>
              <a:rPr lang="es-CR" dirty="0" smtClean="0"/>
              <a:t>meta de las pruebas de stress también es identificar y documentar las condiciones bajo las cuales el sistema </a:t>
            </a:r>
            <a:r>
              <a:rPr lang="es-CR" b="1" dirty="0" smtClean="0"/>
              <a:t>FALLA</a:t>
            </a:r>
            <a:r>
              <a:rPr lang="es-CR" dirty="0" smtClean="0"/>
              <a:t/>
            </a:r>
            <a:br>
              <a:rPr lang="es-CR" dirty="0" smtClean="0"/>
            </a:br>
            <a:r>
              <a:rPr lang="es-CR" dirty="0" smtClean="0"/>
              <a:t/>
            </a:r>
            <a:br>
              <a:rPr lang="es-CR" dirty="0" smtClean="0"/>
            </a:br>
            <a:endParaRPr lang="es-CR" dirty="0"/>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132</TotalTime>
  <Words>60</Words>
  <Application>Microsoft Office PowerPoint</Application>
  <PresentationFormat>Presentación en pantalla (4:3)</PresentationFormat>
  <Paragraphs>18</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Mirador</vt:lpstr>
      <vt:lpstr>Quality Assurance</vt:lpstr>
      <vt:lpstr>Definición - QA-Quality Assurance (aseguramiento de la calidad -Actividades planificadas y sistemáticas aplicadas para asegurar los requisitos de seguridad y calidad de software.</vt:lpstr>
      <vt:lpstr>Casos de prueba   </vt:lpstr>
      <vt:lpstr>Caja Blanca (pruebas de caja de cristal o pruebas estructuradas) -Pruebas con acceso al código fuente (Datos y lógica) -Se trabaja con entradas salidas y el conocimiento interno. -Examina flujos de ejecución. Las principales técnicas de diseño de pruebas de caja blanca son: Pruebas de flujo de control Pruebas de flujo de datos Pruebas de bifurcación (branch testing) Pruebas de caminos básicos   </vt:lpstr>
      <vt:lpstr>Hacking En los tests de penetración, las pruebas de caja blanca hacen referencia a una metodología donde el hacker posee un conocimiento total y absoluto del sistema que pretende atacar. El objetivo de estos tests de penetración, que perciben el sistema de forma transparente, es simular el comportamiento de un intruso malicioso que contase con permisos de acceso e información precisa acerca del sistema. </vt:lpstr>
      <vt:lpstr>Diapositiva 6</vt:lpstr>
      <vt:lpstr>Caja negra -Pruebas funcionales sin acceso al código fuente de las aplicaciones. -se trabaja con entradas y salidas -Es un enfoque complementario al de la Caja Blanca - Muchos autores consideran que estas pruebas permiten encontrar:  *Funciones incorrectas o ausentes.  *Errores de interfaz.  *Errores en estructuras de datos o en accesos a las Bases de Datos externas.  *Errores de rendimiento.  *Errores de inicialización y terminación. </vt:lpstr>
      <vt:lpstr>Diapositiva 8</vt:lpstr>
      <vt:lpstr>Prueba de Stress -Se utiliza para romper la aplicación. -Se realiza para determinar la solidez de la aplicación en momentos de carga extrema. -Y el rendimiento de la aplicación. -Verificar que el sistema funciona apropiadamente y sin errores, bajo estas condiciones de stress: *Memoria baja o no disponible en el servidor. *Máximo número de clientes conectados o simulados  *Múltiples usuarios desempeñando la misma transacción con los mismos datos. *El peor caso de volumen de transacciones. -La meta de las pruebas de stress también es identificar y documentar las condiciones bajo las cuales el sistema FALLA  </vt:lpstr>
      <vt:lpstr>Pruebas de Rendimiento -se realiza para determinar que tan rápido realiza una tarea. -Verificar atributos   *la escalabilidad, *fiabilidad *uso de los recursos </vt:lpstr>
      <vt:lpstr>Pruebas de seguridad -Verificar que un actor solo pueda acceder a  las funciones y datos que su usuario tiene permitido. -Verificar que solo los actores con acceso al sistema y a la aplicación están habilitados para accederla.  se centran en dos áreas claves de seguridad: Seguridad del sistema, incluyendo acceso a datos o Funciones de negocios y Seguridad del sistema, incluyendo ingresos y accesos remotos al sistema.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Assurance</dc:title>
  <dc:creator>dell 3110</dc:creator>
  <cp:lastModifiedBy>dell 3110</cp:lastModifiedBy>
  <cp:revision>1</cp:revision>
  <dcterms:created xsi:type="dcterms:W3CDTF">2014-05-23T14:42:32Z</dcterms:created>
  <dcterms:modified xsi:type="dcterms:W3CDTF">2014-05-23T16:55:22Z</dcterms:modified>
</cp:coreProperties>
</file>