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0"/>
  </p:normalViewPr>
  <p:slideViewPr>
    <p:cSldViewPr snapToGrid="0">
      <p:cViewPr varScale="1">
        <p:scale>
          <a:sx n="113" d="100"/>
          <a:sy n="113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5405-CAA3-0D6E-5C7B-C77A81522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6ADEA-B9AA-37E0-F93F-04E3586A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450C-F711-5815-F0D8-2D4D7C9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F821-04A9-A78C-AADC-BF229E26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7268-FA53-3A49-C70E-EA1079ED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6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600-97D1-6C17-3DF8-9699D64A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D3AEF-7B10-6100-5DC8-C6076B0C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B94D-BDE8-4A95-4FCA-F0572BDB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24AD-1CA5-F764-B22A-3754BB63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A5A8-9366-FD08-8D37-40698B0B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5EF4E-FC7C-651E-A336-3119C13C1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AE076-2222-C5ED-CFFE-A1A375EA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365D-EE03-ECB3-0814-5089F008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209B-7059-6FCD-2DF1-CA3C93B0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B1E8-7665-BE1F-77D2-962166B0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AC1A-7844-4A5C-34FD-6B15B519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5FFF-565A-F0A9-629A-CA4BE82F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C529-FEF9-1595-86D3-5540973E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81C4-AB3A-3422-1FA5-3D923EEE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AD77-F06E-16FB-61B6-E4078D2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B0E-36F0-6A52-B94A-62FC6B41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E39A6-D1BD-9F9C-27CA-6D7A1389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C781-54FC-D3DA-B2E8-6CACE7AD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CBCB-0295-B6D3-D5B0-367E844B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E1BA-C4F2-F628-4394-400F4610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70D8-9FEA-E2F8-394E-5398CE08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DF29-853B-C4A3-5D53-BB1CD568F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2B992-33B5-4729-4D82-3CC225DA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8C23-25F8-3CAC-37C6-C19CCFEF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F41AF-B43C-5AAA-1A43-ED43D27D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5D879-1D11-4D33-4CE6-C849549B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D85E-009B-46F1-2C8A-0957E424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02183-FD17-057B-2DED-59F4BBA2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D66A9-5683-28E1-9306-BB2A6168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4417F-2FE9-3C84-5887-D2374CF8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FF128-2422-06C0-AF10-7A8363A64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B4D30-9D38-3F74-F3FE-DBDED540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3893F-60A3-F7EC-F0A9-94439E6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579ED-660E-D340-952D-5A6335E1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1439-2DC5-888C-93C9-A89C65B1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AB521-BB33-00D7-335C-7D1833CA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5E173-7486-B565-DC6D-BA244057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4BE0B-2A22-A0EF-155D-15F2AA7A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578DB-8691-24BE-C311-AC53FD25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A0FD8-8C61-2A2B-157E-8213E2C5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BB9C-0726-EE41-D6F7-0D5D2F96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9D33-800D-F309-25CF-F3D7B837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2515-6852-FFF0-FA2F-39BF0772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32283-C24B-B3AC-3308-2EF701033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D38B-11F4-3B31-F17D-EACE66EC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236C5-8741-7B35-D15F-7440F590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0933E-4994-BAD8-4DB9-3E2DEDE5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5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A4C5-09D2-7BA1-54A4-E01F621D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EEBFF-B85D-06FA-C841-E972EA4F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AFAA0-9448-1E75-CBFD-B4108EE6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7E85-8CD0-2A28-C9C1-332A6819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5256D-3577-DE1B-9C4A-0935C45A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6E670-EE4A-4F2C-602F-5361860B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F552D-7306-BCB7-2623-B6855663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1822-9133-75A1-30B4-B66E8B33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7BFA-EE9E-ED58-5492-2D769B8AA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C7114-FF28-4C4F-9681-EA45511E2B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B1DD-5AEF-BB8E-96C7-781A0A7A2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B3BC-3057-13E6-9D68-173876B02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07737-16A1-F94E-9BD5-33B94A74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BCB6-D979-240D-976A-1C55A07C3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risk scorecard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BE4A8-C324-AFFC-5105-8E29F0E3C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Chosen questionnaire</a:t>
            </a:r>
          </a:p>
        </p:txBody>
      </p:sp>
    </p:spTree>
    <p:extLst>
      <p:ext uri="{BB962C8B-B14F-4D97-AF65-F5344CB8AC3E}">
        <p14:creationId xmlns:p14="http://schemas.microsoft.com/office/powerpoint/2010/main" val="25107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1412-EB48-6A1E-3830-9251B1D87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AA43-B684-9A75-0249-F2A49AB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IV: Responsibilities of the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0A9C-1ADE-CC54-DC58-C1C87DF73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Do the board committees have adequate independent representation? (Q55)</a:t>
            </a:r>
          </a:p>
          <a:p>
            <a:pPr lvl="2"/>
            <a:r>
              <a:rPr lang="en-US" dirty="0"/>
              <a:t>The audit committee must have more than three directors • There is no executive director in the NRC • No independent director in the audit committee and NRC has a tenure of more than 10 years on the board</a:t>
            </a:r>
          </a:p>
          <a:p>
            <a:pPr lvl="1"/>
            <a:r>
              <a:rPr lang="en-US" dirty="0"/>
              <a:t>CEO compensation commensurate with the company's size and performance? (Q63)</a:t>
            </a:r>
          </a:p>
        </p:txBody>
      </p:sp>
    </p:spTree>
    <p:extLst>
      <p:ext uri="{BB962C8B-B14F-4D97-AF65-F5344CB8AC3E}">
        <p14:creationId xmlns:p14="http://schemas.microsoft.com/office/powerpoint/2010/main" val="101673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5BF5-0585-69BB-0A0E-613C6993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needed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A3A2-6CBE-2327-9368-16A66D67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Report</a:t>
            </a:r>
          </a:p>
          <a:p>
            <a:r>
              <a:rPr lang="en-US" dirty="0"/>
              <a:t>Exchange websites</a:t>
            </a:r>
          </a:p>
          <a:p>
            <a:r>
              <a:rPr lang="en-US" dirty="0"/>
              <a:t>Company website</a:t>
            </a:r>
          </a:p>
          <a:p>
            <a:r>
              <a:rPr lang="en-US" dirty="0"/>
              <a:t>Screener</a:t>
            </a:r>
          </a:p>
          <a:p>
            <a:r>
              <a:rPr lang="en-US" dirty="0"/>
              <a:t>Web search</a:t>
            </a:r>
          </a:p>
        </p:txBody>
      </p:sp>
    </p:spTree>
    <p:extLst>
      <p:ext uri="{BB962C8B-B14F-4D97-AF65-F5344CB8AC3E}">
        <p14:creationId xmlns:p14="http://schemas.microsoft.com/office/powerpoint/2010/main" val="380464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9418-A686-2C5F-7511-4A87C73D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7447-736B-08D9-2BD9-8095F55C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 I: Rights and equitable treatment of shareholders (30%)</a:t>
            </a:r>
          </a:p>
          <a:p>
            <a:r>
              <a:rPr lang="en-US" dirty="0"/>
              <a:t>Category II: Role of stakeholders (10%)</a:t>
            </a:r>
          </a:p>
          <a:p>
            <a:r>
              <a:rPr lang="en-US" dirty="0"/>
              <a:t> Category III: Transparency and Disclosure (30%)</a:t>
            </a:r>
          </a:p>
          <a:p>
            <a:r>
              <a:rPr lang="en-US" dirty="0"/>
              <a:t>Category IV: Responsibilities of the board (30%)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2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AAC-537E-9EB4-F42D-E51B75B3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I: Rights and equitable treatment of shareholders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045B-E10E-4363-3550-9208E87C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resolutions have combined agenda?  (Q3)</a:t>
            </a:r>
          </a:p>
          <a:p>
            <a:pPr lvl="1"/>
            <a:r>
              <a:rPr lang="en-US" dirty="0"/>
              <a:t>Check in notice section of annual report. List out each resolution and assess if it has more than one agenda.</a:t>
            </a:r>
          </a:p>
          <a:p>
            <a:r>
              <a:rPr lang="en-US" dirty="0"/>
              <a:t>If board has director with permanent board seats? (Q4)</a:t>
            </a:r>
          </a:p>
          <a:p>
            <a:pPr lvl="1"/>
            <a:r>
              <a:rPr lang="en-US" dirty="0"/>
              <a:t>See if the appointment date or reappointment date is within 5 years for all directors.</a:t>
            </a:r>
          </a:p>
          <a:p>
            <a:pPr lvl="1"/>
            <a:r>
              <a:rPr lang="en-US" dirty="0"/>
              <a:t>If a director is from lender group, find that out. </a:t>
            </a:r>
          </a:p>
          <a:p>
            <a:r>
              <a:rPr lang="en-US" dirty="0"/>
              <a:t>Within how many months of the fiscal year end was the last AGM held? (Q7)</a:t>
            </a:r>
          </a:p>
          <a:p>
            <a:pPr lvl="1"/>
            <a:r>
              <a:rPr lang="en-US" dirty="0"/>
              <a:t>T = Date of AGM – FYE</a:t>
            </a:r>
          </a:p>
          <a:p>
            <a:pPr lvl="1"/>
            <a:r>
              <a:rPr lang="en-US" dirty="0"/>
              <a:t>AGM date could be found in annual report or BSE/NSE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7A4B-3A36-89CD-ED16-BDDF5CAD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B89B-64BB-CE6D-0D6E-584301DC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I: Rights and equitable treatment of shareholders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AE9D-31CC-70DA-E349-A87C8A40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Does the company have in place a system, including policies and procedures, to facilitate disclosures of conflicts of interest by stakeholders? (Q10)</a:t>
            </a:r>
          </a:p>
          <a:p>
            <a:pPr marL="457200" lvl="1" indent="0">
              <a:buNone/>
            </a:pPr>
            <a:r>
              <a:rPr lang="en-US" dirty="0"/>
              <a:t>• Board cross linkages • Executive directors in Nomination and Remuneration Committee • Controlling shareholders/executive directors in the Audit Committee • Association (directly/indirectly) with competitors • Association with key suppliers/vendors • RPTs with entities associated with directors and senior executives</a:t>
            </a:r>
          </a:p>
          <a:p>
            <a:r>
              <a:rPr lang="en-US" dirty="0"/>
              <a:t>Does the company pay out disproportionately high royalty to its group entities? (Q12)</a:t>
            </a:r>
          </a:p>
          <a:p>
            <a:pPr lvl="1"/>
            <a:r>
              <a:rPr lang="en-US" dirty="0"/>
              <a:t>Royalty payouts include payments for transfer of technology, and usage of trademark/brand name.</a:t>
            </a:r>
          </a:p>
          <a:p>
            <a:pPr lvl="1"/>
            <a:r>
              <a:rPr lang="en-US" dirty="0"/>
              <a:t>Check royalty vs the threshold specified in question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11843-2EEC-889D-97F2-C4F118256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BD0D-248B-8F31-6A09-BCCC46A7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I: Rights and equitable treatment of shareholders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93EE-1188-44AA-7E26-5CCB091B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evidence of structures or mechanisms that have the potential to violate minority shareholder rights? (Q16)</a:t>
            </a:r>
          </a:p>
          <a:p>
            <a:pPr marL="457200" lvl="1" indent="0">
              <a:buNone/>
            </a:pPr>
            <a:r>
              <a:rPr lang="en-US" dirty="0"/>
              <a:t>• Pyramidal holding structures, which results in disproportionate voting power of the promoter • Opaque holding structures where the ultimate beneficial ownership cannot be fully ascertained • Cross holdings between the company and entities of its promoter group • Companies which have many inactive or non-functional subsidiaries/Joint Ventures/associate companies • Companies which have established many subsidiaries/Joint Ventures/associate companies with promoter entities with no clear rationale</a:t>
            </a:r>
          </a:p>
        </p:txBody>
      </p:sp>
    </p:spTree>
    <p:extLst>
      <p:ext uri="{BB962C8B-B14F-4D97-AF65-F5344CB8AC3E}">
        <p14:creationId xmlns:p14="http://schemas.microsoft.com/office/powerpoint/2010/main" val="98830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AF87-6214-1181-6694-8D08FD91B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7E27-4F2B-8FE3-B3E1-0A4517AF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II: Role of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BC34-1058-27F6-E067-15DF98D3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Are following policies present: (Q17-Q20)</a:t>
            </a:r>
          </a:p>
          <a:p>
            <a:pPr lvl="1"/>
            <a:r>
              <a:rPr lang="en-US" dirty="0"/>
              <a:t>Prevention of occupation-related injuries, accidents and illnesses</a:t>
            </a:r>
          </a:p>
          <a:p>
            <a:pPr lvl="1"/>
            <a:r>
              <a:rPr lang="en-US" dirty="0"/>
              <a:t>stakeholder relationships</a:t>
            </a:r>
          </a:p>
          <a:p>
            <a:pPr lvl="1"/>
            <a:r>
              <a:rPr lang="en-US" dirty="0"/>
              <a:t>Sexual harassment : addressing reporting, redressal and inquiry</a:t>
            </a:r>
          </a:p>
          <a:p>
            <a:pPr lvl="1"/>
            <a:r>
              <a:rPr lang="en-US" dirty="0"/>
              <a:t> the company must report the number of employee accidents and sexual harassment cases each year to stakeholders – and the three-year trend should have a declining trajectory</a:t>
            </a:r>
          </a:p>
          <a:p>
            <a:pPr lvl="1"/>
            <a:r>
              <a:rPr lang="en-US" dirty="0"/>
              <a:t>policies for supplier/contractor management and selection.</a:t>
            </a:r>
          </a:p>
          <a:p>
            <a:pPr lvl="1"/>
            <a:r>
              <a:rPr lang="en-US" dirty="0"/>
              <a:t>CSR : check if 2% is spent and if where is it spent is disclosed</a:t>
            </a:r>
          </a:p>
          <a:p>
            <a:pPr lvl="1"/>
            <a:r>
              <a:rPr lang="en-US" dirty="0"/>
              <a:t>Whistle blower mechanism/policy</a:t>
            </a:r>
          </a:p>
          <a:p>
            <a:r>
              <a:rPr lang="en-US" dirty="0"/>
              <a:t>Any late repayment ? (Q21)</a:t>
            </a:r>
          </a:p>
          <a:p>
            <a:pPr lvl="1"/>
            <a:r>
              <a:rPr lang="en-US" dirty="0"/>
              <a:t>Check auditor’s report and notes to annual financial statements for last 3 years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6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A901E-91A4-90A0-6E33-DF5E464D5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DD61-E250-334C-EA5F-A5F719BE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III: Transparency and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CF9C-A3C8-107E-2601-481E0941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Concerns over financial statements (Q28)</a:t>
            </a:r>
          </a:p>
          <a:p>
            <a:pPr lvl="1"/>
            <a:r>
              <a:rPr lang="en-US" dirty="0"/>
              <a:t>Check the independent auditors’ report: if qualified/unqualified/emphasis of matter is raised.</a:t>
            </a:r>
          </a:p>
          <a:p>
            <a:r>
              <a:rPr lang="en-US" dirty="0"/>
              <a:t>Related Party Transactions (Q32)</a:t>
            </a:r>
          </a:p>
          <a:p>
            <a:pPr lvl="1"/>
            <a:r>
              <a:rPr lang="en-US" dirty="0"/>
              <a:t>Presence of the policy</a:t>
            </a:r>
          </a:p>
          <a:p>
            <a:r>
              <a:rPr lang="en-US" dirty="0"/>
              <a:t>Share holding pattern in quarterly results (Q36)</a:t>
            </a:r>
          </a:p>
          <a:p>
            <a:pPr lvl="1"/>
            <a:r>
              <a:rPr lang="en-US" dirty="0"/>
              <a:t>1 year lookback : promoter, DII,FII</a:t>
            </a:r>
          </a:p>
          <a:p>
            <a:r>
              <a:rPr lang="en-US" dirty="0"/>
              <a:t>Is the shareholding of individual board members and key managerial personnel (KMP) disclosed in the latest annual report? (Q37)</a:t>
            </a:r>
          </a:p>
          <a:p>
            <a:r>
              <a:rPr lang="en-US" dirty="0"/>
              <a:t>Dividend distribution policy (Q38)</a:t>
            </a:r>
          </a:p>
          <a:p>
            <a:pPr lvl="1"/>
            <a:r>
              <a:rPr lang="en-US" dirty="0"/>
              <a:t>companies need to specify a target payout/retention ratio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4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64C16-E498-E7C1-805D-E8DE45AC7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8F73-AC4D-2149-6B3C-C634EC07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III: Transparency and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BE59-F54A-88B3-7CC2-ECF59D0A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Has the company periodically rotated its auditors (firm and partner)? (Q42)</a:t>
            </a:r>
          </a:p>
          <a:p>
            <a:pPr lvl="1"/>
            <a:r>
              <a:rPr lang="en-US" dirty="0"/>
              <a:t>Has the company disclosed the experience of each board member and senior executives? (Q44)</a:t>
            </a:r>
          </a:p>
          <a:p>
            <a:pPr lvl="1"/>
            <a:r>
              <a:rPr lang="en-US" dirty="0"/>
              <a:t>Has the company, directors or its key managerial personnel (KMP) fined or penalized by regulatory bodies, stock exchanges in the past 12 months? (Q45)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0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8DC25-9319-D9A1-72B4-F4DBB8D29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E025-D571-2D3C-50AD-68632D84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IV: Responsibilities of the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32AB-6231-F45F-BC49-43A9775C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Engagement of directors (Q48)</a:t>
            </a:r>
          </a:p>
          <a:p>
            <a:pPr lvl="1"/>
            <a:r>
              <a:rPr lang="en-US" dirty="0"/>
              <a:t>Does the board meet sufficiently to exercise due diligence? (Q49)</a:t>
            </a:r>
          </a:p>
          <a:p>
            <a:pPr lvl="1"/>
            <a:r>
              <a:rPr lang="en-US" dirty="0"/>
              <a:t>Board competence (Q51)</a:t>
            </a:r>
          </a:p>
          <a:p>
            <a:pPr lvl="2"/>
            <a:r>
              <a:rPr lang="en-US" dirty="0"/>
              <a:t>Wide spectrum of expertise  with at least 10 years of experience</a:t>
            </a:r>
          </a:p>
          <a:p>
            <a:pPr lvl="1"/>
            <a:r>
              <a:rPr lang="en-US" dirty="0"/>
              <a:t>Gender diversity on board (Q52)</a:t>
            </a:r>
          </a:p>
          <a:p>
            <a:pPr lvl="2"/>
            <a:r>
              <a:rPr lang="en-US" dirty="0"/>
              <a:t>The company needs to appoint professional women directors on the board who have not had affiliations with the promoter family.</a:t>
            </a:r>
          </a:p>
          <a:p>
            <a:pPr lvl="1"/>
            <a:r>
              <a:rPr lang="en-US" dirty="0"/>
              <a:t>Is there adequate women representation in the workforce? (Q53)</a:t>
            </a:r>
          </a:p>
          <a:p>
            <a:pPr lvl="1"/>
            <a:r>
              <a:rPr lang="en-US" dirty="0"/>
              <a:t>Adequate independence of the board: (Q54)</a:t>
            </a:r>
          </a:p>
          <a:p>
            <a:pPr lvl="2"/>
            <a:r>
              <a:rPr lang="en-US" dirty="0"/>
              <a:t>Companies with an executive/promoter Chairperson must have at least 50% directors as independent and other boards must have at least 33% directors as independent</a:t>
            </a:r>
          </a:p>
        </p:txBody>
      </p:sp>
    </p:spTree>
    <p:extLst>
      <p:ext uri="{BB962C8B-B14F-4D97-AF65-F5344CB8AC3E}">
        <p14:creationId xmlns:p14="http://schemas.microsoft.com/office/powerpoint/2010/main" val="30228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874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Governance risk scorecard</vt:lpstr>
      <vt:lpstr>4 categories</vt:lpstr>
      <vt:lpstr>Category I: Rights and equitable treatment of shareholders </vt:lpstr>
      <vt:lpstr>Category I: Rights and equitable treatment of shareholders </vt:lpstr>
      <vt:lpstr>Category I: Rights and equitable treatment of shareholders </vt:lpstr>
      <vt:lpstr>Category II: Role of stakeholders</vt:lpstr>
      <vt:lpstr>Category III: Transparency and Disclosure</vt:lpstr>
      <vt:lpstr>Category III: Transparency and Disclosure</vt:lpstr>
      <vt:lpstr>Category IV: Responsibilities of the board </vt:lpstr>
      <vt:lpstr>Category IV: Responsibilities of the board </vt:lpstr>
      <vt:lpstr>Sources needed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Monil Shah</dc:creator>
  <cp:lastModifiedBy>Monil Shah</cp:lastModifiedBy>
  <cp:revision>1</cp:revision>
  <dcterms:created xsi:type="dcterms:W3CDTF">2025-01-27T17:04:30Z</dcterms:created>
  <dcterms:modified xsi:type="dcterms:W3CDTF">2025-01-27T18:10:44Z</dcterms:modified>
</cp:coreProperties>
</file>