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65" r:id="rId3"/>
    <p:sldId id="257" r:id="rId4"/>
    <p:sldId id="267" r:id="rId5"/>
    <p:sldId id="258" r:id="rId6"/>
    <p:sldId id="268" r:id="rId7"/>
    <p:sldId id="259" r:id="rId8"/>
    <p:sldId id="260" r:id="rId9"/>
    <p:sldId id="271" r:id="rId10"/>
    <p:sldId id="261" r:id="rId11"/>
    <p:sldId id="272" r:id="rId12"/>
    <p:sldId id="273" r:id="rId13"/>
    <p:sldId id="274" r:id="rId14"/>
    <p:sldId id="275" r:id="rId15"/>
    <p:sldId id="262" r:id="rId16"/>
    <p:sldId id="276" r:id="rId17"/>
    <p:sldId id="277" r:id="rId18"/>
    <p:sldId id="263" r:id="rId19"/>
    <p:sldId id="278" r:id="rId20"/>
    <p:sldId id="279" r:id="rId21"/>
    <p:sldId id="280" r:id="rId22"/>
    <p:sldId id="281" r:id="rId23"/>
    <p:sldId id="282" r:id="rId24"/>
    <p:sldId id="264" r:id="rId25"/>
    <p:sldId id="283"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D7799C-8A29-2146-9ED0-CC02E8F4F566}">
          <p14:sldIdLst>
            <p14:sldId id="256"/>
            <p14:sldId id="265"/>
          </p14:sldIdLst>
        </p14:section>
        <p14:section name="Category 1" id="{8CCEA9DD-1674-CD4C-BAAC-9D26632AB6F7}">
          <p14:sldIdLst>
            <p14:sldId id="257"/>
            <p14:sldId id="267"/>
            <p14:sldId id="258"/>
            <p14:sldId id="268"/>
            <p14:sldId id="259"/>
          </p14:sldIdLst>
        </p14:section>
        <p14:section name="Category 2" id="{DB80AD85-E7E1-4D40-A80B-4025EB733699}">
          <p14:sldIdLst>
            <p14:sldId id="260"/>
            <p14:sldId id="271"/>
          </p14:sldIdLst>
        </p14:section>
        <p14:section name="Category 3" id="{DCBE0DD0-B544-2440-A8F3-35A9DCDBB07E}">
          <p14:sldIdLst>
            <p14:sldId id="261"/>
            <p14:sldId id="272"/>
            <p14:sldId id="273"/>
            <p14:sldId id="274"/>
            <p14:sldId id="275"/>
            <p14:sldId id="262"/>
            <p14:sldId id="276"/>
            <p14:sldId id="277"/>
          </p14:sldIdLst>
        </p14:section>
        <p14:section name="Category 4" id="{192FC1D7-9D03-2741-A378-A17AB61A293B}">
          <p14:sldIdLst>
            <p14:sldId id="263"/>
            <p14:sldId id="278"/>
            <p14:sldId id="279"/>
            <p14:sldId id="280"/>
            <p14:sldId id="281"/>
            <p14:sldId id="282"/>
            <p14:sldId id="264"/>
            <p14:sldId id="283"/>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7"/>
    <p:restoredTop sz="89913"/>
  </p:normalViewPr>
  <p:slideViewPr>
    <p:cSldViewPr snapToGrid="0">
      <p:cViewPr varScale="1">
        <p:scale>
          <a:sx n="107" d="100"/>
          <a:sy n="107" d="100"/>
        </p:scale>
        <p:origin x="86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E33FC5-15AF-3F4C-B5F6-4B65B4B635FD}" type="datetimeFigureOut">
              <a:rPr lang="en-US" smtClean="0"/>
              <a:t>2/13/25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58FBD-C358-0248-AB24-F9F9A1943860}" type="slidenum">
              <a:rPr lang="en-US" smtClean="0"/>
              <a:t>‹#›</a:t>
            </a:fld>
            <a:endParaRPr lang="en-US"/>
          </a:p>
        </p:txBody>
      </p:sp>
    </p:spTree>
    <p:extLst>
      <p:ext uri="{BB962C8B-B14F-4D97-AF65-F5344CB8AC3E}">
        <p14:creationId xmlns:p14="http://schemas.microsoft.com/office/powerpoint/2010/main" val="2938779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promoters have long believed that their right to run a company that they or their families founded is absolute. Several of these promoters have embedded themselves into the company permanently. There are two ways in which this is being done. First, by naming themselves into the Articles of Association or by appointing themselves as directors not liable to retire by rotation. Such directors, once appointed, do not need to seek periodic shareholder approval – they have board permanency.</a:t>
            </a:r>
          </a:p>
          <a:p>
            <a:r>
              <a:rPr lang="en-US" dirty="0"/>
              <a:t>SEBI too has recognized this and has modified regulations. From 1 April 2024, these directors will need to seek shareholder approval every five years to continue to serve on the board.</a:t>
            </a:r>
          </a:p>
        </p:txBody>
      </p:sp>
      <p:sp>
        <p:nvSpPr>
          <p:cNvPr id="4" name="Slide Number Placeholder 3"/>
          <p:cNvSpPr>
            <a:spLocks noGrp="1"/>
          </p:cNvSpPr>
          <p:nvPr>
            <p:ph type="sldNum" sz="quarter" idx="5"/>
          </p:nvPr>
        </p:nvSpPr>
        <p:spPr/>
        <p:txBody>
          <a:bodyPr/>
          <a:lstStyle/>
          <a:p>
            <a:fld id="{25058FBD-C358-0248-AB24-F9F9A1943860}" type="slidenum">
              <a:rPr lang="en-US" smtClean="0"/>
              <a:t>3</a:t>
            </a:fld>
            <a:endParaRPr lang="en-US"/>
          </a:p>
        </p:txBody>
      </p:sp>
    </p:spTree>
    <p:extLst>
      <p:ext uri="{BB962C8B-B14F-4D97-AF65-F5344CB8AC3E}">
        <p14:creationId xmlns:p14="http://schemas.microsoft.com/office/powerpoint/2010/main" val="1828782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5405-CAA3-0D6E-5C7B-C77A81522A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6ADEA-B9AA-37E0-F93F-04E3586A0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2A450C-F711-5815-F0D8-2D4D7C954487}"/>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D8C4F821-04A9-A78C-AADC-BF229E26C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027268-FA53-3A49-C70E-EA1079EDC523}"/>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3008668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F600-97D1-6C17-3DF8-9699D64A07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4D3AEF-7B10-6100-5DC8-C6076B0C2F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1B94D-BDE8-4A95-4FCA-F0572BDB590C}"/>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E14324AD-1CA5-F764-B22A-3754BB632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7A5A8-9366-FD08-8D37-40698B0BA9F5}"/>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3589572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15EF4E-FC7C-651E-A336-3119C13C13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7AE076-2222-C5ED-CFFE-A1A375EADF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B365D-EE03-ECB3-0814-5089F008E0B3}"/>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3C5A209B-7059-6FCD-2DF1-CA3C93B0BA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9B1E8-7665-BE1F-77D2-962166B0F114}"/>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120412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AC1A-7844-4A5C-34FD-6B15B519C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65FFF-565A-F0A9-629A-CA4BE82FB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4C529-FEF9-1595-86D3-5540973EBB2C}"/>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3F6681C4-AB3A-3422-1FA5-3D923EEE2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4AD77-F06E-16FB-61B6-E4078D22B1FA}"/>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1333560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B0E-36F0-6A52-B94A-62FC6B4177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E39A6-D1BD-9F9C-27CA-6D7A1389FB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24C781-54FC-D3DA-B2E8-6CACE7AD51F6}"/>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0EBACBCB-0295-B6D3-D5B0-367E844B6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4E1BA-C4F2-F628-4394-400F4610838B}"/>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1085454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C70D8-9FEA-E2F8-394E-5398CE0883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C1DF29-853B-C4A3-5D53-BB1CD568F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2B992-33B5-4729-4D82-3CC225DAC4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A58C23-25F8-3CAC-37C6-C19CCFEF8896}"/>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6" name="Footer Placeholder 5">
            <a:extLst>
              <a:ext uri="{FF2B5EF4-FFF2-40B4-BE49-F238E27FC236}">
                <a16:creationId xmlns:a16="http://schemas.microsoft.com/office/drawing/2014/main" id="{2E9F41AF-B43C-5AAA-1A43-ED43D27DF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D5D879-1D11-4D33-4CE6-C849549B47A7}"/>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315354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D85E-009B-46F1-2C8A-0957E424E6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F02183-FD17-057B-2DED-59F4BBA2B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3D66A9-5683-28E1-9306-BB2A61686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E4417F-2FE9-3C84-5887-D2374CF8A2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FF128-2422-06C0-AF10-7A8363A64E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2B4D30-9D38-3F74-F3FE-DBDED540C41E}"/>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8" name="Footer Placeholder 7">
            <a:extLst>
              <a:ext uri="{FF2B5EF4-FFF2-40B4-BE49-F238E27FC236}">
                <a16:creationId xmlns:a16="http://schemas.microsoft.com/office/drawing/2014/main" id="{8B33893F-60A3-F7EC-F0A9-94439E6A8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579ED-660E-D340-952D-5A6335E1E3E7}"/>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297252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21439-2DC5-888C-93C9-A89C65B169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1AB521-BB33-00D7-335C-7D1833CACC84}"/>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4" name="Footer Placeholder 3">
            <a:extLst>
              <a:ext uri="{FF2B5EF4-FFF2-40B4-BE49-F238E27FC236}">
                <a16:creationId xmlns:a16="http://schemas.microsoft.com/office/drawing/2014/main" id="{4505E173-7486-B565-DC6D-BA2440572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D4BE0B-2A22-A0EF-155D-15F2AA7A79BA}"/>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281109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578DB-8691-24BE-C311-AC53FD25A013}"/>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3" name="Footer Placeholder 2">
            <a:extLst>
              <a:ext uri="{FF2B5EF4-FFF2-40B4-BE49-F238E27FC236}">
                <a16:creationId xmlns:a16="http://schemas.microsoft.com/office/drawing/2014/main" id="{22BA0FD8-8C61-2A2B-157E-8213E2C5AD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F3BB9C-0726-EE41-D6F7-0D5D2F9651D3}"/>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243584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9D33-800D-F309-25CF-F3D7B837A9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FC2515-6852-FFF0-FA2F-39BF0772E0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132283-C24B-B3AC-3308-2EF701033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D3D38B-11F4-3B31-F17D-EACE66ECA119}"/>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6" name="Footer Placeholder 5">
            <a:extLst>
              <a:ext uri="{FF2B5EF4-FFF2-40B4-BE49-F238E27FC236}">
                <a16:creationId xmlns:a16="http://schemas.microsoft.com/office/drawing/2014/main" id="{460236C5-8741-7B35-D15F-7440F590F3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E0933E-4994-BAD8-4DB9-3E2DEDE5AE38}"/>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122475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A4C5-09D2-7BA1-54A4-E01F621DB5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DEEBFF-B85D-06FA-C841-E972EA4FF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8AFAA0-9448-1E75-CBFD-B4108EE6F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F7E85-8CD0-2A28-C9C1-332A6819391A}"/>
              </a:ext>
            </a:extLst>
          </p:cNvPr>
          <p:cNvSpPr>
            <a:spLocks noGrp="1"/>
          </p:cNvSpPr>
          <p:nvPr>
            <p:ph type="dt" sz="half" idx="10"/>
          </p:nvPr>
        </p:nvSpPr>
        <p:spPr/>
        <p:txBody>
          <a:bodyPr/>
          <a:lstStyle/>
          <a:p>
            <a:fld id="{C3DC7114-FF28-4C4F-9681-EA45511E2BCA}" type="datetimeFigureOut">
              <a:rPr lang="en-US" smtClean="0"/>
              <a:t>2/13/25</a:t>
            </a:fld>
            <a:endParaRPr lang="en-US"/>
          </a:p>
        </p:txBody>
      </p:sp>
      <p:sp>
        <p:nvSpPr>
          <p:cNvPr id="6" name="Footer Placeholder 5">
            <a:extLst>
              <a:ext uri="{FF2B5EF4-FFF2-40B4-BE49-F238E27FC236}">
                <a16:creationId xmlns:a16="http://schemas.microsoft.com/office/drawing/2014/main" id="{1495256D-3577-DE1B-9C4A-0935C45AA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6E670-EE4A-4F2C-602F-5361860BC86C}"/>
              </a:ext>
            </a:extLst>
          </p:cNvPr>
          <p:cNvSpPr>
            <a:spLocks noGrp="1"/>
          </p:cNvSpPr>
          <p:nvPr>
            <p:ph type="sldNum" sz="quarter" idx="12"/>
          </p:nvPr>
        </p:nvSpPr>
        <p:spPr/>
        <p:txBody>
          <a:bodyPr/>
          <a:lstStyle/>
          <a:p>
            <a:fld id="{0E107737-16A1-F94E-9BD5-33B94A74DEAC}" type="slidenum">
              <a:rPr lang="en-US" smtClean="0"/>
              <a:t>‹#›</a:t>
            </a:fld>
            <a:endParaRPr lang="en-US"/>
          </a:p>
        </p:txBody>
      </p:sp>
    </p:spTree>
    <p:extLst>
      <p:ext uri="{BB962C8B-B14F-4D97-AF65-F5344CB8AC3E}">
        <p14:creationId xmlns:p14="http://schemas.microsoft.com/office/powerpoint/2010/main" val="228624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F552D-7306-BCB7-2623-B685566313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551822-9133-75A1-30B4-B66E8B33B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27BFA-EE9E-ED58-5492-2D769B8AA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C7114-FF28-4C4F-9681-EA45511E2BCA}" type="datetimeFigureOut">
              <a:rPr lang="en-US" smtClean="0"/>
              <a:t>2/13/25</a:t>
            </a:fld>
            <a:endParaRPr lang="en-US"/>
          </a:p>
        </p:txBody>
      </p:sp>
      <p:sp>
        <p:nvSpPr>
          <p:cNvPr id="5" name="Footer Placeholder 4">
            <a:extLst>
              <a:ext uri="{FF2B5EF4-FFF2-40B4-BE49-F238E27FC236}">
                <a16:creationId xmlns:a16="http://schemas.microsoft.com/office/drawing/2014/main" id="{E5B1B1DD-5AEF-BB8E-96C7-781A0A7A2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45B3BC-3057-13E6-9D68-173876B02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107737-16A1-F94E-9BD5-33B94A74DEAC}" type="slidenum">
              <a:rPr lang="en-US" smtClean="0"/>
              <a:t>‹#›</a:t>
            </a:fld>
            <a:endParaRPr lang="en-US"/>
          </a:p>
        </p:txBody>
      </p:sp>
    </p:spTree>
    <p:extLst>
      <p:ext uri="{BB962C8B-B14F-4D97-AF65-F5344CB8AC3E}">
        <p14:creationId xmlns:p14="http://schemas.microsoft.com/office/powerpoint/2010/main" val="2320347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CB6-D979-240D-976A-1C55A07C328A}"/>
              </a:ext>
            </a:extLst>
          </p:cNvPr>
          <p:cNvSpPr>
            <a:spLocks noGrp="1"/>
          </p:cNvSpPr>
          <p:nvPr>
            <p:ph type="ctrTitle"/>
          </p:nvPr>
        </p:nvSpPr>
        <p:spPr/>
        <p:txBody>
          <a:bodyPr/>
          <a:lstStyle/>
          <a:p>
            <a:r>
              <a:rPr lang="en-US" dirty="0"/>
              <a:t>Governance risk scorecard</a:t>
            </a:r>
          </a:p>
        </p:txBody>
      </p:sp>
      <p:sp>
        <p:nvSpPr>
          <p:cNvPr id="3" name="Subtitle 2">
            <a:extLst>
              <a:ext uri="{FF2B5EF4-FFF2-40B4-BE49-F238E27FC236}">
                <a16:creationId xmlns:a16="http://schemas.microsoft.com/office/drawing/2014/main" id="{254BE4A8-C324-AFFC-5105-8E29F0E3CAB5}"/>
              </a:ext>
            </a:extLst>
          </p:cNvPr>
          <p:cNvSpPr>
            <a:spLocks noGrp="1"/>
          </p:cNvSpPr>
          <p:nvPr>
            <p:ph type="subTitle" idx="1"/>
          </p:nvPr>
        </p:nvSpPr>
        <p:spPr/>
        <p:txBody>
          <a:bodyPr/>
          <a:lstStyle/>
          <a:p>
            <a:r>
              <a:rPr lang="en-US" dirty="0"/>
              <a:t>Chosen questionnaire</a:t>
            </a:r>
          </a:p>
        </p:txBody>
      </p:sp>
    </p:spTree>
    <p:extLst>
      <p:ext uri="{BB962C8B-B14F-4D97-AF65-F5344CB8AC3E}">
        <p14:creationId xmlns:p14="http://schemas.microsoft.com/office/powerpoint/2010/main" val="2510719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A901E-91A4-90A0-6E33-DF5E464D5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9DD61-E250-334C-EA5F-A5F719BE686E}"/>
              </a:ext>
            </a:extLst>
          </p:cNvPr>
          <p:cNvSpPr>
            <a:spLocks noGrp="1"/>
          </p:cNvSpPr>
          <p:nvPr>
            <p:ph type="title"/>
          </p:nvPr>
        </p:nvSpPr>
        <p:spPr>
          <a:xfrm>
            <a:off x="0" y="108526"/>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D2CBCF9C-A3C8-107E-2601-481E0941D04D}"/>
              </a:ext>
            </a:extLst>
          </p:cNvPr>
          <p:cNvSpPr>
            <a:spLocks noGrp="1"/>
          </p:cNvSpPr>
          <p:nvPr>
            <p:ph idx="1"/>
          </p:nvPr>
        </p:nvSpPr>
        <p:spPr>
          <a:xfrm>
            <a:off x="0" y="1253331"/>
            <a:ext cx="10515600" cy="4351338"/>
          </a:xfrm>
        </p:spPr>
        <p:txBody>
          <a:bodyPr>
            <a:normAutofit/>
          </a:bodyPr>
          <a:lstStyle/>
          <a:p>
            <a:r>
              <a:rPr lang="en-US" dirty="0"/>
              <a:t>Concerns over financial statements (Q28)</a:t>
            </a:r>
          </a:p>
          <a:p>
            <a:pPr lvl="1"/>
            <a:r>
              <a:rPr lang="en-US" dirty="0"/>
              <a:t>Check the independent auditors’ note: if qualified/unqualified/emphasis of matter is raised.</a:t>
            </a:r>
          </a:p>
          <a:p>
            <a:pPr marL="457200" lvl="1" indent="0">
              <a:buNone/>
            </a:pPr>
            <a:endParaRPr lang="en-US" dirty="0"/>
          </a:p>
          <a:p>
            <a:endParaRPr lang="en-US" dirty="0"/>
          </a:p>
          <a:p>
            <a:pPr lvl="1"/>
            <a:endParaRPr lang="en-US" dirty="0"/>
          </a:p>
        </p:txBody>
      </p:sp>
      <p:pic>
        <p:nvPicPr>
          <p:cNvPr id="4" name="Picture 3">
            <a:extLst>
              <a:ext uri="{FF2B5EF4-FFF2-40B4-BE49-F238E27FC236}">
                <a16:creationId xmlns:a16="http://schemas.microsoft.com/office/drawing/2014/main" id="{00880FC6-374E-1B62-63F4-930407EA9DF8}"/>
              </a:ext>
            </a:extLst>
          </p:cNvPr>
          <p:cNvPicPr>
            <a:picLocks noChangeAspect="1"/>
          </p:cNvPicPr>
          <p:nvPr/>
        </p:nvPicPr>
        <p:blipFill>
          <a:blip r:embed="rId2"/>
          <a:stretch>
            <a:fillRect/>
          </a:stretch>
        </p:blipFill>
        <p:spPr>
          <a:xfrm>
            <a:off x="2209800" y="2578894"/>
            <a:ext cx="7772400" cy="3917590"/>
          </a:xfrm>
          <a:prstGeom prst="rect">
            <a:avLst/>
          </a:prstGeom>
        </p:spPr>
      </p:pic>
    </p:spTree>
    <p:extLst>
      <p:ext uri="{BB962C8B-B14F-4D97-AF65-F5344CB8AC3E}">
        <p14:creationId xmlns:p14="http://schemas.microsoft.com/office/powerpoint/2010/main" val="4060441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8134F-0BCB-310B-A3E2-68DAFE475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9860BE-CF78-10EE-10F8-C813A5E52EB0}"/>
              </a:ext>
            </a:extLst>
          </p:cNvPr>
          <p:cNvSpPr>
            <a:spLocks noGrp="1"/>
          </p:cNvSpPr>
          <p:nvPr>
            <p:ph type="title"/>
          </p:nvPr>
        </p:nvSpPr>
        <p:spPr>
          <a:xfrm>
            <a:off x="0" y="0"/>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E569019C-5DB2-B89A-66A3-E03AFDE3A436}"/>
              </a:ext>
            </a:extLst>
          </p:cNvPr>
          <p:cNvSpPr>
            <a:spLocks noGrp="1"/>
          </p:cNvSpPr>
          <p:nvPr>
            <p:ph idx="1"/>
          </p:nvPr>
        </p:nvSpPr>
        <p:spPr>
          <a:xfrm>
            <a:off x="0" y="1146752"/>
            <a:ext cx="10515600" cy="1069975"/>
          </a:xfrm>
        </p:spPr>
        <p:txBody>
          <a:bodyPr>
            <a:normAutofit/>
          </a:bodyPr>
          <a:lstStyle/>
          <a:p>
            <a:r>
              <a:rPr lang="en-US" dirty="0"/>
              <a:t>Related Party Transactions (Q32)</a:t>
            </a:r>
          </a:p>
          <a:p>
            <a:pPr lvl="1"/>
            <a:r>
              <a:rPr lang="en-US" dirty="0"/>
              <a:t>Presence of the policy</a:t>
            </a:r>
          </a:p>
          <a:p>
            <a:pPr marL="457200" lvl="1" indent="0">
              <a:buNone/>
            </a:pPr>
            <a:endParaRPr lang="en-US" dirty="0"/>
          </a:p>
          <a:p>
            <a:endParaRPr lang="en-US" dirty="0"/>
          </a:p>
          <a:p>
            <a:pPr lvl="1"/>
            <a:endParaRPr lang="en-US" dirty="0"/>
          </a:p>
        </p:txBody>
      </p:sp>
      <p:grpSp>
        <p:nvGrpSpPr>
          <p:cNvPr id="6" name="Group 5">
            <a:extLst>
              <a:ext uri="{FF2B5EF4-FFF2-40B4-BE49-F238E27FC236}">
                <a16:creationId xmlns:a16="http://schemas.microsoft.com/office/drawing/2014/main" id="{455A98F4-F43B-D390-280F-709B504963DC}"/>
              </a:ext>
            </a:extLst>
          </p:cNvPr>
          <p:cNvGrpSpPr/>
          <p:nvPr/>
        </p:nvGrpSpPr>
        <p:grpSpPr>
          <a:xfrm>
            <a:off x="2209800" y="2113750"/>
            <a:ext cx="7772400" cy="3116877"/>
            <a:chOff x="2209800" y="2113750"/>
            <a:chExt cx="7772400" cy="3116877"/>
          </a:xfrm>
        </p:grpSpPr>
        <p:pic>
          <p:nvPicPr>
            <p:cNvPr id="4" name="Picture 3">
              <a:extLst>
                <a:ext uri="{FF2B5EF4-FFF2-40B4-BE49-F238E27FC236}">
                  <a16:creationId xmlns:a16="http://schemas.microsoft.com/office/drawing/2014/main" id="{FDFAB524-ACAF-D0B5-D59B-0264C32A8206}"/>
                </a:ext>
              </a:extLst>
            </p:cNvPr>
            <p:cNvPicPr>
              <a:picLocks noChangeAspect="1"/>
            </p:cNvPicPr>
            <p:nvPr/>
          </p:nvPicPr>
          <p:blipFill>
            <a:blip r:embed="rId2"/>
            <a:stretch>
              <a:fillRect/>
            </a:stretch>
          </p:blipFill>
          <p:spPr>
            <a:xfrm>
              <a:off x="2209800" y="2113750"/>
              <a:ext cx="7772400" cy="2274239"/>
            </a:xfrm>
            <a:prstGeom prst="rect">
              <a:avLst/>
            </a:prstGeom>
          </p:spPr>
        </p:pic>
        <p:pic>
          <p:nvPicPr>
            <p:cNvPr id="5" name="Picture 4">
              <a:extLst>
                <a:ext uri="{FF2B5EF4-FFF2-40B4-BE49-F238E27FC236}">
                  <a16:creationId xmlns:a16="http://schemas.microsoft.com/office/drawing/2014/main" id="{74492E09-C7DE-452D-7AC3-8780F808CB93}"/>
                </a:ext>
              </a:extLst>
            </p:cNvPr>
            <p:cNvPicPr>
              <a:picLocks noChangeAspect="1"/>
            </p:cNvPicPr>
            <p:nvPr/>
          </p:nvPicPr>
          <p:blipFill>
            <a:blip r:embed="rId3"/>
            <a:stretch>
              <a:fillRect/>
            </a:stretch>
          </p:blipFill>
          <p:spPr>
            <a:xfrm>
              <a:off x="2209800" y="4387989"/>
              <a:ext cx="7772400" cy="842638"/>
            </a:xfrm>
            <a:prstGeom prst="rect">
              <a:avLst/>
            </a:prstGeom>
          </p:spPr>
        </p:pic>
      </p:grpSp>
    </p:spTree>
    <p:extLst>
      <p:ext uri="{BB962C8B-B14F-4D97-AF65-F5344CB8AC3E}">
        <p14:creationId xmlns:p14="http://schemas.microsoft.com/office/powerpoint/2010/main" val="3849529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3F86A-4F0A-7191-46E6-69A1D6D7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6C0BF-8D36-1CFE-7745-D037BE814B5F}"/>
              </a:ext>
            </a:extLst>
          </p:cNvPr>
          <p:cNvSpPr>
            <a:spLocks noGrp="1"/>
          </p:cNvSpPr>
          <p:nvPr>
            <p:ph type="title"/>
          </p:nvPr>
        </p:nvSpPr>
        <p:spPr>
          <a:xfrm>
            <a:off x="0" y="18255"/>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7FD0D106-D202-75E7-E026-37B6F4BBD7C5}"/>
              </a:ext>
            </a:extLst>
          </p:cNvPr>
          <p:cNvSpPr>
            <a:spLocks noGrp="1"/>
          </p:cNvSpPr>
          <p:nvPr>
            <p:ph idx="1"/>
          </p:nvPr>
        </p:nvSpPr>
        <p:spPr>
          <a:xfrm>
            <a:off x="0" y="1077480"/>
            <a:ext cx="10515600" cy="941325"/>
          </a:xfrm>
        </p:spPr>
        <p:txBody>
          <a:bodyPr>
            <a:normAutofit/>
          </a:bodyPr>
          <a:lstStyle/>
          <a:p>
            <a:r>
              <a:rPr lang="en-US" dirty="0"/>
              <a:t>Share holding pattern in quarterly results (Q36)</a:t>
            </a:r>
          </a:p>
          <a:p>
            <a:pPr lvl="1"/>
            <a:r>
              <a:rPr lang="en-US" dirty="0"/>
              <a:t>1 year lookback : promoter, DII,FII</a:t>
            </a:r>
          </a:p>
          <a:p>
            <a:pPr marL="457200" lvl="1" indent="0">
              <a:buNone/>
            </a:pPr>
            <a:endParaRPr lang="en-US" dirty="0"/>
          </a:p>
          <a:p>
            <a:endParaRPr lang="en-US" dirty="0"/>
          </a:p>
          <a:p>
            <a:pPr lvl="1"/>
            <a:endParaRPr lang="en-US" dirty="0"/>
          </a:p>
        </p:txBody>
      </p:sp>
      <p:pic>
        <p:nvPicPr>
          <p:cNvPr id="4" name="Picture 3">
            <a:extLst>
              <a:ext uri="{FF2B5EF4-FFF2-40B4-BE49-F238E27FC236}">
                <a16:creationId xmlns:a16="http://schemas.microsoft.com/office/drawing/2014/main" id="{4DE39680-57A0-0750-6348-2343D95DC6A9}"/>
              </a:ext>
            </a:extLst>
          </p:cNvPr>
          <p:cNvPicPr>
            <a:picLocks noChangeAspect="1"/>
          </p:cNvPicPr>
          <p:nvPr/>
        </p:nvPicPr>
        <p:blipFill>
          <a:blip r:embed="rId2"/>
          <a:stretch>
            <a:fillRect/>
          </a:stretch>
        </p:blipFill>
        <p:spPr>
          <a:xfrm>
            <a:off x="2209800" y="2292206"/>
            <a:ext cx="7772400" cy="3911353"/>
          </a:xfrm>
          <a:prstGeom prst="rect">
            <a:avLst/>
          </a:prstGeom>
        </p:spPr>
      </p:pic>
    </p:spTree>
    <p:extLst>
      <p:ext uri="{BB962C8B-B14F-4D97-AF65-F5344CB8AC3E}">
        <p14:creationId xmlns:p14="http://schemas.microsoft.com/office/powerpoint/2010/main" val="1351383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6A121-DD71-6800-CA1E-618CC92B2F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A30D8-C7F0-36D6-68DB-0C74490D79F5}"/>
              </a:ext>
            </a:extLst>
          </p:cNvPr>
          <p:cNvSpPr>
            <a:spLocks noGrp="1"/>
          </p:cNvSpPr>
          <p:nvPr>
            <p:ph type="title"/>
          </p:nvPr>
        </p:nvSpPr>
        <p:spPr>
          <a:xfrm>
            <a:off x="0" y="18255"/>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3E3B464C-E08B-E804-7115-3E2F8BE4C10F}"/>
              </a:ext>
            </a:extLst>
          </p:cNvPr>
          <p:cNvSpPr>
            <a:spLocks noGrp="1"/>
          </p:cNvSpPr>
          <p:nvPr>
            <p:ph idx="1"/>
          </p:nvPr>
        </p:nvSpPr>
        <p:spPr>
          <a:xfrm>
            <a:off x="0" y="1119043"/>
            <a:ext cx="11693236" cy="1325563"/>
          </a:xfrm>
        </p:spPr>
        <p:txBody>
          <a:bodyPr>
            <a:normAutofit/>
          </a:bodyPr>
          <a:lstStyle/>
          <a:p>
            <a:r>
              <a:rPr lang="en-US" dirty="0"/>
              <a:t>Is the shareholding of individual board members and key managerial personnel (KMP) disclosed in the latest annual report? (Q37)</a:t>
            </a:r>
          </a:p>
          <a:p>
            <a:pPr marL="457200" lvl="1" indent="0">
              <a:buNone/>
            </a:pPr>
            <a:endParaRPr lang="en-US" dirty="0"/>
          </a:p>
          <a:p>
            <a:endParaRPr lang="en-US" dirty="0"/>
          </a:p>
          <a:p>
            <a:pPr lvl="1"/>
            <a:endParaRPr lang="en-US" dirty="0"/>
          </a:p>
        </p:txBody>
      </p:sp>
      <p:pic>
        <p:nvPicPr>
          <p:cNvPr id="4" name="Picture 3">
            <a:extLst>
              <a:ext uri="{FF2B5EF4-FFF2-40B4-BE49-F238E27FC236}">
                <a16:creationId xmlns:a16="http://schemas.microsoft.com/office/drawing/2014/main" id="{893E88D0-92AD-7865-91DA-54B87D9BB1E3}"/>
              </a:ext>
            </a:extLst>
          </p:cNvPr>
          <p:cNvPicPr>
            <a:picLocks noChangeAspect="1"/>
          </p:cNvPicPr>
          <p:nvPr/>
        </p:nvPicPr>
        <p:blipFill>
          <a:blip r:embed="rId2"/>
          <a:stretch>
            <a:fillRect/>
          </a:stretch>
        </p:blipFill>
        <p:spPr>
          <a:xfrm>
            <a:off x="2209800" y="2573784"/>
            <a:ext cx="7772400" cy="1710431"/>
          </a:xfrm>
          <a:prstGeom prst="rect">
            <a:avLst/>
          </a:prstGeom>
        </p:spPr>
      </p:pic>
    </p:spTree>
    <p:extLst>
      <p:ext uri="{BB962C8B-B14F-4D97-AF65-F5344CB8AC3E}">
        <p14:creationId xmlns:p14="http://schemas.microsoft.com/office/powerpoint/2010/main" val="3211286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77A59-0F40-8FD0-E95F-5F02E3CB4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962F4-0331-E596-C898-AFCD36861F69}"/>
              </a:ext>
            </a:extLst>
          </p:cNvPr>
          <p:cNvSpPr>
            <a:spLocks noGrp="1"/>
          </p:cNvSpPr>
          <p:nvPr>
            <p:ph type="title"/>
          </p:nvPr>
        </p:nvSpPr>
        <p:spPr>
          <a:xfrm>
            <a:off x="0" y="0"/>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2ED53FC3-7149-395D-EBF4-EDADAD866A16}"/>
              </a:ext>
            </a:extLst>
          </p:cNvPr>
          <p:cNvSpPr>
            <a:spLocks noGrp="1"/>
          </p:cNvSpPr>
          <p:nvPr>
            <p:ph idx="1"/>
          </p:nvPr>
        </p:nvSpPr>
        <p:spPr>
          <a:xfrm>
            <a:off x="0" y="966643"/>
            <a:ext cx="10515600" cy="1000702"/>
          </a:xfrm>
        </p:spPr>
        <p:txBody>
          <a:bodyPr>
            <a:normAutofit/>
          </a:bodyPr>
          <a:lstStyle/>
          <a:p>
            <a:r>
              <a:rPr lang="en-US" dirty="0"/>
              <a:t>Dividend distribution policy (Q38)</a:t>
            </a:r>
          </a:p>
          <a:p>
            <a:pPr lvl="1"/>
            <a:r>
              <a:rPr lang="en-US" dirty="0"/>
              <a:t>companies need to specify a target payout/retention ratio</a:t>
            </a:r>
          </a:p>
          <a:p>
            <a:pPr marL="457200" lvl="1" indent="0">
              <a:buNone/>
            </a:pPr>
            <a:endParaRPr lang="en-US" dirty="0"/>
          </a:p>
          <a:p>
            <a:endParaRPr lang="en-US" dirty="0"/>
          </a:p>
          <a:p>
            <a:pPr lvl="1"/>
            <a:endParaRPr lang="en-US" dirty="0"/>
          </a:p>
        </p:txBody>
      </p:sp>
      <p:pic>
        <p:nvPicPr>
          <p:cNvPr id="4" name="Picture 3">
            <a:extLst>
              <a:ext uri="{FF2B5EF4-FFF2-40B4-BE49-F238E27FC236}">
                <a16:creationId xmlns:a16="http://schemas.microsoft.com/office/drawing/2014/main" id="{C2514455-D19F-301E-CF30-4DDAA39A5D3E}"/>
              </a:ext>
            </a:extLst>
          </p:cNvPr>
          <p:cNvPicPr>
            <a:picLocks noChangeAspect="1"/>
          </p:cNvPicPr>
          <p:nvPr/>
        </p:nvPicPr>
        <p:blipFill>
          <a:blip r:embed="rId2"/>
          <a:stretch>
            <a:fillRect/>
          </a:stretch>
        </p:blipFill>
        <p:spPr>
          <a:xfrm>
            <a:off x="2209800" y="2168655"/>
            <a:ext cx="7772400" cy="3722702"/>
          </a:xfrm>
          <a:prstGeom prst="rect">
            <a:avLst/>
          </a:prstGeom>
        </p:spPr>
      </p:pic>
    </p:spTree>
    <p:extLst>
      <p:ext uri="{BB962C8B-B14F-4D97-AF65-F5344CB8AC3E}">
        <p14:creationId xmlns:p14="http://schemas.microsoft.com/office/powerpoint/2010/main" val="24611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4C16-E498-E7C1-805D-E8DE45AC7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D8F73-AC4D-2149-6B3C-C634EC07B2B2}"/>
              </a:ext>
            </a:extLst>
          </p:cNvPr>
          <p:cNvSpPr>
            <a:spLocks noGrp="1"/>
          </p:cNvSpPr>
          <p:nvPr>
            <p:ph type="title"/>
          </p:nvPr>
        </p:nvSpPr>
        <p:spPr>
          <a:xfrm>
            <a:off x="0" y="18255"/>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FFECBE59-F54A-88B3-7CC2-ECF59D0A26A5}"/>
              </a:ext>
            </a:extLst>
          </p:cNvPr>
          <p:cNvSpPr>
            <a:spLocks noGrp="1"/>
          </p:cNvSpPr>
          <p:nvPr>
            <p:ph idx="1"/>
          </p:nvPr>
        </p:nvSpPr>
        <p:spPr>
          <a:xfrm>
            <a:off x="0" y="1049770"/>
            <a:ext cx="10515600" cy="848303"/>
          </a:xfrm>
        </p:spPr>
        <p:txBody>
          <a:bodyPr>
            <a:normAutofit/>
          </a:bodyPr>
          <a:lstStyle/>
          <a:p>
            <a:pPr lvl="1"/>
            <a:r>
              <a:rPr lang="en-US" dirty="0"/>
              <a:t>Has the company periodically rotated its auditors (firm and partner)? (Q42)</a:t>
            </a:r>
          </a:p>
          <a:p>
            <a:pPr lvl="1"/>
            <a:endParaRPr lang="en-US" dirty="0"/>
          </a:p>
        </p:txBody>
      </p:sp>
      <p:pic>
        <p:nvPicPr>
          <p:cNvPr id="5" name="Picture 4">
            <a:extLst>
              <a:ext uri="{FF2B5EF4-FFF2-40B4-BE49-F238E27FC236}">
                <a16:creationId xmlns:a16="http://schemas.microsoft.com/office/drawing/2014/main" id="{98CA509F-1B39-B354-0E1B-7BEB736C9D0D}"/>
              </a:ext>
            </a:extLst>
          </p:cNvPr>
          <p:cNvPicPr>
            <a:picLocks noChangeAspect="1"/>
          </p:cNvPicPr>
          <p:nvPr/>
        </p:nvPicPr>
        <p:blipFill>
          <a:blip r:embed="rId2"/>
          <a:stretch>
            <a:fillRect/>
          </a:stretch>
        </p:blipFill>
        <p:spPr>
          <a:xfrm>
            <a:off x="2209800" y="1846570"/>
            <a:ext cx="7772400" cy="3961660"/>
          </a:xfrm>
          <a:prstGeom prst="rect">
            <a:avLst/>
          </a:prstGeom>
        </p:spPr>
      </p:pic>
    </p:spTree>
    <p:extLst>
      <p:ext uri="{BB962C8B-B14F-4D97-AF65-F5344CB8AC3E}">
        <p14:creationId xmlns:p14="http://schemas.microsoft.com/office/powerpoint/2010/main" val="249080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50A28-C92E-0C4B-A91F-8D2472820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C25AA-1B2E-AA9A-6426-F19E27D6E060}"/>
              </a:ext>
            </a:extLst>
          </p:cNvPr>
          <p:cNvSpPr>
            <a:spLocks noGrp="1"/>
          </p:cNvSpPr>
          <p:nvPr>
            <p:ph type="title"/>
          </p:nvPr>
        </p:nvSpPr>
        <p:spPr>
          <a:xfrm>
            <a:off x="0" y="18255"/>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EF711C81-1623-7EE0-177E-B24C112AEC8A}"/>
              </a:ext>
            </a:extLst>
          </p:cNvPr>
          <p:cNvSpPr>
            <a:spLocks noGrp="1"/>
          </p:cNvSpPr>
          <p:nvPr>
            <p:ph idx="1"/>
          </p:nvPr>
        </p:nvSpPr>
        <p:spPr>
          <a:xfrm>
            <a:off x="0" y="1091334"/>
            <a:ext cx="10515600" cy="792884"/>
          </a:xfrm>
        </p:spPr>
        <p:txBody>
          <a:bodyPr>
            <a:normAutofit/>
          </a:bodyPr>
          <a:lstStyle/>
          <a:p>
            <a:pPr marL="457200" lvl="1" indent="0">
              <a:buNone/>
            </a:pPr>
            <a:r>
              <a:rPr lang="en-US" dirty="0"/>
              <a:t>Has the company disclosed the experience of each board member and senior executives? (Q44)</a:t>
            </a:r>
          </a:p>
        </p:txBody>
      </p:sp>
      <p:pic>
        <p:nvPicPr>
          <p:cNvPr id="4" name="Picture 3">
            <a:extLst>
              <a:ext uri="{FF2B5EF4-FFF2-40B4-BE49-F238E27FC236}">
                <a16:creationId xmlns:a16="http://schemas.microsoft.com/office/drawing/2014/main" id="{B1614E43-1974-3744-253A-7D47D055F3E9}"/>
              </a:ext>
            </a:extLst>
          </p:cNvPr>
          <p:cNvPicPr>
            <a:picLocks noChangeAspect="1"/>
          </p:cNvPicPr>
          <p:nvPr/>
        </p:nvPicPr>
        <p:blipFill>
          <a:blip r:embed="rId2"/>
          <a:stretch>
            <a:fillRect/>
          </a:stretch>
        </p:blipFill>
        <p:spPr>
          <a:xfrm>
            <a:off x="2209800" y="2274297"/>
            <a:ext cx="7772400" cy="2087732"/>
          </a:xfrm>
          <a:prstGeom prst="rect">
            <a:avLst/>
          </a:prstGeom>
        </p:spPr>
      </p:pic>
    </p:spTree>
    <p:extLst>
      <p:ext uri="{BB962C8B-B14F-4D97-AF65-F5344CB8AC3E}">
        <p14:creationId xmlns:p14="http://schemas.microsoft.com/office/powerpoint/2010/main" val="333001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97378-CB12-3890-12B0-6D831E76D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28A2E-690F-8DCE-336C-216F3A3F959D}"/>
              </a:ext>
            </a:extLst>
          </p:cNvPr>
          <p:cNvSpPr>
            <a:spLocks noGrp="1"/>
          </p:cNvSpPr>
          <p:nvPr>
            <p:ph type="title"/>
          </p:nvPr>
        </p:nvSpPr>
        <p:spPr>
          <a:xfrm>
            <a:off x="0" y="18255"/>
            <a:ext cx="10515600" cy="1325563"/>
          </a:xfrm>
        </p:spPr>
        <p:txBody>
          <a:bodyPr/>
          <a:lstStyle/>
          <a:p>
            <a:r>
              <a:rPr lang="en-US" dirty="0"/>
              <a:t>Category III: Transparency and Disclosure</a:t>
            </a:r>
          </a:p>
        </p:txBody>
      </p:sp>
      <p:sp>
        <p:nvSpPr>
          <p:cNvPr id="3" name="Content Placeholder 2">
            <a:extLst>
              <a:ext uri="{FF2B5EF4-FFF2-40B4-BE49-F238E27FC236}">
                <a16:creationId xmlns:a16="http://schemas.microsoft.com/office/drawing/2014/main" id="{EC012A12-8134-B847-E0EB-513CA3E120BC}"/>
              </a:ext>
            </a:extLst>
          </p:cNvPr>
          <p:cNvSpPr>
            <a:spLocks noGrp="1"/>
          </p:cNvSpPr>
          <p:nvPr>
            <p:ph idx="1"/>
          </p:nvPr>
        </p:nvSpPr>
        <p:spPr>
          <a:xfrm>
            <a:off x="0" y="1091335"/>
            <a:ext cx="10515600" cy="1042265"/>
          </a:xfrm>
        </p:spPr>
        <p:txBody>
          <a:bodyPr>
            <a:normAutofit lnSpcReduction="10000"/>
          </a:bodyPr>
          <a:lstStyle/>
          <a:p>
            <a:pPr lvl="1"/>
            <a:r>
              <a:rPr lang="en-US" dirty="0"/>
              <a:t>Has the company, directors or its key managerial personnel (KMP) fined or penalized by regulatory bodies, stock exchanges in the past 12 months? (Q45)</a:t>
            </a:r>
          </a:p>
          <a:p>
            <a:pPr lvl="1"/>
            <a:endParaRPr lang="en-US" dirty="0"/>
          </a:p>
        </p:txBody>
      </p:sp>
      <p:pic>
        <p:nvPicPr>
          <p:cNvPr id="4" name="Picture 3">
            <a:extLst>
              <a:ext uri="{FF2B5EF4-FFF2-40B4-BE49-F238E27FC236}">
                <a16:creationId xmlns:a16="http://schemas.microsoft.com/office/drawing/2014/main" id="{69D33061-08E7-8389-B256-2FCC4C9C913F}"/>
              </a:ext>
            </a:extLst>
          </p:cNvPr>
          <p:cNvPicPr>
            <a:picLocks noChangeAspect="1"/>
          </p:cNvPicPr>
          <p:nvPr/>
        </p:nvPicPr>
        <p:blipFill>
          <a:blip r:embed="rId2"/>
          <a:stretch>
            <a:fillRect/>
          </a:stretch>
        </p:blipFill>
        <p:spPr>
          <a:xfrm>
            <a:off x="2209800" y="2070717"/>
            <a:ext cx="7772400" cy="2716566"/>
          </a:xfrm>
          <a:prstGeom prst="rect">
            <a:avLst/>
          </a:prstGeom>
        </p:spPr>
      </p:pic>
    </p:spTree>
    <p:extLst>
      <p:ext uri="{BB962C8B-B14F-4D97-AF65-F5344CB8AC3E}">
        <p14:creationId xmlns:p14="http://schemas.microsoft.com/office/powerpoint/2010/main" val="216057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8DC25-9319-D9A1-72B4-F4DBB8D29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3E025-D571-2D3C-50AD-68632D8419EE}"/>
              </a:ext>
            </a:extLst>
          </p:cNvPr>
          <p:cNvSpPr>
            <a:spLocks noGrp="1"/>
          </p:cNvSpPr>
          <p:nvPr>
            <p:ph type="title"/>
          </p:nvPr>
        </p:nvSpPr>
        <p:spPr>
          <a:xfrm>
            <a:off x="0" y="0"/>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965032AB-6231-F45F-BC49-43A9775C2018}"/>
              </a:ext>
            </a:extLst>
          </p:cNvPr>
          <p:cNvSpPr>
            <a:spLocks noGrp="1"/>
          </p:cNvSpPr>
          <p:nvPr>
            <p:ph idx="1"/>
          </p:nvPr>
        </p:nvSpPr>
        <p:spPr>
          <a:xfrm>
            <a:off x="0" y="1325563"/>
            <a:ext cx="10515600" cy="515793"/>
          </a:xfrm>
        </p:spPr>
        <p:txBody>
          <a:bodyPr>
            <a:normAutofit/>
          </a:bodyPr>
          <a:lstStyle/>
          <a:p>
            <a:pPr lvl="1"/>
            <a:r>
              <a:rPr lang="en-US" dirty="0"/>
              <a:t>Engagement of directors (Q48)</a:t>
            </a:r>
          </a:p>
        </p:txBody>
      </p:sp>
      <p:grpSp>
        <p:nvGrpSpPr>
          <p:cNvPr id="6" name="Group 5">
            <a:extLst>
              <a:ext uri="{FF2B5EF4-FFF2-40B4-BE49-F238E27FC236}">
                <a16:creationId xmlns:a16="http://schemas.microsoft.com/office/drawing/2014/main" id="{40FD304A-82E7-03B1-4DDE-1AEE7CBC098C}"/>
              </a:ext>
            </a:extLst>
          </p:cNvPr>
          <p:cNvGrpSpPr/>
          <p:nvPr/>
        </p:nvGrpSpPr>
        <p:grpSpPr>
          <a:xfrm>
            <a:off x="2057400" y="2004840"/>
            <a:ext cx="7772400" cy="4137733"/>
            <a:chOff x="2057400" y="2004840"/>
            <a:chExt cx="7772400" cy="4137733"/>
          </a:xfrm>
        </p:grpSpPr>
        <p:pic>
          <p:nvPicPr>
            <p:cNvPr id="4" name="Picture 3">
              <a:extLst>
                <a:ext uri="{FF2B5EF4-FFF2-40B4-BE49-F238E27FC236}">
                  <a16:creationId xmlns:a16="http://schemas.microsoft.com/office/drawing/2014/main" id="{C9BC2945-C5C6-AE9C-EE06-081C663D8E4F}"/>
                </a:ext>
              </a:extLst>
            </p:cNvPr>
            <p:cNvPicPr>
              <a:picLocks noChangeAspect="1"/>
            </p:cNvPicPr>
            <p:nvPr/>
          </p:nvPicPr>
          <p:blipFill>
            <a:blip r:embed="rId2"/>
            <a:stretch>
              <a:fillRect/>
            </a:stretch>
          </p:blipFill>
          <p:spPr>
            <a:xfrm>
              <a:off x="2057400" y="2004840"/>
              <a:ext cx="7772400" cy="465337"/>
            </a:xfrm>
            <a:prstGeom prst="rect">
              <a:avLst/>
            </a:prstGeom>
          </p:spPr>
        </p:pic>
        <p:pic>
          <p:nvPicPr>
            <p:cNvPr id="5" name="Picture 4">
              <a:extLst>
                <a:ext uri="{FF2B5EF4-FFF2-40B4-BE49-F238E27FC236}">
                  <a16:creationId xmlns:a16="http://schemas.microsoft.com/office/drawing/2014/main" id="{76BDCC35-D35D-2C36-C4C0-FA3DCD46177E}"/>
                </a:ext>
              </a:extLst>
            </p:cNvPr>
            <p:cNvPicPr>
              <a:picLocks noChangeAspect="1"/>
            </p:cNvPicPr>
            <p:nvPr/>
          </p:nvPicPr>
          <p:blipFill>
            <a:blip r:embed="rId3"/>
            <a:stretch>
              <a:fillRect/>
            </a:stretch>
          </p:blipFill>
          <p:spPr>
            <a:xfrm>
              <a:off x="2057400" y="2470177"/>
              <a:ext cx="7772400" cy="3672396"/>
            </a:xfrm>
            <a:prstGeom prst="rect">
              <a:avLst/>
            </a:prstGeom>
          </p:spPr>
        </p:pic>
      </p:grpSp>
    </p:spTree>
    <p:extLst>
      <p:ext uri="{BB962C8B-B14F-4D97-AF65-F5344CB8AC3E}">
        <p14:creationId xmlns:p14="http://schemas.microsoft.com/office/powerpoint/2010/main" val="30228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E89F-0072-DC47-EDFD-0AFBFB37F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0D2A8C-B473-B8B6-BA69-1AC23C0CC29F}"/>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0D08B590-8B12-447A-3CEC-3450BD717D69}"/>
              </a:ext>
            </a:extLst>
          </p:cNvPr>
          <p:cNvSpPr>
            <a:spLocks noGrp="1"/>
          </p:cNvSpPr>
          <p:nvPr>
            <p:ph idx="1"/>
          </p:nvPr>
        </p:nvSpPr>
        <p:spPr>
          <a:xfrm>
            <a:off x="0" y="1113105"/>
            <a:ext cx="10515600" cy="680069"/>
          </a:xfrm>
        </p:spPr>
        <p:txBody>
          <a:bodyPr>
            <a:normAutofit/>
          </a:bodyPr>
          <a:lstStyle/>
          <a:p>
            <a:pPr lvl="1"/>
            <a:r>
              <a:rPr lang="en-US" dirty="0"/>
              <a:t>Does the board meet sufficiently to exercise due diligence? (Q49)</a:t>
            </a:r>
          </a:p>
        </p:txBody>
      </p:sp>
      <p:pic>
        <p:nvPicPr>
          <p:cNvPr id="4" name="Picture 3">
            <a:extLst>
              <a:ext uri="{FF2B5EF4-FFF2-40B4-BE49-F238E27FC236}">
                <a16:creationId xmlns:a16="http://schemas.microsoft.com/office/drawing/2014/main" id="{4840E4BC-7A32-ACE1-B816-BFFE9085E768}"/>
              </a:ext>
            </a:extLst>
          </p:cNvPr>
          <p:cNvPicPr>
            <a:picLocks noChangeAspect="1"/>
          </p:cNvPicPr>
          <p:nvPr/>
        </p:nvPicPr>
        <p:blipFill>
          <a:blip r:embed="rId2"/>
          <a:stretch>
            <a:fillRect/>
          </a:stretch>
        </p:blipFill>
        <p:spPr>
          <a:xfrm>
            <a:off x="1212273" y="2261071"/>
            <a:ext cx="7772400" cy="1471473"/>
          </a:xfrm>
          <a:prstGeom prst="rect">
            <a:avLst/>
          </a:prstGeom>
        </p:spPr>
      </p:pic>
    </p:spTree>
    <p:extLst>
      <p:ext uri="{BB962C8B-B14F-4D97-AF65-F5344CB8AC3E}">
        <p14:creationId xmlns:p14="http://schemas.microsoft.com/office/powerpoint/2010/main" val="125800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F9418-A686-2C5F-7511-4A87C73D391B}"/>
              </a:ext>
            </a:extLst>
          </p:cNvPr>
          <p:cNvSpPr>
            <a:spLocks noGrp="1"/>
          </p:cNvSpPr>
          <p:nvPr>
            <p:ph type="title"/>
          </p:nvPr>
        </p:nvSpPr>
        <p:spPr/>
        <p:txBody>
          <a:bodyPr/>
          <a:lstStyle/>
          <a:p>
            <a:r>
              <a:rPr lang="en-US" dirty="0"/>
              <a:t>4 categories</a:t>
            </a:r>
          </a:p>
        </p:txBody>
      </p:sp>
      <p:sp>
        <p:nvSpPr>
          <p:cNvPr id="3" name="Content Placeholder 2">
            <a:extLst>
              <a:ext uri="{FF2B5EF4-FFF2-40B4-BE49-F238E27FC236}">
                <a16:creationId xmlns:a16="http://schemas.microsoft.com/office/drawing/2014/main" id="{4B417447-736B-08D9-2BD9-8095F55C2EE9}"/>
              </a:ext>
            </a:extLst>
          </p:cNvPr>
          <p:cNvSpPr>
            <a:spLocks noGrp="1"/>
          </p:cNvSpPr>
          <p:nvPr>
            <p:ph idx="1"/>
          </p:nvPr>
        </p:nvSpPr>
        <p:spPr/>
        <p:txBody>
          <a:bodyPr/>
          <a:lstStyle/>
          <a:p>
            <a:r>
              <a:rPr lang="en-US" dirty="0"/>
              <a:t>Category I: Rights and equitable treatment of shareholders (30%) : Monil</a:t>
            </a:r>
          </a:p>
          <a:p>
            <a:r>
              <a:rPr lang="en-US" dirty="0"/>
              <a:t>Category II: Role of stakeholders (10%) : Supriya</a:t>
            </a:r>
          </a:p>
          <a:p>
            <a:r>
              <a:rPr lang="en-US" dirty="0"/>
              <a:t> Category III: Transparency and Disclosure (30%) : Akash</a:t>
            </a:r>
          </a:p>
          <a:p>
            <a:r>
              <a:rPr lang="en-US" dirty="0"/>
              <a:t>Category IV: Responsibilities of the board (30%) : </a:t>
            </a:r>
            <a:r>
              <a:rPr lang="en-US" dirty="0" err="1"/>
              <a:t>Divay</a:t>
            </a:r>
            <a:endParaRPr lang="en-US" dirty="0"/>
          </a:p>
          <a:p>
            <a:endParaRPr lang="en-US" dirty="0"/>
          </a:p>
          <a:p>
            <a:endParaRPr lang="en-US" dirty="0"/>
          </a:p>
        </p:txBody>
      </p:sp>
    </p:spTree>
    <p:extLst>
      <p:ext uri="{BB962C8B-B14F-4D97-AF65-F5344CB8AC3E}">
        <p14:creationId xmlns:p14="http://schemas.microsoft.com/office/powerpoint/2010/main" val="968023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1E490-7BB4-BAC2-637F-829E4BAB5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3D77C-ABDC-A4C3-D242-C9D5FE2294B1}"/>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F73F27E1-BFDB-CAD4-DE9C-0120FA685EA2}"/>
              </a:ext>
            </a:extLst>
          </p:cNvPr>
          <p:cNvSpPr>
            <a:spLocks noGrp="1"/>
          </p:cNvSpPr>
          <p:nvPr>
            <p:ph idx="1"/>
          </p:nvPr>
        </p:nvSpPr>
        <p:spPr>
          <a:xfrm>
            <a:off x="0" y="1101231"/>
            <a:ext cx="10515600" cy="680069"/>
          </a:xfrm>
        </p:spPr>
        <p:txBody>
          <a:bodyPr>
            <a:normAutofit fontScale="92500" lnSpcReduction="10000"/>
          </a:bodyPr>
          <a:lstStyle/>
          <a:p>
            <a:pPr lvl="1"/>
            <a:r>
              <a:rPr lang="en-US" dirty="0"/>
              <a:t>Board competence (Q51)</a:t>
            </a:r>
          </a:p>
          <a:p>
            <a:pPr lvl="2"/>
            <a:r>
              <a:rPr lang="en-US" dirty="0"/>
              <a:t>Wide spectrum of expertise  with at least 10 years of experience</a:t>
            </a:r>
          </a:p>
        </p:txBody>
      </p:sp>
      <p:grpSp>
        <p:nvGrpSpPr>
          <p:cNvPr id="6" name="Group 5">
            <a:extLst>
              <a:ext uri="{FF2B5EF4-FFF2-40B4-BE49-F238E27FC236}">
                <a16:creationId xmlns:a16="http://schemas.microsoft.com/office/drawing/2014/main" id="{63C45C21-7A68-4996-91C8-C31B23A2D14E}"/>
              </a:ext>
            </a:extLst>
          </p:cNvPr>
          <p:cNvGrpSpPr/>
          <p:nvPr/>
        </p:nvGrpSpPr>
        <p:grpSpPr>
          <a:xfrm>
            <a:off x="2809999" y="1983179"/>
            <a:ext cx="6572002" cy="4689227"/>
            <a:chOff x="2087087" y="1731504"/>
            <a:chExt cx="7786255" cy="5997806"/>
          </a:xfrm>
        </p:grpSpPr>
        <p:pic>
          <p:nvPicPr>
            <p:cNvPr id="4" name="Picture 3">
              <a:extLst>
                <a:ext uri="{FF2B5EF4-FFF2-40B4-BE49-F238E27FC236}">
                  <a16:creationId xmlns:a16="http://schemas.microsoft.com/office/drawing/2014/main" id="{F4C8BA28-6C25-EB53-1CF8-A0F2B11874F9}"/>
                </a:ext>
              </a:extLst>
            </p:cNvPr>
            <p:cNvPicPr>
              <a:picLocks noChangeAspect="1"/>
            </p:cNvPicPr>
            <p:nvPr/>
          </p:nvPicPr>
          <p:blipFill>
            <a:blip r:embed="rId2"/>
            <a:stretch>
              <a:fillRect/>
            </a:stretch>
          </p:blipFill>
          <p:spPr>
            <a:xfrm>
              <a:off x="2100942" y="1731504"/>
              <a:ext cx="7772400" cy="842638"/>
            </a:xfrm>
            <a:prstGeom prst="rect">
              <a:avLst/>
            </a:prstGeom>
          </p:spPr>
        </p:pic>
        <p:pic>
          <p:nvPicPr>
            <p:cNvPr id="5" name="Picture 4">
              <a:extLst>
                <a:ext uri="{FF2B5EF4-FFF2-40B4-BE49-F238E27FC236}">
                  <a16:creationId xmlns:a16="http://schemas.microsoft.com/office/drawing/2014/main" id="{8212F987-2A53-D7D7-F41A-71D70440C8C4}"/>
                </a:ext>
              </a:extLst>
            </p:cNvPr>
            <p:cNvPicPr>
              <a:picLocks noChangeAspect="1"/>
            </p:cNvPicPr>
            <p:nvPr/>
          </p:nvPicPr>
          <p:blipFill>
            <a:blip r:embed="rId3"/>
            <a:stretch>
              <a:fillRect/>
            </a:stretch>
          </p:blipFill>
          <p:spPr>
            <a:xfrm>
              <a:off x="2087087" y="2560287"/>
              <a:ext cx="7772400" cy="5169023"/>
            </a:xfrm>
            <a:prstGeom prst="rect">
              <a:avLst/>
            </a:prstGeom>
          </p:spPr>
        </p:pic>
      </p:grpSp>
    </p:spTree>
    <p:extLst>
      <p:ext uri="{BB962C8B-B14F-4D97-AF65-F5344CB8AC3E}">
        <p14:creationId xmlns:p14="http://schemas.microsoft.com/office/powerpoint/2010/main" val="1636482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B9A91-F1A9-C27D-ABBC-6BF07ACF3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3A70E-AAA3-2496-812B-3BD304267479}"/>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E042AF17-7B98-7E89-F92C-1D9DBC0ED0B7}"/>
              </a:ext>
            </a:extLst>
          </p:cNvPr>
          <p:cNvSpPr>
            <a:spLocks noGrp="1"/>
          </p:cNvSpPr>
          <p:nvPr>
            <p:ph idx="1"/>
          </p:nvPr>
        </p:nvSpPr>
        <p:spPr>
          <a:xfrm>
            <a:off x="0" y="1113105"/>
            <a:ext cx="10515600" cy="1325563"/>
          </a:xfrm>
        </p:spPr>
        <p:txBody>
          <a:bodyPr>
            <a:normAutofit/>
          </a:bodyPr>
          <a:lstStyle/>
          <a:p>
            <a:pPr lvl="1"/>
            <a:r>
              <a:rPr lang="en-US" dirty="0"/>
              <a:t>Gender diversity on board (Q52)</a:t>
            </a:r>
          </a:p>
          <a:p>
            <a:pPr lvl="2"/>
            <a:r>
              <a:rPr lang="en-US" dirty="0"/>
              <a:t>The company needs to appoint professional women directors on the board who have not had affiliations with the promoter family.</a:t>
            </a:r>
          </a:p>
        </p:txBody>
      </p:sp>
      <p:pic>
        <p:nvPicPr>
          <p:cNvPr id="4" name="Picture 3">
            <a:extLst>
              <a:ext uri="{FF2B5EF4-FFF2-40B4-BE49-F238E27FC236}">
                <a16:creationId xmlns:a16="http://schemas.microsoft.com/office/drawing/2014/main" id="{C76BA9F7-3C98-DC32-4D93-770B8E7E4453}"/>
              </a:ext>
            </a:extLst>
          </p:cNvPr>
          <p:cNvPicPr>
            <a:picLocks noChangeAspect="1"/>
          </p:cNvPicPr>
          <p:nvPr/>
        </p:nvPicPr>
        <p:blipFill>
          <a:blip r:embed="rId2"/>
          <a:stretch>
            <a:fillRect/>
          </a:stretch>
        </p:blipFill>
        <p:spPr>
          <a:xfrm>
            <a:off x="2209800" y="2438668"/>
            <a:ext cx="7772400" cy="2301535"/>
          </a:xfrm>
          <a:prstGeom prst="rect">
            <a:avLst/>
          </a:prstGeom>
        </p:spPr>
      </p:pic>
    </p:spTree>
    <p:extLst>
      <p:ext uri="{BB962C8B-B14F-4D97-AF65-F5344CB8AC3E}">
        <p14:creationId xmlns:p14="http://schemas.microsoft.com/office/powerpoint/2010/main" val="3376906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38956-BE29-5F9F-5D4C-015A9BA35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2B832-8091-8D87-E9E0-F4FECBFC8AFA}"/>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26626C33-1843-DA5D-85EA-FF7828611B52}"/>
              </a:ext>
            </a:extLst>
          </p:cNvPr>
          <p:cNvSpPr>
            <a:spLocks noGrp="1"/>
          </p:cNvSpPr>
          <p:nvPr>
            <p:ph idx="1"/>
          </p:nvPr>
        </p:nvSpPr>
        <p:spPr>
          <a:xfrm>
            <a:off x="0" y="1113105"/>
            <a:ext cx="10515600" cy="573191"/>
          </a:xfrm>
        </p:spPr>
        <p:txBody>
          <a:bodyPr>
            <a:normAutofit/>
          </a:bodyPr>
          <a:lstStyle/>
          <a:p>
            <a:pPr lvl="1"/>
            <a:r>
              <a:rPr lang="en-US" dirty="0"/>
              <a:t>Is there adequate women representation in the workforce? (Q53)</a:t>
            </a:r>
          </a:p>
        </p:txBody>
      </p:sp>
      <p:pic>
        <p:nvPicPr>
          <p:cNvPr id="4" name="Picture 3">
            <a:extLst>
              <a:ext uri="{FF2B5EF4-FFF2-40B4-BE49-F238E27FC236}">
                <a16:creationId xmlns:a16="http://schemas.microsoft.com/office/drawing/2014/main" id="{96FB950A-6353-4D2A-0BBA-CFE7B9DDB105}"/>
              </a:ext>
            </a:extLst>
          </p:cNvPr>
          <p:cNvPicPr>
            <a:picLocks noChangeAspect="1"/>
          </p:cNvPicPr>
          <p:nvPr/>
        </p:nvPicPr>
        <p:blipFill>
          <a:blip r:embed="rId2"/>
          <a:stretch>
            <a:fillRect/>
          </a:stretch>
        </p:blipFill>
        <p:spPr>
          <a:xfrm>
            <a:off x="2209800" y="2115787"/>
            <a:ext cx="7772400" cy="1069019"/>
          </a:xfrm>
          <a:prstGeom prst="rect">
            <a:avLst/>
          </a:prstGeom>
        </p:spPr>
      </p:pic>
    </p:spTree>
    <p:extLst>
      <p:ext uri="{BB962C8B-B14F-4D97-AF65-F5344CB8AC3E}">
        <p14:creationId xmlns:p14="http://schemas.microsoft.com/office/powerpoint/2010/main" val="211152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A5676-90E9-D3F8-F823-63BC22ABAF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DC26DC-BEE6-90A9-49FB-F8E5204D8B75}"/>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0CB377C5-E06E-4692-F414-F8382474010A}"/>
              </a:ext>
            </a:extLst>
          </p:cNvPr>
          <p:cNvSpPr>
            <a:spLocks noGrp="1"/>
          </p:cNvSpPr>
          <p:nvPr>
            <p:ph idx="1"/>
          </p:nvPr>
        </p:nvSpPr>
        <p:spPr>
          <a:xfrm>
            <a:off x="0" y="1113105"/>
            <a:ext cx="11649694" cy="1325563"/>
          </a:xfrm>
        </p:spPr>
        <p:txBody>
          <a:bodyPr>
            <a:normAutofit/>
          </a:bodyPr>
          <a:lstStyle/>
          <a:p>
            <a:pPr lvl="1"/>
            <a:r>
              <a:rPr lang="en-US" dirty="0"/>
              <a:t>Adequate independence of the board: (Q54)</a:t>
            </a:r>
          </a:p>
          <a:p>
            <a:pPr lvl="2"/>
            <a:r>
              <a:rPr lang="en-US" dirty="0"/>
              <a:t>Companies with an executive/promoter Chairperson must have at least 50% directors as independent and other boards must have at least 33% directors as independent</a:t>
            </a:r>
          </a:p>
        </p:txBody>
      </p:sp>
      <p:grpSp>
        <p:nvGrpSpPr>
          <p:cNvPr id="6" name="Group 5">
            <a:extLst>
              <a:ext uri="{FF2B5EF4-FFF2-40B4-BE49-F238E27FC236}">
                <a16:creationId xmlns:a16="http://schemas.microsoft.com/office/drawing/2014/main" id="{CA2F18B5-B1C9-228D-160C-C13F2EFF52DD}"/>
              </a:ext>
            </a:extLst>
          </p:cNvPr>
          <p:cNvGrpSpPr/>
          <p:nvPr/>
        </p:nvGrpSpPr>
        <p:grpSpPr>
          <a:xfrm>
            <a:off x="2559627" y="2277694"/>
            <a:ext cx="7072745" cy="4283277"/>
            <a:chOff x="1924792" y="2438668"/>
            <a:chExt cx="7784275" cy="5181575"/>
          </a:xfrm>
        </p:grpSpPr>
        <p:pic>
          <p:nvPicPr>
            <p:cNvPr id="4" name="Picture 3">
              <a:extLst>
                <a:ext uri="{FF2B5EF4-FFF2-40B4-BE49-F238E27FC236}">
                  <a16:creationId xmlns:a16="http://schemas.microsoft.com/office/drawing/2014/main" id="{172CD623-59FF-6098-059E-6309DDA491A8}"/>
                </a:ext>
              </a:extLst>
            </p:cNvPr>
            <p:cNvPicPr>
              <a:picLocks noChangeAspect="1"/>
            </p:cNvPicPr>
            <p:nvPr/>
          </p:nvPicPr>
          <p:blipFill>
            <a:blip r:embed="rId2"/>
            <a:stretch>
              <a:fillRect/>
            </a:stretch>
          </p:blipFill>
          <p:spPr>
            <a:xfrm>
              <a:off x="1936667" y="2438668"/>
              <a:ext cx="7772400" cy="2917794"/>
            </a:xfrm>
            <a:prstGeom prst="rect">
              <a:avLst/>
            </a:prstGeom>
          </p:spPr>
        </p:pic>
        <p:pic>
          <p:nvPicPr>
            <p:cNvPr id="5" name="Picture 4">
              <a:extLst>
                <a:ext uri="{FF2B5EF4-FFF2-40B4-BE49-F238E27FC236}">
                  <a16:creationId xmlns:a16="http://schemas.microsoft.com/office/drawing/2014/main" id="{1768593D-B66F-3A25-0B0F-C5B806B54257}"/>
                </a:ext>
              </a:extLst>
            </p:cNvPr>
            <p:cNvPicPr>
              <a:picLocks noChangeAspect="1"/>
            </p:cNvPicPr>
            <p:nvPr/>
          </p:nvPicPr>
          <p:blipFill>
            <a:blip r:embed="rId3"/>
            <a:stretch>
              <a:fillRect/>
            </a:stretch>
          </p:blipFill>
          <p:spPr>
            <a:xfrm>
              <a:off x="1924792" y="5306131"/>
              <a:ext cx="7772400" cy="2314112"/>
            </a:xfrm>
            <a:prstGeom prst="rect">
              <a:avLst/>
            </a:prstGeom>
          </p:spPr>
        </p:pic>
      </p:grpSp>
    </p:spTree>
    <p:extLst>
      <p:ext uri="{BB962C8B-B14F-4D97-AF65-F5344CB8AC3E}">
        <p14:creationId xmlns:p14="http://schemas.microsoft.com/office/powerpoint/2010/main" val="3776381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81412-EB48-6A1E-3830-9251B1D87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6CAA43-B684-9A75-0249-F2A49ABE3DC4}"/>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41F30A9C-1ADE-CC54-DC58-C1C87DF73CBA}"/>
              </a:ext>
            </a:extLst>
          </p:cNvPr>
          <p:cNvSpPr>
            <a:spLocks noGrp="1"/>
          </p:cNvSpPr>
          <p:nvPr>
            <p:ph idx="1"/>
          </p:nvPr>
        </p:nvSpPr>
        <p:spPr>
          <a:xfrm>
            <a:off x="-1" y="1124981"/>
            <a:ext cx="11697195" cy="1325563"/>
          </a:xfrm>
        </p:spPr>
        <p:txBody>
          <a:bodyPr>
            <a:normAutofit/>
          </a:bodyPr>
          <a:lstStyle/>
          <a:p>
            <a:pPr lvl="1"/>
            <a:r>
              <a:rPr lang="en-US" dirty="0"/>
              <a:t>Do the board committees have adequate independent representation? (Q55)</a:t>
            </a:r>
          </a:p>
          <a:p>
            <a:pPr lvl="2"/>
            <a:r>
              <a:rPr lang="en-US" dirty="0"/>
              <a:t>The audit committee must have more than three directors • There is no executive director in the NRC • No independent director in the audit committee and NRC has a tenure of more than 10 years on the board</a:t>
            </a:r>
          </a:p>
        </p:txBody>
      </p:sp>
      <p:pic>
        <p:nvPicPr>
          <p:cNvPr id="4" name="Picture 3">
            <a:extLst>
              <a:ext uri="{FF2B5EF4-FFF2-40B4-BE49-F238E27FC236}">
                <a16:creationId xmlns:a16="http://schemas.microsoft.com/office/drawing/2014/main" id="{4191D6A5-C94E-0F27-D794-466A40F8AB54}"/>
              </a:ext>
            </a:extLst>
          </p:cNvPr>
          <p:cNvPicPr>
            <a:picLocks noChangeAspect="1"/>
          </p:cNvPicPr>
          <p:nvPr/>
        </p:nvPicPr>
        <p:blipFill>
          <a:blip r:embed="rId2"/>
          <a:stretch>
            <a:fillRect/>
          </a:stretch>
        </p:blipFill>
        <p:spPr>
          <a:xfrm>
            <a:off x="3301831" y="2183795"/>
            <a:ext cx="7213769" cy="4447323"/>
          </a:xfrm>
          <a:prstGeom prst="rect">
            <a:avLst/>
          </a:prstGeom>
        </p:spPr>
      </p:pic>
    </p:spTree>
    <p:extLst>
      <p:ext uri="{BB962C8B-B14F-4D97-AF65-F5344CB8AC3E}">
        <p14:creationId xmlns:p14="http://schemas.microsoft.com/office/powerpoint/2010/main" val="101673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39354-73DE-89AB-F89A-8B8669636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1745F-3AD6-C042-3308-8F2DD275CC87}"/>
              </a:ext>
            </a:extLst>
          </p:cNvPr>
          <p:cNvSpPr>
            <a:spLocks noGrp="1"/>
          </p:cNvSpPr>
          <p:nvPr>
            <p:ph type="title"/>
          </p:nvPr>
        </p:nvSpPr>
        <p:spPr>
          <a:xfrm>
            <a:off x="0" y="18255"/>
            <a:ext cx="10515600" cy="1325563"/>
          </a:xfrm>
        </p:spPr>
        <p:txBody>
          <a:bodyPr/>
          <a:lstStyle/>
          <a:p>
            <a:r>
              <a:rPr lang="en-US" dirty="0"/>
              <a:t>Category IV: Responsibilities of the board </a:t>
            </a:r>
          </a:p>
        </p:txBody>
      </p:sp>
      <p:sp>
        <p:nvSpPr>
          <p:cNvPr id="3" name="Content Placeholder 2">
            <a:extLst>
              <a:ext uri="{FF2B5EF4-FFF2-40B4-BE49-F238E27FC236}">
                <a16:creationId xmlns:a16="http://schemas.microsoft.com/office/drawing/2014/main" id="{32F2852F-E250-270E-F13C-82A9A4D80B3A}"/>
              </a:ext>
            </a:extLst>
          </p:cNvPr>
          <p:cNvSpPr>
            <a:spLocks noGrp="1"/>
          </p:cNvSpPr>
          <p:nvPr>
            <p:ph idx="1"/>
          </p:nvPr>
        </p:nvSpPr>
        <p:spPr>
          <a:xfrm>
            <a:off x="-1" y="1124981"/>
            <a:ext cx="11697195" cy="897783"/>
          </a:xfrm>
        </p:spPr>
        <p:txBody>
          <a:bodyPr>
            <a:normAutofit/>
          </a:bodyPr>
          <a:lstStyle/>
          <a:p>
            <a:pPr lvl="1"/>
            <a:r>
              <a:rPr lang="en-US" dirty="0"/>
              <a:t>CEO compensation commensurate with the company's size and performance? (Q63)</a:t>
            </a:r>
          </a:p>
        </p:txBody>
      </p:sp>
      <p:pic>
        <p:nvPicPr>
          <p:cNvPr id="4" name="Picture 3">
            <a:extLst>
              <a:ext uri="{FF2B5EF4-FFF2-40B4-BE49-F238E27FC236}">
                <a16:creationId xmlns:a16="http://schemas.microsoft.com/office/drawing/2014/main" id="{82B212E4-DAFA-D494-9770-9B0E8494AFF8}"/>
              </a:ext>
            </a:extLst>
          </p:cNvPr>
          <p:cNvPicPr>
            <a:picLocks noChangeAspect="1"/>
          </p:cNvPicPr>
          <p:nvPr/>
        </p:nvPicPr>
        <p:blipFill>
          <a:blip r:embed="rId2"/>
          <a:stretch>
            <a:fillRect/>
          </a:stretch>
        </p:blipFill>
        <p:spPr>
          <a:xfrm>
            <a:off x="2209800" y="1577781"/>
            <a:ext cx="6726382" cy="4810777"/>
          </a:xfrm>
          <a:prstGeom prst="rect">
            <a:avLst/>
          </a:prstGeom>
        </p:spPr>
      </p:pic>
    </p:spTree>
    <p:extLst>
      <p:ext uri="{BB962C8B-B14F-4D97-AF65-F5344CB8AC3E}">
        <p14:creationId xmlns:p14="http://schemas.microsoft.com/office/powerpoint/2010/main" val="955601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5BF5-0585-69BB-0A0E-613C6993AF2F}"/>
              </a:ext>
            </a:extLst>
          </p:cNvPr>
          <p:cNvSpPr>
            <a:spLocks noGrp="1"/>
          </p:cNvSpPr>
          <p:nvPr>
            <p:ph type="title"/>
          </p:nvPr>
        </p:nvSpPr>
        <p:spPr/>
        <p:txBody>
          <a:bodyPr/>
          <a:lstStyle/>
          <a:p>
            <a:r>
              <a:rPr lang="en-US" dirty="0"/>
              <a:t>Sources needed	</a:t>
            </a:r>
          </a:p>
        </p:txBody>
      </p:sp>
      <p:sp>
        <p:nvSpPr>
          <p:cNvPr id="3" name="Content Placeholder 2">
            <a:extLst>
              <a:ext uri="{FF2B5EF4-FFF2-40B4-BE49-F238E27FC236}">
                <a16:creationId xmlns:a16="http://schemas.microsoft.com/office/drawing/2014/main" id="{81B1A3A2-6CBE-2327-9368-16A66D670D86}"/>
              </a:ext>
            </a:extLst>
          </p:cNvPr>
          <p:cNvSpPr>
            <a:spLocks noGrp="1"/>
          </p:cNvSpPr>
          <p:nvPr>
            <p:ph idx="1"/>
          </p:nvPr>
        </p:nvSpPr>
        <p:spPr/>
        <p:txBody>
          <a:bodyPr/>
          <a:lstStyle/>
          <a:p>
            <a:r>
              <a:rPr lang="en-US" dirty="0"/>
              <a:t>Annual Report</a:t>
            </a:r>
          </a:p>
          <a:p>
            <a:r>
              <a:rPr lang="en-US" dirty="0"/>
              <a:t>Exchange websites</a:t>
            </a:r>
          </a:p>
          <a:p>
            <a:r>
              <a:rPr lang="en-US" dirty="0"/>
              <a:t>Company website</a:t>
            </a:r>
          </a:p>
          <a:p>
            <a:r>
              <a:rPr lang="en-US" dirty="0"/>
              <a:t>Screener</a:t>
            </a:r>
          </a:p>
          <a:p>
            <a:r>
              <a:rPr lang="en-US" dirty="0"/>
              <a:t>Web search</a:t>
            </a:r>
          </a:p>
        </p:txBody>
      </p:sp>
    </p:spTree>
    <p:extLst>
      <p:ext uri="{BB962C8B-B14F-4D97-AF65-F5344CB8AC3E}">
        <p14:creationId xmlns:p14="http://schemas.microsoft.com/office/powerpoint/2010/main" val="3804640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5AAC-537E-9EB4-F42D-E51B75B364E0}"/>
              </a:ext>
            </a:extLst>
          </p:cNvPr>
          <p:cNvSpPr>
            <a:spLocks noGrp="1"/>
          </p:cNvSpPr>
          <p:nvPr>
            <p:ph type="title"/>
          </p:nvPr>
        </p:nvSpPr>
        <p:spPr/>
        <p:txBody>
          <a:bodyPr/>
          <a:lstStyle/>
          <a:p>
            <a:r>
              <a:rPr lang="en-US" dirty="0"/>
              <a:t>Category I: Rights and equitable treatment of shareholders </a:t>
            </a:r>
          </a:p>
        </p:txBody>
      </p:sp>
      <p:sp>
        <p:nvSpPr>
          <p:cNvPr id="3" name="Content Placeholder 2">
            <a:extLst>
              <a:ext uri="{FF2B5EF4-FFF2-40B4-BE49-F238E27FC236}">
                <a16:creationId xmlns:a16="http://schemas.microsoft.com/office/drawing/2014/main" id="{C907045B-E10E-4363-3550-9208E87CC7D1}"/>
              </a:ext>
            </a:extLst>
          </p:cNvPr>
          <p:cNvSpPr>
            <a:spLocks noGrp="1"/>
          </p:cNvSpPr>
          <p:nvPr>
            <p:ph idx="1"/>
          </p:nvPr>
        </p:nvSpPr>
        <p:spPr/>
        <p:txBody>
          <a:bodyPr>
            <a:normAutofit/>
          </a:bodyPr>
          <a:lstStyle/>
          <a:p>
            <a:r>
              <a:rPr lang="en-US" sz="2400" dirty="0"/>
              <a:t>Board Permanency</a:t>
            </a:r>
          </a:p>
          <a:p>
            <a:pPr lvl="1"/>
            <a:r>
              <a:rPr lang="en-US" sz="2000" dirty="0"/>
              <a:t>See if the appointment date or reappointment date is within 5 years for all directors.</a:t>
            </a:r>
          </a:p>
          <a:p>
            <a:pPr lvl="1"/>
            <a:r>
              <a:rPr lang="en-US" sz="2000" dirty="0"/>
              <a:t>If a director is from lender group, find that out. (If explicitly mentioned)</a:t>
            </a:r>
          </a:p>
          <a:p>
            <a:pPr lvl="1"/>
            <a:r>
              <a:rPr lang="en-US" sz="2000" dirty="0"/>
              <a:t>Source : Link</a:t>
            </a:r>
          </a:p>
          <a:p>
            <a:endParaRPr lang="en-US" sz="2400" dirty="0"/>
          </a:p>
          <a:p>
            <a:pPr lvl="1"/>
            <a:endParaRPr lang="en-US" sz="2000" dirty="0"/>
          </a:p>
          <a:p>
            <a:endParaRPr lang="en-US" sz="2400" dirty="0"/>
          </a:p>
        </p:txBody>
      </p:sp>
      <p:pic>
        <p:nvPicPr>
          <p:cNvPr id="4" name="Picture 3">
            <a:extLst>
              <a:ext uri="{FF2B5EF4-FFF2-40B4-BE49-F238E27FC236}">
                <a16:creationId xmlns:a16="http://schemas.microsoft.com/office/drawing/2014/main" id="{466D2A00-93B6-A7CB-0476-DA02FE2F5162}"/>
              </a:ext>
            </a:extLst>
          </p:cNvPr>
          <p:cNvPicPr>
            <a:picLocks noChangeAspect="1"/>
          </p:cNvPicPr>
          <p:nvPr/>
        </p:nvPicPr>
        <p:blipFill>
          <a:blip r:embed="rId3"/>
          <a:stretch>
            <a:fillRect/>
          </a:stretch>
        </p:blipFill>
        <p:spPr>
          <a:xfrm>
            <a:off x="838199" y="3641005"/>
            <a:ext cx="10515601" cy="2670895"/>
          </a:xfrm>
          <a:prstGeom prst="rect">
            <a:avLst/>
          </a:prstGeom>
        </p:spPr>
      </p:pic>
    </p:spTree>
    <p:extLst>
      <p:ext uri="{BB962C8B-B14F-4D97-AF65-F5344CB8AC3E}">
        <p14:creationId xmlns:p14="http://schemas.microsoft.com/office/powerpoint/2010/main" val="229717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B33A3-EDFE-3E28-8AF7-2362793E2D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DC58B-4C6F-F867-8673-C5A41979017D}"/>
              </a:ext>
            </a:extLst>
          </p:cNvPr>
          <p:cNvSpPr>
            <a:spLocks noGrp="1"/>
          </p:cNvSpPr>
          <p:nvPr>
            <p:ph type="title"/>
          </p:nvPr>
        </p:nvSpPr>
        <p:spPr/>
        <p:txBody>
          <a:bodyPr/>
          <a:lstStyle/>
          <a:p>
            <a:r>
              <a:rPr lang="en-US" dirty="0"/>
              <a:t>Category I: Rights and equitable treatment of shareholders </a:t>
            </a:r>
          </a:p>
        </p:txBody>
      </p:sp>
      <p:pic>
        <p:nvPicPr>
          <p:cNvPr id="4" name="Picture 3">
            <a:extLst>
              <a:ext uri="{FF2B5EF4-FFF2-40B4-BE49-F238E27FC236}">
                <a16:creationId xmlns:a16="http://schemas.microsoft.com/office/drawing/2014/main" id="{452952F6-7E49-6150-CD68-70B494527887}"/>
              </a:ext>
            </a:extLst>
          </p:cNvPr>
          <p:cNvPicPr>
            <a:picLocks noChangeAspect="1"/>
          </p:cNvPicPr>
          <p:nvPr/>
        </p:nvPicPr>
        <p:blipFill>
          <a:blip r:embed="rId2"/>
          <a:stretch>
            <a:fillRect/>
          </a:stretch>
        </p:blipFill>
        <p:spPr>
          <a:xfrm>
            <a:off x="842350" y="1690687"/>
            <a:ext cx="10511450" cy="4705125"/>
          </a:xfrm>
          <a:prstGeom prst="rect">
            <a:avLst/>
          </a:prstGeom>
        </p:spPr>
      </p:pic>
    </p:spTree>
    <p:extLst>
      <p:ext uri="{BB962C8B-B14F-4D97-AF65-F5344CB8AC3E}">
        <p14:creationId xmlns:p14="http://schemas.microsoft.com/office/powerpoint/2010/main" val="350174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37A4B-3A36-89CD-ED16-BDDF5CADC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1B89B-64BB-CE6D-0D6E-584301DC4446}"/>
              </a:ext>
            </a:extLst>
          </p:cNvPr>
          <p:cNvSpPr>
            <a:spLocks noGrp="1"/>
          </p:cNvSpPr>
          <p:nvPr>
            <p:ph type="title"/>
          </p:nvPr>
        </p:nvSpPr>
        <p:spPr>
          <a:xfrm>
            <a:off x="0" y="0"/>
            <a:ext cx="10515600" cy="1325563"/>
          </a:xfrm>
        </p:spPr>
        <p:txBody>
          <a:bodyPr>
            <a:normAutofit/>
          </a:bodyPr>
          <a:lstStyle/>
          <a:p>
            <a:r>
              <a:rPr lang="en-US" sz="3200" dirty="0"/>
              <a:t>Category I: Rights and equitable treatment of shareholders </a:t>
            </a:r>
          </a:p>
        </p:txBody>
      </p:sp>
      <p:pic>
        <p:nvPicPr>
          <p:cNvPr id="4" name="Picture 3">
            <a:extLst>
              <a:ext uri="{FF2B5EF4-FFF2-40B4-BE49-F238E27FC236}">
                <a16:creationId xmlns:a16="http://schemas.microsoft.com/office/drawing/2014/main" id="{8B4301A4-55EA-432A-BD89-8AC811EDD76B}"/>
              </a:ext>
            </a:extLst>
          </p:cNvPr>
          <p:cNvPicPr>
            <a:picLocks noChangeAspect="1"/>
          </p:cNvPicPr>
          <p:nvPr/>
        </p:nvPicPr>
        <p:blipFill>
          <a:blip r:embed="rId2"/>
          <a:stretch>
            <a:fillRect/>
          </a:stretch>
        </p:blipFill>
        <p:spPr>
          <a:xfrm>
            <a:off x="201706" y="1012404"/>
            <a:ext cx="10416987" cy="5225028"/>
          </a:xfrm>
          <a:prstGeom prst="rect">
            <a:avLst/>
          </a:prstGeom>
        </p:spPr>
      </p:pic>
    </p:spTree>
    <p:extLst>
      <p:ext uri="{BB962C8B-B14F-4D97-AF65-F5344CB8AC3E}">
        <p14:creationId xmlns:p14="http://schemas.microsoft.com/office/powerpoint/2010/main" val="122193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A6028-968B-9B2E-5DC6-AE97F46D40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7A5CA-8DEB-8B04-3E79-FAA8031B5F8A}"/>
              </a:ext>
            </a:extLst>
          </p:cNvPr>
          <p:cNvSpPr>
            <a:spLocks noGrp="1"/>
          </p:cNvSpPr>
          <p:nvPr>
            <p:ph type="title"/>
          </p:nvPr>
        </p:nvSpPr>
        <p:spPr>
          <a:xfrm>
            <a:off x="0" y="0"/>
            <a:ext cx="10515600" cy="1325563"/>
          </a:xfrm>
        </p:spPr>
        <p:txBody>
          <a:bodyPr>
            <a:normAutofit/>
          </a:bodyPr>
          <a:lstStyle/>
          <a:p>
            <a:r>
              <a:rPr lang="en-US" sz="2400" dirty="0"/>
              <a:t>Category I: Rights and equitable treatment of shareholders </a:t>
            </a:r>
          </a:p>
        </p:txBody>
      </p:sp>
      <p:pic>
        <p:nvPicPr>
          <p:cNvPr id="4" name="Picture 3">
            <a:extLst>
              <a:ext uri="{FF2B5EF4-FFF2-40B4-BE49-F238E27FC236}">
                <a16:creationId xmlns:a16="http://schemas.microsoft.com/office/drawing/2014/main" id="{6123C5C7-6C97-0400-465C-2A4AA3A85EBA}"/>
              </a:ext>
            </a:extLst>
          </p:cNvPr>
          <p:cNvPicPr>
            <a:picLocks noChangeAspect="1"/>
          </p:cNvPicPr>
          <p:nvPr/>
        </p:nvPicPr>
        <p:blipFill>
          <a:blip r:embed="rId2"/>
          <a:stretch>
            <a:fillRect/>
          </a:stretch>
        </p:blipFill>
        <p:spPr>
          <a:xfrm>
            <a:off x="663054" y="855310"/>
            <a:ext cx="8808323" cy="5884817"/>
          </a:xfrm>
          <a:prstGeom prst="rect">
            <a:avLst/>
          </a:prstGeom>
        </p:spPr>
      </p:pic>
    </p:spTree>
    <p:extLst>
      <p:ext uri="{BB962C8B-B14F-4D97-AF65-F5344CB8AC3E}">
        <p14:creationId xmlns:p14="http://schemas.microsoft.com/office/powerpoint/2010/main" val="261565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11843-2EEC-889D-97F2-C4F118256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1BD0D-248B-8F31-6A09-BCCC46A75994}"/>
              </a:ext>
            </a:extLst>
          </p:cNvPr>
          <p:cNvSpPr>
            <a:spLocks noGrp="1"/>
          </p:cNvSpPr>
          <p:nvPr>
            <p:ph type="title"/>
          </p:nvPr>
        </p:nvSpPr>
        <p:spPr/>
        <p:txBody>
          <a:bodyPr/>
          <a:lstStyle/>
          <a:p>
            <a:r>
              <a:rPr lang="en-US" dirty="0"/>
              <a:t>Category I: Rights and equitable treatment of shareholders </a:t>
            </a:r>
          </a:p>
        </p:txBody>
      </p:sp>
      <p:pic>
        <p:nvPicPr>
          <p:cNvPr id="6" name="Picture 5">
            <a:extLst>
              <a:ext uri="{FF2B5EF4-FFF2-40B4-BE49-F238E27FC236}">
                <a16:creationId xmlns:a16="http://schemas.microsoft.com/office/drawing/2014/main" id="{55924834-A407-7349-0FA8-AC18FB586FAF}"/>
              </a:ext>
            </a:extLst>
          </p:cNvPr>
          <p:cNvPicPr>
            <a:picLocks noChangeAspect="1"/>
          </p:cNvPicPr>
          <p:nvPr/>
        </p:nvPicPr>
        <p:blipFill>
          <a:blip r:embed="rId2"/>
          <a:stretch>
            <a:fillRect/>
          </a:stretch>
        </p:blipFill>
        <p:spPr>
          <a:xfrm>
            <a:off x="838200" y="1590498"/>
            <a:ext cx="7660341" cy="3246698"/>
          </a:xfrm>
          <a:prstGeom prst="rect">
            <a:avLst/>
          </a:prstGeom>
        </p:spPr>
      </p:pic>
      <p:grpSp>
        <p:nvGrpSpPr>
          <p:cNvPr id="10" name="Group 9">
            <a:extLst>
              <a:ext uri="{FF2B5EF4-FFF2-40B4-BE49-F238E27FC236}">
                <a16:creationId xmlns:a16="http://schemas.microsoft.com/office/drawing/2014/main" id="{6B102E74-3AD1-B41F-F99E-F8175129C6C1}"/>
              </a:ext>
            </a:extLst>
          </p:cNvPr>
          <p:cNvGrpSpPr/>
          <p:nvPr/>
        </p:nvGrpSpPr>
        <p:grpSpPr>
          <a:xfrm>
            <a:off x="954741" y="4837196"/>
            <a:ext cx="7436224" cy="939053"/>
            <a:chOff x="925232" y="4837196"/>
            <a:chExt cx="7786594" cy="939053"/>
          </a:xfrm>
        </p:grpSpPr>
        <p:pic>
          <p:nvPicPr>
            <p:cNvPr id="8" name="Picture 7">
              <a:extLst>
                <a:ext uri="{FF2B5EF4-FFF2-40B4-BE49-F238E27FC236}">
                  <a16:creationId xmlns:a16="http://schemas.microsoft.com/office/drawing/2014/main" id="{50F6124F-1586-E234-21FE-464324695613}"/>
                </a:ext>
              </a:extLst>
            </p:cNvPr>
            <p:cNvPicPr>
              <a:picLocks noChangeAspect="1"/>
            </p:cNvPicPr>
            <p:nvPr/>
          </p:nvPicPr>
          <p:blipFill>
            <a:blip r:embed="rId3"/>
            <a:stretch>
              <a:fillRect/>
            </a:stretch>
          </p:blipFill>
          <p:spPr>
            <a:xfrm>
              <a:off x="952126" y="4837196"/>
              <a:ext cx="7759700" cy="495300"/>
            </a:xfrm>
            <a:prstGeom prst="rect">
              <a:avLst/>
            </a:prstGeom>
          </p:spPr>
        </p:pic>
        <p:pic>
          <p:nvPicPr>
            <p:cNvPr id="9" name="Picture 8">
              <a:extLst>
                <a:ext uri="{FF2B5EF4-FFF2-40B4-BE49-F238E27FC236}">
                  <a16:creationId xmlns:a16="http://schemas.microsoft.com/office/drawing/2014/main" id="{F32AB6CA-23CB-A4D6-BC4F-B272F45EAA98}"/>
                </a:ext>
              </a:extLst>
            </p:cNvPr>
            <p:cNvPicPr>
              <a:picLocks noChangeAspect="1"/>
            </p:cNvPicPr>
            <p:nvPr/>
          </p:nvPicPr>
          <p:blipFill>
            <a:blip r:embed="rId4"/>
            <a:stretch>
              <a:fillRect/>
            </a:stretch>
          </p:blipFill>
          <p:spPr>
            <a:xfrm>
              <a:off x="925232" y="5280949"/>
              <a:ext cx="7759700" cy="495300"/>
            </a:xfrm>
            <a:prstGeom prst="rect">
              <a:avLst/>
            </a:prstGeom>
          </p:spPr>
        </p:pic>
      </p:grpSp>
    </p:spTree>
    <p:extLst>
      <p:ext uri="{BB962C8B-B14F-4D97-AF65-F5344CB8AC3E}">
        <p14:creationId xmlns:p14="http://schemas.microsoft.com/office/powerpoint/2010/main" val="98830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FAF87-6214-1181-6694-8D08FD91B0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C7E27-4F2B-8FE3-B3E1-0A4517AF2D4B}"/>
              </a:ext>
            </a:extLst>
          </p:cNvPr>
          <p:cNvSpPr>
            <a:spLocks noGrp="1"/>
          </p:cNvSpPr>
          <p:nvPr>
            <p:ph type="title"/>
          </p:nvPr>
        </p:nvSpPr>
        <p:spPr/>
        <p:txBody>
          <a:bodyPr/>
          <a:lstStyle/>
          <a:p>
            <a:r>
              <a:rPr lang="en-US" dirty="0"/>
              <a:t>Category II: Role of stakeholders</a:t>
            </a:r>
          </a:p>
        </p:txBody>
      </p:sp>
      <p:sp>
        <p:nvSpPr>
          <p:cNvPr id="3" name="Content Placeholder 2">
            <a:extLst>
              <a:ext uri="{FF2B5EF4-FFF2-40B4-BE49-F238E27FC236}">
                <a16:creationId xmlns:a16="http://schemas.microsoft.com/office/drawing/2014/main" id="{A64DBC34-1058-27F6-E067-15DF98D32188}"/>
              </a:ext>
            </a:extLst>
          </p:cNvPr>
          <p:cNvSpPr>
            <a:spLocks noGrp="1"/>
          </p:cNvSpPr>
          <p:nvPr>
            <p:ph idx="1"/>
          </p:nvPr>
        </p:nvSpPr>
        <p:spPr/>
        <p:txBody>
          <a:bodyPr>
            <a:normAutofit fontScale="92500" lnSpcReduction="10000"/>
          </a:bodyPr>
          <a:lstStyle/>
          <a:p>
            <a:r>
              <a:rPr lang="en-US" dirty="0"/>
              <a:t>Are following policies present: (Q17-Q20)</a:t>
            </a:r>
          </a:p>
          <a:p>
            <a:pPr lvl="1"/>
            <a:r>
              <a:rPr lang="en-US" dirty="0"/>
              <a:t>Prevention of occupation-related injuries, accidents and illnesses</a:t>
            </a:r>
          </a:p>
          <a:p>
            <a:pPr lvl="1"/>
            <a:r>
              <a:rPr lang="en-US" dirty="0"/>
              <a:t>stakeholder relationships</a:t>
            </a:r>
          </a:p>
          <a:p>
            <a:pPr lvl="1"/>
            <a:r>
              <a:rPr lang="en-US" dirty="0"/>
              <a:t>Sexual harassment : addressing reporting, redressal and inquiry</a:t>
            </a:r>
          </a:p>
          <a:p>
            <a:pPr lvl="1"/>
            <a:r>
              <a:rPr lang="en-US" dirty="0"/>
              <a:t> the company must report the number of employee accidents and sexual harassment cases each year to stakeholders – and the three-year trend should have a declining trajectory</a:t>
            </a:r>
          </a:p>
          <a:p>
            <a:pPr lvl="1"/>
            <a:r>
              <a:rPr lang="en-US" dirty="0"/>
              <a:t>policies for supplier/contractor management and selection.</a:t>
            </a:r>
          </a:p>
          <a:p>
            <a:pPr lvl="1"/>
            <a:r>
              <a:rPr lang="en-US" dirty="0"/>
              <a:t>CSR : check if 2% is spent and if where is it spent is disclosed</a:t>
            </a:r>
          </a:p>
          <a:p>
            <a:pPr lvl="1"/>
            <a:r>
              <a:rPr lang="en-US" dirty="0"/>
              <a:t>Whistle blower mechanism/policy</a:t>
            </a:r>
          </a:p>
          <a:p>
            <a:r>
              <a:rPr lang="en-US" dirty="0"/>
              <a:t>Any late repayment ? (Q21)</a:t>
            </a:r>
          </a:p>
          <a:p>
            <a:pPr lvl="1"/>
            <a:r>
              <a:rPr lang="en-US" dirty="0"/>
              <a:t>Check auditor’s notes and notes to annual financial statements for last 3 years</a:t>
            </a:r>
          </a:p>
          <a:p>
            <a:pPr marL="457200" lvl="1" indent="0">
              <a:buNone/>
            </a:pPr>
            <a:endParaRPr lang="en-US" dirty="0"/>
          </a:p>
        </p:txBody>
      </p:sp>
    </p:spTree>
    <p:extLst>
      <p:ext uri="{BB962C8B-B14F-4D97-AF65-F5344CB8AC3E}">
        <p14:creationId xmlns:p14="http://schemas.microsoft.com/office/powerpoint/2010/main" val="150856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1806-13D6-B904-6D80-F40E0DDAE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431D7-02A0-9AA6-3F51-FCA64BA66BB8}"/>
              </a:ext>
            </a:extLst>
          </p:cNvPr>
          <p:cNvSpPr>
            <a:spLocks noGrp="1"/>
          </p:cNvSpPr>
          <p:nvPr>
            <p:ph type="title"/>
          </p:nvPr>
        </p:nvSpPr>
        <p:spPr>
          <a:xfrm>
            <a:off x="0" y="0"/>
            <a:ext cx="10515600" cy="1325563"/>
          </a:xfrm>
        </p:spPr>
        <p:txBody>
          <a:bodyPr/>
          <a:lstStyle/>
          <a:p>
            <a:r>
              <a:rPr lang="en-US" dirty="0"/>
              <a:t>Category II: Role of stakeholders</a:t>
            </a:r>
          </a:p>
        </p:txBody>
      </p:sp>
      <p:sp>
        <p:nvSpPr>
          <p:cNvPr id="3" name="Content Placeholder 2">
            <a:extLst>
              <a:ext uri="{FF2B5EF4-FFF2-40B4-BE49-F238E27FC236}">
                <a16:creationId xmlns:a16="http://schemas.microsoft.com/office/drawing/2014/main" id="{F2FB3E42-EEFF-0151-0D18-1BBF9F49181F}"/>
              </a:ext>
            </a:extLst>
          </p:cNvPr>
          <p:cNvSpPr>
            <a:spLocks noGrp="1"/>
          </p:cNvSpPr>
          <p:nvPr>
            <p:ph idx="1"/>
          </p:nvPr>
        </p:nvSpPr>
        <p:spPr>
          <a:xfrm>
            <a:off x="0" y="1063626"/>
            <a:ext cx="11459688" cy="1442068"/>
          </a:xfrm>
        </p:spPr>
        <p:txBody>
          <a:bodyPr>
            <a:normAutofit/>
          </a:bodyPr>
          <a:lstStyle/>
          <a:p>
            <a:r>
              <a:rPr lang="en-US" dirty="0"/>
              <a:t>Any late repayment ? (Q21)</a:t>
            </a:r>
          </a:p>
          <a:p>
            <a:pPr lvl="1"/>
            <a:r>
              <a:rPr lang="en-US" dirty="0"/>
              <a:t>Check auditor’s notes and notes to annual financial statements for last 3 years</a:t>
            </a:r>
          </a:p>
          <a:p>
            <a:pPr marL="457200" lvl="1" indent="0">
              <a:buNone/>
            </a:pPr>
            <a:endParaRPr lang="en-US" dirty="0"/>
          </a:p>
          <a:p>
            <a:pPr lvl="1"/>
            <a:endParaRPr lang="en-US" dirty="0"/>
          </a:p>
          <a:p>
            <a:pPr marL="457200" lvl="1" indent="0">
              <a:buNone/>
            </a:pPr>
            <a:endParaRPr lang="en-US" dirty="0"/>
          </a:p>
        </p:txBody>
      </p:sp>
      <p:grpSp>
        <p:nvGrpSpPr>
          <p:cNvPr id="7" name="Group 6">
            <a:extLst>
              <a:ext uri="{FF2B5EF4-FFF2-40B4-BE49-F238E27FC236}">
                <a16:creationId xmlns:a16="http://schemas.microsoft.com/office/drawing/2014/main" id="{650403A6-5DB1-AAA6-B824-D088403C97C7}"/>
              </a:ext>
            </a:extLst>
          </p:cNvPr>
          <p:cNvGrpSpPr/>
          <p:nvPr/>
        </p:nvGrpSpPr>
        <p:grpSpPr>
          <a:xfrm>
            <a:off x="2174174" y="2005962"/>
            <a:ext cx="7492340" cy="4601688"/>
            <a:chOff x="2209800" y="1240654"/>
            <a:chExt cx="7772400" cy="5013097"/>
          </a:xfrm>
        </p:grpSpPr>
        <p:pic>
          <p:nvPicPr>
            <p:cNvPr id="5" name="Picture 4">
              <a:extLst>
                <a:ext uri="{FF2B5EF4-FFF2-40B4-BE49-F238E27FC236}">
                  <a16:creationId xmlns:a16="http://schemas.microsoft.com/office/drawing/2014/main" id="{D27C78B4-20C0-CE9C-EFD1-9FF24E325C3B}"/>
                </a:ext>
              </a:extLst>
            </p:cNvPr>
            <p:cNvPicPr>
              <a:picLocks noChangeAspect="1"/>
            </p:cNvPicPr>
            <p:nvPr/>
          </p:nvPicPr>
          <p:blipFill>
            <a:blip r:embed="rId2"/>
            <a:stretch>
              <a:fillRect/>
            </a:stretch>
          </p:blipFill>
          <p:spPr>
            <a:xfrm>
              <a:off x="2209800" y="1240654"/>
              <a:ext cx="7772400" cy="4376691"/>
            </a:xfrm>
            <a:prstGeom prst="rect">
              <a:avLst/>
            </a:prstGeom>
          </p:spPr>
        </p:pic>
        <p:pic>
          <p:nvPicPr>
            <p:cNvPr id="6" name="Picture 5">
              <a:extLst>
                <a:ext uri="{FF2B5EF4-FFF2-40B4-BE49-F238E27FC236}">
                  <a16:creationId xmlns:a16="http://schemas.microsoft.com/office/drawing/2014/main" id="{D4579C10-CC31-BB7D-0601-6CA81B8065E9}"/>
                </a:ext>
              </a:extLst>
            </p:cNvPr>
            <p:cNvPicPr>
              <a:picLocks noChangeAspect="1"/>
            </p:cNvPicPr>
            <p:nvPr/>
          </p:nvPicPr>
          <p:blipFill>
            <a:blip r:embed="rId3"/>
            <a:stretch>
              <a:fillRect/>
            </a:stretch>
          </p:blipFill>
          <p:spPr>
            <a:xfrm>
              <a:off x="2209800" y="5600820"/>
              <a:ext cx="7772400" cy="652931"/>
            </a:xfrm>
            <a:prstGeom prst="rect">
              <a:avLst/>
            </a:prstGeom>
          </p:spPr>
        </p:pic>
      </p:grpSp>
    </p:spTree>
    <p:extLst>
      <p:ext uri="{BB962C8B-B14F-4D97-AF65-F5344CB8AC3E}">
        <p14:creationId xmlns:p14="http://schemas.microsoft.com/office/powerpoint/2010/main" val="188448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809</TotalTime>
  <Words>846</Words>
  <Application>Microsoft Macintosh PowerPoint</Application>
  <PresentationFormat>Widescreen</PresentationFormat>
  <Paragraphs>86</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Governance risk scorecard</vt:lpstr>
      <vt:lpstr>4 categories</vt:lpstr>
      <vt:lpstr>Category I: Rights and equitable treatment of shareholders </vt:lpstr>
      <vt:lpstr>Category I: Rights and equitable treatment of shareholders </vt:lpstr>
      <vt:lpstr>Category I: Rights and equitable treatment of shareholders </vt:lpstr>
      <vt:lpstr>Category I: Rights and equitable treatment of shareholders </vt:lpstr>
      <vt:lpstr>Category I: Rights and equitable treatment of shareholders </vt:lpstr>
      <vt:lpstr>Category II: Role of stakeholders</vt:lpstr>
      <vt:lpstr>Category II: Role of stakeholders</vt:lpstr>
      <vt:lpstr>Category III: Transparency and Disclosure</vt:lpstr>
      <vt:lpstr>Category III: Transparency and Disclosure</vt:lpstr>
      <vt:lpstr>Category III: Transparency and Disclosure</vt:lpstr>
      <vt:lpstr>Category III: Transparency and Disclosure</vt:lpstr>
      <vt:lpstr>Category III: Transparency and Disclosure</vt:lpstr>
      <vt:lpstr>Category III: Transparency and Disclosure</vt:lpstr>
      <vt:lpstr>Category III: Transparency and Disclosure</vt:lpstr>
      <vt:lpstr>Category III: Transparency and Disclosure</vt:lpstr>
      <vt:lpstr>Category IV: Responsibilities of the board </vt:lpstr>
      <vt:lpstr>Category IV: Responsibilities of the board </vt:lpstr>
      <vt:lpstr>Category IV: Responsibilities of the board </vt:lpstr>
      <vt:lpstr>Category IV: Responsibilities of the board </vt:lpstr>
      <vt:lpstr>Category IV: Responsibilities of the board </vt:lpstr>
      <vt:lpstr>Category IV: Responsibilities of the board </vt:lpstr>
      <vt:lpstr>Category IV: Responsibilities of the board </vt:lpstr>
      <vt:lpstr>Category IV: Responsibilities of the board </vt:lpstr>
      <vt:lpstr>Sources needed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Monil Shah</dc:creator>
  <cp:lastModifiedBy>Monil Shah</cp:lastModifiedBy>
  <cp:revision>4</cp:revision>
  <dcterms:created xsi:type="dcterms:W3CDTF">2025-01-27T17:04:30Z</dcterms:created>
  <dcterms:modified xsi:type="dcterms:W3CDTF">2025-02-13T18:25:00Z</dcterms:modified>
</cp:coreProperties>
</file>