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7" r:id="rId5"/>
    <p:sldId id="286" r:id="rId6"/>
    <p:sldId id="266" r:id="rId7"/>
    <p:sldId id="293" r:id="rId8"/>
    <p:sldId id="272" r:id="rId9"/>
    <p:sldId id="273" r:id="rId10"/>
    <p:sldId id="301" r:id="rId11"/>
    <p:sldId id="298" r:id="rId12"/>
    <p:sldId id="289" r:id="rId13"/>
    <p:sldId id="3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217" autoAdjust="0"/>
  </p:normalViewPr>
  <p:slideViewPr>
    <p:cSldViewPr snapToGrid="0" showGuides="1">
      <p:cViewPr varScale="1">
        <p:scale>
          <a:sx n="61" d="100"/>
          <a:sy n="61" d="100"/>
        </p:scale>
        <p:origin x="2514" y="73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12/5/2024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safe and stable home is essential to health and wellbeing. In Chicago, the limited availability of shelters and affordable housing continues to threaten the livelihood, productive capacity, and overall wellbeing of its people.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Homelessness in Chicago is increasing. Based on  year end from 2023 and January 2024 annual Point-in-Time Count, people experiencing homelessness was estimated to be 18,836 on January 25, 2024, a three-fold increase from the 2023 estimate of 6,139 people experiencing homelessness.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vast majority of this increase is due to the large number of New Arrivals from the southwest border of the U.S. arriving in Chicago since August 2022 in need of shelter and basic needs. However, as pandemic-era supports for households have ended and Chicago continues to lose affordable housing, homelessness among non-New Arrivals is returning to pre-pandemic levels.</a:t>
            </a:r>
            <a:endParaRPr lang="en-US" dirty="0"/>
          </a:p>
          <a:p>
            <a:endParaRPr lang="en-US" dirty="0"/>
          </a:p>
        </p:txBody>
      </p:sp>
      <p:sp>
        <p:nvSpPr>
          <p:cNvPr id="4" name="Slide Number Placeholder 3"/>
          <p:cNvSpPr>
            <a:spLocks noGrp="1"/>
          </p:cNvSpPr>
          <p:nvPr>
            <p:ph type="sldNum" sz="quarter" idx="5"/>
          </p:nvPr>
        </p:nvSpPr>
        <p:spPr/>
        <p:txBody>
          <a:bodyPr/>
          <a:lstStyle/>
          <a:p>
            <a:fld id="{6DC51814-3B91-4036-94D2-3977634EE214}" type="slidenum">
              <a:rPr lang="en-US" smtClean="0"/>
              <a:t>2</a:t>
            </a:fld>
            <a:endParaRPr lang="en-US" dirty="0"/>
          </a:p>
        </p:txBody>
      </p:sp>
    </p:spTree>
    <p:extLst>
      <p:ext uri="{BB962C8B-B14F-4D97-AF65-F5344CB8AC3E}">
        <p14:creationId xmlns:p14="http://schemas.microsoft.com/office/powerpoint/2010/main" val="581976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DC51814-3B91-4036-94D2-3977634EE214}" type="slidenum">
              <a:rPr lang="en-US" smtClean="0"/>
              <a:t>3</a:t>
            </a:fld>
            <a:endParaRPr lang="en-US" dirty="0"/>
          </a:p>
        </p:txBody>
      </p:sp>
    </p:spTree>
    <p:extLst>
      <p:ext uri="{BB962C8B-B14F-4D97-AF65-F5344CB8AC3E}">
        <p14:creationId xmlns:p14="http://schemas.microsoft.com/office/powerpoint/2010/main" val="303095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affordable housing units are located in neighborhoods on the west and north sides of the city. So communities such as Humboldt Park, West Garfield, North Center and Lakeview tend to have a higher concentration of affordable housing. Notwithstanding, Humboldt Park and West Garfield are communities </a:t>
            </a:r>
          </a:p>
          <a:p>
            <a:endParaRPr lang="en-US" dirty="0"/>
          </a:p>
          <a:p>
            <a:r>
              <a:rPr lang="en-US" dirty="0"/>
              <a:t>Plotting vacant lots, most of these are on the southwest/east and far southwest side on the city; in areas where there is typically disinvested communities. </a:t>
            </a:r>
          </a:p>
        </p:txBody>
      </p:sp>
      <p:sp>
        <p:nvSpPr>
          <p:cNvPr id="4" name="Slide Number Placeholder 3"/>
          <p:cNvSpPr>
            <a:spLocks noGrp="1"/>
          </p:cNvSpPr>
          <p:nvPr>
            <p:ph type="sldNum" sz="quarter" idx="5"/>
          </p:nvPr>
        </p:nvSpPr>
        <p:spPr/>
        <p:txBody>
          <a:bodyPr/>
          <a:lstStyle/>
          <a:p>
            <a:fld id="{6DC51814-3B91-4036-94D2-3977634EE214}" type="slidenum">
              <a:rPr lang="en-US" smtClean="0"/>
              <a:t>6</a:t>
            </a:fld>
            <a:endParaRPr lang="en-US" dirty="0"/>
          </a:p>
        </p:txBody>
      </p:sp>
    </p:spTree>
    <p:extLst>
      <p:ext uri="{BB962C8B-B14F-4D97-AF65-F5344CB8AC3E}">
        <p14:creationId xmlns:p14="http://schemas.microsoft.com/office/powerpoint/2010/main" val="104020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5.xml"/><Relationship Id="rId5" Type="http://schemas.openxmlformats.org/officeDocument/2006/relationships/image" Target="../media/image20.sv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tasnimnews.com/fa/news/1395/09/28/1270365/%DA%A9%D8%B1%DB%8C%D8%B3%D9%85%D8%B3-%D8%B3%DB%8C%D8%A7%D9%87-120-%D9%87%D8%B2%D8%A7%D8%B1-%DA%A9%D9%88%D8%AF%DA%A9-%D8%A8%DB%8C-%D8%AE%D8%A7%D9%86%D9%85%D8%A7%D9%86-%D8%A7%D9%86%DA%AF%D9%84%DB%8C%D8%B3%DB%8C" TargetMode="External"/><Relationship Id="rId2" Type="http://schemas.openxmlformats.org/officeDocument/2006/relationships/notesSlide" Target="../notesSlides/notesSlide1.xml"/><Relationship Id="rId1" Type="http://schemas.openxmlformats.org/officeDocument/2006/relationships/slideLayout" Target="../slideLayouts/slideLayout31.xml"/><Relationship Id="rId6" Type="http://schemas.openxmlformats.org/officeDocument/2006/relationships/image" Target="../media/image3.jpg"/><Relationship Id="rId5" Type="http://schemas.openxmlformats.org/officeDocument/2006/relationships/hyperlink" Target="https://creativecommons.org/licenses/by-nd/3.0/" TargetMode="External"/><Relationship Id="rId4" Type="http://schemas.openxmlformats.org/officeDocument/2006/relationships/hyperlink" Target="https://policyoptions.irpp.org/2015/09/18/arrested-for-sleeping-the-struggle-to-occupy-public-spac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tasnimnews.com/fa/news/1395/09/28/1270365/%DA%A9%D8%B1%DB%8C%D8%B3%D9%85%D8%B3-%D8%B3%DB%8C%D8%A7%D9%87-120-%D9%87%D8%B2%D8%A7%D8%B1-%DA%A9%D9%88%D8%AF%DA%A9-%D8%A8%DB%8C-%D8%AE%D8%A7%D9%86%D9%85%D8%A7%D9%86-%D8%A7%D9%86%DA%AF%D9%84%DB%8C%D8%B3%DB%8C"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hyperlink" Target="https://s4be.cochrane.org/blog/2015/07/24/nominal-ordinal-numerical-variables/" TargetMode="External"/><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normAutofit/>
          </a:bodyPr>
          <a:lstStyle/>
          <a:p>
            <a:r>
              <a:rPr lang="en-US" dirty="0"/>
              <a:t>From Homelessness to Homeliness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Repurposing Vacant Lots for Affordable Housing in Chicago</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Conclusion and Further Work</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a:xfrm>
            <a:off x="371475" y="1311608"/>
            <a:ext cx="4308809" cy="4855746"/>
          </a:xfrm>
        </p:spPr>
        <p:txBody>
          <a:bodyPr>
            <a:normAutofit fontScale="85000" lnSpcReduction="20000"/>
          </a:bodyPr>
          <a:lstStyle/>
          <a:p>
            <a:r>
              <a:rPr lang="en-US" dirty="0"/>
              <a:t>The number of affordable housing is negatively correlated (situated in) with communities facing higher economic hardship </a:t>
            </a:r>
          </a:p>
          <a:p>
            <a:r>
              <a:rPr lang="en-US" dirty="0"/>
              <a:t>Vacant lots are predominantly found in southeast and west sides where there are higher rates of poverty and low socioeconomic status</a:t>
            </a:r>
          </a:p>
          <a:p>
            <a:pPr lvl="1"/>
            <a:r>
              <a:rPr lang="en-US" dirty="0"/>
              <a:t>Potential to harness some of these lots for housing units</a:t>
            </a:r>
          </a:p>
          <a:p>
            <a:r>
              <a:rPr lang="en-US" dirty="0"/>
              <a:t>Continue working on spatial regression and analysis</a:t>
            </a:r>
          </a:p>
          <a:p>
            <a:pPr lvl="1"/>
            <a:r>
              <a:rPr lang="en-US" dirty="0"/>
              <a:t>Fixing dataset</a:t>
            </a:r>
          </a:p>
          <a:p>
            <a:pPr lvl="1"/>
            <a:r>
              <a:rPr lang="en-US" dirty="0"/>
              <a:t>Run regression analysis</a:t>
            </a:r>
          </a:p>
          <a:p>
            <a:pPr lvl="1"/>
            <a:r>
              <a:rPr lang="en-US" dirty="0"/>
              <a:t>Map (if possible) spatial dependency</a:t>
            </a:r>
          </a:p>
          <a:p>
            <a:r>
              <a:rPr lang="en-US" dirty="0"/>
              <a:t>Text analysis on affordable housing using Chicago Sun Times </a:t>
            </a:r>
          </a:p>
          <a:p>
            <a:r>
              <a:rPr lang="en-US" dirty="0"/>
              <a:t>Try to find dataset with the cost of affordable homes by communities</a:t>
            </a:r>
          </a:p>
        </p:txBody>
      </p:sp>
      <p:pic>
        <p:nvPicPr>
          <p:cNvPr id="8" name="Graphic 7" descr="City">
            <a:extLst>
              <a:ext uri="{FF2B5EF4-FFF2-40B4-BE49-F238E27FC236}">
                <a16:creationId xmlns:a16="http://schemas.microsoft.com/office/drawing/2014/main" id="{E5997328-2E7D-4CE7-85E4-384BB81652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9589" y="1475038"/>
            <a:ext cx="4692316" cy="4692316"/>
          </a:xfrm>
          <a:prstGeom prst="rect">
            <a:avLst/>
          </a:prstGeom>
        </p:spPr>
      </p:pic>
      <p:pic>
        <p:nvPicPr>
          <p:cNvPr id="10" name="Graphic 9" descr="Hammer">
            <a:extLst>
              <a:ext uri="{FF2B5EF4-FFF2-40B4-BE49-F238E27FC236}">
                <a16:creationId xmlns:a16="http://schemas.microsoft.com/office/drawing/2014/main" id="{AD6A480E-2F48-4A13-98D6-356EF16B10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3179" y="914166"/>
            <a:ext cx="2177716" cy="2177716"/>
          </a:xfrm>
          <a:prstGeom prst="rect">
            <a:avLst/>
          </a:prstGeom>
        </p:spPr>
      </p:pic>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Motivation</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2</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a:xfrm>
            <a:off x="6377543" y="4004835"/>
            <a:ext cx="5630165" cy="518457"/>
          </a:xfrm>
        </p:spPr>
        <p:txBody>
          <a:bodyPr/>
          <a:lstStyle/>
          <a:p>
            <a:r>
              <a:rPr lang="en-US" dirty="0"/>
              <a:t>Homelessness in Chicago is an equity issue</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a:xfrm>
            <a:off x="6281739" y="4476992"/>
            <a:ext cx="5725970" cy="2047875"/>
          </a:xfrm>
        </p:spPr>
        <p:txBody>
          <a:bodyPr>
            <a:noAutofit/>
          </a:bodyPr>
          <a:lstStyle/>
          <a:p>
            <a:r>
              <a:rPr lang="en-US" sz="1700" dirty="0"/>
              <a:t>The overwhelming majority of people experiencing</a:t>
            </a:r>
            <a:br>
              <a:rPr lang="en-US" sz="1700" dirty="0"/>
            </a:br>
            <a:r>
              <a:rPr lang="en-US" sz="1700" dirty="0"/>
              <a:t>homelessness in Chicago are extremely low-income households, earning less than 30% of area median</a:t>
            </a:r>
            <a:br>
              <a:rPr lang="en-US" sz="1700" dirty="0"/>
            </a:br>
            <a:r>
              <a:rPr lang="en-US" sz="1700" dirty="0"/>
              <a:t>income. </a:t>
            </a:r>
          </a:p>
          <a:p>
            <a:r>
              <a:rPr lang="en-US" sz="1700" dirty="0"/>
              <a:t>Homelessness in Chicago holds significant racial disparities. For the non-New Arrivals population, 72% identified as Black/ African American individuals and families, significantly higher in comparison to other non-New Arrivals racial/ethnic groups. </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a:xfrm>
            <a:off x="487222" y="4004835"/>
            <a:ext cx="5582064" cy="518457"/>
          </a:xfrm>
        </p:spPr>
        <p:txBody>
          <a:bodyPr/>
          <a:lstStyle/>
          <a:p>
            <a:r>
              <a:rPr lang="en-US" dirty="0"/>
              <a:t>Homelessness in Chicago is increasing</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487222" y="4617712"/>
            <a:ext cx="5582064" cy="1953455"/>
          </a:xfrm>
        </p:spPr>
        <p:txBody>
          <a:bodyPr>
            <a:normAutofit/>
          </a:bodyPr>
          <a:lstStyle/>
          <a:p>
            <a:r>
              <a:rPr lang="en-US" sz="1700" dirty="0"/>
              <a:t>Approximately 18,836 people were experiencing homelessness in shelters or unsheltered locations. </a:t>
            </a:r>
          </a:p>
          <a:p>
            <a:r>
              <a:rPr lang="en-US" sz="1700" dirty="0"/>
              <a:t>Vast majority is due to influx of new arrivals since August 2022, but homeless among non-New arrivals is increasing due to the ending of pandemic-era support.</a:t>
            </a: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a:blip r:embed="rId3"/>
          <a:stretch>
            <a:fillRect/>
          </a:stretch>
        </p:blipFill>
        <p:spPr>
          <a:xfrm>
            <a:off x="128337" y="1016000"/>
            <a:ext cx="5825203" cy="3011273"/>
          </a:xfrm>
        </p:spPr>
      </p:pic>
      <p:sp>
        <p:nvSpPr>
          <p:cNvPr id="2" name="TextBox 1">
            <a:extLst>
              <a:ext uri="{FF2B5EF4-FFF2-40B4-BE49-F238E27FC236}">
                <a16:creationId xmlns:a16="http://schemas.microsoft.com/office/drawing/2014/main" id="{9912A6CE-39B6-41DE-90C0-731906749D6B}"/>
              </a:ext>
            </a:extLst>
          </p:cNvPr>
          <p:cNvSpPr txBox="1"/>
          <p:nvPr/>
        </p:nvSpPr>
        <p:spPr>
          <a:xfrm>
            <a:off x="6281738" y="3284001"/>
            <a:ext cx="5582064" cy="230832"/>
          </a:xfrm>
          <a:prstGeom prst="rect">
            <a:avLst/>
          </a:prstGeom>
          <a:noFill/>
        </p:spPr>
        <p:txBody>
          <a:bodyPr wrap="square" rtlCol="0">
            <a:spAutoFit/>
          </a:bodyPr>
          <a:lstStyle/>
          <a:p>
            <a:r>
              <a:rPr lang="en-US" sz="900">
                <a:hlinkClick r:id="rId4" tooltip="https://policyoptions.irpp.org/2015/09/18/arrested-for-sleeping-the-struggle-to-occupy-public-space/"/>
              </a:rPr>
              <a:t>This Photo</a:t>
            </a:r>
            <a:r>
              <a:rPr lang="en-US" sz="900"/>
              <a:t> by Unknown Author is licensed under </a:t>
            </a:r>
            <a:r>
              <a:rPr lang="en-US" sz="900">
                <a:hlinkClick r:id="rId5" tooltip="https://creativecommons.org/licenses/by-nd/3.0/"/>
              </a:rPr>
              <a:t>CC BY-ND</a:t>
            </a:r>
            <a:endParaRPr lang="en-US" sz="900"/>
          </a:p>
        </p:txBody>
      </p:sp>
      <p:pic>
        <p:nvPicPr>
          <p:cNvPr id="14" name="Picture Placeholder 9">
            <a:extLst>
              <a:ext uri="{FF2B5EF4-FFF2-40B4-BE49-F238E27FC236}">
                <a16:creationId xmlns:a16="http://schemas.microsoft.com/office/drawing/2014/main" id="{8F6AE395-687C-4385-9BC6-6F3A6CBDF7D7}"/>
              </a:ext>
              <a:ext uri="{C183D7F6-B498-43B3-948B-1728B52AA6E4}">
                <adec:decorative xmlns:adec="http://schemas.microsoft.com/office/drawing/2017/decorative" val="1"/>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6281738" y="1016000"/>
            <a:ext cx="5137654" cy="2887777"/>
          </a:xfrm>
          <a:prstGeom prst="rect">
            <a:avLst/>
          </a:prstGeom>
          <a:solidFill>
            <a:schemeClr val="bg1">
              <a:lumMod val="95000"/>
            </a:schemeClr>
          </a:solidFill>
        </p:spPr>
      </p:pic>
    </p:spTree>
    <p:extLst>
      <p:ext uri="{BB962C8B-B14F-4D97-AF65-F5344CB8AC3E}">
        <p14:creationId xmlns:p14="http://schemas.microsoft.com/office/powerpoint/2010/main" val="115496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432667" y="69918"/>
            <a:ext cx="5272764" cy="1551573"/>
          </a:xfrm>
        </p:spPr>
        <p:txBody>
          <a:bodyPr/>
          <a:lstStyle/>
          <a:p>
            <a:r>
              <a:rPr lang="en-US" dirty="0"/>
              <a:t>Research Question</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5613723" y="1621491"/>
            <a:ext cx="6578278" cy="5236509"/>
          </a:xfrm>
        </p:spPr>
        <p:txBody>
          <a:bodyPr>
            <a:normAutofit/>
          </a:bodyPr>
          <a:lstStyle/>
          <a:p>
            <a:pPr marL="0" indent="0">
              <a:buNone/>
            </a:pPr>
            <a:r>
              <a:rPr lang="en-US" dirty="0"/>
              <a:t>To what extent can vacant lots be repurposed into shelters and affordable housing units to serve the homeless population?</a:t>
            </a:r>
          </a:p>
          <a:p>
            <a:pPr marL="0" indent="0">
              <a:buNone/>
            </a:pPr>
            <a:endParaRPr lang="en-US" dirty="0"/>
          </a:p>
          <a:p>
            <a:pPr lvl="0"/>
            <a:r>
              <a:rPr lang="en-US" dirty="0"/>
              <a:t>Locate affordable housing developments and open lots across the city.</a:t>
            </a:r>
          </a:p>
          <a:p>
            <a:pPr lvl="0"/>
            <a:r>
              <a:rPr lang="en-US" dirty="0"/>
              <a:t>Evaluating the potential of utilizing open lots to address the city’s housing needs through spatial regression model. </a:t>
            </a:r>
          </a:p>
          <a:p>
            <a:pPr lvl="1"/>
            <a:r>
              <a:rPr lang="en-US" dirty="0"/>
              <a:t>Understanding the spatial distribution of current developments and vacant lots will help assess how well these support the homeless population and low-income residents.</a:t>
            </a:r>
          </a:p>
          <a:p>
            <a:pPr lvl="1"/>
            <a:r>
              <a:rPr lang="en-US" dirty="0"/>
              <a:t>Spatial regression can highlight if there is statistical significance in differences in location and highlight policy implications for using vacant lots for affordable housing units</a:t>
            </a:r>
          </a:p>
          <a:p>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sp>
        <p:nvSpPr>
          <p:cNvPr id="2" name="TextBox 1">
            <a:extLst>
              <a:ext uri="{FF2B5EF4-FFF2-40B4-BE49-F238E27FC236}">
                <a16:creationId xmlns:a16="http://schemas.microsoft.com/office/drawing/2014/main" id="{5A5268F5-EEE6-492C-A4C9-749282148BF8}"/>
              </a:ext>
            </a:extLst>
          </p:cNvPr>
          <p:cNvSpPr txBox="1"/>
          <p:nvPr/>
        </p:nvSpPr>
        <p:spPr>
          <a:xfrm>
            <a:off x="715490" y="5052462"/>
            <a:ext cx="5138058" cy="230832"/>
          </a:xfrm>
          <a:prstGeom prst="rect">
            <a:avLst/>
          </a:prstGeom>
          <a:noFill/>
        </p:spPr>
        <p:txBody>
          <a:bodyPr wrap="square" rtlCol="0">
            <a:spAutoFit/>
          </a:bodyPr>
          <a:lstStyle/>
          <a:p>
            <a:r>
              <a:rPr lang="en-US" sz="900">
                <a:hlinkClick r:id="rId3" tooltip="https://www.tasnimnews.com/fa/news/1395/09/28/1270365/%DA%A9%D8%B1%DB%8C%D8%B3%D9%85%D8%B3-%D8%B3%DB%8C%D8%A7%D9%87-120-%D9%87%D8%B2%D8%A7%D8%B1-%DA%A9%D9%88%D8%AF%DA%A9-%D8%A8%DB%8C-%D8%AE%D8%A7%D9%86%D9%85%D8%A7%D9%86-%D8%A7%D9%86%DA%AF%D9%84%DB%8C%D8%B3%DB%8C"/>
              </a:rPr>
              <a:t>This Photo</a:t>
            </a:r>
            <a:r>
              <a:rPr lang="en-US" sz="900"/>
              <a:t> by Unknown Author is licensed under </a:t>
            </a:r>
            <a:r>
              <a:rPr lang="en-US" sz="900">
                <a:hlinkClick r:id="rId4" tooltip="https://creativecommons.org/licenses/by/3.0/"/>
              </a:rPr>
              <a:t>CC BY</a:t>
            </a:r>
            <a:endParaRPr lang="en-US" sz="900"/>
          </a:p>
        </p:txBody>
      </p:sp>
      <p:pic>
        <p:nvPicPr>
          <p:cNvPr id="1026" name="Picture 2" descr="Image result for vacant lots in chicago">
            <a:extLst>
              <a:ext uri="{FF2B5EF4-FFF2-40B4-BE49-F238E27FC236}">
                <a16:creationId xmlns:a16="http://schemas.microsoft.com/office/drawing/2014/main" id="{AF017551-6329-4492-9599-217D4D9245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42" y="144546"/>
            <a:ext cx="4622356" cy="29806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ffordable housing in chicago">
            <a:extLst>
              <a:ext uri="{FF2B5EF4-FFF2-40B4-BE49-F238E27FC236}">
                <a16:creationId xmlns:a16="http://schemas.microsoft.com/office/drawing/2014/main" id="{2AF3D13E-6774-49BD-AA93-AED19F694B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316" y="3912243"/>
            <a:ext cx="4569081" cy="2875839"/>
          </a:xfrm>
          <a:prstGeom prst="rect">
            <a:avLst/>
          </a:prstGeom>
          <a:noFill/>
          <a:extLst>
            <a:ext uri="{909E8E84-426E-40DD-AFC4-6F175D3DCCD1}">
              <a14:hiddenFill xmlns:a14="http://schemas.microsoft.com/office/drawing/2010/main">
                <a:solidFill>
                  <a:srgbClr val="FFFFFF"/>
                </a:solidFill>
              </a14:hiddenFill>
            </a:ext>
          </a:extLst>
        </p:spPr>
      </p:pic>
      <p:sp>
        <p:nvSpPr>
          <p:cNvPr id="8" name="Arrow: Down 7">
            <a:extLst>
              <a:ext uri="{FF2B5EF4-FFF2-40B4-BE49-F238E27FC236}">
                <a16:creationId xmlns:a16="http://schemas.microsoft.com/office/drawing/2014/main" id="{44052932-AE11-4260-AEF2-7F22FEDEC137}"/>
              </a:ext>
            </a:extLst>
          </p:cNvPr>
          <p:cNvSpPr/>
          <p:nvPr/>
        </p:nvSpPr>
        <p:spPr>
          <a:xfrm>
            <a:off x="1076446" y="3217762"/>
            <a:ext cx="486136" cy="61345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1E8991CF-300B-4256-9A6B-5D11FEDCEC59}"/>
              </a:ext>
            </a:extLst>
          </p:cNvPr>
          <p:cNvSpPr/>
          <p:nvPr/>
        </p:nvSpPr>
        <p:spPr>
          <a:xfrm>
            <a:off x="3739283" y="3217762"/>
            <a:ext cx="486136" cy="61345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31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Data Source And Methods</a:t>
            </a:r>
          </a:p>
        </p:txBody>
      </p:sp>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Affordable Housing Units by Community Area</a:t>
            </a:r>
          </a:p>
          <a:p>
            <a:r>
              <a:rPr lang="en-US" b="1" dirty="0"/>
              <a:t>Method: import CSV</a:t>
            </a:r>
          </a:p>
          <a:p>
            <a:r>
              <a:rPr lang="en-US" b="1" dirty="0"/>
              <a:t>Data Source: Chicago Data Portal </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Boundaries Neighborhoods</a:t>
            </a:r>
          </a:p>
          <a:p>
            <a:r>
              <a:rPr lang="en-US" b="1" dirty="0"/>
              <a:t>Method: Imported Zip</a:t>
            </a:r>
          </a:p>
          <a:p>
            <a:r>
              <a:rPr lang="en-US" b="1" dirty="0"/>
              <a:t>Data Source: Chicago Data Portal </a:t>
            </a:r>
          </a:p>
          <a:p>
            <a:endParaRPr lang="en-US" dirty="0"/>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Vacant and Abandoned Buildings Reported</a:t>
            </a:r>
          </a:p>
          <a:p>
            <a:r>
              <a:rPr lang="en-US" b="1" dirty="0"/>
              <a:t>Method: API and Web Scraping</a:t>
            </a:r>
          </a:p>
          <a:p>
            <a:r>
              <a:rPr lang="en-US" b="1" dirty="0"/>
              <a:t>Data Source: Chicago Data Portal and Wikipedia</a:t>
            </a:r>
          </a:p>
          <a:p>
            <a:endParaRPr lang="en-US" dirty="0"/>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Hardship Index by Community Area</a:t>
            </a:r>
          </a:p>
          <a:p>
            <a:r>
              <a:rPr lang="en-US" b="1" dirty="0"/>
              <a:t>Method: API</a:t>
            </a:r>
          </a:p>
          <a:p>
            <a:r>
              <a:rPr lang="en-US" b="1" dirty="0"/>
              <a:t>Data Source: Chicago Data Portal</a:t>
            </a:r>
            <a:endParaRPr lang="en-US" dirty="0"/>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4" name="Picture 3">
            <a:extLst>
              <a:ext uri="{FF2B5EF4-FFF2-40B4-BE49-F238E27FC236}">
                <a16:creationId xmlns:a16="http://schemas.microsoft.com/office/drawing/2014/main" id="{3D652CAD-B98B-412D-B905-DB7B8A97D5B6}"/>
              </a:ext>
            </a:extLst>
          </p:cNvPr>
          <p:cNvPicPr>
            <a:picLocks noChangeAspect="1"/>
          </p:cNvPicPr>
          <p:nvPr/>
        </p:nvPicPr>
        <p:blipFill>
          <a:blip r:embed="rId2"/>
          <a:stretch>
            <a:fillRect/>
          </a:stretch>
        </p:blipFill>
        <p:spPr>
          <a:xfrm>
            <a:off x="425264" y="2054099"/>
            <a:ext cx="2667372" cy="905001"/>
          </a:xfrm>
          <a:prstGeom prst="rect">
            <a:avLst/>
          </a:prstGeom>
        </p:spPr>
      </p:pic>
      <p:pic>
        <p:nvPicPr>
          <p:cNvPr id="10" name="Picture 9">
            <a:extLst>
              <a:ext uri="{FF2B5EF4-FFF2-40B4-BE49-F238E27FC236}">
                <a16:creationId xmlns:a16="http://schemas.microsoft.com/office/drawing/2014/main" id="{17B48AD3-19AE-454C-824E-EC7FF79FF16B}"/>
              </a:ext>
            </a:extLst>
          </p:cNvPr>
          <p:cNvPicPr>
            <a:picLocks noChangeAspect="1"/>
          </p:cNvPicPr>
          <p:nvPr/>
        </p:nvPicPr>
        <p:blipFill>
          <a:blip r:embed="rId2"/>
          <a:stretch>
            <a:fillRect/>
          </a:stretch>
        </p:blipFill>
        <p:spPr>
          <a:xfrm>
            <a:off x="3340677" y="4409489"/>
            <a:ext cx="2667372" cy="905001"/>
          </a:xfrm>
          <a:prstGeom prst="rect">
            <a:avLst/>
          </a:prstGeom>
        </p:spPr>
      </p:pic>
      <p:pic>
        <p:nvPicPr>
          <p:cNvPr id="17" name="Picture 16">
            <a:extLst>
              <a:ext uri="{FF2B5EF4-FFF2-40B4-BE49-F238E27FC236}">
                <a16:creationId xmlns:a16="http://schemas.microsoft.com/office/drawing/2014/main" id="{47606073-8019-419B-95A8-C43055F6909D}"/>
              </a:ext>
            </a:extLst>
          </p:cNvPr>
          <p:cNvPicPr>
            <a:picLocks noChangeAspect="1"/>
          </p:cNvPicPr>
          <p:nvPr/>
        </p:nvPicPr>
        <p:blipFill>
          <a:blip r:embed="rId2"/>
          <a:stretch>
            <a:fillRect/>
          </a:stretch>
        </p:blipFill>
        <p:spPr>
          <a:xfrm>
            <a:off x="6255388" y="1617934"/>
            <a:ext cx="2667372" cy="905001"/>
          </a:xfrm>
          <a:prstGeom prst="rect">
            <a:avLst/>
          </a:prstGeom>
        </p:spPr>
      </p:pic>
      <p:pic>
        <p:nvPicPr>
          <p:cNvPr id="20" name="Picture 19">
            <a:extLst>
              <a:ext uri="{FF2B5EF4-FFF2-40B4-BE49-F238E27FC236}">
                <a16:creationId xmlns:a16="http://schemas.microsoft.com/office/drawing/2014/main" id="{078CF7F4-7156-4A26-BB6F-309D3A8CA7E7}"/>
              </a:ext>
            </a:extLst>
          </p:cNvPr>
          <p:cNvPicPr>
            <a:picLocks noChangeAspect="1"/>
          </p:cNvPicPr>
          <p:nvPr/>
        </p:nvPicPr>
        <p:blipFill>
          <a:blip r:embed="rId2"/>
          <a:stretch>
            <a:fillRect/>
          </a:stretch>
        </p:blipFill>
        <p:spPr>
          <a:xfrm>
            <a:off x="9170099" y="4357164"/>
            <a:ext cx="2667372" cy="905001"/>
          </a:xfrm>
          <a:prstGeom prst="rect">
            <a:avLst/>
          </a:prstGeom>
        </p:spPr>
      </p:pic>
      <p:pic>
        <p:nvPicPr>
          <p:cNvPr id="21" name="Picture 20">
            <a:extLst>
              <a:ext uri="{FF2B5EF4-FFF2-40B4-BE49-F238E27FC236}">
                <a16:creationId xmlns:a16="http://schemas.microsoft.com/office/drawing/2014/main" id="{CA7B08A7-9148-4D67-8B95-77193C029A75}"/>
              </a:ext>
            </a:extLst>
          </p:cNvPr>
          <p:cNvPicPr>
            <a:picLocks noChangeAspect="1"/>
          </p:cNvPicPr>
          <p:nvPr/>
        </p:nvPicPr>
        <p:blipFill>
          <a:blip r:embed="rId3"/>
          <a:stretch>
            <a:fillRect/>
          </a:stretch>
        </p:blipFill>
        <p:spPr>
          <a:xfrm>
            <a:off x="6998585" y="2553075"/>
            <a:ext cx="1180978" cy="1137238"/>
          </a:xfrm>
          <a:prstGeom prst="rect">
            <a:avLst/>
          </a:prstGeom>
        </p:spPr>
      </p:pic>
    </p:spTree>
    <p:extLst>
      <p:ext uri="{BB962C8B-B14F-4D97-AF65-F5344CB8AC3E}">
        <p14:creationId xmlns:p14="http://schemas.microsoft.com/office/powerpoint/2010/main" val="116306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Analysis</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5</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a:duotone>
              <a:prstClr val="black"/>
              <a:schemeClr val="accent1">
                <a:tint val="45000"/>
                <a:satMod val="400000"/>
              </a:schemeClr>
            </a:duotone>
            <a:extLst>
              <a:ext uri="{837473B0-CC2E-450A-ABE3-18F120FF3D39}">
                <a1611:picAttrSrcUrl xmlns:a1611="http://schemas.microsoft.com/office/drawing/2016/11/main" r:id="rId3"/>
              </a:ext>
            </a:extLst>
          </a:blip>
          <a:stretch>
            <a:fillRect/>
          </a:stretch>
        </p:blipFill>
        <p:spPr>
          <a:xfrm>
            <a:off x="3102961" y="260350"/>
            <a:ext cx="6057518" cy="3657599"/>
          </a:xfrm>
        </p:spPr>
      </p:pic>
    </p:spTree>
    <p:extLst>
      <p:ext uri="{BB962C8B-B14F-4D97-AF65-F5344CB8AC3E}">
        <p14:creationId xmlns:p14="http://schemas.microsoft.com/office/powerpoint/2010/main" val="346288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BE6E5E-AA1A-4CBF-8961-62BC26CC0197}"/>
              </a:ext>
            </a:extLst>
          </p:cNvPr>
          <p:cNvSpPr/>
          <p:nvPr/>
        </p:nvSpPr>
        <p:spPr>
          <a:xfrm>
            <a:off x="75175" y="1516284"/>
            <a:ext cx="4172734" cy="45604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Situation of Affordable Housing and Vacant Lots</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6</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48757" t="-231" r="16551" b="231"/>
          <a:stretch/>
        </p:blipFill>
        <p:spPr>
          <a:xfrm>
            <a:off x="4237299" y="1233488"/>
            <a:ext cx="3616819" cy="4669630"/>
          </a:xfrm>
        </p:spPr>
      </p:pic>
      <p:pic>
        <p:nvPicPr>
          <p:cNvPr id="9" name="Content Placeholder 8">
            <a:extLst>
              <a:ext uri="{FF2B5EF4-FFF2-40B4-BE49-F238E27FC236}">
                <a16:creationId xmlns:a16="http://schemas.microsoft.com/office/drawing/2014/main" id="{B284BDA2-A4DF-4E6E-8622-50C387C61EB3}"/>
              </a:ext>
            </a:extLst>
          </p:cNvPr>
          <p:cNvPicPr>
            <a:picLocks noGrp="1" noChangeAspect="1"/>
          </p:cNvPicPr>
          <p:nvPr>
            <p:ph sz="half" idx="1"/>
          </p:nvPr>
        </p:nvPicPr>
        <p:blipFill>
          <a:blip r:embed="rId4"/>
          <a:stretch>
            <a:fillRect/>
          </a:stretch>
        </p:blipFill>
        <p:spPr>
          <a:xfrm>
            <a:off x="75174" y="1712119"/>
            <a:ext cx="4392653" cy="4190999"/>
          </a:xfrm>
        </p:spPr>
      </p:pic>
      <p:sp>
        <p:nvSpPr>
          <p:cNvPr id="12" name="Rectangle 11">
            <a:extLst>
              <a:ext uri="{FF2B5EF4-FFF2-40B4-BE49-F238E27FC236}">
                <a16:creationId xmlns:a16="http://schemas.microsoft.com/office/drawing/2014/main" id="{F4FD207F-ACC5-4ED6-A419-3A34DDE44E8B}"/>
              </a:ext>
            </a:extLst>
          </p:cNvPr>
          <p:cNvSpPr/>
          <p:nvPr/>
        </p:nvSpPr>
        <p:spPr>
          <a:xfrm>
            <a:off x="7854118" y="1516284"/>
            <a:ext cx="4337882" cy="45604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0ED5D64-0287-46EC-A456-91A41A43FE3B}"/>
              </a:ext>
            </a:extLst>
          </p:cNvPr>
          <p:cNvPicPr>
            <a:picLocks noChangeAspect="1"/>
          </p:cNvPicPr>
          <p:nvPr/>
        </p:nvPicPr>
        <p:blipFill>
          <a:blip r:embed="rId5"/>
          <a:stretch>
            <a:fillRect/>
          </a:stretch>
        </p:blipFill>
        <p:spPr>
          <a:xfrm>
            <a:off x="7554405" y="1524445"/>
            <a:ext cx="5038852" cy="4471242"/>
          </a:xfrm>
          <a:prstGeom prst="rect">
            <a:avLst/>
          </a:prstGeom>
        </p:spPr>
      </p:pic>
    </p:spTree>
    <p:extLst>
      <p:ext uri="{BB962C8B-B14F-4D97-AF65-F5344CB8AC3E}">
        <p14:creationId xmlns:p14="http://schemas.microsoft.com/office/powerpoint/2010/main" val="324238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1D8598-3903-4A64-A49B-A4C26313B4B3}"/>
              </a:ext>
            </a:extLst>
          </p:cNvPr>
          <p:cNvSpPr>
            <a:spLocks noGrp="1"/>
          </p:cNvSpPr>
          <p:nvPr>
            <p:ph type="title"/>
          </p:nvPr>
        </p:nvSpPr>
        <p:spPr/>
        <p:txBody>
          <a:bodyPr/>
          <a:lstStyle/>
          <a:p>
            <a:r>
              <a:rPr lang="en-US" dirty="0"/>
              <a:t>More Granular Look At Vacant Lots</a:t>
            </a:r>
          </a:p>
        </p:txBody>
      </p:sp>
      <p:pic>
        <p:nvPicPr>
          <p:cNvPr id="15" name="Content Placeholder 14">
            <a:extLst>
              <a:ext uri="{FF2B5EF4-FFF2-40B4-BE49-F238E27FC236}">
                <a16:creationId xmlns:a16="http://schemas.microsoft.com/office/drawing/2014/main" id="{CAA22F55-6478-4516-B01B-699410AB62EB}"/>
              </a:ext>
            </a:extLst>
          </p:cNvPr>
          <p:cNvPicPr>
            <a:picLocks noGrp="1" noChangeAspect="1"/>
          </p:cNvPicPr>
          <p:nvPr>
            <p:ph idx="1"/>
          </p:nvPr>
        </p:nvPicPr>
        <p:blipFill>
          <a:blip r:embed="rId2"/>
          <a:stretch>
            <a:fillRect/>
          </a:stretch>
        </p:blipFill>
        <p:spPr>
          <a:xfrm>
            <a:off x="5017085" y="1661750"/>
            <a:ext cx="6874877" cy="4583251"/>
          </a:xfrm>
        </p:spPr>
      </p:pic>
      <p:sp>
        <p:nvSpPr>
          <p:cNvPr id="5" name="Slide Number Placeholder 4">
            <a:extLst>
              <a:ext uri="{FF2B5EF4-FFF2-40B4-BE49-F238E27FC236}">
                <a16:creationId xmlns:a16="http://schemas.microsoft.com/office/drawing/2014/main" id="{7965D7B3-0CE3-4700-AE42-2EF4AD1CA778}"/>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6" name="Text Placeholder 19">
            <a:extLst>
              <a:ext uri="{FF2B5EF4-FFF2-40B4-BE49-F238E27FC236}">
                <a16:creationId xmlns:a16="http://schemas.microsoft.com/office/drawing/2014/main" id="{F58C3281-A5B1-4F60-8F51-291A47D53F3D}"/>
              </a:ext>
            </a:extLst>
          </p:cNvPr>
          <p:cNvSpPr txBox="1">
            <a:spLocks/>
          </p:cNvSpPr>
          <p:nvPr/>
        </p:nvSpPr>
        <p:spPr>
          <a:xfrm>
            <a:off x="461567" y="2127404"/>
            <a:ext cx="4206686" cy="3439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bg1"/>
                </a:solidFill>
              </a:rPr>
              <a:t>Community areas with highest amount of vacant lots</a:t>
            </a:r>
          </a:p>
          <a:p>
            <a:r>
              <a:rPr lang="en-US" sz="2200" dirty="0">
                <a:solidFill>
                  <a:schemeClr val="bg1"/>
                </a:solidFill>
              </a:rPr>
              <a:t>To be done (use line graph to show the need of housing in these communities)</a:t>
            </a:r>
            <a:endParaRPr lang="en-US" sz="1600" dirty="0">
              <a:solidFill>
                <a:schemeClr val="bg1"/>
              </a:solidFill>
            </a:endParaRPr>
          </a:p>
        </p:txBody>
      </p:sp>
    </p:spTree>
    <p:extLst>
      <p:ext uri="{BB962C8B-B14F-4D97-AF65-F5344CB8AC3E}">
        <p14:creationId xmlns:p14="http://schemas.microsoft.com/office/powerpoint/2010/main" val="3709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7B6220D-D933-400A-AFC1-9BEDB801EF4E}"/>
              </a:ext>
            </a:extLst>
          </p:cNvPr>
          <p:cNvSpPr/>
          <p:nvPr/>
        </p:nvSpPr>
        <p:spPr>
          <a:xfrm>
            <a:off x="6095998" y="260350"/>
            <a:ext cx="6003404" cy="419590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2F8E5BC1-257F-4CA0-A14D-8A76F6198211}"/>
              </a:ext>
            </a:extLst>
          </p:cNvPr>
          <p:cNvSpPr>
            <a:spLocks noGrp="1"/>
          </p:cNvSpPr>
          <p:nvPr>
            <p:ph type="title" idx="4294967295"/>
          </p:nvPr>
        </p:nvSpPr>
        <p:spPr>
          <a:xfrm>
            <a:off x="0" y="260350"/>
            <a:ext cx="11520487" cy="755650"/>
          </a:xfrm>
        </p:spPr>
        <p:txBody>
          <a:bodyPr/>
          <a:lstStyle/>
          <a:p>
            <a:r>
              <a:rPr lang="en-US" dirty="0"/>
              <a:t>Spatial Regression Analysis</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8</a:t>
            </a:fld>
            <a:endParaRPr lang="en-US" dirty="0"/>
          </a:p>
        </p:txBody>
      </p:sp>
      <p:sp>
        <p:nvSpPr>
          <p:cNvPr id="20" name="Text Placeholder 19">
            <a:extLst>
              <a:ext uri="{FF2B5EF4-FFF2-40B4-BE49-F238E27FC236}">
                <a16:creationId xmlns:a16="http://schemas.microsoft.com/office/drawing/2014/main" id="{7E61202C-1274-459A-A89D-C23AE8A261C7}"/>
              </a:ext>
            </a:extLst>
          </p:cNvPr>
          <p:cNvSpPr>
            <a:spLocks noGrp="1"/>
          </p:cNvSpPr>
          <p:nvPr>
            <p:ph sz="half" idx="4294967295"/>
          </p:nvPr>
        </p:nvSpPr>
        <p:spPr>
          <a:xfrm>
            <a:off x="92598" y="1662183"/>
            <a:ext cx="6003404" cy="2147887"/>
          </a:xfrm>
        </p:spPr>
        <p:txBody>
          <a:bodyPr>
            <a:normAutofit fontScale="92500" lnSpcReduction="10000"/>
          </a:bodyPr>
          <a:lstStyle/>
          <a:p>
            <a:r>
              <a:rPr lang="en-US" sz="2200" dirty="0"/>
              <a:t>Analyze the distribution of affordable housing developments and open lots across neighborhoods</a:t>
            </a:r>
          </a:p>
          <a:p>
            <a:r>
              <a:rPr lang="en-US" sz="2200" dirty="0"/>
              <a:t>Dependent Variable: Density or count of affordable housing/open lots in neighborhoods.</a:t>
            </a:r>
          </a:p>
          <a:p>
            <a:r>
              <a:rPr lang="en-US" sz="2200" dirty="0"/>
              <a:t>Independent Variables: Neighborhood characteristics (hardship index, population density, land use types).</a:t>
            </a:r>
          </a:p>
          <a:p>
            <a:pPr lvl="1"/>
            <a:r>
              <a:rPr lang="en-US" sz="1800" dirty="0"/>
              <a:t>Challenge running the spatial differences due to NAs</a:t>
            </a:r>
          </a:p>
          <a:p>
            <a:endParaRPr lang="en-US" sz="1600" dirty="0"/>
          </a:p>
        </p:txBody>
      </p:sp>
      <p:pic>
        <p:nvPicPr>
          <p:cNvPr id="9" name="Picture 8">
            <a:extLst>
              <a:ext uri="{FF2B5EF4-FFF2-40B4-BE49-F238E27FC236}">
                <a16:creationId xmlns:a16="http://schemas.microsoft.com/office/drawing/2014/main" id="{2D33D49D-23CE-4107-BCC5-2853DBE1E2EB}"/>
              </a:ext>
            </a:extLst>
          </p:cNvPr>
          <p:cNvPicPr>
            <a:picLocks noChangeAspect="1"/>
          </p:cNvPicPr>
          <p:nvPr/>
        </p:nvPicPr>
        <p:blipFill rotWithShape="1">
          <a:blip r:embed="rId2"/>
          <a:srcRect l="20" t="6493" r="1"/>
          <a:stretch/>
        </p:blipFill>
        <p:spPr>
          <a:xfrm>
            <a:off x="208344" y="4768770"/>
            <a:ext cx="11891058" cy="1797707"/>
          </a:xfrm>
          <a:prstGeom prst="rect">
            <a:avLst/>
          </a:prstGeom>
        </p:spPr>
      </p:pic>
      <p:pic>
        <p:nvPicPr>
          <p:cNvPr id="21" name="Picture 20">
            <a:extLst>
              <a:ext uri="{FF2B5EF4-FFF2-40B4-BE49-F238E27FC236}">
                <a16:creationId xmlns:a16="http://schemas.microsoft.com/office/drawing/2014/main" id="{D214F32E-FC64-4C0C-BC9B-0859367D975E}"/>
              </a:ext>
            </a:extLst>
          </p:cNvPr>
          <p:cNvPicPr>
            <a:picLocks noChangeAspect="1"/>
          </p:cNvPicPr>
          <p:nvPr/>
        </p:nvPicPr>
        <p:blipFill>
          <a:blip r:embed="rId3"/>
          <a:stretch>
            <a:fillRect/>
          </a:stretch>
        </p:blipFill>
        <p:spPr>
          <a:xfrm>
            <a:off x="6212811" y="441830"/>
            <a:ext cx="5743844" cy="3829229"/>
          </a:xfrm>
          <a:prstGeom prst="rect">
            <a:avLst/>
          </a:prstGeom>
        </p:spPr>
      </p:pic>
    </p:spTree>
    <p:extLst>
      <p:ext uri="{BB962C8B-B14F-4D97-AF65-F5344CB8AC3E}">
        <p14:creationId xmlns:p14="http://schemas.microsoft.com/office/powerpoint/2010/main" val="297104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17443" y="4695437"/>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dirty="0">
                <a:ln>
                  <a:noFill/>
                </a:ln>
                <a:solidFill>
                  <a:schemeClr val="tx1"/>
                </a:solidFill>
                <a:effectLst/>
                <a:uLnTx/>
                <a:uFillTx/>
                <a:latin typeface="+mj-lt"/>
                <a:ea typeface="+mn-ea"/>
                <a:cs typeface="+mn-cs"/>
              </a:rPr>
              <a:t>Demo of Shiny App</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9</a:t>
            </a:fld>
            <a:endParaRPr lang="en-US" dirty="0"/>
          </a:p>
        </p:txBody>
      </p:sp>
      <p:sp>
        <p:nvSpPr>
          <p:cNvPr id="12" name="Text Placeholder 11">
            <a:extLst>
              <a:ext uri="{FF2B5EF4-FFF2-40B4-BE49-F238E27FC236}">
                <a16:creationId xmlns:a16="http://schemas.microsoft.com/office/drawing/2014/main" id="{C846D161-8733-43B4-85EF-73FFCAEC1744}"/>
              </a:ext>
            </a:extLst>
          </p:cNvPr>
          <p:cNvSpPr>
            <a:spLocks noGrp="1"/>
          </p:cNvSpPr>
          <p:nvPr>
            <p:ph type="body" sz="quarter" idx="16"/>
          </p:nvPr>
        </p:nvSpPr>
        <p:spPr/>
        <p:txBody>
          <a:bodyPr/>
          <a:lstStyle/>
          <a:p>
            <a:endParaRPr lang="en-US" dirty="0"/>
          </a:p>
        </p:txBody>
      </p:sp>
      <p:pic>
        <p:nvPicPr>
          <p:cNvPr id="14" name="Picture 13">
            <a:extLst>
              <a:ext uri="{FF2B5EF4-FFF2-40B4-BE49-F238E27FC236}">
                <a16:creationId xmlns:a16="http://schemas.microsoft.com/office/drawing/2014/main" id="{D1FB6ECD-2A39-4A07-9863-985280BF0C0E}"/>
              </a:ext>
            </a:extLst>
          </p:cNvPr>
          <p:cNvPicPr>
            <a:picLocks noChangeAspect="1"/>
          </p:cNvPicPr>
          <p:nvPr/>
        </p:nvPicPr>
        <p:blipFill>
          <a:blip r:embed="rId2"/>
          <a:stretch>
            <a:fillRect/>
          </a:stretch>
        </p:blipFill>
        <p:spPr>
          <a:xfrm>
            <a:off x="5254657" y="1776161"/>
            <a:ext cx="6924470" cy="4602925"/>
          </a:xfrm>
          <a:prstGeom prst="rect">
            <a:avLst/>
          </a:prstGeom>
        </p:spPr>
      </p:pic>
      <p:pic>
        <p:nvPicPr>
          <p:cNvPr id="16" name="Picture 15">
            <a:extLst>
              <a:ext uri="{FF2B5EF4-FFF2-40B4-BE49-F238E27FC236}">
                <a16:creationId xmlns:a16="http://schemas.microsoft.com/office/drawing/2014/main" id="{17EA3E29-02BE-42AD-A437-01861952447D}"/>
              </a:ext>
            </a:extLst>
          </p:cNvPr>
          <p:cNvPicPr>
            <a:picLocks noChangeAspect="1"/>
          </p:cNvPicPr>
          <p:nvPr/>
        </p:nvPicPr>
        <p:blipFill>
          <a:blip r:embed="rId3"/>
          <a:stretch>
            <a:fillRect/>
          </a:stretch>
        </p:blipFill>
        <p:spPr>
          <a:xfrm>
            <a:off x="422975" y="526843"/>
            <a:ext cx="4563112" cy="4143953"/>
          </a:xfrm>
          <a:prstGeom prst="rect">
            <a:avLst/>
          </a:prstGeom>
        </p:spPr>
      </p:pic>
      <p:sp>
        <p:nvSpPr>
          <p:cNvPr id="6" name="Rectangle 5">
            <a:extLst>
              <a:ext uri="{FF2B5EF4-FFF2-40B4-BE49-F238E27FC236}">
                <a16:creationId xmlns:a16="http://schemas.microsoft.com/office/drawing/2014/main" id="{EF023E6B-8169-4A6B-835C-ED744B998674}"/>
              </a:ext>
            </a:extLst>
          </p:cNvPr>
          <p:cNvSpPr/>
          <p:nvPr/>
        </p:nvSpPr>
        <p:spPr>
          <a:xfrm>
            <a:off x="4483132" y="1114425"/>
            <a:ext cx="794084" cy="34036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670743"/>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_Bold_Block_01_MS_v5" id="{AA60D5CE-876A-47D1-9228-3D76491083AD}" vid="{07E49AEA-13A3-4305-88B7-82B9D72D0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b2e9fbc-191b-4105-82ba-647689d02d5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508B2328454E4CB2B2F23E516808D3" ma:contentTypeVersion="15" ma:contentTypeDescription="Create a new document." ma:contentTypeScope="" ma:versionID="cfd754fbf58b8c4a94d132a12ac505de">
  <xsd:schema xmlns:xsd="http://www.w3.org/2001/XMLSchema" xmlns:xs="http://www.w3.org/2001/XMLSchema" xmlns:p="http://schemas.microsoft.com/office/2006/metadata/properties" xmlns:ns3="03de9e3e-0378-4a98-863d-4834d9b24737" xmlns:ns4="6b2e9fbc-191b-4105-82ba-647689d02d52" targetNamespace="http://schemas.microsoft.com/office/2006/metadata/properties" ma:root="true" ma:fieldsID="0cafd8dda3583049bfe77f933c1e59c5" ns3:_="" ns4:_="">
    <xsd:import namespace="03de9e3e-0378-4a98-863d-4834d9b24737"/>
    <xsd:import namespace="6b2e9fbc-191b-4105-82ba-647689d02d5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_activity" minOccurs="0"/>
                <xsd:element ref="ns4:MediaServiceObjectDetectorVersions" minOccurs="0"/>
                <xsd:element ref="ns4:MediaServiceSearchProperties" minOccurs="0"/>
                <xsd:element ref="ns4:MediaServiceSystem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de9e3e-0378-4a98-863d-4834d9b2473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2e9fbc-191b-4105-82ba-647689d02d5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60C99C-4D9A-4DAB-AA53-E488AEBCAE16}">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6b2e9fbc-191b-4105-82ba-647689d02d52"/>
    <ds:schemaRef ds:uri="http://schemas.microsoft.com/office/2006/documentManagement/types"/>
    <ds:schemaRef ds:uri="http://schemas.openxmlformats.org/package/2006/metadata/core-properties"/>
    <ds:schemaRef ds:uri="03de9e3e-0378-4a98-863d-4834d9b24737"/>
    <ds:schemaRef ds:uri="http://www.w3.org/XML/1998/namespace"/>
  </ds:schemaRefs>
</ds:datastoreItem>
</file>

<file path=customXml/itemProps2.xml><?xml version="1.0" encoding="utf-8"?>
<ds:datastoreItem xmlns:ds="http://schemas.openxmlformats.org/officeDocument/2006/customXml" ds:itemID="{D4A11165-4393-46E6-BDA9-6796B6C957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de9e3e-0378-4a98-863d-4834d9b24737"/>
    <ds:schemaRef ds:uri="6b2e9fbc-191b-4105-82ba-647689d02d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6A5B5-1BEC-4EEA-9356-9BFD758ACB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0</TotalTime>
  <Words>778</Words>
  <Application>Microsoft Office PowerPoint</Application>
  <PresentationFormat>Widescreen</PresentationFormat>
  <Paragraphs>75</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From Homelessness to Homeliness</vt:lpstr>
      <vt:lpstr>Motivation</vt:lpstr>
      <vt:lpstr>Research Question</vt:lpstr>
      <vt:lpstr>Data Source And Methods</vt:lpstr>
      <vt:lpstr>Analysis</vt:lpstr>
      <vt:lpstr>Situation of Affordable Housing and Vacant Lots</vt:lpstr>
      <vt:lpstr>More Granular Look At Vacant Lots</vt:lpstr>
      <vt:lpstr>Spatial Regression Analysis</vt:lpstr>
      <vt:lpstr>Demo of Shiny App</vt:lpstr>
      <vt:lpstr>Conclusion and Further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2024-12-05T00:32:47Z</dcterms:created>
  <dcterms:modified xsi:type="dcterms:W3CDTF">2024-12-06T22:40:22Z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0x01010007508B2328454E4CB2B2F23E516808D3</vt:lpwstr>
  </property>
</Properties>
</file>