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200"/>
            </a:pPr>
            <a:r>
              <a:t>Student AI Usage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Student Satisfaction</a:t>
            </a:r>
            <a:endParaRPr sz="2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Moderate Satisfaction: </a:t>
            </a:r>
            <a:r>
              <a:rPr sz="1400"/>
              <a:t>Average 3.4/5 rating signals a solid foundation, but not peak performance.</a:t>
            </a:r>
            <a:endParaRPr sz="1400"/>
          </a:p>
          <a:p>
            <a:r>
              <a:rPr sz="1400" b="1"/>
              <a:t>Improvement Potential: </a:t>
            </a:r>
            <a:r>
              <a:rPr sz="1400"/>
              <a:t>There's clear scope to enhance AI's helpfulness and user experience significantly.</a:t>
            </a:r>
            <a:endParaRPr sz="1400"/>
          </a:p>
          <a:p>
            <a:r>
              <a:rPr sz="1400" b="1"/>
              <a:t>Targeted Enhancements Needed: </a:t>
            </a:r>
            <a:r>
              <a:rPr sz="1400"/>
              <a:t>Identifying satisfaction drivers can lead to more impactful AI development.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Deeper Insights: Who Benefits Most?</a:t>
            </a:r>
            <a:endParaRPr sz="2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Discipline-Specific Helpfulness: </a:t>
            </a:r>
            <a:r>
              <a:rPr sz="1400"/>
              <a:t>Computer Science and Psychology students perceive higher AI utility.</a:t>
            </a:r>
            <a:endParaRPr sz="1400"/>
          </a:p>
          <a:p>
            <a:r>
              <a:rPr sz="1400" b="1"/>
              <a:t>Graduate Student Efficiency: </a:t>
            </a:r>
            <a:r>
              <a:rPr sz="1400"/>
              <a:t>Grad students use AI efficiently, achieving higher satisfaction in shorter sessions.</a:t>
            </a:r>
            <a:endParaRPr sz="1400"/>
          </a:p>
          <a:p>
            <a:r>
              <a:rPr sz="1400" b="1"/>
              <a:t>Targeted AI Development: </a:t>
            </a:r>
            <a:r>
              <a:rPr sz="1400"/>
              <a:t>Insights can guide specialized AI features for specific disciplines and user types.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Key Problems &amp; Next Steps for Improvement</a:t>
            </a:r>
            <a:endParaRPr sz="2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Address Low Satisfaction: </a:t>
            </a:r>
            <a:r>
              <a:rPr sz="1400"/>
              <a:t>Improve experiences for the 15% with low satisfaction and no return.</a:t>
            </a:r>
            <a:endParaRPr sz="1400"/>
          </a:p>
          <a:p>
            <a:r>
              <a:rPr sz="1400" b="1"/>
              <a:t>Enhance User Guidance: </a:t>
            </a:r>
            <a:r>
              <a:rPr sz="1400"/>
              <a:t>Provide better prompt-writing education and personalized AI suggestions.</a:t>
            </a:r>
            <a:endParaRPr sz="1400"/>
          </a:p>
          <a:p>
            <a:r>
              <a:rPr sz="1400" b="1"/>
              <a:t>Future-Proof AI Support: </a:t>
            </a:r>
            <a:r>
              <a:rPr sz="1400"/>
              <a:t>Segment users, predict behavior, and design features based on usage patterns.</a:t>
            </a:r>
            <a:endParaRPr sz="1400"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Student AI Usage Analysis</a:t>
            </a:r>
            <a:endParaRPr sz="2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Analyzing Student AI Usage</a:t>
            </a:r>
            <a:endParaRPr sz="1400"/>
          </a:p>
          <a:p>
            <a:r>
              <a:rPr sz="1400"/>
              <a:t>Purpose and Scope: Comprehensive Look</a:t>
            </a:r>
            <a:endParaRPr sz="1400"/>
          </a:p>
          <a:p>
            <a:r>
              <a:rPr sz="1400"/>
              <a:t>Who Are the Students? </a:t>
            </a:r>
            <a:endParaRPr sz="1400"/>
          </a:p>
          <a:p>
            <a:r>
              <a:rPr sz="1400"/>
              <a:t>What Are Students Using AI For? Key Task Areas</a:t>
            </a:r>
            <a:endParaRPr sz="1400"/>
          </a:p>
          <a:p>
            <a:r>
              <a:rPr sz="1400"/>
              <a:t>Session Dynamics</a:t>
            </a:r>
            <a:endParaRPr sz="1400"/>
          </a:p>
          <a:p>
            <a:r>
              <a:rPr sz="1400"/>
              <a:t>Do Students Come Back?</a:t>
            </a:r>
            <a:endParaRPr sz="1400"/>
          </a:p>
          <a:p>
            <a:r>
              <a:rPr sz="1400"/>
              <a:t>Task Completion Rates</a:t>
            </a:r>
            <a:endParaRPr sz="1400"/>
          </a:p>
          <a:p>
            <a:r>
              <a:rPr sz="1400"/>
              <a:t>Student Satisfaction</a:t>
            </a:r>
            <a:endParaRPr sz="1400"/>
          </a:p>
          <a:p>
            <a:r>
              <a:rPr sz="1400"/>
              <a:t>Deeper Insights: Who Benefits Most?</a:t>
            </a:r>
            <a:endParaRPr sz="1400"/>
          </a:p>
          <a:p>
            <a:r>
              <a:rPr sz="1400"/>
              <a:t>Key Problems &amp; Next Steps for Improvement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Analyzing Student AI Usage</a:t>
            </a:r>
            <a:endParaRPr sz="2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Uncover Student Behavior: </a:t>
            </a:r>
            <a:r>
              <a:rPr sz="1400"/>
              <a:t>Learn how students at all levels are adopting AI tools in their academic lives.</a:t>
            </a:r>
            <a:endParaRPr sz="1400"/>
          </a:p>
          <a:p>
            <a:r>
              <a:rPr sz="1400" b="1"/>
              <a:t>Optimize AI Support: </a:t>
            </a:r>
            <a:r>
              <a:rPr sz="1400"/>
              <a:t>Identify key trends and pain points to enhance future AI educational tools effectively.</a:t>
            </a:r>
            <a:endParaRPr sz="1400"/>
          </a:p>
          <a:p>
            <a:r>
              <a:rPr sz="1400" b="1"/>
              <a:t>Strategic Decision Making: </a:t>
            </a:r>
            <a:r>
              <a:rPr sz="1400"/>
              <a:t>Inform strategies for integrating AI responsibly and helpfully across educational institutions.</a:t>
            </a:r>
            <a:endParaRPr sz="1400"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Purpose and Scope: A Comprehensive Look</a:t>
            </a:r>
            <a:endParaRPr sz="2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Understand AI Integration: </a:t>
            </a:r>
            <a:r>
              <a:rPr sz="1400"/>
              <a:t>Discover how AI fits into academic life: tasks, satisfaction, and repeat usage.</a:t>
            </a:r>
            <a:endParaRPr sz="1400"/>
          </a:p>
          <a:p>
            <a:r>
              <a:rPr sz="1400" b="1"/>
              <a:t>Holistic Data View: </a:t>
            </a:r>
            <a:r>
              <a:rPr sz="1400"/>
              <a:t>Analyze all 10,000 simulated sessions for complete, unfiltered student behavior insights.</a:t>
            </a:r>
            <a:endParaRPr sz="1400"/>
          </a:p>
          <a:p>
            <a:r>
              <a:rPr sz="1400" b="1"/>
              <a:t>Realistic Interaction Data: </a:t>
            </a:r>
            <a:r>
              <a:rPr sz="1400"/>
              <a:t>Insights are based on realistic simulated interactions, ensuring practical relevance.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Who Are the Students?</a:t>
            </a:r>
            <a:endParaRPr sz="2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600"/>
          </a:xfrm>
        </p:spPr>
        <p:txBody>
          <a:bodyPr/>
          <a:lstStyle/>
          <a:p>
            <a:r>
              <a:rPr sz="1400" b="1"/>
              <a:t>Majority Undergraduates: </a:t>
            </a:r>
            <a:r>
              <a:rPr sz="1400"/>
              <a:t>Understand the core user group, with undergraduates making up 60% of sessions.</a:t>
            </a:r>
            <a:endParaRPr sz="1400"/>
          </a:p>
          <a:p>
            <a:r>
              <a:rPr sz="1400" b="1"/>
              <a:t>Balanced Representation: </a:t>
            </a:r>
            <a:r>
              <a:rPr sz="1400"/>
              <a:t>Insights cover high school to graduate students, ensuring broad applicability.</a:t>
            </a:r>
            <a:endParaRPr sz="1400"/>
          </a:p>
          <a:p>
            <a:r>
              <a:rPr sz="1400" b="1"/>
              <a:t>Tailored Support Needs: </a:t>
            </a:r>
            <a:r>
              <a:rPr sz="1400"/>
              <a:t>Different academic levels likely require varied AI support and guidance strategies.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What Are Students Using AI For? </a:t>
            </a:r>
            <a:endParaRPr sz="2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Writing Dominates Usage: </a:t>
            </a:r>
            <a:r>
              <a:rPr sz="1400"/>
              <a:t>Recognize writing as the primary AI application, from drafting to grammar improvement.</a:t>
            </a:r>
            <a:endParaRPr sz="1400"/>
          </a:p>
          <a:p>
            <a:r>
              <a:rPr sz="1400" b="1"/>
              <a:t>Creative &amp; Academic Support: </a:t>
            </a:r>
            <a:r>
              <a:rPr sz="1400"/>
              <a:t>Students heavily lean on AI for brainstorming and general academic assistance.</a:t>
            </a:r>
            <a:endParaRPr sz="1400"/>
          </a:p>
          <a:p>
            <a:r>
              <a:rPr sz="1400" b="1"/>
              <a:t>Opportunities for Expansion: </a:t>
            </a:r>
            <a:r>
              <a:rPr sz="1400"/>
              <a:t>Identify underutilized areas like coding, suggesting potential for broader AI adoption.</a:t>
            </a:r>
            <a:endParaRPr sz="1400"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Session Dynamics: Length and Engagement Patterns</a:t>
            </a:r>
            <a:endParaRPr sz="2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Focused, Short Engagements: </a:t>
            </a:r>
            <a:r>
              <a:rPr sz="1400"/>
              <a:t>Average 20-minute sessions suggest AI is used for quick, specific tasks.</a:t>
            </a:r>
            <a:endParaRPr sz="1400"/>
          </a:p>
          <a:p>
            <a:r>
              <a:rPr sz="1400" b="1"/>
              <a:t>Not Deep Consultations: </a:t>
            </a:r>
            <a:r>
              <a:rPr sz="1400"/>
              <a:t>Students leverage AI for immediate support, not for extensive, in-depth discussions.</a:t>
            </a:r>
            <a:endParaRPr sz="1400"/>
          </a:p>
          <a:p>
            <a:r>
              <a:rPr sz="1400" b="1"/>
              <a:t>Design for Efficiency: </a:t>
            </a:r>
            <a:r>
              <a:rPr sz="1400"/>
              <a:t>AI tools should be optimized for rapid, effective interaction to match user behavior.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User Retention: Do Students Come Back?</a:t>
            </a:r>
            <a:endParaRPr sz="2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High Return Rate: </a:t>
            </a:r>
            <a:r>
              <a:rPr sz="1400"/>
              <a:t>71% of sessions lead to repeat usage, demonstrating perceived value and utility.</a:t>
            </a:r>
            <a:endParaRPr sz="1400"/>
          </a:p>
          <a:p>
            <a:r>
              <a:rPr sz="1400" b="1"/>
              <a:t>Value Despite Imperfection: </a:t>
            </a:r>
            <a:r>
              <a:rPr sz="1400"/>
              <a:t>Even without perfect outcomes, students find AI beneficial enough to return.</a:t>
            </a:r>
            <a:endParaRPr sz="1400"/>
          </a:p>
          <a:p>
            <a:r>
              <a:rPr sz="1400" b="1"/>
              <a:t>Foundation for Loyalty: </a:t>
            </a:r>
            <a:r>
              <a:rPr sz="1400"/>
              <a:t>This high retention suggests strong potential for building long-term AI adoption.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Task Completion Rates: A Nuanced Perspective</a:t>
            </a:r>
            <a:endParaRPr sz="2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Completion Not Always Key: </a:t>
            </a:r>
            <a:r>
              <a:rPr sz="1400"/>
              <a:t>Only 48% completion doesn't mean failure; AI often supports planning or partial work.</a:t>
            </a:r>
            <a:endParaRPr sz="1400"/>
          </a:p>
          <a:p>
            <a:r>
              <a:rPr sz="1400" b="1"/>
              <a:t>Hybrid Workflows Common: </a:t>
            </a:r>
            <a:r>
              <a:rPr sz="1400"/>
              <a:t>Students combine AI use with offline efforts, indicating integrated support.</a:t>
            </a:r>
            <a:endParaRPr sz="1400"/>
          </a:p>
          <a:p>
            <a:r>
              <a:rPr sz="1400" b="1"/>
              <a:t>Rethink 'Success': </a:t>
            </a:r>
            <a:r>
              <a:rPr sz="1400"/>
              <a:t>Success metrics should evolve to include planning, ideation, and partial assistance.</a:t>
            </a:r>
            <a:endParaRPr sz="1400"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3849</Words>
  <Application>WPS Presentation</Application>
  <PresentationFormat>On-screen Show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Student AI Usage Analysis</vt:lpstr>
      <vt:lpstr>Student AI Usage Analysis</vt:lpstr>
      <vt:lpstr>Analyzing Student AI Usage: Data-Driven Insights</vt:lpstr>
      <vt:lpstr>Purpose and Scope: A Comprehensive Look</vt:lpstr>
      <vt:lpstr>Who Are the Students? Diverse Academic Levels</vt:lpstr>
      <vt:lpstr>What Are Students Using AI For? Key Task Areas</vt:lpstr>
      <vt:lpstr>Session Dynamics: Length and Engagement Patterns</vt:lpstr>
      <vt:lpstr>User Retention: Do Students Come Back?</vt:lpstr>
      <vt:lpstr>Task Completion Rates: A Nuanced Perspective</vt:lpstr>
      <vt:lpstr>Student Satisfaction: Room for Growth</vt:lpstr>
      <vt:lpstr>Deeper Insights: Who Benefits Most?</vt:lpstr>
      <vt:lpstr>Key Problems &amp; Next Steps for Improvement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Omar Mooraa</cp:lastModifiedBy>
  <cp:revision>5</cp:revision>
  <dcterms:created xsi:type="dcterms:W3CDTF">2013-01-27T09:14:00Z</dcterms:created>
  <dcterms:modified xsi:type="dcterms:W3CDTF">2025-07-12T19:58:15Z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A5F50BCEEFB74F8F806493CAB8A91925_12</vt:lpwstr>
  </property>
  <property fmtid="{D5CDD505-2E9C-101B-9397-08002B2CF9AE}" pid="3" name="KSOProductBuildVer">
    <vt:lpwstr>1033-12.2.0.21931</vt:lpwstr>
  </property>
</Properties>
</file>