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92" r:id="rId6"/>
    <p:sldId id="293" r:id="rId7"/>
    <p:sldId id="260" r:id="rId8"/>
    <p:sldId id="283" r:id="rId9"/>
    <p:sldId id="262" r:id="rId10"/>
    <p:sldId id="263" r:id="rId11"/>
    <p:sldId id="289" r:id="rId12"/>
    <p:sldId id="267" r:id="rId13"/>
    <p:sldId id="284" r:id="rId14"/>
    <p:sldId id="264" r:id="rId15"/>
    <p:sldId id="265" r:id="rId16"/>
    <p:sldId id="276" r:id="rId17"/>
    <p:sldId id="279" r:id="rId18"/>
    <p:sldId id="266" r:id="rId19"/>
    <p:sldId id="285" r:id="rId20"/>
    <p:sldId id="270" r:id="rId21"/>
    <p:sldId id="290" r:id="rId22"/>
    <p:sldId id="269" r:id="rId23"/>
    <p:sldId id="271" r:id="rId24"/>
    <p:sldId id="272" r:id="rId25"/>
    <p:sldId id="274" r:id="rId26"/>
    <p:sldId id="286" r:id="rId27"/>
    <p:sldId id="280" r:id="rId28"/>
    <p:sldId id="273" r:id="rId29"/>
    <p:sldId id="282" r:id="rId30"/>
    <p:sldId id="291" r:id="rId31"/>
    <p:sldId id="27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rao:Documents:kafka_apachec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rao:Documents:kafka_apachec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rao:Documents:kafka_apachec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varying messages per send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no ack</c:v>
          </c:tx>
          <c:marker>
            <c:symbol val="none"/>
          </c:marker>
          <c:cat>
            <c:numRef>
              <c:f>Sheet1!$B$4:$B$7</c:f>
              <c:numCache>
                <c:formatCode>General</c:formatCode>
                <c:ptCount val="4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</c:numCache>
            </c:numRef>
          </c:cat>
          <c:val>
            <c:numRef>
              <c:f>Sheet1!$C$4:$C$7</c:f>
              <c:numCache>
                <c:formatCode>General</c:formatCode>
                <c:ptCount val="4"/>
                <c:pt idx="0">
                  <c:v>4.695799999999998</c:v>
                </c:pt>
                <c:pt idx="1">
                  <c:v>28.9851</c:v>
                </c:pt>
                <c:pt idx="2">
                  <c:v>42.9881</c:v>
                </c:pt>
                <c:pt idx="3">
                  <c:v>36.0394</c:v>
                </c:pt>
              </c:numCache>
            </c:numRef>
          </c:val>
        </c:ser>
        <c:ser>
          <c:idx val="1"/>
          <c:order val="1"/>
          <c:tx>
            <c:v>leader</c:v>
          </c:tx>
          <c:marker>
            <c:symbol val="none"/>
          </c:marker>
          <c:cat>
            <c:numRef>
              <c:f>Sheet1!$B$4:$B$7</c:f>
              <c:numCache>
                <c:formatCode>General</c:formatCode>
                <c:ptCount val="4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</c:numCache>
            </c:numRef>
          </c:cat>
          <c:val>
            <c:numRef>
              <c:f>Sheet1!$D$4:$D$7</c:f>
              <c:numCache>
                <c:formatCode>General</c:formatCode>
                <c:ptCount val="4"/>
                <c:pt idx="0">
                  <c:v>1.36</c:v>
                </c:pt>
                <c:pt idx="1">
                  <c:v>8.1</c:v>
                </c:pt>
                <c:pt idx="2">
                  <c:v>23.57</c:v>
                </c:pt>
                <c:pt idx="3">
                  <c:v>27.98</c:v>
                </c:pt>
              </c:numCache>
            </c:numRef>
          </c:val>
        </c:ser>
        <c:ser>
          <c:idx val="2"/>
          <c:order val="2"/>
          <c:tx>
            <c:v>committed</c:v>
          </c:tx>
          <c:marker>
            <c:symbol val="none"/>
          </c:marker>
          <c:cat>
            <c:numRef>
              <c:f>Sheet1!$B$4:$B$7</c:f>
              <c:numCache>
                <c:formatCode>General</c:formatCode>
                <c:ptCount val="4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1000.0</c:v>
                </c:pt>
              </c:numCache>
            </c:numRef>
          </c:cat>
          <c:val>
            <c:numRef>
              <c:f>Sheet1!$E$4:$E$7</c:f>
              <c:numCache>
                <c:formatCode>General</c:formatCode>
                <c:ptCount val="4"/>
                <c:pt idx="0">
                  <c:v>0.535</c:v>
                </c:pt>
                <c:pt idx="1">
                  <c:v>3.78</c:v>
                </c:pt>
                <c:pt idx="2">
                  <c:v>11.63</c:v>
                </c:pt>
                <c:pt idx="3">
                  <c:v>16.82</c:v>
                </c:pt>
              </c:numCache>
            </c:numRef>
          </c:val>
        </c:ser>
        <c:marker val="1"/>
        <c:axId val="514690296"/>
        <c:axId val="514697512"/>
      </c:lineChart>
      <c:catAx>
        <c:axId val="514690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messages per send</a:t>
                </a:r>
              </a:p>
            </c:rich>
          </c:tx>
          <c:layout/>
        </c:title>
        <c:numFmt formatCode="General" sourceLinked="1"/>
        <c:tickLblPos val="nextTo"/>
        <c:crossAx val="514697512"/>
        <c:crosses val="autoZero"/>
        <c:auto val="1"/>
        <c:lblAlgn val="ctr"/>
        <c:lblOffset val="100"/>
      </c:catAx>
      <c:valAx>
        <c:axId val="514697512"/>
        <c:scaling>
          <c:orientation val="minMax"/>
          <c:max val="75.0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MB/s</a:t>
                </a:r>
              </a:p>
            </c:rich>
          </c:tx>
          <c:layout/>
        </c:title>
        <c:numFmt formatCode="General" sourceLinked="1"/>
        <c:tickLblPos val="nextTo"/>
        <c:crossAx val="514690296"/>
        <c:crosses val="autoZero"/>
        <c:crossBetween val="between"/>
      </c:valAx>
    </c:plotArea>
    <c:legend>
      <c:legendPos val="r"/>
      <c:layout/>
    </c:legend>
    <c:plotVisOnly val="1"/>
  </c:chart>
  <c:spPr>
    <a:ln>
      <a:solidFill>
        <a:schemeClr val="tx1"/>
      </a:solidFill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varying # concurrent producers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no ack</c:v>
          </c:tx>
          <c:marker>
            <c:symbol val="none"/>
          </c:marker>
          <c:cat>
            <c:numRef>
              <c:f>Sheet1!$B$11:$B$14</c:f>
              <c:numCache>
                <c:formatCode>General</c:formatCode>
                <c:ptCount val="4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</c:numCache>
            </c:numRef>
          </c:cat>
          <c:val>
            <c:numRef>
              <c:f>Sheet1!$C$11:$C$14</c:f>
              <c:numCache>
                <c:formatCode>General</c:formatCode>
                <c:ptCount val="4"/>
                <c:pt idx="0">
                  <c:v>28.9136</c:v>
                </c:pt>
                <c:pt idx="1">
                  <c:v>60.7397</c:v>
                </c:pt>
                <c:pt idx="2">
                  <c:v>71.9157</c:v>
                </c:pt>
                <c:pt idx="3">
                  <c:v>68.3696</c:v>
                </c:pt>
              </c:numCache>
            </c:numRef>
          </c:val>
        </c:ser>
        <c:ser>
          <c:idx val="1"/>
          <c:order val="1"/>
          <c:tx>
            <c:v>leader</c:v>
          </c:tx>
          <c:marker>
            <c:symbol val="none"/>
          </c:marker>
          <c:cat>
            <c:numRef>
              <c:f>Sheet1!$B$11:$B$14</c:f>
              <c:numCache>
                <c:formatCode>General</c:formatCode>
                <c:ptCount val="4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</c:numCache>
            </c:numRef>
          </c:cat>
          <c:val>
            <c:numRef>
              <c:f>Sheet1!$D$11:$D$14</c:f>
              <c:numCache>
                <c:formatCode>General</c:formatCode>
                <c:ptCount val="4"/>
                <c:pt idx="0">
                  <c:v>8.1</c:v>
                </c:pt>
                <c:pt idx="1">
                  <c:v>26.38</c:v>
                </c:pt>
                <c:pt idx="2">
                  <c:v>40.15</c:v>
                </c:pt>
                <c:pt idx="3">
                  <c:v>38.6416</c:v>
                </c:pt>
              </c:numCache>
            </c:numRef>
          </c:val>
        </c:ser>
        <c:ser>
          <c:idx val="2"/>
          <c:order val="2"/>
          <c:tx>
            <c:v>committed</c:v>
          </c:tx>
          <c:marker>
            <c:symbol val="none"/>
          </c:marker>
          <c:cat>
            <c:numRef>
              <c:f>Sheet1!$B$11:$B$14</c:f>
              <c:numCache>
                <c:formatCode>General</c:formatCode>
                <c:ptCount val="4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</c:numCache>
            </c:numRef>
          </c:cat>
          <c:val>
            <c:numRef>
              <c:f>Sheet1!$E$11:$E$14</c:f>
              <c:numCache>
                <c:formatCode>General</c:formatCode>
                <c:ptCount val="4"/>
                <c:pt idx="0">
                  <c:v>3.78</c:v>
                </c:pt>
                <c:pt idx="1">
                  <c:v>11.07</c:v>
                </c:pt>
                <c:pt idx="2">
                  <c:v>16.48</c:v>
                </c:pt>
                <c:pt idx="3">
                  <c:v>20.15</c:v>
                </c:pt>
              </c:numCache>
            </c:numRef>
          </c:val>
        </c:ser>
        <c:marker val="1"/>
        <c:axId val="513872840"/>
        <c:axId val="514624280"/>
      </c:lineChart>
      <c:catAx>
        <c:axId val="5138728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producers</a:t>
                </a:r>
              </a:p>
            </c:rich>
          </c:tx>
          <c:layout/>
        </c:title>
        <c:numFmt formatCode="General" sourceLinked="1"/>
        <c:tickLblPos val="nextTo"/>
        <c:crossAx val="514624280"/>
        <c:crosses val="autoZero"/>
        <c:auto val="1"/>
        <c:lblAlgn val="ctr"/>
        <c:lblOffset val="100"/>
      </c:catAx>
      <c:valAx>
        <c:axId val="514624280"/>
        <c:scaling>
          <c:orientation val="minMax"/>
          <c:max val="75.0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MB/s</a:t>
                </a:r>
              </a:p>
            </c:rich>
          </c:tx>
          <c:layout/>
        </c:title>
        <c:numFmt formatCode="General" sourceLinked="1"/>
        <c:tickLblPos val="nextTo"/>
        <c:crossAx val="513872840"/>
        <c:crosses val="autoZero"/>
        <c:crossBetween val="between"/>
      </c:valAx>
    </c:plotArea>
    <c:legend>
      <c:legendPos val="r"/>
      <c:layout/>
    </c:legend>
    <c:plotVisOnly val="1"/>
  </c:chart>
  <c:spPr>
    <a:ln>
      <a:solidFill>
        <a:schemeClr val="tx1"/>
      </a:solidFill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throughput vs fetch size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fetch size</c:v>
          </c:tx>
          <c:marker>
            <c:symbol val="none"/>
          </c:marker>
          <c:cat>
            <c:strRef>
              <c:f>Sheet1!$A$27:$A$30</c:f>
              <c:strCache>
                <c:ptCount val="4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</c:strCache>
            </c:strRef>
          </c:cat>
          <c:val>
            <c:numRef>
              <c:f>Sheet1!$B$27:$B$30</c:f>
              <c:numCache>
                <c:formatCode>General</c:formatCode>
                <c:ptCount val="4"/>
                <c:pt idx="0">
                  <c:v>1.81</c:v>
                </c:pt>
                <c:pt idx="1">
                  <c:v>6.27</c:v>
                </c:pt>
                <c:pt idx="2">
                  <c:v>48.2</c:v>
                </c:pt>
                <c:pt idx="3">
                  <c:v>95.4</c:v>
                </c:pt>
              </c:numCache>
            </c:numRef>
          </c:val>
        </c:ser>
        <c:marker val="1"/>
        <c:axId val="514715384"/>
        <c:axId val="514738648"/>
      </c:lineChart>
      <c:catAx>
        <c:axId val="5147153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fetch size</a:t>
                </a:r>
              </a:p>
            </c:rich>
          </c:tx>
          <c:layout/>
        </c:title>
        <c:tickLblPos val="nextTo"/>
        <c:crossAx val="514738648"/>
        <c:crosses val="autoZero"/>
        <c:auto val="1"/>
        <c:lblAlgn val="ctr"/>
        <c:lblOffset val="100"/>
      </c:catAx>
      <c:valAx>
        <c:axId val="514738648"/>
        <c:scaling>
          <c:orientation val="minMax"/>
          <c:max val="100.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MB/s</a:t>
                </a:r>
              </a:p>
            </c:rich>
          </c:tx>
          <c:layout/>
        </c:title>
        <c:numFmt formatCode="General" sourceLinked="1"/>
        <c:tickLblPos val="nextTo"/>
        <c:crossAx val="514715384"/>
        <c:crosses val="autoZero"/>
        <c:crossBetween val="between"/>
        <c:majorUnit val="20.0"/>
      </c:valAx>
    </c:plotArea>
    <c:plotVisOnly val="1"/>
  </c:chart>
  <c:spPr>
    <a:ln>
      <a:solidFill>
        <a:schemeClr val="tx1"/>
      </a:solidFill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D30B7-2669-7F4E-922B-CB5B1D15DEFC}" type="datetimeFigureOut">
              <a:rPr lang="en-US" smtClean="0"/>
              <a:pPr/>
              <a:t>2/27/13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713C-B22C-8E47-BC54-5D8AA862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F0DA-ED62-6E47-84B6-F4BD1DDC74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B72C-EC60-D84E-AE2E-08FEF0E0CE06}" type="datetimeFigureOut">
              <a:rPr lang="en-US" smtClean="0"/>
              <a:pPr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3E86-2256-8548-8311-A366DA375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B72C-EC60-D84E-AE2E-08FEF0E0CE06}" type="datetimeFigureOut">
              <a:rPr lang="en-US" smtClean="0"/>
              <a:pPr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3E86-2256-8548-8311-A366DA375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B72C-EC60-D84E-AE2E-08FEF0E0CE06}" type="datetimeFigureOut">
              <a:rPr lang="en-US" smtClean="0"/>
              <a:pPr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3E86-2256-8548-8311-A366DA375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B72C-EC60-D84E-AE2E-08FEF0E0CE06}" type="datetimeFigureOut">
              <a:rPr lang="en-US" smtClean="0"/>
              <a:pPr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3E86-2256-8548-8311-A366DA375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B72C-EC60-D84E-AE2E-08FEF0E0CE06}" type="datetimeFigureOut">
              <a:rPr lang="en-US" smtClean="0"/>
              <a:pPr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3E86-2256-8548-8311-A366DA375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B72C-EC60-D84E-AE2E-08FEF0E0CE06}" type="datetimeFigureOut">
              <a:rPr lang="en-US" smtClean="0"/>
              <a:pPr/>
              <a:t>2/27/13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3E86-2256-8548-8311-A366DA375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B72C-EC60-D84E-AE2E-08FEF0E0CE06}" type="datetimeFigureOut">
              <a:rPr lang="en-US" smtClean="0"/>
              <a:pPr/>
              <a:t>2/27/13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3E86-2256-8548-8311-A366DA375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B72C-EC60-D84E-AE2E-08FEF0E0CE06}" type="datetimeFigureOut">
              <a:rPr lang="en-US" smtClean="0"/>
              <a:pPr/>
              <a:t>2/27/13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3E86-2256-8548-8311-A366DA375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B72C-EC60-D84E-AE2E-08FEF0E0CE06}" type="datetimeFigureOut">
              <a:rPr lang="en-US" smtClean="0"/>
              <a:pPr/>
              <a:t>2/27/13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3E86-2256-8548-8311-A366DA375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B72C-EC60-D84E-AE2E-08FEF0E0CE06}" type="datetimeFigureOut">
              <a:rPr lang="en-US" smtClean="0"/>
              <a:pPr/>
              <a:t>2/27/13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3E86-2256-8548-8311-A366DA375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B72C-EC60-D84E-AE2E-08FEF0E0CE06}" type="datetimeFigureOut">
              <a:rPr lang="en-US" smtClean="0"/>
              <a:pPr/>
              <a:t>2/27/13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53E86-2256-8548-8311-A366DA375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8B72C-EC60-D84E-AE2E-08FEF0E0CE06}" type="datetimeFigureOut">
              <a:rPr lang="en-US" smtClean="0"/>
              <a:pPr/>
              <a:t>2/27/13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53E86-2256-8548-8311-A366DA375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fka.apach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Intra-cluster Replication for Apache Kafka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 </a:t>
            </a:r>
            <a:r>
              <a:rPr lang="en-US" dirty="0" err="1" smtClean="0"/>
              <a:t>Rao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3831695"/>
          </a:xfrm>
        </p:spPr>
        <p:txBody>
          <a:bodyPr>
            <a:normAutofit/>
          </a:bodyPr>
          <a:lstStyle/>
          <a:p>
            <a:r>
              <a:rPr lang="en-US" dirty="0" smtClean="0"/>
              <a:t>Topic = message stream</a:t>
            </a:r>
          </a:p>
          <a:p>
            <a:r>
              <a:rPr lang="en-US" dirty="0"/>
              <a:t>T</a:t>
            </a:r>
            <a:r>
              <a:rPr lang="en-US" dirty="0" smtClean="0"/>
              <a:t>opic has partitions</a:t>
            </a:r>
          </a:p>
          <a:p>
            <a:pPr lvl="1"/>
            <a:r>
              <a:rPr lang="en-US" dirty="0" smtClean="0"/>
              <a:t>partitions distributed to brokers</a:t>
            </a:r>
          </a:p>
          <a:p>
            <a:r>
              <a:rPr lang="en-US" dirty="0"/>
              <a:t>P</a:t>
            </a:r>
            <a:r>
              <a:rPr lang="en-US" dirty="0" smtClean="0"/>
              <a:t>artition has a log on disk</a:t>
            </a:r>
          </a:p>
          <a:p>
            <a:pPr lvl="1"/>
            <a:r>
              <a:rPr lang="en-US" dirty="0" smtClean="0"/>
              <a:t>message persisted in log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 addressed by offset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1954"/>
          </a:xfrm>
        </p:spPr>
        <p:txBody>
          <a:bodyPr/>
          <a:lstStyle/>
          <a:p>
            <a:r>
              <a:rPr lang="en-US" dirty="0" smtClean="0"/>
              <a:t>Producer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0777" y="2212154"/>
            <a:ext cx="7776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</a:rPr>
              <a:t>messages = new List&lt;</a:t>
            </a:r>
            <a:r>
              <a:rPr lang="en-US" dirty="0" err="1" smtClean="0">
                <a:solidFill>
                  <a:srgbClr val="2300FB"/>
                </a:solidFill>
                <a:latin typeface="Courier New"/>
              </a:rPr>
              <a:t>KeyedMessage</a:t>
            </a:r>
            <a:r>
              <a:rPr lang="en-US" dirty="0" smtClean="0">
                <a:latin typeface="Courier New"/>
              </a:rPr>
              <a:t>&lt;K,V&gt;&gt;();</a:t>
            </a:r>
          </a:p>
          <a:p>
            <a:r>
              <a:rPr lang="en-US" dirty="0" err="1" smtClean="0">
                <a:latin typeface="Courier New"/>
              </a:rPr>
              <a:t>messages.add(new</a:t>
            </a:r>
            <a:r>
              <a:rPr lang="en-US" dirty="0" smtClean="0">
                <a:latin typeface="Courier New"/>
              </a:rPr>
              <a:t> </a:t>
            </a:r>
            <a:r>
              <a:rPr lang="en-US" dirty="0" smtClean="0">
                <a:solidFill>
                  <a:srgbClr val="2300FB"/>
                </a:solidFill>
                <a:latin typeface="Courier New"/>
              </a:rPr>
              <a:t>KeyedMessage</a:t>
            </a:r>
            <a:r>
              <a:rPr lang="en-US" dirty="0" smtClean="0">
                <a:latin typeface="Courier New"/>
              </a:rPr>
              <a:t>(“topic1”, null, “msg1”);</a:t>
            </a:r>
          </a:p>
          <a:p>
            <a:r>
              <a:rPr lang="en-US" dirty="0" err="1" smtClean="0">
                <a:solidFill>
                  <a:srgbClr val="2300FB"/>
                </a:solidFill>
                <a:latin typeface="Courier New"/>
              </a:rPr>
              <a:t>send</a:t>
            </a:r>
            <a:r>
              <a:rPr lang="en-US" dirty="0" err="1" smtClean="0">
                <a:latin typeface="Courier New"/>
              </a:rPr>
              <a:t>(messages</a:t>
            </a:r>
            <a:r>
              <a:rPr lang="en-US" dirty="0" smtClean="0">
                <a:latin typeface="Courier New"/>
              </a:rPr>
              <a:t>);</a:t>
            </a:r>
            <a:endParaRPr lang="en-US" dirty="0">
              <a:latin typeface="Courier New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7200" y="3579090"/>
            <a:ext cx="8229600" cy="1889114"/>
            <a:chOff x="457200" y="3579090"/>
            <a:chExt cx="8229600" cy="1889114"/>
          </a:xfrm>
        </p:grpSpPr>
        <p:sp>
          <p:nvSpPr>
            <p:cNvPr id="5" name="TextBox 4"/>
            <p:cNvSpPr txBox="1"/>
            <p:nvPr/>
          </p:nvSpPr>
          <p:spPr>
            <a:xfrm>
              <a:off x="958506" y="4124759"/>
              <a:ext cx="7728294" cy="134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Courier New"/>
                </a:rPr>
                <a:t>streams[] = Consumer.</a:t>
              </a:r>
              <a:r>
                <a:rPr lang="en-US" dirty="0" smtClean="0">
                  <a:solidFill>
                    <a:srgbClr val="2300FB"/>
                  </a:solidFill>
                  <a:latin typeface="Courier New"/>
                </a:rPr>
                <a:t>createMessageStream</a:t>
              </a:r>
              <a:r>
                <a:rPr lang="en-US" dirty="0" smtClean="0">
                  <a:solidFill>
                    <a:srgbClr val="000000"/>
                  </a:solidFill>
                  <a:latin typeface="Courier New"/>
                </a:rPr>
                <a:t>(</a:t>
              </a:r>
              <a:r>
                <a:rPr lang="en-US" dirty="0" smtClean="0">
                  <a:solidFill>
                    <a:srgbClr val="4C4C4C"/>
                  </a:solidFill>
                  <a:latin typeface="Courier New"/>
                </a:rPr>
                <a:t>“topic1”, 1</a:t>
              </a:r>
              <a:r>
                <a:rPr lang="en-US" dirty="0" smtClean="0">
                  <a:solidFill>
                    <a:srgbClr val="000000"/>
                  </a:solidFill>
                  <a:latin typeface="Courier New"/>
                </a:rPr>
                <a:t>);</a:t>
              </a:r>
              <a:endParaRPr lang="en-US" dirty="0" smtClean="0">
                <a:latin typeface="Courier New"/>
              </a:endParaRPr>
            </a:p>
            <a:p>
              <a:pPr>
                <a:lnSpc>
                  <a:spcPct val="90000"/>
                </a:lnSpc>
              </a:pPr>
              <a:endParaRPr lang="en-US" dirty="0" smtClean="0">
                <a:solidFill>
                  <a:srgbClr val="4C4C4C"/>
                </a:solidFill>
                <a:latin typeface="Courier New"/>
              </a:endParaRPr>
            </a:p>
            <a:p>
              <a:pPr>
                <a:lnSpc>
                  <a:spcPct val="90000"/>
                </a:lnSpc>
              </a:pPr>
              <a:r>
                <a:rPr lang="en-US" dirty="0" err="1" smtClean="0">
                  <a:solidFill>
                    <a:srgbClr val="4C4C4C"/>
                  </a:solidFill>
                  <a:latin typeface="Courier New"/>
                </a:rPr>
                <a:t>for</a:t>
              </a:r>
              <a:r>
                <a:rPr lang="en-US" dirty="0" err="1" smtClean="0">
                  <a:solidFill>
                    <a:srgbClr val="000000"/>
                  </a:solidFill>
                  <a:latin typeface="Courier New"/>
                </a:rPr>
                <a:t>(message</a:t>
              </a:r>
              <a:r>
                <a:rPr lang="en-US" dirty="0" smtClean="0">
                  <a:solidFill>
                    <a:srgbClr val="000000"/>
                  </a:solidFill>
                  <a:latin typeface="Courier New"/>
                </a:rPr>
                <a:t>: streams[0]) {</a:t>
              </a:r>
            </a:p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Courier New"/>
                </a:rPr>
                <a:t>   // do something with message</a:t>
              </a:r>
              <a:endParaRPr lang="en-US" dirty="0" smtClean="0">
                <a:latin typeface="Courier New"/>
              </a:endParaRPr>
            </a:p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Courier New"/>
                </a:rPr>
                <a:t>}</a:t>
              </a: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57200" y="3579090"/>
              <a:ext cx="8229600" cy="6542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Consumer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storage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Batched writes and reads</a:t>
            </a:r>
          </a:p>
          <a:p>
            <a:r>
              <a:rPr lang="en-US" dirty="0" smtClean="0"/>
              <a:t>Zero-copy transfer from file to socket</a:t>
            </a:r>
          </a:p>
          <a:p>
            <a:r>
              <a:rPr lang="en-US" dirty="0" smtClean="0"/>
              <a:t>Compression (batched)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42232" y="2159229"/>
            <a:ext cx="2972694" cy="19795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 High Throughput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7591" y="2806987"/>
            <a:ext cx="877712" cy="2163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segment-1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7591" y="3131330"/>
            <a:ext cx="877712" cy="2163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segment-2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37591" y="3717033"/>
            <a:ext cx="877712" cy="2163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segment-</a:t>
            </a:r>
            <a:r>
              <a:rPr lang="en-US" sz="1200" dirty="0" err="1" smtClean="0">
                <a:solidFill>
                  <a:schemeClr val="tx1"/>
                </a:solidFill>
              </a:rPr>
              <a:t>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61878" y="2529988"/>
            <a:ext cx="997400" cy="1521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05170" y="252998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opic1:part1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53986" y="3506256"/>
            <a:ext cx="536224" cy="45719"/>
            <a:chOff x="5485635" y="2680932"/>
            <a:chExt cx="536224" cy="45719"/>
          </a:xfrm>
        </p:grpSpPr>
        <p:sp>
          <p:nvSpPr>
            <p:cNvPr id="10" name="Oval 9"/>
            <p:cNvSpPr/>
            <p:nvPr/>
          </p:nvSpPr>
          <p:spPr>
            <a:xfrm>
              <a:off x="5485635" y="2680932"/>
              <a:ext cx="56444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694479" y="2680932"/>
              <a:ext cx="56444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965415" y="2680932"/>
              <a:ext cx="56444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4140921" y="2806987"/>
            <a:ext cx="877712" cy="2163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segment-1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40921" y="3131330"/>
            <a:ext cx="877712" cy="2163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segment-2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40921" y="3717033"/>
            <a:ext cx="877712" cy="2163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segment-</a:t>
            </a:r>
            <a:r>
              <a:rPr lang="en-US" sz="1200" dirty="0" err="1" smtClean="0">
                <a:solidFill>
                  <a:schemeClr val="tx1"/>
                </a:solidFill>
              </a:rPr>
              <a:t>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65208" y="2529988"/>
            <a:ext cx="997400" cy="1521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108500" y="252998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topic2:part1</a:t>
            </a:r>
            <a:endParaRPr lang="en-US" sz="1200" dirty="0"/>
          </a:p>
        </p:txBody>
      </p:sp>
      <p:grpSp>
        <p:nvGrpSpPr>
          <p:cNvPr id="44" name="Group 25"/>
          <p:cNvGrpSpPr/>
          <p:nvPr/>
        </p:nvGrpSpPr>
        <p:grpSpPr>
          <a:xfrm>
            <a:off x="4257316" y="3506256"/>
            <a:ext cx="536224" cy="45719"/>
            <a:chOff x="5485635" y="2680932"/>
            <a:chExt cx="536224" cy="45719"/>
          </a:xfrm>
        </p:grpSpPr>
        <p:sp>
          <p:nvSpPr>
            <p:cNvPr id="45" name="Oval 44"/>
            <p:cNvSpPr/>
            <p:nvPr/>
          </p:nvSpPr>
          <p:spPr>
            <a:xfrm>
              <a:off x="5485635" y="2680932"/>
              <a:ext cx="56444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694479" y="2680932"/>
              <a:ext cx="56444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5965415" y="2680932"/>
              <a:ext cx="56444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320854" y="3780948"/>
            <a:ext cx="75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append()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 rot="10800000">
            <a:off x="5018634" y="3933404"/>
            <a:ext cx="351067" cy="1588"/>
          </a:xfrm>
          <a:prstGeom prst="straightConnector1">
            <a:avLst/>
          </a:prstGeom>
          <a:ln w="9525" cmpd="sng">
            <a:solidFill>
              <a:schemeClr val="accent6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20854" y="3578533"/>
            <a:ext cx="56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read()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 rot="10800000">
            <a:off x="5018634" y="3730989"/>
            <a:ext cx="351067" cy="1588"/>
          </a:xfrm>
          <a:prstGeom prst="straightConnector1">
            <a:avLst/>
          </a:prstGeom>
          <a:ln w="9525" cmpd="sng">
            <a:solidFill>
              <a:schemeClr val="accent6"/>
            </a:solidFill>
            <a:headEnd type="arrow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73094" y="2118788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logs in broker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630596" y="2421802"/>
            <a:ext cx="877712" cy="10818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msg-1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30596" y="2529988"/>
            <a:ext cx="877712" cy="10818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msg-2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30596" y="2638174"/>
            <a:ext cx="877712" cy="10818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msg-3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30596" y="2750692"/>
            <a:ext cx="877712" cy="10818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msg-4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30596" y="2858878"/>
            <a:ext cx="877712" cy="10818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msg-5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29056" y="2965096"/>
            <a:ext cx="877712" cy="10818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2136" y="3073282"/>
            <a:ext cx="877712" cy="10818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630596" y="3179500"/>
            <a:ext cx="877712" cy="10818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msg-n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Left Brace 65"/>
          <p:cNvSpPr/>
          <p:nvPr/>
        </p:nvSpPr>
        <p:spPr>
          <a:xfrm>
            <a:off x="5018633" y="2421802"/>
            <a:ext cx="484700" cy="865884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>
            <a:off x="6326908" y="2699999"/>
            <a:ext cx="923636" cy="331056"/>
          </a:xfrm>
          <a:prstGeom prst="triangle">
            <a:avLst/>
          </a:prstGeom>
          <a:solidFill>
            <a:schemeClr val="accent3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603999" y="2730966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index</a:t>
            </a:r>
            <a:endParaRPr lang="en-US" sz="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815" y="2804348"/>
            <a:ext cx="8413985" cy="61054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Kafka</a:t>
            </a:r>
          </a:p>
          <a:p>
            <a:r>
              <a:rPr lang="en-US" dirty="0" smtClean="0"/>
              <a:t>Kafka architecture</a:t>
            </a:r>
          </a:p>
          <a:p>
            <a:r>
              <a:rPr lang="en-US" dirty="0" smtClean="0"/>
              <a:t>Kafka replication design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Q/A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roker can go down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ontrolled: rolling restart for code/</a:t>
            </a:r>
            <a:r>
              <a:rPr lang="en-US" dirty="0" err="1" smtClean="0"/>
              <a:t>config</a:t>
            </a:r>
            <a:r>
              <a:rPr lang="en-US" dirty="0" smtClean="0"/>
              <a:t> push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ncontrolled: isolated broker failure</a:t>
            </a:r>
          </a:p>
          <a:p>
            <a:r>
              <a:rPr lang="en-US" dirty="0" smtClean="0"/>
              <a:t>If broker down</a:t>
            </a:r>
          </a:p>
          <a:p>
            <a:pPr lvl="1"/>
            <a:r>
              <a:rPr lang="en-US" dirty="0" smtClean="0"/>
              <a:t>some partitions unavailable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ould be permanent data loss</a:t>
            </a:r>
          </a:p>
          <a:p>
            <a:r>
              <a:rPr lang="en-US" dirty="0" smtClean="0"/>
              <a:t>Replication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higher availability and durability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two from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onsistency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vailability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 partitioning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Replication: Pick 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Brokers within a datacenter</a:t>
            </a:r>
            <a:endParaRPr lang="en-US" dirty="0"/>
          </a:p>
          <a:p>
            <a:pPr lvl="1"/>
            <a:r>
              <a:rPr lang="en-US" dirty="0" smtClean="0"/>
              <a:t>i.e., network partitioning is rare</a:t>
            </a:r>
          </a:p>
          <a:p>
            <a:r>
              <a:rPr lang="en-US" dirty="0" smtClean="0"/>
              <a:t>Strong consistency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eplicas byte-wise identical</a:t>
            </a:r>
          </a:p>
          <a:p>
            <a:r>
              <a:rPr lang="en-US" dirty="0" smtClean="0"/>
              <a:t>Highly available</a:t>
            </a:r>
          </a:p>
          <a:p>
            <a:pPr lvl="1"/>
            <a:r>
              <a:rPr lang="en-US" dirty="0" smtClean="0"/>
              <a:t>typical failover time: &lt; 10ms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Replicas and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13123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artition has replicas</a:t>
            </a:r>
          </a:p>
          <a:p>
            <a:r>
              <a:rPr lang="en-US" dirty="0" smtClean="0"/>
              <a:t>Replicas spread evenly among brokers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7663" y="3783877"/>
            <a:ext cx="1290960" cy="1323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1453" y="3783877"/>
            <a:ext cx="1290960" cy="1323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9293" y="3783877"/>
            <a:ext cx="1290960" cy="1323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6334" y="3783877"/>
            <a:ext cx="1290960" cy="1323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8517" y="4123221"/>
            <a:ext cx="908278" cy="182562"/>
          </a:xfrm>
          <a:prstGeom prst="rect">
            <a:avLst/>
          </a:prstGeom>
          <a:solidFill>
            <a:schemeClr val="accent3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/>
              </a:rPr>
              <a:t>t</a:t>
            </a:r>
            <a:r>
              <a:rPr lang="en-US" sz="1000" dirty="0" smtClean="0">
                <a:solidFill>
                  <a:schemeClr val="tx1"/>
                </a:solidFill>
                <a:latin typeface="Arial"/>
              </a:rPr>
              <a:t>opic1-part1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7113" y="3718669"/>
            <a:ext cx="524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logs</a:t>
            </a:r>
            <a:endParaRPr lang="en-US" sz="1000" dirty="0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0991" y="5121309"/>
            <a:ext cx="764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</a:rPr>
              <a:t>b</a:t>
            </a:r>
            <a:r>
              <a:rPr lang="en-US" sz="1000" dirty="0" smtClean="0">
                <a:latin typeface="Arial"/>
              </a:rPr>
              <a:t>roker 1</a:t>
            </a:r>
            <a:endParaRPr lang="en-US" sz="1000" dirty="0"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75423" y="4146561"/>
            <a:ext cx="908278" cy="182562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/>
              </a:rPr>
              <a:t>t</a:t>
            </a:r>
            <a:r>
              <a:rPr lang="en-US" sz="1000" dirty="0" smtClean="0">
                <a:solidFill>
                  <a:schemeClr val="tx1"/>
                </a:solidFill>
                <a:latin typeface="Arial"/>
              </a:rPr>
              <a:t>opic1-part2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4019" y="3742009"/>
            <a:ext cx="524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logs</a:t>
            </a:r>
            <a:endParaRPr lang="en-US" sz="1000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7897" y="5144649"/>
            <a:ext cx="764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</a:rPr>
              <a:t>b</a:t>
            </a:r>
            <a:r>
              <a:rPr lang="en-US" sz="1000" dirty="0" smtClean="0">
                <a:latin typeface="Arial"/>
              </a:rPr>
              <a:t>roker 2</a:t>
            </a:r>
            <a:endParaRPr lang="en-US" sz="1000" dirty="0"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79766" y="4813683"/>
            <a:ext cx="908278" cy="182562"/>
          </a:xfrm>
          <a:prstGeom prst="rect">
            <a:avLst/>
          </a:prstGeom>
          <a:solidFill>
            <a:schemeClr val="accent2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/>
              </a:rPr>
              <a:t>topic2-part2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7593" y="4146561"/>
            <a:ext cx="908278" cy="182562"/>
          </a:xfrm>
          <a:prstGeom prst="rect">
            <a:avLst/>
          </a:prstGeom>
          <a:solidFill>
            <a:schemeClr val="accent4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/>
              </a:rPr>
              <a:t>topic2-part1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6189" y="3742009"/>
            <a:ext cx="524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logs</a:t>
            </a:r>
            <a:endParaRPr lang="en-US" sz="1000" dirty="0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0067" y="5144649"/>
            <a:ext cx="764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</a:rPr>
              <a:t>b</a:t>
            </a:r>
            <a:r>
              <a:rPr lang="en-US" sz="1000" dirty="0" smtClean="0">
                <a:latin typeface="Arial"/>
              </a:rPr>
              <a:t>roker 3</a:t>
            </a:r>
            <a:endParaRPr lang="en-US" sz="1000" dirty="0">
              <a:latin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81936" y="4813683"/>
            <a:ext cx="908278" cy="182562"/>
          </a:xfrm>
          <a:prstGeom prst="rect">
            <a:avLst/>
          </a:prstGeom>
          <a:solidFill>
            <a:schemeClr val="accent3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/>
              </a:rPr>
              <a:t>t</a:t>
            </a:r>
            <a:r>
              <a:rPr lang="en-US" sz="1000" dirty="0" smtClean="0">
                <a:solidFill>
                  <a:schemeClr val="tx1"/>
                </a:solidFill>
                <a:latin typeface="Arial"/>
              </a:rPr>
              <a:t>opic1-part1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4029" y="3742009"/>
            <a:ext cx="524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logs</a:t>
            </a:r>
            <a:endParaRPr lang="en-US" sz="1000" dirty="0"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37907" y="5144649"/>
            <a:ext cx="764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</a:rPr>
              <a:t>b</a:t>
            </a:r>
            <a:r>
              <a:rPr lang="en-US" sz="1000" dirty="0" smtClean="0">
                <a:latin typeface="Arial"/>
              </a:rPr>
              <a:t>roker 4</a:t>
            </a:r>
            <a:endParaRPr lang="en-US" sz="1000" dirty="0">
              <a:latin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39014" y="4813683"/>
            <a:ext cx="908278" cy="182562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/>
              </a:rPr>
              <a:t>topic1-part2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30249" y="4447813"/>
            <a:ext cx="908278" cy="182562"/>
          </a:xfrm>
          <a:prstGeom prst="rect">
            <a:avLst/>
          </a:prstGeom>
          <a:solidFill>
            <a:schemeClr val="accent2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/>
              </a:rPr>
              <a:t>topic2-part2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77155" y="4471153"/>
            <a:ext cx="908278" cy="182562"/>
          </a:xfrm>
          <a:prstGeom prst="rect">
            <a:avLst/>
          </a:prstGeom>
          <a:solidFill>
            <a:schemeClr val="accent3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/>
              </a:rPr>
              <a:t>t</a:t>
            </a:r>
            <a:r>
              <a:rPr lang="en-US" sz="1000" dirty="0" smtClean="0">
                <a:solidFill>
                  <a:schemeClr val="tx1"/>
                </a:solidFill>
                <a:latin typeface="Arial"/>
              </a:rPr>
              <a:t>opic1-part1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79325" y="4471153"/>
            <a:ext cx="908278" cy="182562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/>
              </a:rPr>
              <a:t>topic1-part2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5077" y="4783521"/>
            <a:ext cx="908278" cy="182562"/>
          </a:xfrm>
          <a:prstGeom prst="rect">
            <a:avLst/>
          </a:prstGeom>
          <a:solidFill>
            <a:schemeClr val="accent4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/>
              </a:rPr>
              <a:t>topic2-part1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39014" y="4146561"/>
            <a:ext cx="908278" cy="182562"/>
          </a:xfrm>
          <a:prstGeom prst="rect">
            <a:avLst/>
          </a:prstGeom>
          <a:solidFill>
            <a:schemeClr val="accent2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/>
              </a:rPr>
              <a:t>topic2-part2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40746" y="4471153"/>
            <a:ext cx="908278" cy="182562"/>
          </a:xfrm>
          <a:prstGeom prst="rect">
            <a:avLst/>
          </a:prstGeom>
          <a:solidFill>
            <a:schemeClr val="accent4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/>
              </a:rPr>
              <a:t>topic2-part1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Maintain Strongly </a:t>
            </a:r>
            <a:r>
              <a:rPr lang="en-US" dirty="0"/>
              <a:t>C</a:t>
            </a:r>
            <a:r>
              <a:rPr lang="en-US" dirty="0" smtClean="0"/>
              <a:t>onsistent </a:t>
            </a:r>
            <a:r>
              <a:rPr lang="en-US" dirty="0"/>
              <a:t>R</a:t>
            </a:r>
            <a:r>
              <a:rPr lang="en-US" dirty="0" smtClean="0"/>
              <a:t>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385763" cy="4796837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replicas is leader</a:t>
            </a:r>
          </a:p>
          <a:p>
            <a:r>
              <a:rPr lang="en-US" dirty="0"/>
              <a:t>A</a:t>
            </a:r>
            <a:r>
              <a:rPr lang="en-US" dirty="0" smtClean="0"/>
              <a:t>ll writes go to leader</a:t>
            </a:r>
          </a:p>
          <a:p>
            <a:r>
              <a:rPr lang="en-US" dirty="0"/>
              <a:t>L</a:t>
            </a:r>
            <a:r>
              <a:rPr lang="en-US" dirty="0" smtClean="0"/>
              <a:t>eader propagates writes to followers in order</a:t>
            </a:r>
          </a:p>
          <a:p>
            <a:r>
              <a:rPr lang="en-US" dirty="0"/>
              <a:t>L</a:t>
            </a:r>
            <a:r>
              <a:rPr lang="en-US" dirty="0" smtClean="0"/>
              <a:t>eader decides when to commit message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Conventional Quorum-based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508060" cy="4796837"/>
          </a:xfrm>
        </p:spPr>
        <p:txBody>
          <a:bodyPr>
            <a:normAutofit/>
          </a:bodyPr>
          <a:lstStyle/>
          <a:p>
            <a:r>
              <a:rPr lang="en-US" dirty="0" smtClean="0"/>
              <a:t>Wait for majority of replicas (e.g. Zookeeper)</a:t>
            </a:r>
          </a:p>
          <a:p>
            <a:r>
              <a:rPr lang="en-US" dirty="0" smtClean="0"/>
              <a:t>Plus: good latency</a:t>
            </a:r>
          </a:p>
          <a:p>
            <a:r>
              <a:rPr lang="en-US" dirty="0" smtClean="0"/>
              <a:t>Minus: 2f+1 replicas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tolerate </a:t>
            </a:r>
            <a:r>
              <a:rPr lang="en-US" dirty="0" err="1" smtClean="0">
                <a:sym typeface="Wingdings"/>
              </a:rPr>
              <a:t>f</a:t>
            </a:r>
            <a:r>
              <a:rPr lang="en-US" dirty="0" smtClean="0">
                <a:sym typeface="Wingdings"/>
              </a:rPr>
              <a:t> failures</a:t>
            </a:r>
            <a:endParaRPr lang="en-US" dirty="0" smtClean="0"/>
          </a:p>
          <a:p>
            <a:pPr lvl="1"/>
            <a:r>
              <a:rPr lang="en-US" dirty="0" smtClean="0"/>
              <a:t>ideally want to tolerate 2f failures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 at LinkedIn since 2010</a:t>
            </a:r>
          </a:p>
          <a:p>
            <a:r>
              <a:rPr lang="en-US" dirty="0" smtClean="0"/>
              <a:t>Worked on Apache Kafka and Cassandra</a:t>
            </a:r>
          </a:p>
          <a:p>
            <a:r>
              <a:rPr lang="en-US" dirty="0" smtClean="0"/>
              <a:t>Database researcher at IBM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 Messages in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8726" cy="4525963"/>
          </a:xfrm>
        </p:spPr>
        <p:txBody>
          <a:bodyPr/>
          <a:lstStyle/>
          <a:p>
            <a:r>
              <a:rPr lang="en-US" dirty="0" smtClean="0"/>
              <a:t>Leader maintains in-sync-replicas (ISR)</a:t>
            </a:r>
          </a:p>
          <a:p>
            <a:pPr lvl="1"/>
            <a:r>
              <a:rPr lang="en-US" dirty="0" smtClean="0"/>
              <a:t>initially, all replicas in ISR</a:t>
            </a:r>
          </a:p>
          <a:p>
            <a:pPr lvl="1"/>
            <a:r>
              <a:rPr lang="en-US" dirty="0" smtClean="0"/>
              <a:t>message committed if received by ISR</a:t>
            </a:r>
          </a:p>
          <a:p>
            <a:pPr lvl="1"/>
            <a:r>
              <a:rPr lang="en-US" dirty="0" smtClean="0"/>
              <a:t>follower fails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dropped from ISR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eader commits using new ISR</a:t>
            </a:r>
          </a:p>
          <a:p>
            <a:r>
              <a:rPr lang="en-US" dirty="0" smtClean="0"/>
              <a:t>Benefit: </a:t>
            </a:r>
            <a:r>
              <a:rPr lang="en-US" dirty="0" err="1" smtClean="0"/>
              <a:t>f</a:t>
            </a:r>
            <a:r>
              <a:rPr lang="en-US" dirty="0" smtClean="0"/>
              <a:t> replicas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tolerate f-1 failures</a:t>
            </a:r>
          </a:p>
          <a:p>
            <a:pPr lvl="1"/>
            <a:r>
              <a:rPr lang="en-US" dirty="0" smtClean="0"/>
              <a:t>latency less an issue within datacenter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in Replication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0624" y="2022198"/>
            <a:ext cx="1290960" cy="1323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4414" y="2022198"/>
            <a:ext cx="1290960" cy="1323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9295" y="2022198"/>
            <a:ext cx="1290960" cy="1323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3952" y="3359630"/>
            <a:ext cx="764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</a:rPr>
              <a:t>b</a:t>
            </a:r>
            <a:r>
              <a:rPr lang="en-US" sz="1000" dirty="0" smtClean="0">
                <a:latin typeface="Arial"/>
              </a:rPr>
              <a:t>roker 1</a:t>
            </a:r>
            <a:endParaRPr lang="en-US" sz="1000" dirty="0"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642" y="1483833"/>
            <a:ext cx="786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producer</a:t>
            </a:r>
            <a:endParaRPr lang="en-US" sz="1000" dirty="0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9295" y="2169131"/>
            <a:ext cx="669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leader</a:t>
            </a:r>
            <a:endParaRPr lang="en-US" sz="1000" dirty="0"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0858" y="3382970"/>
            <a:ext cx="764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</a:rPr>
              <a:t>b</a:t>
            </a:r>
            <a:r>
              <a:rPr lang="en-US" sz="1000" dirty="0" smtClean="0">
                <a:latin typeface="Arial"/>
              </a:rPr>
              <a:t>roker 2</a:t>
            </a:r>
            <a:endParaRPr lang="en-US" sz="1000" dirty="0"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06201" y="2192471"/>
            <a:ext cx="669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follower</a:t>
            </a:r>
            <a:endParaRPr lang="en-US" sz="1000" dirty="0"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23028" y="3382970"/>
            <a:ext cx="764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</a:rPr>
              <a:t>b</a:t>
            </a:r>
            <a:r>
              <a:rPr lang="en-US" sz="1000" dirty="0" smtClean="0">
                <a:latin typeface="Arial"/>
              </a:rPr>
              <a:t>roker 3</a:t>
            </a:r>
            <a:endParaRPr lang="en-US" sz="1000" dirty="0"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8371" y="2192471"/>
            <a:ext cx="669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follower</a:t>
            </a:r>
            <a:endParaRPr lang="en-US" sz="1000" dirty="0">
              <a:latin typeface="Arial"/>
            </a:endParaRPr>
          </a:p>
        </p:txBody>
      </p: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rot="16200000" flipH="1">
            <a:off x="919100" y="1693983"/>
            <a:ext cx="439077" cy="511218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519852" y="2169130"/>
            <a:ext cx="1814321" cy="87928"/>
          </a:xfrm>
          <a:custGeom>
            <a:avLst/>
            <a:gdLst>
              <a:gd name="connsiteX0" fmla="*/ 0 w 1939928"/>
              <a:gd name="connsiteY0" fmla="*/ 405909 h 412887"/>
              <a:gd name="connsiteX1" fmla="*/ 1067658 w 1939928"/>
              <a:gd name="connsiteY1" fmla="*/ 1163 h 412887"/>
              <a:gd name="connsiteX2" fmla="*/ 1939928 w 1939928"/>
              <a:gd name="connsiteY2" fmla="*/ 412887 h 41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928" h="412887">
                <a:moveTo>
                  <a:pt x="0" y="405909"/>
                </a:moveTo>
                <a:cubicBezTo>
                  <a:pt x="372168" y="202954"/>
                  <a:pt x="744337" y="0"/>
                  <a:pt x="1067658" y="1163"/>
                </a:cubicBezTo>
                <a:cubicBezTo>
                  <a:pt x="1390979" y="2326"/>
                  <a:pt x="1939928" y="412887"/>
                  <a:pt x="1939928" y="412887"/>
                </a:cubicBezTo>
              </a:path>
            </a:pathLst>
          </a:custGeom>
          <a:ln w="3175" cmpd="sng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534964" y="1844172"/>
            <a:ext cx="3787983" cy="410292"/>
          </a:xfrm>
          <a:custGeom>
            <a:avLst/>
            <a:gdLst>
              <a:gd name="connsiteX0" fmla="*/ 0 w 1939928"/>
              <a:gd name="connsiteY0" fmla="*/ 405909 h 412887"/>
              <a:gd name="connsiteX1" fmla="*/ 1067658 w 1939928"/>
              <a:gd name="connsiteY1" fmla="*/ 1163 h 412887"/>
              <a:gd name="connsiteX2" fmla="*/ 1939928 w 1939928"/>
              <a:gd name="connsiteY2" fmla="*/ 412887 h 41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928" h="412887">
                <a:moveTo>
                  <a:pt x="0" y="405909"/>
                </a:moveTo>
                <a:cubicBezTo>
                  <a:pt x="372168" y="202954"/>
                  <a:pt x="744337" y="0"/>
                  <a:pt x="1067658" y="1163"/>
                </a:cubicBezTo>
                <a:cubicBezTo>
                  <a:pt x="1390979" y="2326"/>
                  <a:pt x="1939928" y="412887"/>
                  <a:pt x="1939928" y="412887"/>
                </a:cubicBezTo>
              </a:path>
            </a:pathLst>
          </a:custGeom>
          <a:ln w="3175" cmpd="sng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0629" y="2773037"/>
            <a:ext cx="26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446980" y="1591554"/>
            <a:ext cx="26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572671" y="1956990"/>
            <a:ext cx="26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013753" y="2388201"/>
            <a:ext cx="26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059295" y="2721024"/>
            <a:ext cx="612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commit</a:t>
            </a:r>
            <a:endParaRPr lang="en-US" sz="1000" dirty="0">
              <a:latin typeface="Arial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1035286" y="2585907"/>
            <a:ext cx="396934" cy="1588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635017" y="1730058"/>
            <a:ext cx="597943" cy="524407"/>
          </a:xfrm>
          <a:prstGeom prst="straightConnector1">
            <a:avLst/>
          </a:prstGeom>
          <a:ln w="3175" cmpd="sng">
            <a:solidFill>
              <a:schemeClr val="tx1"/>
            </a:solidFill>
            <a:prstDash val="dash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089" y="1831736"/>
            <a:ext cx="425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ack</a:t>
            </a:r>
            <a:endParaRPr lang="en-US" sz="1200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760624" y="3927289"/>
          <a:ext cx="7213437" cy="14893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16200000" algn="tl" rotWithShape="0">
                    <a:schemeClr val="tx1">
                      <a:alpha val="0"/>
                    </a:schemeClr>
                  </a:outerShdw>
                </a:effectLst>
                <a:tableStyleId>{5C22544A-7EE6-4342-B048-85BDC9FD1C3A}</a:tableStyleId>
              </a:tblPr>
              <a:tblGrid>
                <a:gridCol w="2887740"/>
                <a:gridCol w="2162848"/>
                <a:gridCol w="2162849"/>
              </a:tblGrid>
              <a:tr h="376832"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producer receives </a:t>
                      </a:r>
                      <a:r>
                        <a:rPr lang="en-US" baseline="0" dirty="0" err="1" smtClean="0"/>
                        <a:t>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Durability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on failures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r>
                        <a:rPr lang="en-US" dirty="0" err="1" smtClean="0"/>
                        <a:t>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 network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data loss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network roundtrip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few data loss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committed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network roundtrips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data loss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Rectangle 57"/>
          <p:cNvSpPr/>
          <p:nvPr/>
        </p:nvSpPr>
        <p:spPr>
          <a:xfrm>
            <a:off x="1217471" y="2967245"/>
            <a:ext cx="908278" cy="182562"/>
          </a:xfrm>
          <a:prstGeom prst="rect">
            <a:avLst/>
          </a:prstGeom>
          <a:solidFill>
            <a:schemeClr val="accent3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/>
              </a:rPr>
              <a:t>t</a:t>
            </a:r>
            <a:r>
              <a:rPr lang="en-US" sz="1000" dirty="0" smtClean="0">
                <a:solidFill>
                  <a:schemeClr val="tx1"/>
                </a:solidFill>
                <a:latin typeface="Arial"/>
              </a:rPr>
              <a:t>opic1-part1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64377" y="2990585"/>
            <a:ext cx="908278" cy="182562"/>
          </a:xfrm>
          <a:prstGeom prst="rect">
            <a:avLst/>
          </a:prstGeom>
          <a:solidFill>
            <a:schemeClr val="accent3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/>
              </a:rPr>
              <a:t>t</a:t>
            </a:r>
            <a:r>
              <a:rPr lang="en-US" sz="1000" dirty="0" smtClean="0">
                <a:solidFill>
                  <a:schemeClr val="tx1"/>
                </a:solidFill>
                <a:latin typeface="Arial"/>
              </a:rPr>
              <a:t>opic1-part1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166547" y="2990585"/>
            <a:ext cx="908278" cy="182562"/>
          </a:xfrm>
          <a:prstGeom prst="rect">
            <a:avLst/>
          </a:prstGeom>
          <a:solidFill>
            <a:schemeClr val="accent3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/>
              </a:rPr>
              <a:t>t</a:t>
            </a:r>
            <a:r>
              <a:rPr lang="en-US" sz="1000" dirty="0" smtClean="0">
                <a:solidFill>
                  <a:schemeClr val="tx1"/>
                </a:solidFill>
                <a:latin typeface="Arial"/>
              </a:rPr>
              <a:t>opic1-part1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760629" y="2967245"/>
            <a:ext cx="342393" cy="182562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468" y="3050036"/>
            <a:ext cx="786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consumer</a:t>
            </a:r>
            <a:endParaRPr lang="en-US" sz="1000" dirty="0">
              <a:latin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55421" y="1805486"/>
            <a:ext cx="262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32408" y="5691497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committed messages exposed to consumers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independent of </a:t>
            </a:r>
            <a:r>
              <a:rPr lang="en-US" dirty="0" err="1" smtClean="0"/>
              <a:t>ack</a:t>
            </a:r>
            <a:r>
              <a:rPr lang="en-US" dirty="0" smtClean="0"/>
              <a:t> type chosen by producer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to Multiple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97" y="4879879"/>
            <a:ext cx="8229600" cy="1500283"/>
          </a:xfrm>
        </p:spPr>
        <p:txBody>
          <a:bodyPr>
            <a:normAutofit/>
          </a:bodyPr>
          <a:lstStyle/>
          <a:p>
            <a:r>
              <a:rPr lang="en-US" dirty="0" smtClean="0"/>
              <a:t>Leaders are evenly spread among brokers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68987" y="2022197"/>
            <a:ext cx="1290960" cy="23570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2777" y="2022197"/>
            <a:ext cx="1290960" cy="23570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0617" y="2022197"/>
            <a:ext cx="1290960" cy="23570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658" y="2022197"/>
            <a:ext cx="1290960" cy="23570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5896" y="4379246"/>
            <a:ext cx="764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</a:rPr>
              <a:t>b</a:t>
            </a:r>
            <a:r>
              <a:rPr lang="en-US" sz="1000" dirty="0" smtClean="0">
                <a:latin typeface="Arial"/>
              </a:rPr>
              <a:t>roker 1</a:t>
            </a:r>
            <a:endParaRPr lang="en-US" sz="1000" dirty="0"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2802" y="4402586"/>
            <a:ext cx="764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</a:rPr>
              <a:t>b</a:t>
            </a:r>
            <a:r>
              <a:rPr lang="en-US" sz="1000" dirty="0" smtClean="0">
                <a:latin typeface="Arial"/>
              </a:rPr>
              <a:t>roker 2</a:t>
            </a:r>
            <a:endParaRPr lang="en-US" sz="1000" dirty="0"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53909" y="4079248"/>
            <a:ext cx="908278" cy="182562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/>
              </a:rPr>
              <a:t>topic3-part1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4188" y="3853961"/>
            <a:ext cx="669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follower</a:t>
            </a:r>
            <a:endParaRPr lang="en-US" sz="1000" dirty="0"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4972" y="4402586"/>
            <a:ext cx="764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</a:rPr>
              <a:t>b</a:t>
            </a:r>
            <a:r>
              <a:rPr lang="en-US" sz="1000" dirty="0" smtClean="0">
                <a:latin typeface="Arial"/>
              </a:rPr>
              <a:t>roker 3</a:t>
            </a:r>
            <a:endParaRPr lang="en-US" sz="1000" dirty="0">
              <a:latin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56079" y="4079248"/>
            <a:ext cx="908278" cy="182562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/>
              </a:rPr>
              <a:t>topic3-part1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6358" y="3853961"/>
            <a:ext cx="669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follower</a:t>
            </a:r>
            <a:endParaRPr lang="en-US" sz="1000" dirty="0">
              <a:latin typeface="Arial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35400" y="1483833"/>
            <a:ext cx="5341795" cy="1137421"/>
            <a:chOff x="797037" y="1483833"/>
            <a:chExt cx="5341795" cy="1137421"/>
          </a:xfrm>
        </p:grpSpPr>
        <p:sp>
          <p:nvSpPr>
            <p:cNvPr id="8" name="Rectangle 7"/>
            <p:cNvSpPr/>
            <p:nvPr/>
          </p:nvSpPr>
          <p:spPr>
            <a:xfrm>
              <a:off x="1281478" y="2415352"/>
              <a:ext cx="908278" cy="182562"/>
            </a:xfrm>
            <a:prstGeom prst="rect">
              <a:avLst/>
            </a:prstGeom>
            <a:solidFill>
              <a:schemeClr val="accent3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</a:rPr>
                <a:t>t</a:t>
              </a:r>
              <a:r>
                <a:rPr lang="en-US" sz="1000" dirty="0" smtClean="0">
                  <a:solidFill>
                    <a:schemeClr val="tx1"/>
                  </a:solidFill>
                  <a:latin typeface="Arial"/>
                </a:rPr>
                <a:t>opic1-part1</a:t>
              </a:r>
              <a:endParaRPr lang="en-US" sz="10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7037" y="1483833"/>
              <a:ext cx="7867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/>
                </a:rPr>
                <a:t>producer</a:t>
              </a:r>
              <a:endParaRPr lang="en-US" sz="1000" dirty="0">
                <a:latin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9295" y="2169131"/>
              <a:ext cx="669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/>
                </a:rPr>
                <a:t>leader</a:t>
              </a:r>
              <a:endParaRPr lang="en-US" sz="1000" dirty="0">
                <a:latin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28384" y="2438692"/>
              <a:ext cx="908278" cy="182562"/>
            </a:xfrm>
            <a:prstGeom prst="rect">
              <a:avLst/>
            </a:prstGeom>
            <a:solidFill>
              <a:schemeClr val="accent3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</a:rPr>
                <a:t>t</a:t>
              </a:r>
              <a:r>
                <a:rPr lang="en-US" sz="1000" dirty="0" smtClean="0">
                  <a:solidFill>
                    <a:schemeClr val="tx1"/>
                  </a:solidFill>
                  <a:latin typeface="Arial"/>
                </a:rPr>
                <a:t>opic1-part1</a:t>
              </a:r>
              <a:endParaRPr lang="en-US" sz="10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6201" y="2192471"/>
              <a:ext cx="669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/>
                </a:rPr>
                <a:t>follower</a:t>
              </a:r>
              <a:endParaRPr lang="en-US" sz="1000" dirty="0">
                <a:latin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30554" y="2438692"/>
              <a:ext cx="908278" cy="182562"/>
            </a:xfrm>
            <a:prstGeom prst="rect">
              <a:avLst/>
            </a:prstGeom>
            <a:solidFill>
              <a:schemeClr val="accent3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</a:rPr>
                <a:t>t</a:t>
              </a:r>
              <a:r>
                <a:rPr lang="en-US" sz="1000" dirty="0" smtClean="0">
                  <a:solidFill>
                    <a:schemeClr val="tx1"/>
                  </a:solidFill>
                  <a:latin typeface="Arial"/>
                </a:rPr>
                <a:t>opic1-part1</a:t>
              </a:r>
              <a:endParaRPr lang="en-US" sz="1000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08371" y="2192471"/>
              <a:ext cx="669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/>
                </a:rPr>
                <a:t>follower</a:t>
              </a:r>
              <a:endParaRPr lang="en-US" sz="1000" dirty="0">
                <a:latin typeface="Arial"/>
              </a:endParaRPr>
            </a:p>
          </p:txBody>
        </p:sp>
        <p:cxnSp>
          <p:nvCxnSpPr>
            <p:cNvPr id="25" name="Straight Arrow Connector 24"/>
            <p:cNvCxnSpPr>
              <a:stCxn id="11" idx="2"/>
              <a:endCxn id="12" idx="0"/>
            </p:cNvCxnSpPr>
            <p:nvPr/>
          </p:nvCxnSpPr>
          <p:spPr>
            <a:xfrm rot="16200000" flipH="1">
              <a:off x="1072797" y="1847680"/>
              <a:ext cx="439077" cy="203823"/>
            </a:xfrm>
            <a:prstGeom prst="straightConnector1">
              <a:avLst/>
            </a:pr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1519852" y="2169130"/>
              <a:ext cx="1814321" cy="87928"/>
            </a:xfrm>
            <a:custGeom>
              <a:avLst/>
              <a:gdLst>
                <a:gd name="connsiteX0" fmla="*/ 0 w 1939928"/>
                <a:gd name="connsiteY0" fmla="*/ 405909 h 412887"/>
                <a:gd name="connsiteX1" fmla="*/ 1067658 w 1939928"/>
                <a:gd name="connsiteY1" fmla="*/ 1163 h 412887"/>
                <a:gd name="connsiteX2" fmla="*/ 1939928 w 1939928"/>
                <a:gd name="connsiteY2" fmla="*/ 412887 h 41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9928" h="412887">
                  <a:moveTo>
                    <a:pt x="0" y="405909"/>
                  </a:moveTo>
                  <a:cubicBezTo>
                    <a:pt x="372168" y="202954"/>
                    <a:pt x="744337" y="0"/>
                    <a:pt x="1067658" y="1163"/>
                  </a:cubicBezTo>
                  <a:cubicBezTo>
                    <a:pt x="1390979" y="2326"/>
                    <a:pt x="1939928" y="412887"/>
                    <a:pt x="1939928" y="412887"/>
                  </a:cubicBezTo>
                </a:path>
              </a:pathLst>
            </a:cu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534964" y="1844172"/>
              <a:ext cx="3787983" cy="410292"/>
            </a:xfrm>
            <a:custGeom>
              <a:avLst/>
              <a:gdLst>
                <a:gd name="connsiteX0" fmla="*/ 0 w 1939928"/>
                <a:gd name="connsiteY0" fmla="*/ 405909 h 412887"/>
                <a:gd name="connsiteX1" fmla="*/ 1067658 w 1939928"/>
                <a:gd name="connsiteY1" fmla="*/ 1163 h 412887"/>
                <a:gd name="connsiteX2" fmla="*/ 1939928 w 1939928"/>
                <a:gd name="connsiteY2" fmla="*/ 412887 h 41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9928" h="412887">
                  <a:moveTo>
                    <a:pt x="0" y="405909"/>
                  </a:moveTo>
                  <a:cubicBezTo>
                    <a:pt x="372168" y="202954"/>
                    <a:pt x="744337" y="0"/>
                    <a:pt x="1067658" y="1163"/>
                  </a:cubicBezTo>
                  <a:cubicBezTo>
                    <a:pt x="1390979" y="2326"/>
                    <a:pt x="1939928" y="412887"/>
                    <a:pt x="1939928" y="412887"/>
                  </a:cubicBezTo>
                </a:path>
              </a:pathLst>
            </a:custGeom>
            <a:ln w="3175" cmpd="sng"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222812" y="4402586"/>
            <a:ext cx="764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</a:rPr>
              <a:t>b</a:t>
            </a:r>
            <a:r>
              <a:rPr lang="en-US" sz="1000" dirty="0" smtClean="0">
                <a:latin typeface="Arial"/>
              </a:rPr>
              <a:t>roker 4</a:t>
            </a:r>
            <a:endParaRPr lang="en-US" sz="1000" dirty="0">
              <a:latin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23919" y="4079248"/>
            <a:ext cx="908278" cy="182562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/>
              </a:rPr>
              <a:t>topic3-part1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94198" y="3853961"/>
            <a:ext cx="669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leader</a:t>
            </a:r>
            <a:endParaRPr lang="en-US" sz="1000" dirty="0">
              <a:latin typeface="Arial"/>
            </a:endParaRPr>
          </a:p>
        </p:txBody>
      </p:sp>
      <p:cxnSp>
        <p:nvCxnSpPr>
          <p:cNvPr id="32" name="Straight Arrow Connector 31"/>
          <p:cNvCxnSpPr>
            <a:stCxn id="35" idx="2"/>
            <a:endCxn id="31" idx="0"/>
          </p:cNvCxnSpPr>
          <p:nvPr/>
        </p:nvCxnSpPr>
        <p:spPr>
          <a:xfrm rot="5400000">
            <a:off x="7611930" y="2956122"/>
            <a:ext cx="415060" cy="1380619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3255043" y="3698043"/>
            <a:ext cx="3768876" cy="219308"/>
          </a:xfrm>
          <a:custGeom>
            <a:avLst/>
            <a:gdLst>
              <a:gd name="connsiteX0" fmla="*/ 0 w 1939928"/>
              <a:gd name="connsiteY0" fmla="*/ 405909 h 412887"/>
              <a:gd name="connsiteX1" fmla="*/ 1067658 w 1939928"/>
              <a:gd name="connsiteY1" fmla="*/ 1163 h 412887"/>
              <a:gd name="connsiteX2" fmla="*/ 1939928 w 1939928"/>
              <a:gd name="connsiteY2" fmla="*/ 412887 h 41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928" h="412887">
                <a:moveTo>
                  <a:pt x="0" y="405909"/>
                </a:moveTo>
                <a:cubicBezTo>
                  <a:pt x="372168" y="202954"/>
                  <a:pt x="744337" y="0"/>
                  <a:pt x="1067658" y="1163"/>
                </a:cubicBezTo>
                <a:cubicBezTo>
                  <a:pt x="1390979" y="2326"/>
                  <a:pt x="1939928" y="412887"/>
                  <a:pt x="1939928" y="412887"/>
                </a:cubicBezTo>
              </a:path>
            </a:pathLst>
          </a:custGeom>
          <a:ln w="3175" cmpd="sng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5279937" y="3829424"/>
            <a:ext cx="1743982" cy="87927"/>
          </a:xfrm>
          <a:custGeom>
            <a:avLst/>
            <a:gdLst>
              <a:gd name="connsiteX0" fmla="*/ 0 w 1939928"/>
              <a:gd name="connsiteY0" fmla="*/ 405909 h 412887"/>
              <a:gd name="connsiteX1" fmla="*/ 1067658 w 1939928"/>
              <a:gd name="connsiteY1" fmla="*/ 1163 h 412887"/>
              <a:gd name="connsiteX2" fmla="*/ 1939928 w 1939928"/>
              <a:gd name="connsiteY2" fmla="*/ 412887 h 41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928" h="412887">
                <a:moveTo>
                  <a:pt x="0" y="405909"/>
                </a:moveTo>
                <a:cubicBezTo>
                  <a:pt x="372168" y="202954"/>
                  <a:pt x="744337" y="0"/>
                  <a:pt x="1067658" y="1163"/>
                </a:cubicBezTo>
                <a:cubicBezTo>
                  <a:pt x="1390979" y="2326"/>
                  <a:pt x="1939928" y="412887"/>
                  <a:pt x="1939928" y="412887"/>
                </a:cubicBezTo>
              </a:path>
            </a:pathLst>
          </a:custGeom>
          <a:ln w="3175" cmpd="sng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116382" y="3192680"/>
            <a:ext cx="786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producer</a:t>
            </a:r>
            <a:endParaRPr lang="en-US" sz="1000" dirty="0">
              <a:latin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54016" y="3353568"/>
            <a:ext cx="908278" cy="182562"/>
          </a:xfrm>
          <a:prstGeom prst="rect">
            <a:avLst/>
          </a:prstGeom>
          <a:solidFill>
            <a:schemeClr val="accent3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/>
              </a:rPr>
              <a:t>topic2-part1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83606" y="2559258"/>
            <a:ext cx="786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producer</a:t>
            </a:r>
            <a:endParaRPr lang="en-US" sz="1000" dirty="0">
              <a:latin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31833" y="3107347"/>
            <a:ext cx="669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leader</a:t>
            </a:r>
            <a:endParaRPr lang="en-US" sz="1000" dirty="0">
              <a:latin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00922" y="3376908"/>
            <a:ext cx="908278" cy="182562"/>
          </a:xfrm>
          <a:prstGeom prst="rect">
            <a:avLst/>
          </a:prstGeom>
          <a:solidFill>
            <a:schemeClr val="accent3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/>
              </a:rPr>
              <a:t>topic2-part1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78739" y="3130687"/>
            <a:ext cx="669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follower</a:t>
            </a:r>
            <a:endParaRPr lang="en-US" sz="1000" dirty="0">
              <a:latin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003092" y="3376908"/>
            <a:ext cx="908278" cy="182562"/>
          </a:xfrm>
          <a:prstGeom prst="rect">
            <a:avLst/>
          </a:prstGeom>
          <a:solidFill>
            <a:schemeClr val="accent3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/>
              </a:rPr>
              <a:t>topic2-part1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80909" y="3130687"/>
            <a:ext cx="669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</a:rPr>
              <a:t>follower</a:t>
            </a:r>
            <a:endParaRPr lang="en-US" sz="1000" dirty="0">
              <a:latin typeface="Arial"/>
            </a:endParaRPr>
          </a:p>
        </p:txBody>
      </p:sp>
      <p:cxnSp>
        <p:nvCxnSpPr>
          <p:cNvPr id="68" name="Straight Arrow Connector 67"/>
          <p:cNvCxnSpPr>
            <a:stCxn id="62" idx="2"/>
            <a:endCxn id="63" idx="0"/>
          </p:cNvCxnSpPr>
          <p:nvPr/>
        </p:nvCxnSpPr>
        <p:spPr>
          <a:xfrm rot="16200000" flipH="1">
            <a:off x="2720955" y="2661517"/>
            <a:ext cx="301868" cy="589792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3292390" y="3107346"/>
            <a:ext cx="1814321" cy="87928"/>
          </a:xfrm>
          <a:custGeom>
            <a:avLst/>
            <a:gdLst>
              <a:gd name="connsiteX0" fmla="*/ 0 w 1939928"/>
              <a:gd name="connsiteY0" fmla="*/ 405909 h 412887"/>
              <a:gd name="connsiteX1" fmla="*/ 1067658 w 1939928"/>
              <a:gd name="connsiteY1" fmla="*/ 1163 h 412887"/>
              <a:gd name="connsiteX2" fmla="*/ 1939928 w 1939928"/>
              <a:gd name="connsiteY2" fmla="*/ 412887 h 41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928" h="412887">
                <a:moveTo>
                  <a:pt x="0" y="405909"/>
                </a:moveTo>
                <a:cubicBezTo>
                  <a:pt x="372168" y="202954"/>
                  <a:pt x="744337" y="0"/>
                  <a:pt x="1067658" y="1163"/>
                </a:cubicBezTo>
                <a:cubicBezTo>
                  <a:pt x="1390979" y="2326"/>
                  <a:pt x="1939928" y="412887"/>
                  <a:pt x="1939928" y="412887"/>
                </a:cubicBezTo>
              </a:path>
            </a:pathLst>
          </a:custGeom>
          <a:ln w="3175" cmpd="sng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3307502" y="2782388"/>
            <a:ext cx="3787983" cy="410292"/>
          </a:xfrm>
          <a:custGeom>
            <a:avLst/>
            <a:gdLst>
              <a:gd name="connsiteX0" fmla="*/ 0 w 1939928"/>
              <a:gd name="connsiteY0" fmla="*/ 405909 h 412887"/>
              <a:gd name="connsiteX1" fmla="*/ 1067658 w 1939928"/>
              <a:gd name="connsiteY1" fmla="*/ 1163 h 412887"/>
              <a:gd name="connsiteX2" fmla="*/ 1939928 w 1939928"/>
              <a:gd name="connsiteY2" fmla="*/ 412887 h 41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9928" h="412887">
                <a:moveTo>
                  <a:pt x="0" y="405909"/>
                </a:moveTo>
                <a:cubicBezTo>
                  <a:pt x="372168" y="202954"/>
                  <a:pt x="744337" y="0"/>
                  <a:pt x="1067658" y="1163"/>
                </a:cubicBezTo>
                <a:cubicBezTo>
                  <a:pt x="1390979" y="2326"/>
                  <a:pt x="1939928" y="412887"/>
                  <a:pt x="1939928" y="412887"/>
                </a:cubicBezTo>
              </a:path>
            </a:pathLst>
          </a:custGeom>
          <a:ln w="3175" cmpd="sng"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Follower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Leader maintains last committed offset</a:t>
            </a:r>
          </a:p>
          <a:p>
            <a:pPr lvl="1"/>
            <a:r>
              <a:rPr lang="en-US" dirty="0" smtClean="0"/>
              <a:t>propagated to followers</a:t>
            </a:r>
          </a:p>
          <a:p>
            <a:pPr lvl="1"/>
            <a:r>
              <a:rPr lang="en-US" dirty="0" err="1" smtClean="0"/>
              <a:t>checkpointed</a:t>
            </a:r>
            <a:r>
              <a:rPr lang="en-US" dirty="0" smtClean="0"/>
              <a:t> to disk</a:t>
            </a:r>
          </a:p>
          <a:p>
            <a:r>
              <a:rPr lang="en-US" dirty="0" smtClean="0"/>
              <a:t>When follower restarts</a:t>
            </a:r>
          </a:p>
          <a:p>
            <a:pPr lvl="1"/>
            <a:r>
              <a:rPr lang="en-US" dirty="0" smtClean="0"/>
              <a:t>truncate log to last committed</a:t>
            </a:r>
          </a:p>
          <a:p>
            <a:pPr lvl="1"/>
            <a:r>
              <a:rPr lang="en-US" dirty="0" smtClean="0"/>
              <a:t>fetch data from leader</a:t>
            </a:r>
          </a:p>
          <a:p>
            <a:pPr lvl="1"/>
            <a:r>
              <a:rPr lang="en-US" dirty="0" smtClean="0"/>
              <a:t>fully caught up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added to ISR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Leader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204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 an embedded controller (inspired by Helix)</a:t>
            </a:r>
          </a:p>
          <a:p>
            <a:pPr lvl="1"/>
            <a:r>
              <a:rPr lang="en-US" dirty="0" smtClean="0"/>
              <a:t>detect broker failure via Zookeeper</a:t>
            </a:r>
          </a:p>
          <a:p>
            <a:pPr lvl="1"/>
            <a:r>
              <a:rPr lang="en-US" dirty="0" smtClean="0"/>
              <a:t>on leader failure: elect new leader from ISR</a:t>
            </a:r>
          </a:p>
          <a:p>
            <a:pPr lvl="1"/>
            <a:r>
              <a:rPr lang="en-US" dirty="0" smtClean="0"/>
              <a:t>committed messages not lost</a:t>
            </a:r>
          </a:p>
          <a:p>
            <a:r>
              <a:rPr lang="en-US" dirty="0" smtClean="0"/>
              <a:t>Leader and ISR written to Zookeeper</a:t>
            </a:r>
          </a:p>
          <a:p>
            <a:pPr lvl="1"/>
            <a:r>
              <a:rPr lang="en-US" dirty="0" smtClean="0"/>
              <a:t>for controller failover</a:t>
            </a:r>
          </a:p>
          <a:p>
            <a:pPr lvl="1"/>
            <a:r>
              <a:rPr lang="en-US" dirty="0" smtClean="0"/>
              <a:t>expected to change infrequently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320995" y="1312514"/>
            <a:ext cx="478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ISR = {A,B,C}; Leader A commits message m1;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Replica Recovery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7245" y="1864959"/>
            <a:ext cx="572208" cy="1744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m1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556129" y="2045271"/>
            <a:ext cx="572208" cy="1744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m2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739053" y="1842899"/>
            <a:ext cx="572208" cy="1744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897165" y="1842899"/>
            <a:ext cx="572208" cy="1744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m1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739053" y="2017359"/>
            <a:ext cx="572208" cy="1744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m2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557245" y="2219731"/>
            <a:ext cx="572208" cy="1744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m3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43451" y="1579856"/>
            <a:ext cx="549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 (A)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326965" y="2041007"/>
            <a:ext cx="229164" cy="8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331595" y="2470949"/>
            <a:ext cx="6489408" cy="1354093"/>
            <a:chOff x="331595" y="2470949"/>
            <a:chExt cx="6489408" cy="1354093"/>
          </a:xfrm>
        </p:grpSpPr>
        <p:sp>
          <p:nvSpPr>
            <p:cNvPr id="21" name="Rectangle 20"/>
            <p:cNvSpPr/>
            <p:nvPr/>
          </p:nvSpPr>
          <p:spPr>
            <a:xfrm>
              <a:off x="1556129" y="2982908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m1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55013" y="3163220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m2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37937" y="2971610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m1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96049" y="2971610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m1</a:t>
              </a:r>
              <a:endParaRPr lang="en-US" sz="1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37937" y="3146070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m2</a:t>
              </a:r>
              <a:endParaRPr lang="en-US" sz="1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56129" y="3337680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m3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96049" y="3146070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m2</a:t>
              </a:r>
              <a:endParaRPr lang="en-US" sz="1200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1325849" y="3163220"/>
              <a:ext cx="229164" cy="86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668001" y="3320530"/>
              <a:ext cx="229164" cy="86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508772" y="3311912"/>
              <a:ext cx="229164" cy="86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640103" y="2706927"/>
              <a:ext cx="54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 (A)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0913" y="2721417"/>
              <a:ext cx="54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 (B)</a:t>
              </a:r>
              <a:endParaRPr lang="en-US" sz="12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919025" y="2707517"/>
              <a:ext cx="54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dirty="0" smtClean="0"/>
                <a:t> (C)</a:t>
              </a:r>
              <a:endParaRPr lang="en-US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31595" y="2470949"/>
              <a:ext cx="6489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A fails and B is new leader; ISR = {B,C}; B commits m2, but not m3</a:t>
              </a:r>
            </a:p>
            <a:p>
              <a:endParaRPr lang="en-US" dirty="0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555013" y="2683849"/>
              <a:ext cx="664040" cy="114119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2509888" y="2030801"/>
            <a:ext cx="229164" cy="8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668001" y="2011497"/>
            <a:ext cx="229164" cy="8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93083" y="1900864"/>
            <a:ext cx="1130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last committed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764261" y="1579800"/>
            <a:ext cx="549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 (B)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922373" y="1583958"/>
            <a:ext cx="549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 (C)</a:t>
            </a:r>
            <a:endParaRPr lang="en-US" sz="12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332712" y="3571656"/>
            <a:ext cx="6716338" cy="1448389"/>
            <a:chOff x="332712" y="3571656"/>
            <a:chExt cx="6716338" cy="1448389"/>
          </a:xfrm>
        </p:grpSpPr>
        <p:sp>
          <p:nvSpPr>
            <p:cNvPr id="35" name="Rectangle 34"/>
            <p:cNvSpPr/>
            <p:nvPr/>
          </p:nvSpPr>
          <p:spPr>
            <a:xfrm>
              <a:off x="1556129" y="4177911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m1</a:t>
              </a:r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55013" y="4358223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m2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37937" y="4155851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m1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96049" y="4155851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m1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37937" y="4330311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m2</a:t>
              </a:r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56129" y="4532683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m3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96049" y="4330311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m2</a:t>
              </a:r>
              <a:endParaRPr lang="en-US" sz="1200" dirty="0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555013" y="3878852"/>
              <a:ext cx="664040" cy="114119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737936" y="4504771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m4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96049" y="4504771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m4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39053" y="4679231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m5</a:t>
              </a:r>
              <a:endParaRPr lang="en-US" sz="12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97165" y="4679231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m5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1325849" y="4343753"/>
              <a:ext cx="229164" cy="86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2509889" y="4853691"/>
              <a:ext cx="229164" cy="86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668001" y="4862309"/>
              <a:ext cx="229164" cy="86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640103" y="3885830"/>
              <a:ext cx="54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 (A)</a:t>
              </a:r>
              <a:endParaRPr lang="en-US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60913" y="3885774"/>
              <a:ext cx="54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 (B)</a:t>
              </a:r>
              <a:endParaRPr lang="en-US" sz="12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919025" y="3871874"/>
              <a:ext cx="54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dirty="0" smtClean="0"/>
                <a:t> (C)</a:t>
              </a:r>
              <a:endParaRPr lang="en-US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2712" y="3571656"/>
              <a:ext cx="6716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 B commits new messages m4, m5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32711" y="5020045"/>
            <a:ext cx="8447776" cy="1291690"/>
            <a:chOff x="332711" y="5020045"/>
            <a:chExt cx="8447776" cy="1291690"/>
          </a:xfrm>
        </p:grpSpPr>
        <p:sp>
          <p:nvSpPr>
            <p:cNvPr id="59" name="Rectangle 58"/>
            <p:cNvSpPr/>
            <p:nvPr/>
          </p:nvSpPr>
          <p:spPr>
            <a:xfrm>
              <a:off x="1558361" y="561871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m1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40169" y="559665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98281" y="559665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m1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740169" y="577111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m2</a:t>
              </a:r>
              <a:endParaRPr lang="en-US" sz="1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98281" y="577111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m2</a:t>
              </a:r>
              <a:endParaRPr lang="en-US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40168" y="594557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m4</a:t>
              </a:r>
              <a:endParaRPr lang="en-US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98281" y="594557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m4</a:t>
              </a:r>
              <a:endParaRPr lang="en-US" sz="12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41285" y="612003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m5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99397" y="612003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m5</a:t>
              </a:r>
              <a:endParaRPr lang="en-US" sz="1200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1328081" y="5784561"/>
              <a:ext cx="229164" cy="86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2512121" y="6294499"/>
              <a:ext cx="229164" cy="86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3670233" y="6303117"/>
              <a:ext cx="229164" cy="86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5867243" y="559665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m1</a:t>
              </a:r>
              <a:endParaRPr lang="en-US" sz="12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049051" y="557459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m1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207163" y="557459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m1</a:t>
              </a:r>
              <a:endParaRPr lang="en-US" sz="12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049051" y="574905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m2</a:t>
              </a:r>
              <a:endParaRPr lang="en-US" sz="12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207163" y="574905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m2</a:t>
              </a:r>
              <a:endParaRPr lang="en-US" sz="12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049050" y="592351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m4</a:t>
              </a:r>
              <a:endParaRPr lang="en-US" sz="12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207163" y="592351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m4</a:t>
              </a:r>
              <a:endParaRPr lang="en-US" sz="12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50167" y="609797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m5</a:t>
              </a:r>
              <a:endParaRPr lang="en-US" sz="12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208279" y="6097979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m5</a:t>
              </a:r>
              <a:endParaRPr lang="en-US" sz="1200" dirty="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V="1">
              <a:off x="6821003" y="6272439"/>
              <a:ext cx="229164" cy="86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979115" y="6281057"/>
              <a:ext cx="229164" cy="86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5867244" y="5777244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m2</a:t>
              </a:r>
              <a:endParaRPr lang="en-US" sz="12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867243" y="5951704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m4</a:t>
              </a:r>
              <a:endParaRPr lang="en-US" sz="1200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868360" y="6126164"/>
              <a:ext cx="572208" cy="1744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m5</a:t>
              </a:r>
              <a:endParaRPr lang="en-US" sz="1200" dirty="0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5639196" y="6300624"/>
              <a:ext cx="229164" cy="86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640103" y="5324998"/>
              <a:ext cx="54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dirty="0" smtClean="0"/>
                <a:t> (A)</a:t>
              </a:r>
              <a:endParaRPr lang="en-US" sz="12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760913" y="5324942"/>
              <a:ext cx="54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 (B)</a:t>
              </a:r>
              <a:endParaRPr lang="en-US" sz="1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919025" y="5311042"/>
              <a:ext cx="54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dirty="0" smtClean="0"/>
                <a:t> (C)</a:t>
              </a:r>
              <a:endParaRPr lang="en-US" sz="1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951217" y="5316380"/>
              <a:ext cx="54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dirty="0" smtClean="0"/>
                <a:t> (A)</a:t>
              </a:r>
              <a:endParaRPr lang="en-US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072027" y="5316324"/>
              <a:ext cx="54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 (B)</a:t>
              </a:r>
              <a:endParaRPr lang="en-US" sz="1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230139" y="5302424"/>
              <a:ext cx="549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dirty="0" smtClean="0"/>
                <a:t> (C)</a:t>
              </a:r>
              <a:endParaRPr lang="en-US" sz="1200" dirty="0"/>
            </a:p>
          </p:txBody>
        </p:sp>
        <p:sp>
          <p:nvSpPr>
            <p:cNvPr id="83" name="Right Arrow 82"/>
            <p:cNvSpPr/>
            <p:nvPr/>
          </p:nvSpPr>
          <p:spPr>
            <a:xfrm>
              <a:off x="4886124" y="5646904"/>
              <a:ext cx="505833" cy="47926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2711" y="5020045"/>
              <a:ext cx="74409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4. A comes back, truncates to m1 and catches up; finally ISR = {A,B,C}</a:t>
              </a:r>
            </a:p>
            <a:p>
              <a:endParaRPr lang="en-US" dirty="0" smtClean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815" y="3414889"/>
            <a:ext cx="8413985" cy="61054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Kafka</a:t>
            </a:r>
          </a:p>
          <a:p>
            <a:r>
              <a:rPr lang="en-US" dirty="0" smtClean="0"/>
              <a:t>Kafka architecture</a:t>
            </a:r>
          </a:p>
          <a:p>
            <a:r>
              <a:rPr lang="en-US" dirty="0" smtClean="0"/>
              <a:t>Kafka replication design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Q/A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brokers</a:t>
            </a:r>
          </a:p>
          <a:p>
            <a:r>
              <a:rPr lang="en-US" dirty="0" smtClean="0"/>
              <a:t>1 topic with 1 partition</a:t>
            </a:r>
          </a:p>
          <a:p>
            <a:r>
              <a:rPr lang="en-US" dirty="0" smtClean="0"/>
              <a:t>Replication factor=3</a:t>
            </a:r>
          </a:p>
          <a:p>
            <a:r>
              <a:rPr lang="en-US" dirty="0" smtClean="0"/>
              <a:t>Message size = 1KB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Choosing btw Latency and Durability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39040" y="2444750"/>
          <a:ext cx="5303626" cy="1752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16200000" algn="tl" rotWithShape="0">
                    <a:schemeClr val="tx1">
                      <a:alpha val="0"/>
                    </a:schemeClr>
                  </a:outerShdw>
                </a:effectLst>
                <a:tableStyleId>{5C22544A-7EE6-4342-B048-85BDC9FD1C3A}</a:tableStyleId>
              </a:tblPr>
              <a:tblGrid>
                <a:gridCol w="1969876"/>
                <a:gridCol w="1682750"/>
                <a:gridCol w="1651000"/>
              </a:tblGrid>
              <a:tr h="376832"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producer receives </a:t>
                      </a:r>
                      <a:r>
                        <a:rPr lang="en-US" baseline="0" dirty="0" err="1" smtClean="0"/>
                        <a:t>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to publish a message (ms)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Durability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on failures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r>
                        <a:rPr lang="en-US" dirty="0" err="1" smtClean="0"/>
                        <a:t>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data loss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few data loss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committed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data loss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Throughput</a:t>
            </a:r>
            <a:endParaRPr lang="en-US" dirty="0"/>
          </a:p>
        </p:txBody>
      </p:sp>
      <p:graphicFrame>
        <p:nvGraphicFramePr>
          <p:cNvPr id="16" name="Chart 15"/>
          <p:cNvGraphicFramePr/>
          <p:nvPr/>
        </p:nvGraphicFramePr>
        <p:xfrm>
          <a:off x="401376" y="2116614"/>
          <a:ext cx="4029229" cy="2616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4817476" y="2116614"/>
          <a:ext cx="4029229" cy="2616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815" y="1600200"/>
            <a:ext cx="8413985" cy="61054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Kafka</a:t>
            </a:r>
          </a:p>
          <a:p>
            <a:r>
              <a:rPr lang="en-US" dirty="0" smtClean="0"/>
              <a:t>Kafka architecture</a:t>
            </a:r>
          </a:p>
          <a:p>
            <a:r>
              <a:rPr lang="en-US" dirty="0" smtClean="0"/>
              <a:t>Kafka replication design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Q/A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Throughput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Kafka 0.8.0 (intra-cluster replication)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xpected to </a:t>
            </a:r>
            <a:r>
              <a:rPr lang="en-US" dirty="0" smtClean="0"/>
              <a:t>be released in Mar</a:t>
            </a:r>
          </a:p>
          <a:p>
            <a:pPr lvl="1"/>
            <a:r>
              <a:rPr lang="en-US" dirty="0" smtClean="0"/>
              <a:t>various performance improvements in the future</a:t>
            </a:r>
          </a:p>
          <a:p>
            <a:r>
              <a:rPr lang="en-US" dirty="0" smtClean="0"/>
              <a:t>Checkout more about Kafka</a:t>
            </a:r>
          </a:p>
          <a:p>
            <a:pPr lvl="1"/>
            <a:r>
              <a:rPr lang="en-US" dirty="0" smtClean="0">
                <a:hlinkClick r:id="rId2"/>
              </a:rPr>
              <a:t>http://kafka.apache.org/</a:t>
            </a:r>
            <a:endParaRPr lang="en-US" dirty="0" smtClean="0"/>
          </a:p>
          <a:p>
            <a:r>
              <a:rPr lang="en-US" dirty="0" smtClean="0"/>
              <a:t>Kafka </a:t>
            </a:r>
            <a:r>
              <a:rPr lang="en-US" dirty="0" err="1" smtClean="0"/>
              <a:t>meetup</a:t>
            </a:r>
            <a:r>
              <a:rPr lang="en-US" dirty="0" smtClean="0"/>
              <a:t> tonight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distributed pub/sub messaging system</a:t>
            </a:r>
          </a:p>
          <a:p>
            <a:r>
              <a:rPr lang="en-US" dirty="0" smtClean="0"/>
              <a:t>Used in many places</a:t>
            </a:r>
          </a:p>
          <a:p>
            <a:pPr lvl="1"/>
            <a:r>
              <a:rPr lang="en-US" dirty="0" smtClean="0"/>
              <a:t>LinkedIn, Twitter, Box, </a:t>
            </a:r>
            <a:r>
              <a:rPr lang="en-US" dirty="0" err="1" smtClean="0"/>
              <a:t>FourSquare</a:t>
            </a:r>
            <a:r>
              <a:rPr lang="en-US" dirty="0" smtClean="0"/>
              <a:t> … </a:t>
            </a:r>
          </a:p>
          <a:p>
            <a:r>
              <a:rPr lang="en-US" dirty="0" smtClean="0"/>
              <a:t>What do people use it for?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 aggregation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eal-time event processing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queuing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news fe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31" y="1696773"/>
            <a:ext cx="3753339" cy="3753339"/>
          </a:xfrm>
          <a:prstGeom prst="rect">
            <a:avLst/>
          </a:prstGeom>
        </p:spPr>
      </p:pic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Kafka Apps at LinkedIn</a:t>
            </a:r>
            <a:endParaRPr lang="en-US" dirty="0"/>
          </a:p>
        </p:txBody>
      </p:sp>
      <p:pic>
        <p:nvPicPr>
          <p:cNvPr id="28" name="Picture 27" descr="Voldemort ingraph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217" y="2274951"/>
            <a:ext cx="4452909" cy="297179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ln/>
        </p:spPr>
        <p:txBody>
          <a:bodyPr>
            <a:normAutofit/>
          </a:bodyPr>
          <a:lstStyle/>
          <a:p>
            <a:r>
              <a:rPr lang="en-US" dirty="0" smtClean="0"/>
              <a:t>Kafka Deployment at LinkedIn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143746" y="4243250"/>
            <a:ext cx="685800" cy="533400"/>
          </a:xfrm>
          <a:prstGeom prst="cloud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1473" y="1219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Live data center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rot="16200000" flipH="1">
            <a:off x="2482056" y="3303056"/>
            <a:ext cx="4033502" cy="3730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5873" y="1219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Offline data center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 bwMode="auto">
          <a:xfrm>
            <a:off x="3333766" y="1703809"/>
            <a:ext cx="885236" cy="609600"/>
          </a:xfrm>
          <a:prstGeom prst="round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Live service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5504995" y="3938450"/>
            <a:ext cx="1371600" cy="914400"/>
            <a:chOff x="5105400" y="3200400"/>
            <a:chExt cx="1447800" cy="914400"/>
          </a:xfrm>
        </p:grpSpPr>
        <p:sp>
          <p:nvSpPr>
            <p:cNvPr id="13" name="Rectangle 12"/>
            <p:cNvSpPr/>
            <p:nvPr/>
          </p:nvSpPr>
          <p:spPr>
            <a:xfrm>
              <a:off x="5105400" y="32004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81600" y="32766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257800" y="33528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Kafka</a:t>
              </a:r>
            </a:p>
          </p:txBody>
        </p:sp>
      </p:grpSp>
      <p:grpSp>
        <p:nvGrpSpPr>
          <p:cNvPr id="3" name="Group 70"/>
          <p:cNvGrpSpPr/>
          <p:nvPr/>
        </p:nvGrpSpPr>
        <p:grpSpPr>
          <a:xfrm>
            <a:off x="7590616" y="4109664"/>
            <a:ext cx="1219200" cy="762000"/>
            <a:chOff x="7010400" y="3276600"/>
            <a:chExt cx="1295400" cy="76200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010400" y="32766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7086600" y="33528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chemeClr val="bg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  <a:endParaRPr lang="en-US" dirty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162800" y="3429000"/>
              <a:ext cx="1143000" cy="609600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accent3"/>
              </a:glow>
            </a:effectLst>
          </p:spPr>
          <p:txBody>
            <a:bodyPr vert="horz" wrap="square" lIns="64291" tIns="32146" rIns="64291" bIns="3214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Hadoop</a:t>
              </a:r>
              <a:endParaRPr lang="en-US" dirty="0"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endParaRPr>
            </a:p>
          </p:txBody>
        </p:sp>
      </p:grpSp>
      <p:sp>
        <p:nvSpPr>
          <p:cNvPr id="47" name="Rounded Rectangle 46"/>
          <p:cNvSpPr/>
          <p:nvPr/>
        </p:nvSpPr>
        <p:spPr bwMode="auto">
          <a:xfrm>
            <a:off x="1809766" y="1703809"/>
            <a:ext cx="885236" cy="609600"/>
          </a:xfrm>
          <a:prstGeom prst="round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Live service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180402" y="1703809"/>
            <a:ext cx="885236" cy="609600"/>
          </a:xfrm>
          <a:prstGeom prst="round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Live service</a:t>
            </a:r>
            <a:endParaRPr lang="en-US" dirty="0"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cxnSp>
        <p:nvCxnSpPr>
          <p:cNvPr id="59" name="Straight Arrow Connector 58"/>
          <p:cNvCxnSpPr>
            <a:stCxn id="51" idx="2"/>
          </p:cNvCxnSpPr>
          <p:nvPr/>
        </p:nvCxnSpPr>
        <p:spPr>
          <a:xfrm rot="16200000" flipH="1">
            <a:off x="602726" y="2333702"/>
            <a:ext cx="1663613" cy="16230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2"/>
          </p:cNvCxnSpPr>
          <p:nvPr/>
        </p:nvCxnSpPr>
        <p:spPr>
          <a:xfrm rot="5400000">
            <a:off x="1417409" y="3142046"/>
            <a:ext cx="1663613" cy="6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1" idx="2"/>
          </p:cNvCxnSpPr>
          <p:nvPr/>
        </p:nvCxnSpPr>
        <p:spPr>
          <a:xfrm rot="5400000">
            <a:off x="2179409" y="2380046"/>
            <a:ext cx="1663613" cy="15303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0556" y="2877195"/>
            <a:ext cx="1557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  <a:r>
              <a:rPr lang="en-US" sz="1200" dirty="0" smtClean="0"/>
              <a:t>nteractive data</a:t>
            </a:r>
          </a:p>
          <a:p>
            <a:r>
              <a:rPr lang="en-US" sz="1200" dirty="0" smtClean="0"/>
              <a:t>(human, machine)</a:t>
            </a:r>
            <a:endParaRPr lang="en-US" sz="1200" dirty="0"/>
          </a:p>
        </p:txBody>
      </p:sp>
      <p:sp>
        <p:nvSpPr>
          <p:cNvPr id="71" name="Left-Right Arrow 70"/>
          <p:cNvSpPr/>
          <p:nvPr/>
        </p:nvSpPr>
        <p:spPr>
          <a:xfrm>
            <a:off x="6933981" y="4278059"/>
            <a:ext cx="628414" cy="460963"/>
          </a:xfrm>
          <a:prstGeom prst="left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Left-Right Arrow 73"/>
          <p:cNvSpPr/>
          <p:nvPr/>
        </p:nvSpPr>
        <p:spPr>
          <a:xfrm>
            <a:off x="4848360" y="4267708"/>
            <a:ext cx="628414" cy="460963"/>
          </a:xfrm>
          <a:prstGeom prst="left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73"/>
          <p:cNvGrpSpPr/>
          <p:nvPr/>
        </p:nvGrpSpPr>
        <p:grpSpPr>
          <a:xfrm>
            <a:off x="1632434" y="3977022"/>
            <a:ext cx="1371600" cy="914400"/>
            <a:chOff x="5105400" y="3200400"/>
            <a:chExt cx="1447800" cy="914400"/>
          </a:xfrm>
        </p:grpSpPr>
        <p:sp>
          <p:nvSpPr>
            <p:cNvPr id="76" name="Rectangle 75"/>
            <p:cNvSpPr/>
            <p:nvPr/>
          </p:nvSpPr>
          <p:spPr>
            <a:xfrm>
              <a:off x="5105400" y="32004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81600" y="32766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257800" y="3352800"/>
              <a:ext cx="1295400" cy="76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ヒラギノ明朝 ProN W3" pitchFamily="-107" charset="-128"/>
                  <a:cs typeface="ヒラギノ明朝 ProN W3" pitchFamily="-107" charset="-128"/>
                  <a:sym typeface="Cochin" pitchFamily="-107" charset="0"/>
                </a:rPr>
                <a:t>Kafka</a:t>
              </a:r>
            </a:p>
          </p:txBody>
        </p:sp>
      </p:grpSp>
      <p:sp>
        <p:nvSpPr>
          <p:cNvPr id="82" name="Left-Right Arrow 81"/>
          <p:cNvSpPr/>
          <p:nvPr/>
        </p:nvSpPr>
        <p:spPr>
          <a:xfrm>
            <a:off x="3130556" y="4278059"/>
            <a:ext cx="919120" cy="460963"/>
          </a:xfrm>
          <a:prstGeom prst="leftRightArrow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95000"/>
                <a:satMod val="105000"/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 bwMode="auto">
          <a:xfrm>
            <a:off x="168854" y="3338860"/>
            <a:ext cx="1212821" cy="420255"/>
          </a:xfrm>
          <a:prstGeom prst="round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Monitoring</a:t>
            </a:r>
            <a:endParaRPr lang="en-US" dirty="0"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>
            <a:off x="1381675" y="3548988"/>
            <a:ext cx="864370" cy="42803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09766" y="5338461"/>
            <a:ext cx="5224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 day stats</a:t>
            </a:r>
          </a:p>
          <a:p>
            <a:pPr>
              <a:buFont typeface="Arial"/>
              <a:buChar char="•"/>
            </a:pPr>
            <a:r>
              <a:rPr lang="en-US" dirty="0" smtClean="0"/>
              <a:t> writes: 10+ billion messages (2+TB compressed data)</a:t>
            </a:r>
          </a:p>
          <a:p>
            <a:pPr>
              <a:buFont typeface="Arial"/>
              <a:buChar char="•"/>
            </a:pPr>
            <a:r>
              <a:rPr lang="en-US" dirty="0" smtClean="0"/>
              <a:t> reads: 50+ billion messages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Kafka vs</a:t>
            </a:r>
            <a:r>
              <a:rPr lang="en-US" dirty="0"/>
              <a:t>.</a:t>
            </a:r>
            <a:r>
              <a:rPr lang="en-US" dirty="0" smtClean="0"/>
              <a:t> Other </a:t>
            </a:r>
            <a:r>
              <a:rPr lang="en-US" dirty="0"/>
              <a:t>M</a:t>
            </a:r>
            <a:r>
              <a:rPr lang="en-US" dirty="0" smtClean="0"/>
              <a:t>essaging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Scale-out from </a:t>
            </a:r>
            <a:r>
              <a:rPr lang="en-US" dirty="0" err="1" smtClean="0"/>
              <a:t>groundup</a:t>
            </a:r>
            <a:endParaRPr lang="en-US" dirty="0" smtClean="0"/>
          </a:p>
          <a:p>
            <a:r>
              <a:rPr lang="en-US" dirty="0" smtClean="0"/>
              <a:t>Persistence to disks</a:t>
            </a:r>
          </a:p>
          <a:p>
            <a:r>
              <a:rPr lang="en-US" dirty="0" smtClean="0"/>
              <a:t>High throughput (10s MB/sec per server)</a:t>
            </a:r>
          </a:p>
          <a:p>
            <a:r>
              <a:rPr lang="en-US" dirty="0" smtClean="0"/>
              <a:t>Multi-subscription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815" y="2191926"/>
            <a:ext cx="8413985" cy="61054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Kafka</a:t>
            </a:r>
          </a:p>
          <a:p>
            <a:r>
              <a:rPr lang="en-US" dirty="0" smtClean="0"/>
              <a:t>Kafka architecture</a:t>
            </a:r>
          </a:p>
          <a:p>
            <a:r>
              <a:rPr lang="en-US" dirty="0" smtClean="0"/>
              <a:t>Kafka replication design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Q/A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Architecture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1676400" y="1752600"/>
            <a:ext cx="1447800" cy="548640"/>
          </a:xfrm>
          <a:prstGeom prst="round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1676400" y="52578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5791200" y="173736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000" y="3200400"/>
            <a:ext cx="12954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Broker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90800" y="3200400"/>
            <a:ext cx="12954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Broker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4000" y="3200400"/>
            <a:ext cx="12954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Broker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10400" y="3200400"/>
            <a:ext cx="1295400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Broker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6248400" y="52578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33" name="Magnetic Disk 32"/>
          <p:cNvSpPr/>
          <p:nvPr/>
        </p:nvSpPr>
        <p:spPr>
          <a:xfrm>
            <a:off x="4114800" y="3200400"/>
            <a:ext cx="1066800" cy="83820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Zookeeper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1" idx="2"/>
            <a:endCxn id="26" idx="0"/>
          </p:cNvCxnSpPr>
          <p:nvPr/>
        </p:nvCxnSpPr>
        <p:spPr bwMode="auto">
          <a:xfrm rot="5400000">
            <a:off x="1455420" y="2255520"/>
            <a:ext cx="899160" cy="9906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1" idx="2"/>
            <a:endCxn id="28" idx="0"/>
          </p:cNvCxnSpPr>
          <p:nvPr/>
        </p:nvCxnSpPr>
        <p:spPr bwMode="auto">
          <a:xfrm rot="16200000" flipH="1">
            <a:off x="2369820" y="2331720"/>
            <a:ext cx="899160" cy="8382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endCxn id="31" idx="0"/>
          </p:cNvCxnSpPr>
          <p:nvPr/>
        </p:nvCxnSpPr>
        <p:spPr bwMode="auto">
          <a:xfrm>
            <a:off x="6629400" y="2286000"/>
            <a:ext cx="10287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29" idx="0"/>
          </p:cNvCxnSpPr>
          <p:nvPr/>
        </p:nvCxnSpPr>
        <p:spPr bwMode="auto">
          <a:xfrm rot="5400000">
            <a:off x="5810250" y="2457450"/>
            <a:ext cx="914400" cy="5715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2" idx="0"/>
            <a:endCxn id="26" idx="2"/>
          </p:cNvCxnSpPr>
          <p:nvPr/>
        </p:nvCxnSpPr>
        <p:spPr bwMode="auto">
          <a:xfrm rot="16200000" flipV="1">
            <a:off x="1314450" y="4057650"/>
            <a:ext cx="1295400" cy="1104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16200000" flipV="1">
            <a:off x="5848350" y="4057650"/>
            <a:ext cx="1295400" cy="1104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Straight Arrow Connector 39"/>
          <p:cNvCxnSpPr>
            <a:stCxn id="22" idx="0"/>
            <a:endCxn id="28" idx="2"/>
          </p:cNvCxnSpPr>
          <p:nvPr/>
        </p:nvCxnSpPr>
        <p:spPr bwMode="auto">
          <a:xfrm rot="5400000" flipH="1" flipV="1">
            <a:off x="2228850" y="4248150"/>
            <a:ext cx="1295400" cy="723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 flipH="1" flipV="1">
            <a:off x="6800850" y="4248150"/>
            <a:ext cx="1295400" cy="723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2514600" y="2286000"/>
            <a:ext cx="28956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 flipV="1">
            <a:off x="3810000" y="2286000"/>
            <a:ext cx="26289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Connector 55"/>
          <p:cNvCxnSpPr>
            <a:stCxn id="28" idx="3"/>
            <a:endCxn id="33" idx="1"/>
          </p:cNvCxnSpPr>
          <p:nvPr/>
        </p:nvCxnSpPr>
        <p:spPr>
          <a:xfrm flipV="1">
            <a:off x="3886200" y="3200400"/>
            <a:ext cx="7620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9" idx="1"/>
            <a:endCxn id="33" idx="1"/>
          </p:cNvCxnSpPr>
          <p:nvPr/>
        </p:nvCxnSpPr>
        <p:spPr>
          <a:xfrm rot="10800000">
            <a:off x="4648200" y="3200400"/>
            <a:ext cx="685800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2" idx="3"/>
            <a:endCxn id="33" idx="3"/>
          </p:cNvCxnSpPr>
          <p:nvPr/>
        </p:nvCxnSpPr>
        <p:spPr>
          <a:xfrm flipV="1">
            <a:off x="3352800" y="4038600"/>
            <a:ext cx="1295400" cy="149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1"/>
            <a:endCxn id="33" idx="3"/>
          </p:cNvCxnSpPr>
          <p:nvPr/>
        </p:nvCxnSpPr>
        <p:spPr>
          <a:xfrm rot="10800000">
            <a:off x="4648200" y="4038600"/>
            <a:ext cx="1600200" cy="149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rot="10800000" flipV="1">
            <a:off x="2057400" y="2286000"/>
            <a:ext cx="44577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2438400" y="2286000"/>
            <a:ext cx="45720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4.9|25.5|21.2|23|2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11388</TotalTime>
  <Words>1165</Words>
  <Application>Microsoft Macintosh PowerPoint</Application>
  <PresentationFormat>On-screen Show (4:3)</PresentationFormat>
  <Paragraphs>365</Paragraphs>
  <Slides>31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Intra-cluster Replication for Apache Kafka</vt:lpstr>
      <vt:lpstr>About myself</vt:lpstr>
      <vt:lpstr>Outline</vt:lpstr>
      <vt:lpstr>What’s Kafka</vt:lpstr>
      <vt:lpstr>Example Kafka Apps at LinkedIn</vt:lpstr>
      <vt:lpstr>Kafka Deployment at LinkedIn</vt:lpstr>
      <vt:lpstr>Kafka vs. Other Messaging Systems</vt:lpstr>
      <vt:lpstr>Outline</vt:lpstr>
      <vt:lpstr>Kafka Architecture</vt:lpstr>
      <vt:lpstr>Terminologies</vt:lpstr>
      <vt:lpstr>API</vt:lpstr>
      <vt:lpstr>Deliver High Throughput</vt:lpstr>
      <vt:lpstr>Outline</vt:lpstr>
      <vt:lpstr>Why Replication</vt:lpstr>
      <vt:lpstr>CAP Theorem</vt:lpstr>
      <vt:lpstr>Kafka Replication: Pick CA</vt:lpstr>
      <vt:lpstr>Replicas and Layout</vt:lpstr>
      <vt:lpstr>Maintain Strongly Consistent Replicas</vt:lpstr>
      <vt:lpstr>Conventional Quorum-based Commit</vt:lpstr>
      <vt:lpstr>Commit Messages in Kafka</vt:lpstr>
      <vt:lpstr>Data Flow in Replication</vt:lpstr>
      <vt:lpstr>Extend to Multiple Partitions</vt:lpstr>
      <vt:lpstr>Handling Follower Failures</vt:lpstr>
      <vt:lpstr>Handling Leader Failure</vt:lpstr>
      <vt:lpstr>Example of Replica Recovery</vt:lpstr>
      <vt:lpstr>Outline</vt:lpstr>
      <vt:lpstr>Setup</vt:lpstr>
      <vt:lpstr>Choosing btw Latency and Durability</vt:lpstr>
      <vt:lpstr>Producer Throughput</vt:lpstr>
      <vt:lpstr>Consumer Throughput</vt:lpstr>
      <vt:lpstr>Q/A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 Cluster Replication for Apache Kafka</dc:title>
  <dc:creator>jrao</dc:creator>
  <cp:lastModifiedBy>jrao</cp:lastModifiedBy>
  <cp:revision>118</cp:revision>
  <dcterms:created xsi:type="dcterms:W3CDTF">2013-02-27T18:01:17Z</dcterms:created>
  <dcterms:modified xsi:type="dcterms:W3CDTF">2013-02-27T19:10:12Z</dcterms:modified>
</cp:coreProperties>
</file>