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handoutMasterIdLst>
    <p:handoutMasterId r:id="rId19"/>
  </p:handoutMasterIdLst>
  <p:sldIdLst>
    <p:sldId id="258" r:id="rId2"/>
    <p:sldId id="259" r:id="rId3"/>
    <p:sldId id="260" r:id="rId4"/>
    <p:sldId id="261" r:id="rId5"/>
    <p:sldId id="263" r:id="rId6"/>
    <p:sldId id="264" r:id="rId7"/>
    <p:sldId id="262" r:id="rId8"/>
    <p:sldId id="265" r:id="rId9"/>
    <p:sldId id="266" r:id="rId10"/>
    <p:sldId id="267"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687" autoAdjust="0"/>
  </p:normalViewPr>
  <p:slideViewPr>
    <p:cSldViewPr snapToGrid="0" snapToObjects="1">
      <p:cViewPr varScale="1">
        <p:scale>
          <a:sx n="87" d="100"/>
          <a:sy n="87" d="100"/>
        </p:scale>
        <p:origin x="1330" y="67"/>
      </p:cViewPr>
      <p:guideLst>
        <p:guide orient="horz" pos="2160"/>
        <p:guide pos="2880"/>
      </p:guideLst>
    </p:cSldViewPr>
  </p:slideViewPr>
  <p:outlineViewPr>
    <p:cViewPr>
      <p:scale>
        <a:sx n="33" d="100"/>
        <a:sy n="33" d="100"/>
      </p:scale>
      <p:origin x="0" y="1739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5C21A0-E65B-0A42-9B59-F501C42362B8}" type="datetimeFigureOut">
              <a:rPr lang="en-US" smtClean="0"/>
              <a:t>5/21/2018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EE7C4A-A37D-2947-9F41-688ACC3784C7}" type="slidenum">
              <a:rPr lang="en-US" smtClean="0"/>
              <a:t>‹#›</a:t>
            </a:fld>
            <a:endParaRPr lang="en-US" dirty="0"/>
          </a:p>
        </p:txBody>
      </p:sp>
    </p:spTree>
    <p:extLst>
      <p:ext uri="{BB962C8B-B14F-4D97-AF65-F5344CB8AC3E}">
        <p14:creationId xmlns:p14="http://schemas.microsoft.com/office/powerpoint/2010/main" val="10804904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AU"/>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dirty="0"/>
          </a:p>
        </p:txBody>
      </p:sp>
      <p:sp>
        <p:nvSpPr>
          <p:cNvPr id="4" name="Date Placeholder 3"/>
          <p:cNvSpPr>
            <a:spLocks noGrp="1"/>
          </p:cNvSpPr>
          <p:nvPr>
            <p:ph type="dt" sz="half" idx="10"/>
          </p:nvPr>
        </p:nvSpPr>
        <p:spPr/>
        <p:txBody>
          <a:bodyPr/>
          <a:lstStyle/>
          <a:p>
            <a:fld id="{F489B47D-0A34-F147-8CC0-76DB44271C9A}" type="datetimeFigureOut">
              <a:rPr lang="en-US" smtClean="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CF0718-2287-E94A-9894-4738F968D81B}"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F489B47D-0A34-F147-8CC0-76DB44271C9A}" type="datetimeFigureOut">
              <a:rPr lang="en-US" smtClean="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CF0718-2287-E94A-9894-4738F968D81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AU"/>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10"/>
          </p:nvPr>
        </p:nvSpPr>
        <p:spPr/>
        <p:txBody>
          <a:bodyPr/>
          <a:lstStyle/>
          <a:p>
            <a:fld id="{F489B47D-0A34-F147-8CC0-76DB44271C9A}" type="datetimeFigureOut">
              <a:rPr lang="en-US" smtClean="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CF0718-2287-E94A-9894-4738F968D81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F489B47D-0A34-F147-8CC0-76DB44271C9A}" type="datetimeFigureOut">
              <a:rPr lang="en-US" smtClean="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CF0718-2287-E94A-9894-4738F968D81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AU"/>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fld id="{F489B47D-0A34-F147-8CC0-76DB44271C9A}" type="datetimeFigureOut">
              <a:rPr lang="en-US" smtClean="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CF0718-2287-E94A-9894-4738F968D81B}"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5" name="Date Placeholder 4"/>
          <p:cNvSpPr>
            <a:spLocks noGrp="1"/>
          </p:cNvSpPr>
          <p:nvPr>
            <p:ph type="dt" sz="half" idx="10"/>
          </p:nvPr>
        </p:nvSpPr>
        <p:spPr/>
        <p:txBody>
          <a:bodyPr/>
          <a:lstStyle/>
          <a:p>
            <a:fld id="{F489B47D-0A34-F147-8CC0-76DB44271C9A}" type="datetimeFigureOut">
              <a:rPr lang="en-US" smtClean="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CF0718-2287-E94A-9894-4738F968D81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7" name="Date Placeholder 6"/>
          <p:cNvSpPr>
            <a:spLocks noGrp="1"/>
          </p:cNvSpPr>
          <p:nvPr>
            <p:ph type="dt" sz="half" idx="10"/>
          </p:nvPr>
        </p:nvSpPr>
        <p:spPr/>
        <p:txBody>
          <a:bodyPr/>
          <a:lstStyle/>
          <a:p>
            <a:fld id="{F489B47D-0A34-F147-8CC0-76DB44271C9A}" type="datetimeFigureOut">
              <a:rPr lang="en-US" smtClean="0"/>
              <a:t>5/21/2018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7CF0718-2287-E94A-9894-4738F968D81B}"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F489B47D-0A34-F147-8CC0-76DB44271C9A}" type="datetimeFigureOut">
              <a:rPr lang="en-US" smtClean="0"/>
              <a:t>5/21/2018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7CF0718-2287-E94A-9894-4738F968D81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9B47D-0A34-F147-8CC0-76DB44271C9A}" type="datetimeFigureOut">
              <a:rPr lang="en-US" smtClean="0"/>
              <a:t>5/21/2018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7CF0718-2287-E94A-9894-4738F968D81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AU"/>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F489B47D-0A34-F147-8CC0-76DB44271C9A}" type="datetimeFigureOut">
              <a:rPr lang="en-US" smtClean="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CF0718-2287-E94A-9894-4738F968D81B}"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AU"/>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F489B47D-0A34-F147-8CC0-76DB44271C9A}" type="datetimeFigureOut">
              <a:rPr lang="en-US" smtClean="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CF0718-2287-E94A-9894-4738F968D81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AU"/>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489B47D-0A34-F147-8CC0-76DB44271C9A}" type="datetimeFigureOut">
              <a:rPr lang="en-US" smtClean="0"/>
              <a:t>5/21/2018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7CF0718-2287-E94A-9894-4738F968D81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Q.1. (a) [4 marks] List and briefly explain four reasons why resource sharing is beneficial. </a:t>
            </a:r>
            <a:br>
              <a:rPr lang="en-US" sz="2400" dirty="0"/>
            </a:br>
            <a:endParaRPr lang="en-US" sz="2400" dirty="0"/>
          </a:p>
        </p:txBody>
      </p:sp>
      <p:sp>
        <p:nvSpPr>
          <p:cNvPr id="3" name="Content Placeholder 2"/>
          <p:cNvSpPr>
            <a:spLocks noGrp="1"/>
          </p:cNvSpPr>
          <p:nvPr>
            <p:ph idx="1"/>
          </p:nvPr>
        </p:nvSpPr>
        <p:spPr/>
        <p:txBody>
          <a:bodyPr>
            <a:normAutofit/>
          </a:bodyPr>
          <a:lstStyle/>
          <a:p>
            <a:r>
              <a:rPr lang="en-US" dirty="0"/>
              <a:t>Reduces cost by allowing a single resource for a number of  users, rather than a identical resource for each user. </a:t>
            </a:r>
          </a:p>
          <a:p>
            <a:r>
              <a:rPr lang="en-US" dirty="0"/>
              <a:t>Facilitates interactions among users, e.g. through a shared file system. </a:t>
            </a:r>
          </a:p>
          <a:p>
            <a:r>
              <a:rPr lang="en-US" dirty="0"/>
              <a:t>Increases capacity, e.g. by allowing otherwise unused local disk space to be used remotely. </a:t>
            </a:r>
          </a:p>
          <a:p>
            <a:r>
              <a:rPr lang="en-US" dirty="0"/>
              <a:t>Increases availability, e.g. through redundancy of resources. </a:t>
            </a:r>
          </a:p>
          <a:p>
            <a:endParaRPr lang="en-US" dirty="0"/>
          </a:p>
        </p:txBody>
      </p:sp>
    </p:spTree>
    <p:extLst>
      <p:ext uri="{BB962C8B-B14F-4D97-AF65-F5344CB8AC3E}">
        <p14:creationId xmlns:p14="http://schemas.microsoft.com/office/powerpoint/2010/main" val="52941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(b) [2 marks] Explain the following aspects of a publish subscribe </a:t>
            </a:r>
            <a:br>
              <a:rPr lang="en-US" sz="2400" dirty="0"/>
            </a:br>
            <a:r>
              <a:rPr lang="en-US" sz="2400" dirty="0"/>
              <a:t>system: </a:t>
            </a:r>
            <a:br>
              <a:rPr lang="en-US" sz="2400" dirty="0"/>
            </a:br>
            <a:endParaRPr lang="en-US" sz="2400" dirty="0"/>
          </a:p>
        </p:txBody>
      </p:sp>
      <p:sp>
        <p:nvSpPr>
          <p:cNvPr id="3" name="Content Placeholder 2"/>
          <p:cNvSpPr>
            <a:spLocks noGrp="1"/>
          </p:cNvSpPr>
          <p:nvPr>
            <p:ph idx="1"/>
          </p:nvPr>
        </p:nvSpPr>
        <p:spPr/>
        <p:txBody>
          <a:bodyPr>
            <a:normAutofit/>
          </a:bodyPr>
          <a:lstStyle/>
          <a:p>
            <a:pPr marL="514350" indent="-514350">
              <a:buFont typeface="+mj-lt"/>
              <a:buAutoNum type="romanLcPeriod"/>
            </a:pPr>
            <a:r>
              <a:rPr lang="en-US" dirty="0"/>
              <a:t>Event</a:t>
            </a:r>
          </a:p>
          <a:p>
            <a:pPr lvl="2"/>
            <a:r>
              <a:rPr lang="en-US" dirty="0"/>
              <a:t>A change of state that is of interest. </a:t>
            </a:r>
          </a:p>
          <a:p>
            <a:pPr marL="514350" indent="-514350">
              <a:buFont typeface="+mj-lt"/>
              <a:buAutoNum type="romanLcPeriod"/>
            </a:pPr>
            <a:r>
              <a:rPr lang="en-US" dirty="0"/>
              <a:t>Notification</a:t>
            </a:r>
          </a:p>
          <a:p>
            <a:pPr lvl="2"/>
            <a:r>
              <a:rPr lang="en-US" dirty="0"/>
              <a:t>Information regarding an event that is sent to a subscriber. </a:t>
            </a:r>
          </a:p>
          <a:p>
            <a:pPr marL="514350" indent="-514350">
              <a:buFont typeface="+mj-lt"/>
              <a:buAutoNum type="romanLcPeriod"/>
            </a:pPr>
            <a:r>
              <a:rPr lang="en-US" dirty="0"/>
              <a:t>Subscriber</a:t>
            </a:r>
          </a:p>
          <a:p>
            <a:pPr lvl="2"/>
            <a:r>
              <a:rPr lang="en-US" dirty="0"/>
              <a:t>Express interest in particular events and get notified when they occur.</a:t>
            </a:r>
          </a:p>
          <a:p>
            <a:pPr marL="514350" indent="-514350">
              <a:buFont typeface="+mj-lt"/>
              <a:buAutoNum type="romanLcPeriod"/>
            </a:pPr>
            <a:r>
              <a:rPr lang="en-US" dirty="0"/>
              <a:t>Publisher</a:t>
            </a:r>
          </a:p>
          <a:p>
            <a:pPr lvl="2"/>
            <a:r>
              <a:rPr lang="en-US" dirty="0"/>
              <a:t>Publish/send structured events to an event service.</a:t>
            </a:r>
          </a:p>
          <a:p>
            <a:endParaRPr lang="en-US" dirty="0"/>
          </a:p>
        </p:txBody>
      </p:sp>
    </p:spTree>
    <p:extLst>
      <p:ext uri="{BB962C8B-B14F-4D97-AF65-F5344CB8AC3E}">
        <p14:creationId xmlns:p14="http://schemas.microsoft.com/office/powerpoint/2010/main" val="57845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38024"/>
          </a:xfrm>
        </p:spPr>
        <p:txBody>
          <a:bodyPr>
            <a:noAutofit/>
          </a:bodyPr>
          <a:lstStyle/>
          <a:p>
            <a:r>
              <a:rPr lang="en-US" sz="2400" dirty="0"/>
              <a:t>Q.5. (a) [2 marks] Explain what is a persistent asynchronous invocation and describe an example application that would benefit from this technique. </a:t>
            </a:r>
            <a:br>
              <a:rPr lang="en-US" sz="2400" dirty="0"/>
            </a:br>
            <a:endParaRPr lang="en-US" sz="2400" dirty="0"/>
          </a:p>
        </p:txBody>
      </p:sp>
      <p:sp>
        <p:nvSpPr>
          <p:cNvPr id="3" name="Content Placeholder 2"/>
          <p:cNvSpPr>
            <a:spLocks noGrp="1"/>
          </p:cNvSpPr>
          <p:nvPr>
            <p:ph idx="1"/>
          </p:nvPr>
        </p:nvSpPr>
        <p:spPr>
          <a:xfrm>
            <a:off x="457200" y="1771424"/>
            <a:ext cx="8229600" cy="4705576"/>
          </a:xfrm>
        </p:spPr>
        <p:txBody>
          <a:bodyPr/>
          <a:lstStyle/>
          <a:p>
            <a:r>
              <a:rPr lang="en-US" dirty="0"/>
              <a:t>A persistent asynchronous invocation tries indefinitely to perform the invocation, until it is known to have succeeded or failed, or until the application cancels the invocation. Generally, it will continue to be attempted over a long period of time if errors occurs. </a:t>
            </a:r>
          </a:p>
          <a:p>
            <a:r>
              <a:rPr lang="en-US" dirty="0"/>
              <a:t>E.g. sending an SMS from a mobile phone in the presence of connection problems. </a:t>
            </a:r>
          </a:p>
          <a:p>
            <a:endParaRPr lang="en-US" dirty="0"/>
          </a:p>
        </p:txBody>
      </p:sp>
    </p:spTree>
    <p:extLst>
      <p:ext uri="{BB962C8B-B14F-4D97-AF65-F5344CB8AC3E}">
        <p14:creationId xmlns:p14="http://schemas.microsoft.com/office/powerpoint/2010/main" val="307629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(b) [2 marks] Explain what is meant by process migration. Explain two major complications with process migration. </a:t>
            </a:r>
            <a:br>
              <a:rPr lang="en-US" sz="2400" dirty="0"/>
            </a:br>
            <a:endParaRPr lang="en-US" sz="2400" dirty="0"/>
          </a:p>
        </p:txBody>
      </p:sp>
      <p:sp>
        <p:nvSpPr>
          <p:cNvPr id="3" name="Content Placeholder 2"/>
          <p:cNvSpPr>
            <a:spLocks noGrp="1"/>
          </p:cNvSpPr>
          <p:nvPr>
            <p:ph idx="1"/>
          </p:nvPr>
        </p:nvSpPr>
        <p:spPr/>
        <p:txBody>
          <a:bodyPr>
            <a:normAutofit/>
          </a:bodyPr>
          <a:lstStyle/>
          <a:p>
            <a:r>
              <a:rPr lang="en-US" dirty="0"/>
              <a:t>The transfer of an executing process from one node to another. </a:t>
            </a:r>
          </a:p>
          <a:p>
            <a:r>
              <a:rPr lang="en-US" dirty="0"/>
              <a:t>It involves suspending the execution of the running process, capturing it’s state within the kernel, and transferring it to another machine to resume it’s execution.</a:t>
            </a:r>
          </a:p>
          <a:p>
            <a:r>
              <a:rPr lang="en-US" dirty="0"/>
              <a:t>Complications:</a:t>
            </a:r>
          </a:p>
          <a:p>
            <a:pPr lvl="1"/>
            <a:r>
              <a:rPr lang="en-US" dirty="0"/>
              <a:t>The local and remote machine may not share the same instruction set.</a:t>
            </a:r>
          </a:p>
          <a:p>
            <a:pPr lvl="1"/>
            <a:r>
              <a:rPr lang="en-US" dirty="0"/>
              <a:t>The process may have references to resources that are bound to the local machine. </a:t>
            </a:r>
          </a:p>
          <a:p>
            <a:endParaRPr lang="en-US" dirty="0"/>
          </a:p>
        </p:txBody>
      </p:sp>
    </p:spTree>
    <p:extLst>
      <p:ext uri="{BB962C8B-B14F-4D97-AF65-F5344CB8AC3E}">
        <p14:creationId xmlns:p14="http://schemas.microsoft.com/office/powerpoint/2010/main" val="191516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93800"/>
          </a:xfrm>
        </p:spPr>
        <p:txBody>
          <a:bodyPr>
            <a:noAutofit/>
          </a:bodyPr>
          <a:lstStyle/>
          <a:p>
            <a:r>
              <a:rPr lang="en-US" sz="2400" dirty="0"/>
              <a:t>(c) [4 marks] Apart from actual network delay, list and briefly explain four factors that contribute to the delay incurred when making an RMI call. </a:t>
            </a:r>
            <a:br>
              <a:rPr lang="en-US" sz="2400" dirty="0"/>
            </a:br>
            <a:endParaRPr lang="en-US" sz="2400" dirty="0"/>
          </a:p>
        </p:txBody>
      </p:sp>
      <p:sp>
        <p:nvSpPr>
          <p:cNvPr id="3" name="Content Placeholder 2"/>
          <p:cNvSpPr>
            <a:spLocks noGrp="1"/>
          </p:cNvSpPr>
          <p:nvPr>
            <p:ph idx="1"/>
          </p:nvPr>
        </p:nvSpPr>
        <p:spPr>
          <a:xfrm>
            <a:off x="457200" y="1727200"/>
            <a:ext cx="8229600" cy="4749800"/>
          </a:xfrm>
        </p:spPr>
        <p:txBody>
          <a:bodyPr>
            <a:normAutofit fontScale="92500" lnSpcReduction="10000"/>
          </a:bodyPr>
          <a:lstStyle/>
          <a:p>
            <a:r>
              <a:rPr lang="en-US" b="1" dirty="0" err="1"/>
              <a:t>Marshalling</a:t>
            </a:r>
            <a:r>
              <a:rPr lang="en-US" b="1" dirty="0"/>
              <a:t> and </a:t>
            </a:r>
            <a:r>
              <a:rPr lang="en-US" b="1" dirty="0" err="1"/>
              <a:t>unmarshalling</a:t>
            </a:r>
            <a:r>
              <a:rPr lang="en-US" b="1" dirty="0"/>
              <a:t>: </a:t>
            </a:r>
            <a:r>
              <a:rPr lang="en-US" dirty="0"/>
              <a:t>Involve copying and converting data and create a significant overhead as the amount of data grows. </a:t>
            </a:r>
          </a:p>
          <a:p>
            <a:r>
              <a:rPr lang="en-US" b="1" dirty="0"/>
              <a:t>Data copying: </a:t>
            </a:r>
            <a:r>
              <a:rPr lang="en-US" dirty="0"/>
              <a:t>Message data is copied several times in the course of an RPC (across the user–kernel boundary, across each protocol layer, between the network interface and kernel buffers). </a:t>
            </a:r>
          </a:p>
          <a:p>
            <a:r>
              <a:rPr lang="en-US" b="1" dirty="0"/>
              <a:t>Packet initialization:</a:t>
            </a:r>
            <a:r>
              <a:rPr lang="en-US" dirty="0"/>
              <a:t> Initializing protocol headers and trailers, including checksums. The cost is therefore proportional, in part, to the amount of data sent. </a:t>
            </a:r>
          </a:p>
          <a:p>
            <a:r>
              <a:rPr lang="en-US" b="1" dirty="0"/>
              <a:t>Thread scheduling and context switching: </a:t>
            </a:r>
            <a:r>
              <a:rPr lang="en-US" dirty="0"/>
              <a:t>Several context switches are made during an RPC, as stubs invoke the kernel’s communication operations or one or more server threads are scheduled. </a:t>
            </a:r>
          </a:p>
          <a:p>
            <a:endParaRPr lang="en-US" dirty="0"/>
          </a:p>
          <a:p>
            <a:endParaRPr lang="en-US" dirty="0"/>
          </a:p>
        </p:txBody>
      </p:sp>
    </p:spTree>
    <p:extLst>
      <p:ext uri="{BB962C8B-B14F-4D97-AF65-F5344CB8AC3E}">
        <p14:creationId xmlns:p14="http://schemas.microsoft.com/office/powerpoint/2010/main" val="188980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Q.6. (a) [3 marks] List and briefly explain three worst-case assumptions when designing a secure system. </a:t>
            </a:r>
            <a:br>
              <a:rPr lang="en-US" sz="2400" dirty="0"/>
            </a:br>
            <a:endParaRPr lang="en-US" sz="2400" dirty="0"/>
          </a:p>
        </p:txBody>
      </p:sp>
      <p:sp>
        <p:nvSpPr>
          <p:cNvPr id="3" name="Content Placeholder 2"/>
          <p:cNvSpPr>
            <a:spLocks noGrp="1"/>
          </p:cNvSpPr>
          <p:nvPr>
            <p:ph idx="1"/>
          </p:nvPr>
        </p:nvSpPr>
        <p:spPr/>
        <p:txBody>
          <a:bodyPr/>
          <a:lstStyle/>
          <a:p>
            <a:r>
              <a:rPr lang="en-US" dirty="0"/>
              <a:t>All communications between processes can be copied, modified and retransmitted. Attackers can obtain information that they should not and can pretend to be a legitimate party. </a:t>
            </a:r>
          </a:p>
          <a:p>
            <a:r>
              <a:rPr lang="en-US" dirty="0"/>
              <a:t>All of the source code is known to the attacker. Knowing the source code can help the attacker discover vulnerabilities. </a:t>
            </a:r>
          </a:p>
          <a:p>
            <a:r>
              <a:rPr lang="en-US" dirty="0"/>
              <a:t>The attacker has unlimited computing resources. </a:t>
            </a:r>
          </a:p>
          <a:p>
            <a:endParaRPr lang="en-US" dirty="0"/>
          </a:p>
        </p:txBody>
      </p:sp>
    </p:spTree>
    <p:extLst>
      <p:ext uri="{BB962C8B-B14F-4D97-AF65-F5344CB8AC3E}">
        <p14:creationId xmlns:p14="http://schemas.microsoft.com/office/powerpoint/2010/main" val="259098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8229600" cy="1261533"/>
          </a:xfrm>
        </p:spPr>
        <p:txBody>
          <a:bodyPr>
            <a:noAutofit/>
          </a:bodyPr>
          <a:lstStyle/>
          <a:p>
            <a:r>
              <a:rPr lang="en-US" sz="2400" dirty="0"/>
              <a:t>(b) [4 marks] Explain what is a digital certificate, including what is the basic technique used to create a digital certificate, and what is a certificate chain. </a:t>
            </a:r>
            <a:br>
              <a:rPr lang="en-US" sz="2400" dirty="0"/>
            </a:br>
            <a:endParaRPr lang="en-US" sz="2400" dirty="0"/>
          </a:p>
        </p:txBody>
      </p:sp>
      <p:sp>
        <p:nvSpPr>
          <p:cNvPr id="3" name="Content Placeholder 2"/>
          <p:cNvSpPr>
            <a:spLocks noGrp="1"/>
          </p:cNvSpPr>
          <p:nvPr>
            <p:ph idx="1"/>
          </p:nvPr>
        </p:nvSpPr>
        <p:spPr>
          <a:xfrm>
            <a:off x="457200" y="1794932"/>
            <a:ext cx="8229600" cy="4682068"/>
          </a:xfrm>
        </p:spPr>
        <p:txBody>
          <a:bodyPr>
            <a:normAutofit/>
          </a:bodyPr>
          <a:lstStyle/>
          <a:p>
            <a:r>
              <a:rPr lang="en-US" dirty="0"/>
              <a:t>A digital certificate is a document containing a statement signed by a principal. </a:t>
            </a:r>
          </a:p>
          <a:p>
            <a:r>
              <a:rPr lang="en-US" dirty="0"/>
              <a:t>It binds information together, like a principal’s id with its public key, and is digitally signed by a certificate authority. </a:t>
            </a:r>
          </a:p>
          <a:p>
            <a:r>
              <a:rPr lang="en-US" dirty="0"/>
              <a:t>Sara creates a digital signature by encrypting a digest of the data to be signed with her private key.</a:t>
            </a:r>
          </a:p>
          <a:p>
            <a:r>
              <a:rPr lang="en-US" dirty="0"/>
              <a:t>Certificate chain: </a:t>
            </a:r>
          </a:p>
          <a:p>
            <a:pPr lvl="1"/>
            <a:r>
              <a:rPr lang="en-US" dirty="0"/>
              <a:t>A series of certificates where each certificate's signature is authenticated by the subsequent certificate</a:t>
            </a:r>
          </a:p>
        </p:txBody>
      </p:sp>
    </p:spTree>
    <p:extLst>
      <p:ext uri="{BB962C8B-B14F-4D97-AF65-F5344CB8AC3E}">
        <p14:creationId xmlns:p14="http://schemas.microsoft.com/office/powerpoint/2010/main" val="368458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8229600" cy="2277534"/>
          </a:xfrm>
        </p:spPr>
        <p:txBody>
          <a:bodyPr>
            <a:noAutofit/>
          </a:bodyPr>
          <a:lstStyle/>
          <a:p>
            <a:r>
              <a:rPr lang="en-US" sz="2400" dirty="0"/>
              <a:t>Q.8. [3 marks] Before DNS, a single file was used to store all name information for computers on the Internet. This file was downloaded by everyone on the Internet on a daily basis, from the well known host that provided it. List and briefly explain three problems with this approach, that prompted people to develop DNS. </a:t>
            </a:r>
            <a:br>
              <a:rPr lang="en-US" sz="2400" dirty="0"/>
            </a:br>
            <a:endParaRPr lang="en-US" sz="2400" dirty="0"/>
          </a:p>
        </p:txBody>
      </p:sp>
      <p:sp>
        <p:nvSpPr>
          <p:cNvPr id="3" name="Content Placeholder 2"/>
          <p:cNvSpPr>
            <a:spLocks noGrp="1"/>
          </p:cNvSpPr>
          <p:nvPr>
            <p:ph idx="1"/>
          </p:nvPr>
        </p:nvSpPr>
        <p:spPr>
          <a:xfrm>
            <a:off x="457200" y="2810932"/>
            <a:ext cx="8229600" cy="3666067"/>
          </a:xfrm>
        </p:spPr>
        <p:txBody>
          <a:bodyPr/>
          <a:lstStyle/>
          <a:p>
            <a:r>
              <a:rPr lang="en-US" dirty="0"/>
              <a:t>Scalability</a:t>
            </a:r>
          </a:p>
          <a:p>
            <a:r>
              <a:rPr lang="en-US" dirty="0"/>
              <a:t>Difficulty to maintain</a:t>
            </a:r>
          </a:p>
          <a:p>
            <a:r>
              <a:rPr lang="en-US" dirty="0"/>
              <a:t>Availability</a:t>
            </a:r>
          </a:p>
        </p:txBody>
      </p:sp>
    </p:spTree>
    <p:extLst>
      <p:ext uri="{BB962C8B-B14F-4D97-AF65-F5344CB8AC3E}">
        <p14:creationId xmlns:p14="http://schemas.microsoft.com/office/powerpoint/2010/main" val="162088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8229600" cy="3666067"/>
          </a:xfrm>
        </p:spPr>
        <p:txBody>
          <a:bodyPr>
            <a:noAutofit/>
          </a:bodyPr>
          <a:lstStyle/>
          <a:p>
            <a:r>
              <a:rPr lang="en-US" sz="2000" dirty="0"/>
              <a:t>Q.9. [5 marks] Consider an image-resizing service. Clients submit an image to the service along with a resize factor and the service returns the image scaled by the resize factor. The service is expected to act in real time { e.g. for images of less than 1 megabyte in size the service should respond in less than 500ms for 99% of the requests. Also, the system should provide 99.9% availability in a month, meaning that the system is rarely unavailable. Using your knowledge of distributed systems, propose an overall approach for this system, draw an architecture diagram, and explain the protocol that you propose. Your approach should address the common challenges of a distributed system and specially  the challenges suggested above. Explain how it does so. Your answer should be less than one page. </a:t>
            </a:r>
            <a:br>
              <a:rPr lang="en-US" sz="2000" dirty="0"/>
            </a:br>
            <a:endParaRPr lang="en-US" sz="2000" dirty="0"/>
          </a:p>
        </p:txBody>
      </p:sp>
      <p:sp>
        <p:nvSpPr>
          <p:cNvPr id="3" name="Content Placeholder 2"/>
          <p:cNvSpPr>
            <a:spLocks noGrp="1"/>
          </p:cNvSpPr>
          <p:nvPr>
            <p:ph idx="1"/>
          </p:nvPr>
        </p:nvSpPr>
        <p:spPr>
          <a:xfrm>
            <a:off x="457200" y="3979332"/>
            <a:ext cx="8229600" cy="2497667"/>
          </a:xfrm>
        </p:spPr>
        <p:txBody>
          <a:bodyPr>
            <a:normAutofit fontScale="92500" lnSpcReduction="10000"/>
          </a:bodyPr>
          <a:lstStyle/>
          <a:p>
            <a:r>
              <a:rPr lang="en-US" dirty="0"/>
              <a:t>Emphasis is on the architecture of the system that is best suited to provide availability and low response times.</a:t>
            </a:r>
          </a:p>
          <a:p>
            <a:r>
              <a:rPr lang="en-US" dirty="0"/>
              <a:t>E.g. a multi-server architecture</a:t>
            </a:r>
          </a:p>
          <a:p>
            <a:pPr lvl="1"/>
            <a:r>
              <a:rPr lang="en-US" dirty="0"/>
              <a:t>I/O servers</a:t>
            </a:r>
          </a:p>
          <a:p>
            <a:pPr lvl="1"/>
            <a:r>
              <a:rPr lang="en-US" dirty="0"/>
              <a:t>Worker servers</a:t>
            </a:r>
          </a:p>
          <a:p>
            <a:r>
              <a:rPr lang="en-US" dirty="0"/>
              <a:t>TCP or UDP? Why?</a:t>
            </a:r>
          </a:p>
          <a:p>
            <a:r>
              <a:rPr lang="en-US" dirty="0"/>
              <a:t>Message format?</a:t>
            </a:r>
          </a:p>
          <a:p>
            <a:endParaRPr lang="en-US" dirty="0"/>
          </a:p>
        </p:txBody>
      </p:sp>
    </p:spTree>
    <p:extLst>
      <p:ext uri="{BB962C8B-B14F-4D97-AF65-F5344CB8AC3E}">
        <p14:creationId xmlns:p14="http://schemas.microsoft.com/office/powerpoint/2010/main" val="354167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(b) [1 marks] In the context of distributed systems, what is meant by the term independent failure?</a:t>
            </a:r>
            <a:br>
              <a:rPr lang="en-US" sz="2400" dirty="0"/>
            </a:br>
            <a:endParaRPr lang="en-US" sz="2400" dirty="0"/>
          </a:p>
        </p:txBody>
      </p:sp>
      <p:sp>
        <p:nvSpPr>
          <p:cNvPr id="3" name="Content Placeholder 2"/>
          <p:cNvSpPr>
            <a:spLocks noGrp="1"/>
          </p:cNvSpPr>
          <p:nvPr>
            <p:ph idx="1"/>
          </p:nvPr>
        </p:nvSpPr>
        <p:spPr/>
        <p:txBody>
          <a:bodyPr/>
          <a:lstStyle/>
          <a:p>
            <a:r>
              <a:rPr lang="en-US" dirty="0"/>
              <a:t>Components can fail separately, leaving others still running.</a:t>
            </a:r>
          </a:p>
          <a:p>
            <a:pPr lvl="1"/>
            <a:r>
              <a:rPr lang="en-US" dirty="0"/>
              <a:t>Faults in the network result in the isolation of the computers that are connected to it, but that doesn’t mean that they stop running.</a:t>
            </a:r>
          </a:p>
          <a:p>
            <a:pPr lvl="1"/>
            <a:r>
              <a:rPr lang="en-US" dirty="0"/>
              <a:t>The crash of a program is not immediately made known to the other components with which it communicates.</a:t>
            </a:r>
          </a:p>
        </p:txBody>
      </p:sp>
    </p:spTree>
    <p:extLst>
      <p:ext uri="{BB962C8B-B14F-4D97-AF65-F5344CB8AC3E}">
        <p14:creationId xmlns:p14="http://schemas.microsoft.com/office/powerpoint/2010/main" val="304055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Q.3. (a) [4 marks] Draw a high level architecture diagram for each of the following architectural models and briefly explain each diagram: </a:t>
            </a:r>
            <a:br>
              <a:rPr lang="en-US" sz="2400" dirty="0"/>
            </a:br>
            <a:endParaRPr lang="en-US" sz="2400" dirty="0"/>
          </a:p>
        </p:txBody>
      </p:sp>
      <p:sp>
        <p:nvSpPr>
          <p:cNvPr id="3" name="Content Placeholder 2"/>
          <p:cNvSpPr>
            <a:spLocks noGrp="1"/>
          </p:cNvSpPr>
          <p:nvPr>
            <p:ph idx="1"/>
          </p:nvPr>
        </p:nvSpPr>
        <p:spPr/>
        <p:txBody>
          <a:bodyPr/>
          <a:lstStyle/>
          <a:p>
            <a:pPr marL="514350" indent="-514350">
              <a:buFont typeface="+mj-lt"/>
              <a:buAutoNum type="romanLcPeriod"/>
            </a:pPr>
            <a:r>
              <a:rPr lang="en-US" dirty="0"/>
              <a:t>Client/Server</a:t>
            </a:r>
          </a:p>
        </p:txBody>
      </p:sp>
      <p:pic>
        <p:nvPicPr>
          <p:cNvPr id="4" name="Picture 3"/>
          <p:cNvPicPr>
            <a:picLocks noChangeAspect="1"/>
          </p:cNvPicPr>
          <p:nvPr/>
        </p:nvPicPr>
        <p:blipFill>
          <a:blip r:embed="rId2"/>
          <a:stretch>
            <a:fillRect/>
          </a:stretch>
        </p:blipFill>
        <p:spPr>
          <a:xfrm>
            <a:off x="889000" y="2719854"/>
            <a:ext cx="7366000" cy="3022600"/>
          </a:xfrm>
          <a:prstGeom prst="rect">
            <a:avLst/>
          </a:prstGeom>
        </p:spPr>
      </p:pic>
    </p:spTree>
    <p:extLst>
      <p:ext uri="{BB962C8B-B14F-4D97-AF65-F5344CB8AC3E}">
        <p14:creationId xmlns:p14="http://schemas.microsoft.com/office/powerpoint/2010/main" val="67396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Q.3. (a) [4 marks] Draw a high level architecture diagram for each of the following architectural models and briefly explain each diagram: </a:t>
            </a:r>
            <a:br>
              <a:rPr lang="en-US" sz="2400" dirty="0"/>
            </a:br>
            <a:endParaRPr lang="en-US" sz="2400" dirty="0"/>
          </a:p>
        </p:txBody>
      </p:sp>
      <p:sp>
        <p:nvSpPr>
          <p:cNvPr id="3" name="Content Placeholder 2"/>
          <p:cNvSpPr>
            <a:spLocks noGrp="1"/>
          </p:cNvSpPr>
          <p:nvPr>
            <p:ph idx="1"/>
          </p:nvPr>
        </p:nvSpPr>
        <p:spPr/>
        <p:txBody>
          <a:bodyPr/>
          <a:lstStyle/>
          <a:p>
            <a:pPr marL="514350" indent="-514350">
              <a:buFont typeface="+mj-lt"/>
              <a:buAutoNum type="romanLcPeriod" startAt="2"/>
            </a:pPr>
            <a:r>
              <a:rPr lang="en-US" dirty="0"/>
              <a:t>Peer-to-Peer</a:t>
            </a:r>
          </a:p>
        </p:txBody>
      </p:sp>
      <p:pic>
        <p:nvPicPr>
          <p:cNvPr id="4" name="Picture 3"/>
          <p:cNvPicPr>
            <a:picLocks noChangeAspect="1"/>
          </p:cNvPicPr>
          <p:nvPr/>
        </p:nvPicPr>
        <p:blipFill>
          <a:blip r:embed="rId2"/>
          <a:stretch>
            <a:fillRect/>
          </a:stretch>
        </p:blipFill>
        <p:spPr>
          <a:xfrm>
            <a:off x="1938244" y="2083503"/>
            <a:ext cx="5034700" cy="4555205"/>
          </a:xfrm>
          <a:prstGeom prst="rect">
            <a:avLst/>
          </a:prstGeom>
        </p:spPr>
      </p:pic>
    </p:spTree>
    <p:extLst>
      <p:ext uri="{BB962C8B-B14F-4D97-AF65-F5344CB8AC3E}">
        <p14:creationId xmlns:p14="http://schemas.microsoft.com/office/powerpoint/2010/main" val="332790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Q.3. (a) [4 marks] Draw a high level architecture diagram for each of the following architectural models and briefly explain each diagram: </a:t>
            </a:r>
            <a:br>
              <a:rPr lang="en-US" sz="2400" dirty="0"/>
            </a:br>
            <a:endParaRPr lang="en-US" sz="2400" dirty="0"/>
          </a:p>
        </p:txBody>
      </p:sp>
      <p:sp>
        <p:nvSpPr>
          <p:cNvPr id="3" name="Content Placeholder 2"/>
          <p:cNvSpPr>
            <a:spLocks noGrp="1"/>
          </p:cNvSpPr>
          <p:nvPr>
            <p:ph idx="1"/>
          </p:nvPr>
        </p:nvSpPr>
        <p:spPr/>
        <p:txBody>
          <a:bodyPr/>
          <a:lstStyle/>
          <a:p>
            <a:pPr marL="514350" indent="-514350">
              <a:buFont typeface="+mj-lt"/>
              <a:buAutoNum type="romanLcPeriod" startAt="3"/>
            </a:pPr>
            <a:r>
              <a:rPr lang="en-US" dirty="0"/>
              <a:t>A service provided by multiple servers</a:t>
            </a:r>
          </a:p>
        </p:txBody>
      </p:sp>
      <p:pic>
        <p:nvPicPr>
          <p:cNvPr id="5" name="Picture 4"/>
          <p:cNvPicPr>
            <a:picLocks noChangeAspect="1"/>
          </p:cNvPicPr>
          <p:nvPr/>
        </p:nvPicPr>
        <p:blipFill>
          <a:blip r:embed="rId2"/>
          <a:stretch>
            <a:fillRect/>
          </a:stretch>
        </p:blipFill>
        <p:spPr>
          <a:xfrm>
            <a:off x="2578772" y="1993981"/>
            <a:ext cx="4572679" cy="4483019"/>
          </a:xfrm>
          <a:prstGeom prst="rect">
            <a:avLst/>
          </a:prstGeom>
        </p:spPr>
      </p:pic>
    </p:spTree>
    <p:extLst>
      <p:ext uri="{BB962C8B-B14F-4D97-AF65-F5344CB8AC3E}">
        <p14:creationId xmlns:p14="http://schemas.microsoft.com/office/powerpoint/2010/main" val="221290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Q.3. (a) [4 marks] Draw a high level architecture diagram for each of the following architectural models and briefly explain each diagram: </a:t>
            </a:r>
            <a:br>
              <a:rPr lang="en-US" sz="2400" dirty="0"/>
            </a:br>
            <a:endParaRPr lang="en-US" sz="2400" dirty="0"/>
          </a:p>
        </p:txBody>
      </p:sp>
      <p:sp>
        <p:nvSpPr>
          <p:cNvPr id="3" name="Content Placeholder 2"/>
          <p:cNvSpPr>
            <a:spLocks noGrp="1"/>
          </p:cNvSpPr>
          <p:nvPr>
            <p:ph idx="1"/>
          </p:nvPr>
        </p:nvSpPr>
        <p:spPr/>
        <p:txBody>
          <a:bodyPr/>
          <a:lstStyle/>
          <a:p>
            <a:pPr marL="514350" indent="-514350">
              <a:buFont typeface="+mj-lt"/>
              <a:buAutoNum type="romanLcPeriod" startAt="2"/>
            </a:pPr>
            <a:r>
              <a:rPr lang="en-US" dirty="0"/>
              <a:t>Proxy server</a:t>
            </a:r>
          </a:p>
        </p:txBody>
      </p:sp>
      <p:pic>
        <p:nvPicPr>
          <p:cNvPr id="5" name="Picture 4"/>
          <p:cNvPicPr>
            <a:picLocks noChangeAspect="1"/>
          </p:cNvPicPr>
          <p:nvPr/>
        </p:nvPicPr>
        <p:blipFill>
          <a:blip r:embed="rId2"/>
          <a:stretch>
            <a:fillRect/>
          </a:stretch>
        </p:blipFill>
        <p:spPr>
          <a:xfrm>
            <a:off x="687550" y="2631600"/>
            <a:ext cx="7999250" cy="2766229"/>
          </a:xfrm>
          <a:prstGeom prst="rect">
            <a:avLst/>
          </a:prstGeom>
        </p:spPr>
      </p:pic>
    </p:spTree>
    <p:extLst>
      <p:ext uri="{BB962C8B-B14F-4D97-AF65-F5344CB8AC3E}">
        <p14:creationId xmlns:p14="http://schemas.microsoft.com/office/powerpoint/2010/main" val="221290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(b) [4 marks] Draw an interaction diagram to explain the RRA protocol. Explain the diagram. Explain what problem(s) the RRA protocol solves that the RR protocol does not. </a:t>
            </a:r>
            <a:br>
              <a:rPr lang="en-US" sz="2400" dirty="0"/>
            </a:br>
            <a:endParaRPr lang="en-US" sz="2400" dirty="0"/>
          </a:p>
        </p:txBody>
      </p:sp>
      <p:sp>
        <p:nvSpPr>
          <p:cNvPr id="3" name="Content Placeholder 2"/>
          <p:cNvSpPr>
            <a:spLocks noGrp="1"/>
          </p:cNvSpPr>
          <p:nvPr>
            <p:ph idx="1"/>
          </p:nvPr>
        </p:nvSpPr>
        <p:spPr>
          <a:xfrm>
            <a:off x="457200" y="5030175"/>
            <a:ext cx="8229600" cy="1446824"/>
          </a:xfrm>
        </p:spPr>
        <p:txBody>
          <a:bodyPr>
            <a:normAutofit/>
          </a:bodyPr>
          <a:lstStyle/>
          <a:p>
            <a:r>
              <a:rPr lang="en-US" dirty="0"/>
              <a:t>The RRA protocol acknowledges the response message</a:t>
            </a:r>
          </a:p>
          <a:p>
            <a:pPr lvl="1"/>
            <a:r>
              <a:rPr lang="en-US" dirty="0"/>
              <a:t>Allows the server to discard cached/stored results when a response acknowledgement is received</a:t>
            </a:r>
          </a:p>
        </p:txBody>
      </p:sp>
      <p:grpSp>
        <p:nvGrpSpPr>
          <p:cNvPr id="5" name="Group 4"/>
          <p:cNvGrpSpPr/>
          <p:nvPr/>
        </p:nvGrpSpPr>
        <p:grpSpPr>
          <a:xfrm>
            <a:off x="2599316" y="1663765"/>
            <a:ext cx="4050866" cy="3082318"/>
            <a:chOff x="2159000" y="3725334"/>
            <a:chExt cx="3635195" cy="2652888"/>
          </a:xfrm>
        </p:grpSpPr>
        <p:cxnSp>
          <p:nvCxnSpPr>
            <p:cNvPr id="6" name="Straight Connector 5"/>
            <p:cNvCxnSpPr/>
            <p:nvPr/>
          </p:nvCxnSpPr>
          <p:spPr>
            <a:xfrm flipH="1">
              <a:off x="2582333" y="4092222"/>
              <a:ext cx="1"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5317066" y="4092222"/>
              <a:ext cx="1"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159000" y="3725334"/>
              <a:ext cx="774822" cy="369332"/>
            </a:xfrm>
            <a:prstGeom prst="rect">
              <a:avLst/>
            </a:prstGeom>
            <a:noFill/>
          </p:spPr>
          <p:txBody>
            <a:bodyPr wrap="none" rtlCol="0">
              <a:spAutoFit/>
            </a:bodyPr>
            <a:lstStyle/>
            <a:p>
              <a:r>
                <a:rPr lang="en-US" dirty="0"/>
                <a:t>Client</a:t>
              </a:r>
            </a:p>
          </p:txBody>
        </p:sp>
        <p:sp>
          <p:nvSpPr>
            <p:cNvPr id="9" name="TextBox 8"/>
            <p:cNvSpPr txBox="1"/>
            <p:nvPr/>
          </p:nvSpPr>
          <p:spPr>
            <a:xfrm>
              <a:off x="4929655" y="3725334"/>
              <a:ext cx="864540" cy="369332"/>
            </a:xfrm>
            <a:prstGeom prst="rect">
              <a:avLst/>
            </a:prstGeom>
            <a:noFill/>
          </p:spPr>
          <p:txBody>
            <a:bodyPr wrap="none" rtlCol="0">
              <a:spAutoFit/>
            </a:bodyPr>
            <a:lstStyle/>
            <a:p>
              <a:r>
                <a:rPr lang="en-US" dirty="0"/>
                <a:t>Server</a:t>
              </a:r>
            </a:p>
          </p:txBody>
        </p:sp>
        <p:cxnSp>
          <p:nvCxnSpPr>
            <p:cNvPr id="10" name="Straight Arrow Connector 9"/>
            <p:cNvCxnSpPr/>
            <p:nvPr/>
          </p:nvCxnSpPr>
          <p:spPr>
            <a:xfrm>
              <a:off x="2582333" y="4346222"/>
              <a:ext cx="2734734" cy="4374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2582334" y="5037667"/>
              <a:ext cx="2734732" cy="465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2582333" y="5644444"/>
              <a:ext cx="2734734" cy="4374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rot="574821">
              <a:off x="3358444" y="4192333"/>
              <a:ext cx="827024" cy="307777"/>
            </a:xfrm>
            <a:prstGeom prst="rect">
              <a:avLst/>
            </a:prstGeom>
            <a:noFill/>
          </p:spPr>
          <p:txBody>
            <a:bodyPr wrap="none" rtlCol="0">
              <a:spAutoFit/>
            </a:bodyPr>
            <a:lstStyle/>
            <a:p>
              <a:r>
                <a:rPr lang="en-US" sz="1400" i="1" dirty="0"/>
                <a:t>request</a:t>
              </a:r>
            </a:p>
          </p:txBody>
        </p:sp>
        <p:sp>
          <p:nvSpPr>
            <p:cNvPr id="14" name="TextBox 13"/>
            <p:cNvSpPr txBox="1"/>
            <p:nvPr/>
          </p:nvSpPr>
          <p:spPr>
            <a:xfrm rot="20960718">
              <a:off x="3200399" y="4982555"/>
              <a:ext cx="966761" cy="307777"/>
            </a:xfrm>
            <a:prstGeom prst="rect">
              <a:avLst/>
            </a:prstGeom>
            <a:noFill/>
          </p:spPr>
          <p:txBody>
            <a:bodyPr wrap="none" rtlCol="0">
              <a:spAutoFit/>
            </a:bodyPr>
            <a:lstStyle/>
            <a:p>
              <a:r>
                <a:rPr lang="en-US" sz="1400" i="1" dirty="0"/>
                <a:t>response</a:t>
              </a:r>
            </a:p>
          </p:txBody>
        </p:sp>
        <p:sp>
          <p:nvSpPr>
            <p:cNvPr id="15" name="TextBox 14"/>
            <p:cNvSpPr txBox="1"/>
            <p:nvPr/>
          </p:nvSpPr>
          <p:spPr>
            <a:xfrm rot="551047">
              <a:off x="3519146" y="5558288"/>
              <a:ext cx="1385796" cy="307777"/>
            </a:xfrm>
            <a:prstGeom prst="rect">
              <a:avLst/>
            </a:prstGeom>
            <a:noFill/>
          </p:spPr>
          <p:txBody>
            <a:bodyPr wrap="none" rtlCol="0">
              <a:spAutoFit/>
            </a:bodyPr>
            <a:lstStyle/>
            <a:p>
              <a:r>
                <a:rPr lang="en-US" sz="1400" i="1" dirty="0"/>
                <a:t>ACK response</a:t>
              </a:r>
            </a:p>
          </p:txBody>
        </p:sp>
      </p:grpSp>
    </p:spTree>
    <p:extLst>
      <p:ext uri="{BB962C8B-B14F-4D97-AF65-F5344CB8AC3E}">
        <p14:creationId xmlns:p14="http://schemas.microsoft.com/office/powerpoint/2010/main" val="40336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2558236"/>
          </a:xfrm>
        </p:spPr>
        <p:txBody>
          <a:bodyPr>
            <a:noAutofit/>
          </a:bodyPr>
          <a:lstStyle/>
          <a:p>
            <a:r>
              <a:rPr lang="en-US" sz="2400" dirty="0"/>
              <a:t>(c) [2 marks] Consider a client/server system where the server is sending a stream of temperature readings to the client. Each temperature reading is a 32bit floating point number. Design a format for the stream, using either a well-known data representation, or your own representation. Explain your design exactly, so that a third person could implement it without ambiguity. </a:t>
            </a:r>
            <a:br>
              <a:rPr lang="en-US" sz="2400" dirty="0"/>
            </a:br>
            <a:endParaRPr lang="en-US" sz="2400" dirty="0"/>
          </a:p>
        </p:txBody>
      </p:sp>
      <p:sp>
        <p:nvSpPr>
          <p:cNvPr id="3" name="Content Placeholder 2"/>
          <p:cNvSpPr>
            <a:spLocks noGrp="1"/>
          </p:cNvSpPr>
          <p:nvPr>
            <p:ph idx="1"/>
          </p:nvPr>
        </p:nvSpPr>
        <p:spPr>
          <a:xfrm>
            <a:off x="457200" y="2974654"/>
            <a:ext cx="8229600" cy="3502345"/>
          </a:xfrm>
        </p:spPr>
        <p:txBody>
          <a:bodyPr/>
          <a:lstStyle/>
          <a:p>
            <a:r>
              <a:rPr lang="en-US" dirty="0"/>
              <a:t>Binary stream: First byte indicates number of temperature readings to follow (0 to 255), next 4 bytes correspond to a reading until the number of readings has been reached, last byte indicates whether the stream should be closed (0) or whether more readings will follow.</a:t>
            </a:r>
          </a:p>
          <a:p>
            <a:r>
              <a:rPr lang="en-US" dirty="0"/>
              <a:t>Other options:</a:t>
            </a:r>
          </a:p>
          <a:p>
            <a:pPr lvl="1"/>
            <a:r>
              <a:rPr lang="en-US" dirty="0"/>
              <a:t>JSON</a:t>
            </a:r>
          </a:p>
          <a:p>
            <a:pPr lvl="1"/>
            <a:r>
              <a:rPr lang="en-US" dirty="0"/>
              <a:t>XML</a:t>
            </a:r>
          </a:p>
        </p:txBody>
      </p:sp>
    </p:spTree>
    <p:extLst>
      <p:ext uri="{BB962C8B-B14F-4D97-AF65-F5344CB8AC3E}">
        <p14:creationId xmlns:p14="http://schemas.microsoft.com/office/powerpoint/2010/main" val="393882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Q.4. (a) [4 marks] Answer the following questions about Java RMI:</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romanLcPeriod"/>
            </a:pPr>
            <a:r>
              <a:rPr lang="en-US" dirty="0"/>
              <a:t>Can objects be created remotely? Explain your answer. </a:t>
            </a:r>
          </a:p>
          <a:p>
            <a:pPr marL="548640" lvl="2" indent="0">
              <a:buNone/>
            </a:pPr>
            <a:r>
              <a:rPr lang="en-US" dirty="0"/>
              <a:t>Objects cannot be directly created remotely, i.e. with the new command, but a  servant factory object can be used to indirectly create an object on a remote machine. </a:t>
            </a:r>
          </a:p>
          <a:p>
            <a:pPr marL="514350" indent="-514350">
              <a:buFont typeface="+mj-lt"/>
              <a:buAutoNum type="romanLcPeriod"/>
            </a:pPr>
            <a:r>
              <a:rPr lang="en-US" dirty="0"/>
              <a:t>Explain the difference between a local invocation and a remote invocation. If two Java Virtual Machines are on the same physical machine, and invocation is made between them, is this local or remote? </a:t>
            </a:r>
          </a:p>
          <a:p>
            <a:pPr marL="548640" lvl="2" indent="0">
              <a:buNone/>
            </a:pPr>
            <a:r>
              <a:rPr lang="en-US" dirty="0"/>
              <a:t>A local invocation takes place between objects within the same Java virtual machine; whereas a remote invocation takes place between objects on different Java virtual machines. If the two Java virtual machines are on the same physical machine, it is still considered a remote invocation. </a:t>
            </a:r>
          </a:p>
          <a:p>
            <a:pPr marL="514350" indent="-514350">
              <a:buFont typeface="+mj-lt"/>
              <a:buAutoNum type="romanLcPeriod"/>
            </a:pPr>
            <a:r>
              <a:rPr lang="en-US" dirty="0"/>
              <a:t>What is a remote reference? Explain how an object obtains a remote reference. </a:t>
            </a:r>
          </a:p>
          <a:p>
            <a:pPr marL="548640" lvl="2" indent="0">
              <a:buNone/>
            </a:pPr>
            <a:r>
              <a:rPr lang="en-US" dirty="0"/>
              <a:t>A remote reference is a reference to an object that is not within the local Java virtual machine. An object can obtain a remote reference by accessing the registry process, knowing the objects name. </a:t>
            </a:r>
          </a:p>
          <a:p>
            <a:endParaRPr lang="en-US" dirty="0"/>
          </a:p>
        </p:txBody>
      </p:sp>
    </p:spTree>
    <p:extLst>
      <p:ext uri="{BB962C8B-B14F-4D97-AF65-F5344CB8AC3E}">
        <p14:creationId xmlns:p14="http://schemas.microsoft.com/office/powerpoint/2010/main" val="237134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61070</TotalTime>
  <Words>1554</Words>
  <Application>Microsoft Office PowerPoint</Application>
  <PresentationFormat>On-screen Show (4:3)</PresentationFormat>
  <Paragraphs>81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Clarity</vt:lpstr>
      <vt:lpstr>Q.1. (a) [4 marks] List and briefly explain four reasons why resource sharing is beneficial.  </vt:lpstr>
      <vt:lpstr>(b) [1 marks] In the context of distributed systems, what is meant by the term independent failure? </vt:lpstr>
      <vt:lpstr>Q.3. (a) [4 marks] Draw a high level architecture diagram for each of the following architectural models and briefly explain each diagram:  </vt:lpstr>
      <vt:lpstr>Q.3. (a) [4 marks] Draw a high level architecture diagram for each of the following architectural models and briefly explain each diagram:  </vt:lpstr>
      <vt:lpstr>Q.3. (a) [4 marks] Draw a high level architecture diagram for each of the following architectural models and briefly explain each diagram:  </vt:lpstr>
      <vt:lpstr>Q.3. (a) [4 marks] Draw a high level architecture diagram for each of the following architectural models and briefly explain each diagram:  </vt:lpstr>
      <vt:lpstr>(b) [4 marks] Draw an interaction diagram to explain the RRA protocol. Explain the diagram. Explain what problem(s) the RRA protocol solves that the RR protocol does not.  </vt:lpstr>
      <vt:lpstr>(c) [2 marks] Consider a client/server system where the server is sending a stream of temperature readings to the client. Each temperature reading is a 32bit floating point number. Design a format for the stream, using either a well-known data representation, or your own representation. Explain your design exactly, so that a third person could implement it without ambiguity.  </vt:lpstr>
      <vt:lpstr>Q.4. (a) [4 marks] Answer the following questions about Java RMI:</vt:lpstr>
      <vt:lpstr>(b) [2 marks] Explain the following aspects of a publish subscribe  system:  </vt:lpstr>
      <vt:lpstr>Q.5. (a) [2 marks] Explain what is a persistent asynchronous invocation and describe an example application that would benefit from this technique.  </vt:lpstr>
      <vt:lpstr>(b) [2 marks] Explain what is meant by process migration. Explain two major complications with process migration.  </vt:lpstr>
      <vt:lpstr>(c) [4 marks] Apart from actual network delay, list and briefly explain four factors that contribute to the delay incurred when making an RMI call.  </vt:lpstr>
      <vt:lpstr>Q.6. (a) [3 marks] List and briefly explain three worst-case assumptions when designing a secure system.  </vt:lpstr>
      <vt:lpstr>(b) [4 marks] Explain what is a digital certificate, including what is the basic technique used to create a digital certificate, and what is a certificate chain.  </vt:lpstr>
      <vt:lpstr>Q.8. [3 marks] Before DNS, a single file was used to store all name information for computers on the Internet. This file was downloaded by everyone on the Internet on a daily basis, from the well known host that provided it. List and briefly explain three problems with this approach, that prompted people to develop DNS.  </vt:lpstr>
      <vt:lpstr>Q.9. [5 marks] Consider an image-resizing service. Clients submit an image to the service along with a resize factor and the service returns the image scaled by the resize factor. The service is expected to act in real time { e.g. for images of less than 1 megabyte in size the service should respond in less than 500ms for 99% of the requests. Also, the system should provide 99.9% availability in a month, meaning that the system is rarely unavailable. Using your knowledge of distributed systems, propose an overall approach for this system, draw an architecture diagram, and explain the protocol that you propose. Your approach should address the common challenges of a distributed system and specially  the challenges suggested above. Explain how it does so. Your answer should be less than one page.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dc:title>
  <dc:creator>Maria Alejandra Rodriguez</dc:creator>
  <cp:lastModifiedBy>Xunyun Liu</cp:lastModifiedBy>
  <cp:revision>285</cp:revision>
  <cp:lastPrinted>2016-10-18T04:12:09Z</cp:lastPrinted>
  <dcterms:created xsi:type="dcterms:W3CDTF">2016-07-29T06:54:06Z</dcterms:created>
  <dcterms:modified xsi:type="dcterms:W3CDTF">2018-05-20T23:44:09Z</dcterms:modified>
</cp:coreProperties>
</file>