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2" r:id="rId1"/>
    <p:sldMasterId id="2147483653" r:id="rId2"/>
  </p:sldMasterIdLst>
  <p:notesMasterIdLst>
    <p:notesMasterId r:id="rId8"/>
  </p:notesMasterIdLst>
  <p:handoutMasterIdLst>
    <p:handoutMasterId r:id="rId9"/>
  </p:handoutMasterIdLst>
  <p:sldIdLst>
    <p:sldId id="922" r:id="rId3"/>
    <p:sldId id="965" r:id="rId4"/>
    <p:sldId id="967" r:id="rId5"/>
    <p:sldId id="966" r:id="rId6"/>
    <p:sldId id="968" r:id="rId7"/>
  </p:sldIdLst>
  <p:sldSz cx="9906000" cy="6858000" type="A4"/>
  <p:notesSz cx="6794500" cy="9906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5">
          <p15:clr>
            <a:srgbClr val="A4A3A4"/>
          </p15:clr>
        </p15:guide>
        <p15:guide id="2" pos="22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03B"/>
    <a:srgbClr val="BEC0CA"/>
    <a:srgbClr val="494C59"/>
    <a:srgbClr val="8C90A2"/>
    <a:srgbClr val="005191"/>
    <a:srgbClr val="003366"/>
    <a:srgbClr val="FF0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528" y="168"/>
      </p:cViewPr>
      <p:guideLst>
        <p:guide orient="horz" pos="2305"/>
        <p:guide pos="2202"/>
      </p:guideLst>
    </p:cSldViewPr>
  </p:slideViewPr>
  <p:outlineViewPr>
    <p:cViewPr>
      <p:scale>
        <a:sx n="33" d="100"/>
        <a:sy n="33" d="100"/>
      </p:scale>
      <p:origin x="0" y="7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1620" y="-72"/>
      </p:cViewPr>
      <p:guideLst>
        <p:guide orient="horz" pos="3120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17838" y="9436100"/>
            <a:ext cx="7604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347" tIns="45485" rIns="89347" bIns="45485">
            <a:spAutoFit/>
          </a:bodyPr>
          <a:lstStyle/>
          <a:p>
            <a:pPr algn="ctr" defTabSz="887413" eaLnBrk="0" hangingPunct="0">
              <a:lnSpc>
                <a:spcPct val="90000"/>
              </a:lnSpc>
            </a:pPr>
            <a:r>
              <a:rPr lang="en-AU" sz="1200">
                <a:cs typeface="Arial" charset="0"/>
              </a:rPr>
              <a:t>Page </a:t>
            </a:r>
            <a:fld id="{37405BBE-2105-254C-A71F-0EAA5D20C1F3}" type="slidenum">
              <a:rPr lang="en-AU" sz="1200">
                <a:cs typeface="Arial" charset="0"/>
              </a:rPr>
              <a:pPr algn="ctr" defTabSz="887413" eaLnBrk="0" hangingPunct="0">
                <a:lnSpc>
                  <a:spcPct val="90000"/>
                </a:lnSpc>
              </a:pPr>
              <a:t>‹#›</a:t>
            </a:fld>
            <a:endParaRPr lang="en-AU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26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17838" y="9436100"/>
            <a:ext cx="7604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347" tIns="45485" rIns="89347" bIns="45485">
            <a:spAutoFit/>
          </a:bodyPr>
          <a:lstStyle/>
          <a:p>
            <a:pPr algn="ctr" defTabSz="887413" eaLnBrk="0" hangingPunct="0">
              <a:lnSpc>
                <a:spcPct val="90000"/>
              </a:lnSpc>
            </a:pPr>
            <a:r>
              <a:rPr lang="en-AU" sz="1200">
                <a:cs typeface="Arial" charset="0"/>
              </a:rPr>
              <a:t>Page </a:t>
            </a:r>
            <a:fld id="{2444B5CF-8A7C-6249-9D23-12ACA951DDBE}" type="slidenum">
              <a:rPr lang="en-AU" sz="1200">
                <a:cs typeface="Arial" charset="0"/>
              </a:rPr>
              <a:pPr algn="ctr" defTabSz="887413" eaLnBrk="0" hangingPunct="0">
                <a:lnSpc>
                  <a:spcPct val="90000"/>
                </a:lnSpc>
              </a:pPr>
              <a:t>‹#›</a:t>
            </a:fld>
            <a:endParaRPr lang="en-AU" sz="1200">
              <a:cs typeface="Arial" charset="0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741363"/>
            <a:ext cx="5367337" cy="3717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6938"/>
            <a:ext cx="4984750" cy="445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597" tIns="45485" rIns="92597" bIns="45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Body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673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44538"/>
            <a:ext cx="5360988" cy="3713162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03763"/>
            <a:ext cx="4984750" cy="4457700"/>
          </a:xfrm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27" tIns="47514" rIns="95027" bIns="47514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44538"/>
            <a:ext cx="5360988" cy="3713162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03763"/>
            <a:ext cx="4984750" cy="4457700"/>
          </a:xfrm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27" tIns="47514" rIns="95027" bIns="475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0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44538"/>
            <a:ext cx="5360988" cy="3713162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03763"/>
            <a:ext cx="4984750" cy="4457700"/>
          </a:xfrm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27" tIns="47514" rIns="95027" bIns="475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7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44538"/>
            <a:ext cx="5360988" cy="3713162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03763"/>
            <a:ext cx="4984750" cy="4457700"/>
          </a:xfrm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27" tIns="47514" rIns="95027" bIns="47514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08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0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175" y="274638"/>
            <a:ext cx="2325688" cy="612933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0525" y="274638"/>
            <a:ext cx="6826250" cy="61293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187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4938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1247775"/>
            <a:ext cx="4575175" cy="515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8100" y="1247775"/>
            <a:ext cx="4576763" cy="5156200"/>
          </a:xfrm>
        </p:spPr>
        <p:txBody>
          <a:bodyPr/>
          <a:lstStyle/>
          <a:p>
            <a:pPr lvl="0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02214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0525" y="1247775"/>
            <a:ext cx="9304338" cy="5156200"/>
          </a:xfrm>
        </p:spPr>
        <p:txBody>
          <a:bodyPr/>
          <a:lstStyle/>
          <a:p>
            <a:pPr lvl="0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757858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1247775"/>
            <a:ext cx="4575175" cy="515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1247775"/>
            <a:ext cx="4576763" cy="515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1728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1247775"/>
            <a:ext cx="4575175" cy="515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8100" y="1247775"/>
            <a:ext cx="4576763" cy="2501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18100" y="3902075"/>
            <a:ext cx="4576763" cy="2501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53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A9DED-975F-C244-8334-A70CD8EA687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209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26488-C6A0-B74B-96BB-CF02CF1DBB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408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FA01E-1752-0B43-9214-3BB43F1510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273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D551B-E4AB-DE4F-A54C-804A27DCEBB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32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127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5F960-EF7D-5B4D-9EDC-E337990B72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802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BA6C1-50AF-C64F-86F1-E985C31AE17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554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1B476-035A-0148-AA11-556E434FA4F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346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F8F21-3004-384D-B25E-524818EC1B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430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A552F-DB63-804B-A307-80CFFA4D39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788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244E6-FEF4-E542-9C51-68FFFFF3614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421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9F0E2-25E0-AF42-9E3F-F38546979D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3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40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525" y="1247775"/>
            <a:ext cx="4575175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1247775"/>
            <a:ext cx="4576763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654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86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6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04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141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5" descr="to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9250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1247775"/>
            <a:ext cx="9304338" cy="515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99"/>
          <p:cNvSpPr>
            <a:spLocks noChangeArrowheads="1"/>
          </p:cNvSpPr>
          <p:nvPr/>
        </p:nvSpPr>
        <p:spPr bwMode="auto">
          <a:xfrm>
            <a:off x="1119188" y="133350"/>
            <a:ext cx="698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5000"/>
              </a:lnSpc>
            </a:pPr>
            <a:endParaRPr lang="en-US" sz="240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29" name="Picture 109" descr="UOM-Rev3D_S_sm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47638"/>
            <a:ext cx="6635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12"/>
          <p:cNvSpPr>
            <a:spLocks noChangeShapeType="1"/>
          </p:cNvSpPr>
          <p:nvPr/>
        </p:nvSpPr>
        <p:spPr bwMode="auto">
          <a:xfrm>
            <a:off x="0" y="1006475"/>
            <a:ext cx="9906000" cy="0"/>
          </a:xfrm>
          <a:prstGeom prst="line">
            <a:avLst/>
          </a:prstGeom>
          <a:noFill/>
          <a:ln w="9525">
            <a:solidFill>
              <a:srgbClr val="DFE0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122"/>
          <p:cNvSpPr>
            <a:spLocks noChangeShapeType="1"/>
          </p:cNvSpPr>
          <p:nvPr/>
        </p:nvSpPr>
        <p:spPr bwMode="auto">
          <a:xfrm>
            <a:off x="0" y="6572250"/>
            <a:ext cx="9906000" cy="0"/>
          </a:xfrm>
          <a:prstGeom prst="line">
            <a:avLst/>
          </a:prstGeom>
          <a:noFill/>
          <a:ln w="635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123" descr="benefit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6629400"/>
            <a:ext cx="30765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124"/>
          <p:cNvSpPr>
            <a:spLocks noChangeArrowheads="1"/>
          </p:cNvSpPr>
          <p:nvPr/>
        </p:nvSpPr>
        <p:spPr bwMode="auto">
          <a:xfrm>
            <a:off x="0" y="990600"/>
            <a:ext cx="9906000" cy="123825"/>
          </a:xfrm>
          <a:prstGeom prst="rect">
            <a:avLst/>
          </a:prstGeom>
          <a:solidFill>
            <a:srgbClr val="F0B600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034" name="Text Box 126"/>
          <p:cNvSpPr txBox="1">
            <a:spLocks noChangeArrowheads="1"/>
          </p:cNvSpPr>
          <p:nvPr/>
        </p:nvSpPr>
        <p:spPr bwMode="auto">
          <a:xfrm>
            <a:off x="1171575" y="295275"/>
            <a:ext cx="6581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AU" b="1">
                <a:solidFill>
                  <a:schemeClr val="bg1"/>
                </a:solidFill>
                <a:cs typeface="Arial" charset="0"/>
              </a:rPr>
              <a:t>COMP90049 Knowledge Technologies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</p:sldLayoutIdLst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MS PGothic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rgbClr val="005191"/>
          </a:solidFill>
          <a:latin typeface="+mn-lt"/>
          <a:ea typeface="+mn-ea"/>
          <a:cs typeface="MS PGothic" charset="0"/>
        </a:defRPr>
      </a:lvl1pPr>
      <a:lvl2pPr marL="533400" indent="-354013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MS PGothic" charset="0"/>
        </a:defRPr>
      </a:lvl2pPr>
      <a:lvl3pPr marL="154305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MS PGothic" charset="0"/>
        </a:defRPr>
      </a:lvl3pPr>
      <a:lvl4pPr marL="211455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MS PGothic" charset="0"/>
        </a:defRPr>
      </a:lvl4pPr>
      <a:lvl5pPr marL="5372100" indent="-28575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  <a:cs typeface="MS PGothic" charset="0"/>
        </a:defRPr>
      </a:lvl5pPr>
      <a:lvl6pPr marL="5829300" indent="-285750" algn="l" rtl="0" fontAlgn="base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</a:defRPr>
      </a:lvl6pPr>
      <a:lvl7pPr marL="6286500" indent="-285750" algn="l" rtl="0" fontAlgn="base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</a:defRPr>
      </a:lvl7pPr>
      <a:lvl8pPr marL="6743700" indent="-285750" algn="l" rtl="0" fontAlgn="base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</a:defRPr>
      </a:lvl8pPr>
      <a:lvl9pPr marL="7200900" indent="-285750" algn="l" rtl="0" fontAlgn="base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180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80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80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cs typeface="Arial" charset="0"/>
              </a:defRPr>
            </a:lvl1pPr>
          </a:lstStyle>
          <a:p>
            <a:pPr>
              <a:defRPr/>
            </a:pPr>
            <a:fld id="{E36D9A6E-6A48-734C-A5C6-E9F34B97EA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30" descr="swi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188"/>
            <a:ext cx="9925050" cy="587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Line 18"/>
          <p:cNvSpPr>
            <a:spLocks noChangeShapeType="1"/>
          </p:cNvSpPr>
          <p:nvPr/>
        </p:nvSpPr>
        <p:spPr bwMode="auto">
          <a:xfrm>
            <a:off x="3146425" y="1100138"/>
            <a:ext cx="1588" cy="13128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19"/>
          <p:cNvSpPr>
            <a:spLocks noChangeArrowheads="1"/>
          </p:cNvSpPr>
          <p:nvPr/>
        </p:nvSpPr>
        <p:spPr bwMode="auto">
          <a:xfrm>
            <a:off x="1676400" y="3659188"/>
            <a:ext cx="7526338" cy="149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95000"/>
              </a:lnSpc>
            </a:pPr>
            <a:r>
              <a:rPr lang="en-US" sz="2400" b="1" dirty="0">
                <a:solidFill>
                  <a:schemeClr val="bg1"/>
                </a:solidFill>
              </a:rPr>
              <a:t>Exam Preparation 2018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Rao Kotagiri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School of Computing and Information Systems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The Melbourne School of Engineering</a:t>
            </a:r>
          </a:p>
        </p:txBody>
      </p:sp>
      <p:pic>
        <p:nvPicPr>
          <p:cNvPr id="16388" name="Picture 20" descr="UOM-Rev3D_S_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066800"/>
            <a:ext cx="1395412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32"/>
          <p:cNvSpPr txBox="1">
            <a:spLocks noChangeArrowheads="1"/>
          </p:cNvSpPr>
          <p:nvPr/>
        </p:nvSpPr>
        <p:spPr bwMode="auto">
          <a:xfrm>
            <a:off x="3390900" y="1123950"/>
            <a:ext cx="5772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AU" sz="3600" b="1">
                <a:solidFill>
                  <a:srgbClr val="FFFF00"/>
                </a:solidFill>
              </a:rPr>
              <a:t>COMP90049 Knowledge Technologies</a:t>
            </a:r>
          </a:p>
        </p:txBody>
      </p:sp>
      <p:sp>
        <p:nvSpPr>
          <p:cNvPr id="16390" name="Text Box 33"/>
          <p:cNvSpPr txBox="1">
            <a:spLocks noChangeArrowheads="1"/>
          </p:cNvSpPr>
          <p:nvPr/>
        </p:nvSpPr>
        <p:spPr bwMode="auto">
          <a:xfrm>
            <a:off x="749300" y="5321300"/>
            <a:ext cx="872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>
                <a:solidFill>
                  <a:schemeClr val="bg1"/>
                </a:solidFill>
              </a:rPr>
              <a:t>Some of slides are derived from Prof Vipin Kumar and modified, http://www-users.cs.umn.edu/~kumar/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1239838"/>
            <a:ext cx="8915400" cy="54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What we have covered so far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781175"/>
            <a:ext cx="8812213" cy="44989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  <a:latin typeface="Helvetica" charset="0"/>
              <a:ea typeface="MS PGothic" charset="0"/>
              <a:cs typeface="Helvetica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Exact String Search  Click for more options 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Approximate String Search  Click for more options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Information Retrieval, updated  Click for more options (Older version is here  Click for more options 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Web-scale Information Retrieval, updated  Click for more options (Older version is here  Click for more options 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1239838"/>
            <a:ext cx="8915400" cy="54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What we have covered so far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781175"/>
            <a:ext cx="8812213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  <a:latin typeface="Helvetica" charset="0"/>
              <a:ea typeface="MS PGothic" charset="0"/>
              <a:cs typeface="Helvetica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Probability  Click for more options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Data Mining Fundamentals  Click for more options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Classification: Naive Bayes/Evaluation  Click for more options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Decision Trees  Click for more options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Random Forests  Click for more options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Geometric Methods  Click for more options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Clustering  Click for more options (extra slides below)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Association Rules  Click for more options</a:t>
            </a:r>
          </a:p>
        </p:txBody>
      </p:sp>
    </p:spTree>
    <p:extLst>
      <p:ext uri="{BB962C8B-B14F-4D97-AF65-F5344CB8AC3E}">
        <p14:creationId xmlns:p14="http://schemas.microsoft.com/office/powerpoint/2010/main" val="267416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1239838"/>
            <a:ext cx="8915400" cy="54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Topics to prepare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781175"/>
            <a:ext cx="8812213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  <a:latin typeface="Helvetica" charset="0"/>
              <a:ea typeface="MS PGothic" charset="0"/>
              <a:cs typeface="Helvetic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Part 1: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Need to know how to search for  strings using regular expressions.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Need to know how to compare for similarity of two strings.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Information retrieval system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How ranking is done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What factors can improve precision and recall</a:t>
            </a:r>
          </a:p>
          <a:p>
            <a:pPr marL="0" indent="0" eaLnBrk="1" hangingPunct="1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  <a:latin typeface="Helvetica" charset="0"/>
              <a:ea typeface="MS PGothic" charset="0"/>
              <a:cs typeface="Helvetica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Helvetica" charset="0"/>
              <a:ea typeface="MS PGothic" charset="0"/>
              <a:cs typeface="Helvetica" charset="0"/>
            </a:endParaRPr>
          </a:p>
          <a:p>
            <a:pPr eaLnBrk="1" hangingPunct="1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  <a:latin typeface="Helvetica" charset="0"/>
              <a:ea typeface="MS PGothic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8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1239838"/>
            <a:ext cx="8915400" cy="54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Topics to prepare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781175"/>
            <a:ext cx="8812213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  <a:latin typeface="Helvetica" charset="0"/>
              <a:ea typeface="MS PGothic" charset="0"/>
              <a:cs typeface="Helvetica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Part 2: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Understand various aspects of Data Mining and  Machine learning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Classification –NB; DT; RF; etc. You need to know how to compute everything NB. Need to understand Precision, Recall, Confusion Matrix, etc.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Helvetica" charset="0"/>
                <a:ea typeface="MS PGothic" charset="0"/>
                <a:cs typeface="Helvetica" charset="0"/>
              </a:rPr>
              <a:t>Association Rule Mining.</a:t>
            </a:r>
          </a:p>
          <a:p>
            <a:pPr marL="0" indent="0" eaLnBrk="1" hangingPunct="1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  <a:latin typeface="Helvetica" charset="0"/>
              <a:ea typeface="MS PGothic" charset="0"/>
              <a:cs typeface="Helvetica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Helvetica" charset="0"/>
              <a:ea typeface="MS PGothic" charset="0"/>
              <a:cs typeface="Helvetica" charset="0"/>
            </a:endParaRPr>
          </a:p>
          <a:p>
            <a:pPr eaLnBrk="1" hangingPunct="1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  <a:latin typeface="Helvetica" charset="0"/>
              <a:ea typeface="MS PGothic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2864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FFFFCC"/>
      </a:lt2>
      <a:accent1>
        <a:srgbClr val="FFFFCC"/>
      </a:accent1>
      <a:accent2>
        <a:srgbClr val="CBD478"/>
      </a:accent2>
      <a:accent3>
        <a:srgbClr val="FFFFFF"/>
      </a:accent3>
      <a:accent4>
        <a:srgbClr val="000000"/>
      </a:accent4>
      <a:accent5>
        <a:srgbClr val="FFFFE2"/>
      </a:accent5>
      <a:accent6>
        <a:srgbClr val="B8C06C"/>
      </a:accent6>
      <a:hlink>
        <a:srgbClr val="00582C"/>
      </a:hlink>
      <a:folHlink>
        <a:srgbClr val="669652"/>
      </a:folHlink>
    </a:clrScheme>
    <a:fontScheme name="Blank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37373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FFFFCC"/>
        </a:lt2>
        <a:accent1>
          <a:srgbClr val="FFFFCC"/>
        </a:accent1>
        <a:accent2>
          <a:srgbClr val="CBD478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B8C06C"/>
        </a:accent6>
        <a:hlink>
          <a:srgbClr val="00582C"/>
        </a:hlink>
        <a:folHlink>
          <a:srgbClr val="6696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BDB779"/>
        </a:lt1>
        <a:dk2>
          <a:srgbClr val="000000"/>
        </a:dk2>
        <a:lt2>
          <a:srgbClr val="FFFFCC"/>
        </a:lt2>
        <a:accent1>
          <a:srgbClr val="FFFFCC"/>
        </a:accent1>
        <a:accent2>
          <a:srgbClr val="CBD478"/>
        </a:accent2>
        <a:accent3>
          <a:srgbClr val="DBD8BE"/>
        </a:accent3>
        <a:accent4>
          <a:srgbClr val="000000"/>
        </a:accent4>
        <a:accent5>
          <a:srgbClr val="FFFFE2"/>
        </a:accent5>
        <a:accent6>
          <a:srgbClr val="B8C06C"/>
        </a:accent6>
        <a:hlink>
          <a:srgbClr val="00582C"/>
        </a:hlink>
        <a:folHlink>
          <a:srgbClr val="66965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26886</TotalTime>
  <Pages>15</Pages>
  <Words>244</Words>
  <Application>Microsoft Macintosh PowerPoint</Application>
  <PresentationFormat>A4 Paper (210x297 mm)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ＭＳ Ｐゴシック</vt:lpstr>
      <vt:lpstr>Arial</vt:lpstr>
      <vt:lpstr>Helvetica</vt:lpstr>
      <vt:lpstr>Blank</vt:lpstr>
      <vt:lpstr>Custom Design</vt:lpstr>
      <vt:lpstr>PowerPoint Presentation</vt:lpstr>
      <vt:lpstr>What we have covered so far</vt:lpstr>
      <vt:lpstr>What we have covered so far</vt:lpstr>
      <vt:lpstr>Topics to prepare</vt:lpstr>
      <vt:lpstr>Topics to prepare</vt:lpstr>
    </vt:vector>
  </TitlesOfParts>
  <Company>The Boston Consulting Group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OF MELBOURNE  TRANSFORMING UNIVERSITY PROGRAMS  Critical Path Planning – Discussion with Liz Bare  26 September 2006</dc:title>
  <dc:subject/>
  <dc:creator>Fitzgerald M</dc:creator>
  <cp:keywords/>
  <dc:description>Created by Rachel Meadows</dc:description>
  <cp:lastModifiedBy>Rao Kotagiri</cp:lastModifiedBy>
  <cp:revision>937</cp:revision>
  <cp:lastPrinted>1999-11-20T14:21:56Z</cp:lastPrinted>
  <dcterms:created xsi:type="dcterms:W3CDTF">2006-09-26T03:34:05Z</dcterms:created>
  <dcterms:modified xsi:type="dcterms:W3CDTF">2018-05-24T22:46:32Z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20041127</vt:lpwstr>
  </property>
</Properties>
</file>