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3" r:id="rId4"/>
    <p:sldId id="265" r:id="rId5"/>
    <p:sldId id="266" r:id="rId6"/>
    <p:sldId id="267" r:id="rId7"/>
    <p:sldId id="259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5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92" autoAdjust="0"/>
    <p:restoredTop sz="93091" autoAdjust="0"/>
  </p:normalViewPr>
  <p:slideViewPr>
    <p:cSldViewPr snapToGrid="0">
      <p:cViewPr varScale="1">
        <p:scale>
          <a:sx n="85" d="100"/>
          <a:sy n="85" d="100"/>
        </p:scale>
        <p:origin x="10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9FA06-94AC-44F5-AF7C-1ABB3E3EB99A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D7218-F7E7-4CFE-8E4A-09A0B11B8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985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D7218-F7E7-4CFE-8E4A-09A0B11B8A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353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D7218-F7E7-4CFE-8E4A-09A0B11B8AA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502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D7218-F7E7-4CFE-8E4A-09A0B11B8AA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462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D7218-F7E7-4CFE-8E4A-09A0B11B8AA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542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D7218-F7E7-4CFE-8E4A-09A0B11B8AA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809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D7218-F7E7-4CFE-8E4A-09A0B11B8AA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266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D7218-F7E7-4CFE-8E4A-09A0B11B8AA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11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D7218-F7E7-4CFE-8E4A-09A0B11B8AA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218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D7218-F7E7-4CFE-8E4A-09A0B11B8A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399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D7218-F7E7-4CFE-8E4A-09A0B11B8A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064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D7218-F7E7-4CFE-8E4A-09A0B11B8A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008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D7218-F7E7-4CFE-8E4A-09A0B11B8A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41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>
                <a:effectLst/>
              </a:rPr>
              <a:t>프록시서버는 서버의 위치별로 크게 두가지로 나눌수 있다</a:t>
            </a:r>
            <a:r>
              <a:rPr lang="en-US" altLang="ko-KR" b="1">
                <a:effectLst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D7218-F7E7-4CFE-8E4A-09A0B11B8A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251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D7218-F7E7-4CFE-8E4A-09A0B11B8A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110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D7218-F7E7-4CFE-8E4A-09A0B11B8A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317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D7218-F7E7-4CFE-8E4A-09A0B11B8A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321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A2113-5C21-44FF-B591-B0EAD78F6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084330-ACF2-4EDD-BBBB-2D2ECFB61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BA82C-77C3-4992-8A6C-9ED4AF6D2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A518-7292-438F-92D0-71A70A271D00}" type="datetime1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4E3E5-B8C6-47E1-8503-7C2B9843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C719F-6852-4008-A99F-F72A947E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13C3-A3C2-4D86-BA9A-30B057900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3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529D2-FF38-41AE-AAFB-DACF4F85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F322A6-0948-4A12-A7FB-49463B4BD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0F6BE-32EA-4C9D-A406-E2821A3D5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2150-89A5-49F2-B036-918C0516CFC5}" type="datetime1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B0985E-B245-4B8E-B1F7-70E1E9EB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FA66E9-619F-4FAB-846D-2B89FBC1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13C3-A3C2-4D86-BA9A-30B057900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31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52794E-7CA9-404A-A4A2-79BB598FF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18FAC9-C94E-42B3-8643-745DF7911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04265E-6EF3-469F-8F6C-7BEB9460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C594-457D-46D0-ACC3-9A182414642D}" type="datetime1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0459-5C38-4382-9B74-9990F5C7E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32C0C9-6D14-4D13-8E26-7FF4F915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13C3-A3C2-4D86-BA9A-30B057900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54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97743-1C8D-4393-8D78-0517824C1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257327-E971-43B0-8562-DB8B6418A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5F711-6C99-4FA0-AD57-4CE33405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B1C1-D835-4BBA-AB31-5CAD6A6B035F}" type="datetime1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6A5AF-0BC9-401B-92F3-CB12E177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86FB0-D803-4B52-BFAE-2CDB6E0B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13C3-A3C2-4D86-BA9A-30B057900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83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7C9D1-DD17-4F74-BC79-5E9D2747F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FE6A8-FF78-4FE4-B26A-3AA385601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808F8B-1DAF-4BD6-9728-31D361A5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4445-AC4C-490A-B5E7-1BE4ECD8DED1}" type="datetime1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DB00F-2737-48B5-8D0B-E01DF314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D28D2-EA04-4459-B6FC-072D0183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13C3-A3C2-4D86-BA9A-30B057900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1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2A00A-6122-4F10-86EB-E63DBEAE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9C9EF1-B052-48FE-8644-8974B01C0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B2E7FE-3529-4522-98C1-3E113FFAD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70A4C9-BB81-41A8-957B-EC0D11DC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D8BA-835E-414D-94CA-A5B9CF88D206}" type="datetime1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8D9E64-F6CD-4E15-A599-05B0360C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7CA13C-2C55-4E89-BEC1-EC92D05F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13C3-A3C2-4D86-BA9A-30B057900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99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6CD30-D1DD-41EE-A108-9ECD668E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C596B2-5F7C-4384-BA5D-8E71D26A0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5D61A1-0EE0-4817-8791-29D4EA02D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67486C-D2D9-4243-B9F0-BD8FB1E5B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4D5129-0945-4D0D-9E8D-F99F1BD36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5CC5F0-4E2E-4A4F-962E-2A313A14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8291-D777-45F2-BDD1-A65812593CAD}" type="datetime1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9E6401-5F37-4489-866E-C3156AB9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577937-2398-4FE4-9860-8B8526CC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13C3-A3C2-4D86-BA9A-30B057900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0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CE671-A79E-415C-89FA-91FFB268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16D043-D82C-4C4B-A1D3-EC6F7463C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8AF7-CEEA-4B53-8AB3-EB25E04D164F}" type="datetime1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B5639D-C1CB-4BB5-8165-98AD663E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321878-EE9D-45B5-9DC8-63A451FC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13C3-A3C2-4D86-BA9A-30B057900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23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6FD617-6F85-4D74-A112-8FB28F3BD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1D5D-53E6-42B3-A445-0A937F15979B}" type="datetime1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B2E331-C79D-4488-B903-19B3B58F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FC999A-B8CB-421F-B5DE-4D3FFCCD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13C3-A3C2-4D86-BA9A-30B057900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72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46FB3-B557-4FDF-AB80-5BF641F7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2B76AA-A738-4F69-A3DD-82F993A3E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20972F-0CE8-486F-9140-709E49FF8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ED1558-0C5E-4BC7-B04A-1B28ABDEB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9643A-5DDA-41D6-8870-1E519D6C5292}" type="datetime1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CF1922-3C8F-468F-AE58-6190C7D61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30A77E-BF22-4B1A-B02D-036A104D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13C3-A3C2-4D86-BA9A-30B057900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9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DB1A2-3D27-4841-83AF-67723552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273A44-C95A-41B5-9B33-8D14DB37B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00CC3B-71CE-4666-A2AE-999D1DC22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39E9FF-9DA0-44AE-A323-BFF02B38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598E-9600-4DEE-8887-7778C0BB4C71}" type="datetime1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526573-1BAA-44E1-A436-0FD53E3E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D10F64-F358-4575-8423-35F8CA2E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13C3-A3C2-4D86-BA9A-30B057900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14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64D830-2A55-4747-9C8A-58A32988D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514BAE-60EB-483F-8FF0-BFBA34F90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8423D8-DC18-4436-8FDD-441851D9D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7DF17-8CDF-458B-9D32-05EF8109363F}" type="datetime1">
              <a:rPr lang="ko-KR" altLang="en-US" smtClean="0"/>
              <a:t>2018-10-04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511149-611B-4712-BD8F-8B2DF329B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57BA3-91E0-44ED-BE60-F6ECFB043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013C3-A3C2-4D86-BA9A-30B057900F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76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28E9D-A0F2-4213-B19D-FD698D77F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0593"/>
            <a:ext cx="9144000" cy="2387600"/>
          </a:xfrm>
        </p:spPr>
        <p:txBody>
          <a:bodyPr/>
          <a:lstStyle/>
          <a:p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DataStructure</a:t>
            </a:r>
            <a:r>
              <a:rPr lang="ko-KR" altLang="en-US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Seminar Chapter.5</a:t>
            </a:r>
            <a:br>
              <a:rPr lang="en-US" altLang="ko-KR" sz="105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br>
              <a:rPr lang="en-US" altLang="ko-KR" sz="105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STACK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D3812-B401-403B-8E3C-D46D0F264AE8}"/>
              </a:ext>
            </a:extLst>
          </p:cNvPr>
          <p:cNvSpPr txBox="1"/>
          <p:nvPr/>
        </p:nvSpPr>
        <p:spPr>
          <a:xfrm>
            <a:off x="4190597" y="3813443"/>
            <a:ext cx="1819678" cy="44167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300">
                <a:solidFill>
                  <a:schemeClr val="bg1">
                    <a:lumMod val="95000"/>
                  </a:schemeClr>
                </a:solidFill>
                <a:latin typeface="D2Coding"/>
                <a:ea typeface="D2Coding"/>
              </a:rPr>
              <a:t>W I S O F T</a:t>
            </a:r>
            <a:endParaRPr lang="en-US" altLang="ko-KR" sz="2300">
              <a:solidFill>
                <a:schemeClr val="bg1">
                  <a:lumMod val="95000"/>
                </a:schemeClr>
              </a:solidFill>
              <a:latin typeface="D2Coding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44EC3-83EC-48A2-9326-8DAF5250B09F}"/>
              </a:ext>
            </a:extLst>
          </p:cNvPr>
          <p:cNvSpPr txBox="1"/>
          <p:nvPr/>
        </p:nvSpPr>
        <p:spPr>
          <a:xfrm>
            <a:off x="6137561" y="3830302"/>
            <a:ext cx="1849582" cy="415290"/>
          </a:xfrm>
          <a:prstGeom prst="rect">
            <a:avLst/>
          </a:prstGeom>
          <a:noFill/>
          <a:ln w="22860">
            <a:solidFill>
              <a:schemeClr val="tx1"/>
            </a:solidFill>
          </a:ln>
        </p:spPr>
        <p:txBody>
          <a:bodyPr wrap="square" anchor="ctr" anchorCtr="1">
            <a:spAutoFit/>
          </a:bodyPr>
          <a:lstStyle/>
          <a:p>
            <a:pPr algn="dist">
              <a:defRPr/>
            </a:pPr>
            <a:r>
              <a:rPr lang="ko-KR" altLang="en-US" sz="2100" spc="-3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박대원                 </a:t>
            </a:r>
            <a:endParaRPr lang="en-US" altLang="ko-KR" sz="2100" spc="-3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720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651E77-0E85-4F15-8313-54B20DEF4BD3}"/>
              </a:ext>
            </a:extLst>
          </p:cNvPr>
          <p:cNvSpPr txBox="1"/>
          <p:nvPr/>
        </p:nvSpPr>
        <p:spPr>
          <a:xfrm>
            <a:off x="817829" y="579422"/>
            <a:ext cx="729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스택의 적용  </a:t>
            </a:r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수식에서 괄호 검사하기 </a:t>
            </a:r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의사코드</a:t>
            </a:r>
            <a:endParaRPr lang="ko-KR" altLang="en-US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522AA0-35E1-4BE8-B341-7EF849AD18D0}"/>
              </a:ext>
            </a:extLst>
          </p:cNvPr>
          <p:cNvCxnSpPr>
            <a:cxnSpLocks/>
          </p:cNvCxnSpPr>
          <p:nvPr/>
        </p:nvCxnSpPr>
        <p:spPr>
          <a:xfrm>
            <a:off x="742384" y="697115"/>
            <a:ext cx="0" cy="33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FC6F531-E47F-444D-A216-A56999552F23}"/>
              </a:ext>
            </a:extLst>
          </p:cNvPr>
          <p:cNvSpPr txBox="1"/>
          <p:nvPr/>
        </p:nvSpPr>
        <p:spPr>
          <a:xfrm>
            <a:off x="910166" y="1241777"/>
            <a:ext cx="10371667" cy="54784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checkBracketMatching(expression) {</a:t>
            </a:r>
          </a:p>
          <a:p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	result &lt;- 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성공</a:t>
            </a:r>
            <a:endParaRPr lang="en-US" altLang="ko-KR" sz="14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	while (expression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이 끝이 아닌 경우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&amp;&amp; result != 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오류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		symbol &lt;- expression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의 다음 글자</a:t>
            </a:r>
            <a:endParaRPr lang="en-US" altLang="ko-KR" sz="14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		switch(symbol) {</a:t>
            </a:r>
          </a:p>
          <a:p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			case ‘(‘ case ‘[‘: case ‘{‘ :</a:t>
            </a:r>
          </a:p>
          <a:p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				symbol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을 스택에 푸시</a:t>
            </a:r>
            <a:endParaRPr lang="en-US" altLang="ko-KR" sz="14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				break;</a:t>
            </a:r>
          </a:p>
          <a:p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			case ‘)‘ case ‘]‘: case ‘}‘ :</a:t>
            </a:r>
          </a:p>
          <a:p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				if (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스택이 비어 있는 상태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				result &lt;- 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오류</a:t>
            </a:r>
            <a:endParaRPr lang="en-US" altLang="ko-KR" sz="14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				}</a:t>
            </a:r>
          </a:p>
          <a:p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				else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					checkSybol &lt;- 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스택에서 팝</a:t>
            </a:r>
            <a:endParaRPr lang="en-US" altLang="ko-KR" sz="14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					if (symbol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과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checkSybol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이 쌍이 맞지 않는 경우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						result &lt;- 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오류</a:t>
            </a:r>
            <a:endParaRPr lang="en-US" altLang="ko-KR" sz="14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					}</a:t>
            </a:r>
          </a:p>
          <a:p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				}</a:t>
            </a:r>
          </a:p>
          <a:p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				break;</a:t>
            </a:r>
          </a:p>
          <a:p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		}</a:t>
            </a:r>
          </a:p>
          <a:p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		if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스택이 비어 있지 않다면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			result &lt;- 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오류</a:t>
            </a:r>
            <a:endParaRPr lang="en-US" altLang="ko-KR" sz="14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		}</a:t>
            </a:r>
          </a:p>
          <a:p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	return result</a:t>
            </a:r>
          </a:p>
          <a:p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0FB60E-2064-48A3-9E51-E6285FA4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9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323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651E77-0E85-4F15-8313-54B20DEF4BD3}"/>
              </a:ext>
            </a:extLst>
          </p:cNvPr>
          <p:cNvSpPr txBox="1"/>
          <p:nvPr/>
        </p:nvSpPr>
        <p:spPr>
          <a:xfrm>
            <a:off x="817829" y="579422"/>
            <a:ext cx="729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스택의 적용  </a:t>
            </a:r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후위 표기법으로 수식 계산하기</a:t>
            </a:r>
            <a:endParaRPr lang="ko-KR" altLang="en-US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522AA0-35E1-4BE8-B341-7EF849AD18D0}"/>
              </a:ext>
            </a:extLst>
          </p:cNvPr>
          <p:cNvCxnSpPr>
            <a:cxnSpLocks/>
          </p:cNvCxnSpPr>
          <p:nvPr/>
        </p:nvCxnSpPr>
        <p:spPr>
          <a:xfrm>
            <a:off x="742384" y="697115"/>
            <a:ext cx="0" cy="33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0FB60E-2064-48A3-9E51-E6285FA4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6F531-E47F-444D-A216-A56999552F23}"/>
              </a:ext>
            </a:extLst>
          </p:cNvPr>
          <p:cNvSpPr txBox="1"/>
          <p:nvPr/>
        </p:nvSpPr>
        <p:spPr>
          <a:xfrm>
            <a:off x="910167" y="1411111"/>
            <a:ext cx="57164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A + B * C			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① 중위 표기법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EC765-329C-455B-8205-97949BFC9785}"/>
              </a:ext>
            </a:extLst>
          </p:cNvPr>
          <p:cNvSpPr txBox="1"/>
          <p:nvPr/>
        </p:nvSpPr>
        <p:spPr>
          <a:xfrm>
            <a:off x="910167" y="1965802"/>
            <a:ext cx="571641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단계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: B * C</a:t>
            </a:r>
          </a:p>
          <a:p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단계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: A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(B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C)</a:t>
            </a:r>
            <a:endParaRPr lang="ko-KR" altLang="en-US" sz="14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F5FC0D-9E6D-4968-A480-C302880A0144}"/>
              </a:ext>
            </a:extLst>
          </p:cNvPr>
          <p:cNvSpPr txBox="1"/>
          <p:nvPr/>
        </p:nvSpPr>
        <p:spPr>
          <a:xfrm>
            <a:off x="910167" y="3291068"/>
            <a:ext cx="57164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A B C * +			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② 후위 표기법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26E76F-1EFD-4A0B-BB7A-7A7E101178FE}"/>
              </a:ext>
            </a:extLst>
          </p:cNvPr>
          <p:cNvSpPr txBox="1"/>
          <p:nvPr/>
        </p:nvSpPr>
        <p:spPr>
          <a:xfrm>
            <a:off x="910167" y="3845759"/>
            <a:ext cx="5716412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단계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2400" b="1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 B C * +	: 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피연산자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를 읽음</a:t>
            </a:r>
            <a:endParaRPr lang="en-US" altLang="ko-KR" sz="14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단계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 b="1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 C * +	: 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피연산자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를 읽음</a:t>
            </a:r>
            <a:endParaRPr lang="en-US" altLang="ko-KR" sz="14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단계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 b="1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 B </a:t>
            </a:r>
            <a:r>
              <a:rPr lang="en-US" altLang="ko-KR" sz="2400">
                <a:latin typeface="D2Coding" panose="020B0609020101020101" pitchFamily="49" charset="-127"/>
                <a:ea typeface="D2Coding" panose="020B0609020101020101" pitchFamily="49" charset="-127"/>
              </a:rPr>
              <a:t>C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 * +	: 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피연산자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C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를 읽음</a:t>
            </a:r>
            <a:endParaRPr lang="en-US" altLang="ko-KR" sz="14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A5C5C-3350-4899-ADC2-E5BD7CA0C206}"/>
              </a:ext>
            </a:extLst>
          </p:cNvPr>
          <p:cNvSpPr txBox="1"/>
          <p:nvPr/>
        </p:nvSpPr>
        <p:spPr>
          <a:xfrm>
            <a:off x="910166" y="5239226"/>
            <a:ext cx="8290277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단계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 b="1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 B C </a:t>
            </a:r>
            <a:r>
              <a:rPr lang="en-US" altLang="ko-KR" sz="2400" b="1"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 +	: 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연산자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* 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앞의 두 피연산자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B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와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C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를 곱한다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즉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, B * C</a:t>
            </a:r>
          </a:p>
          <a:p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단계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 b="1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 B C </a:t>
            </a:r>
            <a:r>
              <a:rPr lang="en-US" altLang="ko-KR" sz="1400" b="1"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b="1"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	: 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연산자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앞의 두 피연산자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와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(B * C)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를 더한다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즉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, A + (B * C)</a:t>
            </a:r>
          </a:p>
        </p:txBody>
      </p:sp>
    </p:spTree>
    <p:extLst>
      <p:ext uri="{BB962C8B-B14F-4D97-AF65-F5344CB8AC3E}">
        <p14:creationId xmlns:p14="http://schemas.microsoft.com/office/powerpoint/2010/main" val="48543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651E77-0E85-4F15-8313-54B20DEF4BD3}"/>
              </a:ext>
            </a:extLst>
          </p:cNvPr>
          <p:cNvSpPr txBox="1"/>
          <p:nvPr/>
        </p:nvSpPr>
        <p:spPr>
          <a:xfrm>
            <a:off x="817829" y="579422"/>
            <a:ext cx="729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스택의 적용  </a:t>
            </a:r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후위 표기법으로 수식 계산하기</a:t>
            </a:r>
            <a:endParaRPr lang="ko-KR" altLang="en-US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522AA0-35E1-4BE8-B341-7EF849AD18D0}"/>
              </a:ext>
            </a:extLst>
          </p:cNvPr>
          <p:cNvCxnSpPr>
            <a:cxnSpLocks/>
          </p:cNvCxnSpPr>
          <p:nvPr/>
        </p:nvCxnSpPr>
        <p:spPr>
          <a:xfrm>
            <a:off x="742384" y="697115"/>
            <a:ext cx="0" cy="33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0FB60E-2064-48A3-9E51-E6285FA4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6F531-E47F-444D-A216-A56999552F23}"/>
              </a:ext>
            </a:extLst>
          </p:cNvPr>
          <p:cNvSpPr txBox="1"/>
          <p:nvPr/>
        </p:nvSpPr>
        <p:spPr>
          <a:xfrm>
            <a:off x="910167" y="1411111"/>
            <a:ext cx="57164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A - (B + C) * D		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① 중위 표기법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EC765-329C-455B-8205-97949BFC9785}"/>
              </a:ext>
            </a:extLst>
          </p:cNvPr>
          <p:cNvSpPr txBox="1"/>
          <p:nvPr/>
        </p:nvSpPr>
        <p:spPr>
          <a:xfrm>
            <a:off x="910167" y="1965802"/>
            <a:ext cx="57164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단계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: B + C</a:t>
            </a:r>
          </a:p>
          <a:p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단계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: (B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C) * D</a:t>
            </a:r>
          </a:p>
          <a:p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단계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: A - (B + C) * D</a:t>
            </a:r>
            <a:endParaRPr lang="ko-KR" altLang="en-US" sz="14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F5FC0D-9E6D-4968-A480-C302880A0144}"/>
              </a:ext>
            </a:extLst>
          </p:cNvPr>
          <p:cNvSpPr txBox="1"/>
          <p:nvPr/>
        </p:nvSpPr>
        <p:spPr>
          <a:xfrm>
            <a:off x="910167" y="3121223"/>
            <a:ext cx="57164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</a:rPr>
              <a:t>A B C + D * -		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② 후위 표기법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5A79D37-81AE-4A13-9E33-BF42B6D88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236132"/>
              </p:ext>
            </p:extLst>
          </p:nvPr>
        </p:nvGraphicFramePr>
        <p:xfrm>
          <a:off x="910167" y="3552412"/>
          <a:ext cx="8617656" cy="29203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6767">
                  <a:extLst>
                    <a:ext uri="{9D8B030D-6E8A-4147-A177-3AD203B41FA5}">
                      <a16:colId xmlns:a16="http://schemas.microsoft.com/office/drawing/2014/main" val="3412679630"/>
                    </a:ext>
                  </a:extLst>
                </a:gridCol>
                <a:gridCol w="2664178">
                  <a:extLst>
                    <a:ext uri="{9D8B030D-6E8A-4147-A177-3AD203B41FA5}">
                      <a16:colId xmlns:a16="http://schemas.microsoft.com/office/drawing/2014/main" val="3842424859"/>
                    </a:ext>
                  </a:extLst>
                </a:gridCol>
                <a:gridCol w="3422297">
                  <a:extLst>
                    <a:ext uri="{9D8B030D-6E8A-4147-A177-3AD203B41FA5}">
                      <a16:colId xmlns:a16="http://schemas.microsoft.com/office/drawing/2014/main" val="2143055826"/>
                    </a:ext>
                  </a:extLst>
                </a:gridCol>
                <a:gridCol w="2154414">
                  <a:extLst>
                    <a:ext uri="{9D8B030D-6E8A-4147-A177-3AD203B41FA5}">
                      <a16:colId xmlns:a16="http://schemas.microsoft.com/office/drawing/2014/main" val="3131574056"/>
                    </a:ext>
                  </a:extLst>
                </a:gridCol>
              </a:tblGrid>
              <a:tr h="410339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단계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처리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스택의 상태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100521"/>
                  </a:ext>
                </a:extLst>
              </a:tr>
              <a:tr h="836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B C + D * -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피연산자 </a:t>
                      </a:r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</a:t>
                      </a:r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스택에 푸시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827607"/>
                  </a:ext>
                </a:extLst>
              </a:tr>
              <a:tr h="836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2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C </a:t>
                      </a:r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+ D * -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피연산자 </a:t>
                      </a:r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B</a:t>
                      </a:r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스택에 푸시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119470"/>
                  </a:ext>
                </a:extLst>
              </a:tr>
              <a:tr h="836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B </a:t>
                      </a:r>
                      <a:r>
                        <a:rPr lang="en-US" altLang="ko-KR" sz="2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</a:t>
                      </a:r>
                      <a:r>
                        <a:rPr lang="en-US" altLang="ko-KR" sz="14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 D * -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피연산자 </a:t>
                      </a:r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C</a:t>
                      </a:r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스택에 푸시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30087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A7D5203-EA63-43F5-A6FF-92FFD40F8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966566"/>
              </p:ext>
            </p:extLst>
          </p:nvPr>
        </p:nvGraphicFramePr>
        <p:xfrm>
          <a:off x="8116710" y="4041766"/>
          <a:ext cx="72123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33">
                  <a:extLst>
                    <a:ext uri="{9D8B030D-6E8A-4147-A177-3AD203B41FA5}">
                      <a16:colId xmlns:a16="http://schemas.microsoft.com/office/drawing/2014/main" val="3136528953"/>
                    </a:ext>
                  </a:extLst>
                </a:gridCol>
              </a:tblGrid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67921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79328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</a:t>
                      </a:r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62150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95A448E-B802-4F32-B662-3F1EC747E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934670"/>
              </p:ext>
            </p:extLst>
          </p:nvPr>
        </p:nvGraphicFramePr>
        <p:xfrm>
          <a:off x="8116710" y="4889712"/>
          <a:ext cx="72123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33">
                  <a:extLst>
                    <a:ext uri="{9D8B030D-6E8A-4147-A177-3AD203B41FA5}">
                      <a16:colId xmlns:a16="http://schemas.microsoft.com/office/drawing/2014/main" val="3136528953"/>
                    </a:ext>
                  </a:extLst>
                </a:gridCol>
              </a:tblGrid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67921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B</a:t>
                      </a:r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79328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</a:t>
                      </a:r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6215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6BA6FAC-6FEF-4F6D-90B4-0FB60D242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787642"/>
              </p:ext>
            </p:extLst>
          </p:nvPr>
        </p:nvGraphicFramePr>
        <p:xfrm>
          <a:off x="8116710" y="5737658"/>
          <a:ext cx="72123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33">
                  <a:extLst>
                    <a:ext uri="{9D8B030D-6E8A-4147-A177-3AD203B41FA5}">
                      <a16:colId xmlns:a16="http://schemas.microsoft.com/office/drawing/2014/main" val="3136528953"/>
                    </a:ext>
                  </a:extLst>
                </a:gridCol>
              </a:tblGrid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C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67921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B</a:t>
                      </a:r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79328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</a:t>
                      </a:r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62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757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0FB60E-2064-48A3-9E51-E6285FA4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12</a:t>
            </a:r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383719F-384D-4D2E-92B9-8F1B56A7A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282533"/>
              </p:ext>
            </p:extLst>
          </p:nvPr>
        </p:nvGraphicFramePr>
        <p:xfrm>
          <a:off x="1190362" y="136525"/>
          <a:ext cx="8617656" cy="20836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6767">
                  <a:extLst>
                    <a:ext uri="{9D8B030D-6E8A-4147-A177-3AD203B41FA5}">
                      <a16:colId xmlns:a16="http://schemas.microsoft.com/office/drawing/2014/main" val="2172089352"/>
                    </a:ext>
                  </a:extLst>
                </a:gridCol>
                <a:gridCol w="2664178">
                  <a:extLst>
                    <a:ext uri="{9D8B030D-6E8A-4147-A177-3AD203B41FA5}">
                      <a16:colId xmlns:a16="http://schemas.microsoft.com/office/drawing/2014/main" val="3747658470"/>
                    </a:ext>
                  </a:extLst>
                </a:gridCol>
                <a:gridCol w="3422297">
                  <a:extLst>
                    <a:ext uri="{9D8B030D-6E8A-4147-A177-3AD203B41FA5}">
                      <a16:colId xmlns:a16="http://schemas.microsoft.com/office/drawing/2014/main" val="3076686601"/>
                    </a:ext>
                  </a:extLst>
                </a:gridCol>
                <a:gridCol w="2154414">
                  <a:extLst>
                    <a:ext uri="{9D8B030D-6E8A-4147-A177-3AD203B41FA5}">
                      <a16:colId xmlns:a16="http://schemas.microsoft.com/office/drawing/2014/main" val="3473437650"/>
                    </a:ext>
                  </a:extLst>
                </a:gridCol>
              </a:tblGrid>
              <a:tr h="410339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단계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처리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스택의 상태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627337"/>
                  </a:ext>
                </a:extLst>
              </a:tr>
              <a:tr h="8366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B C </a:t>
                      </a:r>
                      <a:r>
                        <a:rPr lang="en-US" altLang="ko-KR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+</a:t>
                      </a:r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D * -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연산자 </a:t>
                      </a:r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+</a:t>
                      </a:r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처리를 위해 </a:t>
                      </a:r>
                      <a:endParaRPr lang="en-US" altLang="ko-KR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피연산자 두 개</a:t>
                      </a:r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(C, B)</a:t>
                      </a:r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스택에서 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786466"/>
                  </a:ext>
                </a:extLst>
              </a:tr>
              <a:tr h="836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계산 결과인 </a:t>
                      </a:r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</a:t>
                      </a:r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 + C</a:t>
                      </a:r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</a:t>
                      </a:r>
                      <a:endParaRPr lang="en-US" altLang="ko-KR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스택에 푸시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543343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01C310A-3CDA-4108-B191-AE31216CD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399988"/>
              </p:ext>
            </p:extLst>
          </p:nvPr>
        </p:nvGraphicFramePr>
        <p:xfrm>
          <a:off x="8396109" y="654222"/>
          <a:ext cx="72123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33">
                  <a:extLst>
                    <a:ext uri="{9D8B030D-6E8A-4147-A177-3AD203B41FA5}">
                      <a16:colId xmlns:a16="http://schemas.microsoft.com/office/drawing/2014/main" val="3136528953"/>
                    </a:ext>
                  </a:extLst>
                </a:gridCol>
              </a:tblGrid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c</a:t>
                      </a:r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67921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79328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</a:t>
                      </a:r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6215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4DBB4840-6CEC-4A07-9BE7-59CE3B1B6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920218"/>
              </p:ext>
            </p:extLst>
          </p:nvPr>
        </p:nvGraphicFramePr>
        <p:xfrm>
          <a:off x="8396109" y="1475418"/>
          <a:ext cx="72123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33">
                  <a:extLst>
                    <a:ext uri="{9D8B030D-6E8A-4147-A177-3AD203B41FA5}">
                      <a16:colId xmlns:a16="http://schemas.microsoft.com/office/drawing/2014/main" val="3136528953"/>
                    </a:ext>
                  </a:extLst>
                </a:gridCol>
              </a:tblGrid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67921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B</a:t>
                      </a:r>
                      <a:r>
                        <a:rPr lang="ko-KR" altLang="en-US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+</a:t>
                      </a:r>
                      <a:r>
                        <a:rPr lang="ko-KR" altLang="en-US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C</a:t>
                      </a:r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79328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</a:t>
                      </a:r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6215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9A126E2-193D-4089-BBBD-3BEEEDE70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61586"/>
              </p:ext>
            </p:extLst>
          </p:nvPr>
        </p:nvGraphicFramePr>
        <p:xfrm>
          <a:off x="1190362" y="3056886"/>
          <a:ext cx="8617656" cy="16733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6767">
                  <a:extLst>
                    <a:ext uri="{9D8B030D-6E8A-4147-A177-3AD203B41FA5}">
                      <a16:colId xmlns:a16="http://schemas.microsoft.com/office/drawing/2014/main" val="1980587568"/>
                    </a:ext>
                  </a:extLst>
                </a:gridCol>
                <a:gridCol w="2664178">
                  <a:extLst>
                    <a:ext uri="{9D8B030D-6E8A-4147-A177-3AD203B41FA5}">
                      <a16:colId xmlns:a16="http://schemas.microsoft.com/office/drawing/2014/main" val="1384201435"/>
                    </a:ext>
                  </a:extLst>
                </a:gridCol>
                <a:gridCol w="3422297">
                  <a:extLst>
                    <a:ext uri="{9D8B030D-6E8A-4147-A177-3AD203B41FA5}">
                      <a16:colId xmlns:a16="http://schemas.microsoft.com/office/drawing/2014/main" val="3754676413"/>
                    </a:ext>
                  </a:extLst>
                </a:gridCol>
                <a:gridCol w="2154414">
                  <a:extLst>
                    <a:ext uri="{9D8B030D-6E8A-4147-A177-3AD203B41FA5}">
                      <a16:colId xmlns:a16="http://schemas.microsoft.com/office/drawing/2014/main" val="2486699937"/>
                    </a:ext>
                  </a:extLst>
                </a:gridCol>
              </a:tblGrid>
              <a:tr h="8366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ko-KR" altLang="en-US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B C </a:t>
                      </a:r>
                      <a:r>
                        <a:rPr lang="en-US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+</a:t>
                      </a:r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D </a:t>
                      </a: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*</a:t>
                      </a:r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-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연산자 </a:t>
                      </a:r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*</a:t>
                      </a:r>
                      <a:r>
                        <a:rPr lang="ko-KR" altLang="en-US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처리를 위해 </a:t>
                      </a:r>
                      <a:endParaRPr lang="en-US" altLang="ko-KR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피연산자 두 개 </a:t>
                      </a:r>
                      <a:r>
                        <a:rPr lang="en-US" altLang="ko-KR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</a:t>
                      </a:r>
                      <a:r>
                        <a:rPr lang="ko-KR" altLang="en-US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와 </a:t>
                      </a:r>
                      <a:r>
                        <a:rPr lang="en-US" altLang="ko-KR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B+C</a:t>
                      </a:r>
                      <a:r>
                        <a:rPr lang="ko-KR" altLang="en-US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스택에서 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0899"/>
                  </a:ext>
                </a:extLst>
              </a:tr>
              <a:tr h="836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계산 결과인 </a:t>
                      </a:r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</a:t>
                      </a:r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(B + C) * D</a:t>
                      </a:r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</a:t>
                      </a:r>
                      <a:endParaRPr lang="en-US" altLang="ko-KR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스택에 푸시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58248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20EA3D5-BDD5-4E20-9F10-53C364809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417931"/>
              </p:ext>
            </p:extLst>
          </p:nvPr>
        </p:nvGraphicFramePr>
        <p:xfrm>
          <a:off x="1190362" y="2220212"/>
          <a:ext cx="8617656" cy="8366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6767">
                  <a:extLst>
                    <a:ext uri="{9D8B030D-6E8A-4147-A177-3AD203B41FA5}">
                      <a16:colId xmlns:a16="http://schemas.microsoft.com/office/drawing/2014/main" val="3659801345"/>
                    </a:ext>
                  </a:extLst>
                </a:gridCol>
                <a:gridCol w="2664178">
                  <a:extLst>
                    <a:ext uri="{9D8B030D-6E8A-4147-A177-3AD203B41FA5}">
                      <a16:colId xmlns:a16="http://schemas.microsoft.com/office/drawing/2014/main" val="2367744274"/>
                    </a:ext>
                  </a:extLst>
                </a:gridCol>
                <a:gridCol w="3422297">
                  <a:extLst>
                    <a:ext uri="{9D8B030D-6E8A-4147-A177-3AD203B41FA5}">
                      <a16:colId xmlns:a16="http://schemas.microsoft.com/office/drawing/2014/main" val="2652421891"/>
                    </a:ext>
                  </a:extLst>
                </a:gridCol>
                <a:gridCol w="2154414">
                  <a:extLst>
                    <a:ext uri="{9D8B030D-6E8A-4147-A177-3AD203B41FA5}">
                      <a16:colId xmlns:a16="http://schemas.microsoft.com/office/drawing/2014/main" val="143128604"/>
                    </a:ext>
                  </a:extLst>
                </a:gridCol>
              </a:tblGrid>
              <a:tr h="836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B C </a:t>
                      </a:r>
                      <a:r>
                        <a:rPr lang="en-US" altLang="ko-KR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+</a:t>
                      </a:r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</a:t>
                      </a:r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* -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피연산자 </a:t>
                      </a:r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D</a:t>
                      </a:r>
                      <a:r>
                        <a:rPr lang="ko-KR" altLang="en-US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스택에 푸시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328003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42D81F1-D2C6-4444-AC98-A4CDEFA96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294944"/>
              </p:ext>
            </p:extLst>
          </p:nvPr>
        </p:nvGraphicFramePr>
        <p:xfrm>
          <a:off x="8396108" y="2318509"/>
          <a:ext cx="72123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33">
                  <a:extLst>
                    <a:ext uri="{9D8B030D-6E8A-4147-A177-3AD203B41FA5}">
                      <a16:colId xmlns:a16="http://schemas.microsoft.com/office/drawing/2014/main" val="3136528953"/>
                    </a:ext>
                  </a:extLst>
                </a:gridCol>
              </a:tblGrid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D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67921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B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+</a:t>
                      </a:r>
                      <a:r>
                        <a:rPr lang="ko-KR" altLang="en-US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C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79328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6215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7431C02-F649-4BB6-A286-08D84490C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122083"/>
              </p:ext>
            </p:extLst>
          </p:nvPr>
        </p:nvGraphicFramePr>
        <p:xfrm>
          <a:off x="8396107" y="3155183"/>
          <a:ext cx="72123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33">
                  <a:extLst>
                    <a:ext uri="{9D8B030D-6E8A-4147-A177-3AD203B41FA5}">
                      <a16:colId xmlns:a16="http://schemas.microsoft.com/office/drawing/2014/main" val="3136528953"/>
                    </a:ext>
                  </a:extLst>
                </a:gridCol>
              </a:tblGrid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c</a:t>
                      </a:r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67921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79328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</a:t>
                      </a:r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62150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76435A13-CACB-43AE-B291-4CE6F1501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031262"/>
              </p:ext>
            </p:extLst>
          </p:nvPr>
        </p:nvGraphicFramePr>
        <p:xfrm>
          <a:off x="8396107" y="3991857"/>
          <a:ext cx="72123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33">
                  <a:extLst>
                    <a:ext uri="{9D8B030D-6E8A-4147-A177-3AD203B41FA5}">
                      <a16:colId xmlns:a16="http://schemas.microsoft.com/office/drawing/2014/main" val="3136528953"/>
                    </a:ext>
                  </a:extLst>
                </a:gridCol>
              </a:tblGrid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67921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(B</a:t>
                      </a:r>
                      <a:r>
                        <a:rPr lang="ko-KR" altLang="en-US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+</a:t>
                      </a:r>
                      <a:r>
                        <a:rPr lang="ko-KR" altLang="en-US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C) * D</a:t>
                      </a:r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79328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</a:t>
                      </a:r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62150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E4149CB-3F3D-46CE-A961-6277027F6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738828"/>
              </p:ext>
            </p:extLst>
          </p:nvPr>
        </p:nvGraphicFramePr>
        <p:xfrm>
          <a:off x="1190362" y="4730234"/>
          <a:ext cx="8617656" cy="16733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6767">
                  <a:extLst>
                    <a:ext uri="{9D8B030D-6E8A-4147-A177-3AD203B41FA5}">
                      <a16:colId xmlns:a16="http://schemas.microsoft.com/office/drawing/2014/main" val="2960610720"/>
                    </a:ext>
                  </a:extLst>
                </a:gridCol>
                <a:gridCol w="2664178">
                  <a:extLst>
                    <a:ext uri="{9D8B030D-6E8A-4147-A177-3AD203B41FA5}">
                      <a16:colId xmlns:a16="http://schemas.microsoft.com/office/drawing/2014/main" val="4112949122"/>
                    </a:ext>
                  </a:extLst>
                </a:gridCol>
                <a:gridCol w="3422297">
                  <a:extLst>
                    <a:ext uri="{9D8B030D-6E8A-4147-A177-3AD203B41FA5}">
                      <a16:colId xmlns:a16="http://schemas.microsoft.com/office/drawing/2014/main" val="3726227385"/>
                    </a:ext>
                  </a:extLst>
                </a:gridCol>
                <a:gridCol w="2154414">
                  <a:extLst>
                    <a:ext uri="{9D8B030D-6E8A-4147-A177-3AD203B41FA5}">
                      <a16:colId xmlns:a16="http://schemas.microsoft.com/office/drawing/2014/main" val="3335914570"/>
                    </a:ext>
                  </a:extLst>
                </a:gridCol>
              </a:tblGrid>
              <a:tr h="8366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41564" marB="41564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B C </a:t>
                      </a:r>
                      <a:r>
                        <a:rPr lang="en-US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+</a:t>
                      </a:r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D * </a:t>
                      </a: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-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T="41564" marB="41564"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연산자 </a:t>
                      </a:r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-</a:t>
                      </a:r>
                      <a:r>
                        <a:rPr lang="ko-KR" altLang="en-US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처리를 위해 </a:t>
                      </a:r>
                      <a:endParaRPr lang="en-US" altLang="ko-KR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피연산자 두 개 </a:t>
                      </a:r>
                      <a:r>
                        <a:rPr lang="en-US" altLang="ko-KR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r>
                        <a:rPr lang="ko-KR" altLang="en-US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와 </a:t>
                      </a:r>
                      <a:r>
                        <a:rPr lang="en-US" altLang="ko-KR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(B + C) * D</a:t>
                      </a:r>
                      <a:r>
                        <a:rPr lang="ko-KR" altLang="en-US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</a:t>
                      </a:r>
                      <a:endParaRPr lang="en-US" altLang="ko-KR" sz="14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스택에서 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333064"/>
                  </a:ext>
                </a:extLst>
              </a:tr>
              <a:tr h="8366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계산 결과인 </a:t>
                      </a:r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(B + C) * D</a:t>
                      </a:r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</a:t>
                      </a:r>
                      <a:endParaRPr lang="en-US" altLang="ko-KR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스택에 푸시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96666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94E2910-7FF2-4712-A764-9E9D58608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256717"/>
              </p:ext>
            </p:extLst>
          </p:nvPr>
        </p:nvGraphicFramePr>
        <p:xfrm>
          <a:off x="8396107" y="4828531"/>
          <a:ext cx="72123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33">
                  <a:extLst>
                    <a:ext uri="{9D8B030D-6E8A-4147-A177-3AD203B41FA5}">
                      <a16:colId xmlns:a16="http://schemas.microsoft.com/office/drawing/2014/main" val="3136528953"/>
                    </a:ext>
                  </a:extLst>
                </a:gridCol>
              </a:tblGrid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c</a:t>
                      </a:r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67921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79328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62150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6CD657B-2476-4540-9A26-3D854EA36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002925"/>
              </p:ext>
            </p:extLst>
          </p:nvPr>
        </p:nvGraphicFramePr>
        <p:xfrm>
          <a:off x="8328373" y="5667122"/>
          <a:ext cx="88336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361">
                  <a:extLst>
                    <a:ext uri="{9D8B030D-6E8A-4147-A177-3AD203B41FA5}">
                      <a16:colId xmlns:a16="http://schemas.microsoft.com/office/drawing/2014/main" val="3136528953"/>
                    </a:ext>
                  </a:extLst>
                </a:gridCol>
              </a:tblGrid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c</a:t>
                      </a:r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67921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79328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 - (B</a:t>
                      </a:r>
                      <a:r>
                        <a:rPr lang="ko-KR" altLang="en-US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+</a:t>
                      </a:r>
                      <a:r>
                        <a:rPr lang="ko-KR" altLang="en-US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 </a:t>
                      </a:r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C) * D</a:t>
                      </a:r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62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096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651E77-0E85-4F15-8313-54B20DEF4BD3}"/>
              </a:ext>
            </a:extLst>
          </p:cNvPr>
          <p:cNvSpPr txBox="1"/>
          <p:nvPr/>
        </p:nvSpPr>
        <p:spPr>
          <a:xfrm>
            <a:off x="817829" y="579422"/>
            <a:ext cx="8134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스택의 적용  </a:t>
            </a:r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후위 표기법으로 수식 계산하기 </a:t>
            </a:r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의사 코드</a:t>
            </a:r>
            <a:endParaRPr lang="ko-KR" altLang="en-US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522AA0-35E1-4BE8-B341-7EF849AD18D0}"/>
              </a:ext>
            </a:extLst>
          </p:cNvPr>
          <p:cNvCxnSpPr>
            <a:cxnSpLocks/>
          </p:cNvCxnSpPr>
          <p:nvPr/>
        </p:nvCxnSpPr>
        <p:spPr>
          <a:xfrm>
            <a:off x="742384" y="697115"/>
            <a:ext cx="0" cy="33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0FB60E-2064-48A3-9E51-E6285FA4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13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6F531-E47F-444D-A216-A56999552F23}"/>
              </a:ext>
            </a:extLst>
          </p:cNvPr>
          <p:cNvSpPr txBox="1"/>
          <p:nvPr/>
        </p:nvSpPr>
        <p:spPr>
          <a:xfrm>
            <a:off x="910166" y="1377245"/>
            <a:ext cx="7700433" cy="10464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</a:rPr>
              <a:t>후위 표기법으로 표현된 수식의 연산에 적용되는 규칙</a:t>
            </a:r>
            <a:endParaRPr lang="en-US" altLang="ko-KR" sz="14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--------------------------------------------------------------------------------------------------</a:t>
            </a:r>
          </a:p>
          <a:p>
            <a:pPr marL="342900" indent="-342900">
              <a:buAutoNum type="arabicPeriod"/>
            </a:pPr>
            <a:r>
              <a:rPr lang="ko-KR" altLang="en-US" sz="1200">
                <a:latin typeface="D2Coding" panose="020B0609020101020101" pitchFamily="49" charset="-127"/>
                <a:ea typeface="D2Coding" panose="020B0609020101020101" pitchFamily="49" charset="-127"/>
              </a:rPr>
              <a:t>피연산자를 만나면 스택에 푸시한다</a:t>
            </a:r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200">
                <a:latin typeface="D2Coding" panose="020B0609020101020101" pitchFamily="49" charset="-127"/>
                <a:ea typeface="D2Coding" panose="020B0609020101020101" pitchFamily="49" charset="-127"/>
              </a:rPr>
              <a:t>연산자를 만나면 연산에 필요한 개수만큼</a:t>
            </a:r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>
                <a:latin typeface="D2Coding" panose="020B0609020101020101" pitchFamily="49" charset="-127"/>
                <a:ea typeface="D2Coding" panose="020B0609020101020101" pitchFamily="49" charset="-127"/>
              </a:rPr>
              <a:t>보통 </a:t>
            </a:r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>
                <a:latin typeface="D2Coding" panose="020B0609020101020101" pitchFamily="49" charset="-127"/>
                <a:ea typeface="D2Coding" panose="020B0609020101020101" pitchFamily="49" charset="-127"/>
              </a:rPr>
              <a:t>개</a:t>
            </a:r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ko-KR" altLang="en-US" sz="1200">
                <a:latin typeface="D2Coding" panose="020B0609020101020101" pitchFamily="49" charset="-127"/>
                <a:ea typeface="D2Coding" panose="020B0609020101020101" pitchFamily="49" charset="-127"/>
              </a:rPr>
              <a:t>피연산자를 스택에서 팝한다</a:t>
            </a:r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200">
                <a:latin typeface="D2Coding" panose="020B0609020101020101" pitchFamily="49" charset="-127"/>
                <a:ea typeface="D2Coding" panose="020B0609020101020101" pitchFamily="49" charset="-127"/>
              </a:rPr>
              <a:t>계산 결괴는 다시 스택에 푸시한다</a:t>
            </a:r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83384D-9635-4204-9776-CD983F51844F}"/>
              </a:ext>
            </a:extLst>
          </p:cNvPr>
          <p:cNvSpPr txBox="1"/>
          <p:nvPr/>
        </p:nvSpPr>
        <p:spPr>
          <a:xfrm>
            <a:off x="910166" y="2905780"/>
            <a:ext cx="7700433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calcExpression (expression) {</a:t>
            </a: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	while(</a:t>
            </a:r>
            <a:r>
              <a:rPr lang="ko-KR" altLang="en-US" sz="1200">
                <a:latin typeface="D2Coding" panose="020B0609020101020101" pitchFamily="49" charset="-127"/>
                <a:ea typeface="D2Coding" panose="020B0609020101020101" pitchFamily="49" charset="-127"/>
              </a:rPr>
              <a:t>토큰 </a:t>
            </a:r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in expression) {		//</a:t>
            </a:r>
            <a:r>
              <a:rPr lang="ko-KR" altLang="en-US" sz="1200">
                <a:latin typeface="D2Coding" panose="020B0609020101020101" pitchFamily="49" charset="-127"/>
                <a:ea typeface="D2Coding" panose="020B0609020101020101" pitchFamily="49" charset="-127"/>
              </a:rPr>
              <a:t>토큰 </a:t>
            </a:r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= </a:t>
            </a:r>
            <a:r>
              <a:rPr lang="ko-KR" altLang="en-US" sz="1200">
                <a:latin typeface="D2Coding" panose="020B0609020101020101" pitchFamily="49" charset="-127"/>
                <a:ea typeface="D2Coding" panose="020B0609020101020101" pitchFamily="49" charset="-127"/>
              </a:rPr>
              <a:t>피연산자와 연산자</a:t>
            </a:r>
            <a:endParaRPr lang="en-US" altLang="ko-KR" sz="12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		if(</a:t>
            </a:r>
            <a:r>
              <a:rPr lang="ko-KR" altLang="en-US" sz="1200">
                <a:latin typeface="D2Coding" panose="020B0609020101020101" pitchFamily="49" charset="-127"/>
                <a:ea typeface="D2Coding" panose="020B0609020101020101" pitchFamily="49" charset="-127"/>
              </a:rPr>
              <a:t>토큰 </a:t>
            </a:r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== </a:t>
            </a:r>
            <a:r>
              <a:rPr lang="ko-KR" altLang="en-US" sz="1200">
                <a:latin typeface="D2Coding" panose="020B0609020101020101" pitchFamily="49" charset="-127"/>
                <a:ea typeface="D2Coding" panose="020B0609020101020101" pitchFamily="49" charset="-127"/>
              </a:rPr>
              <a:t>피연산자</a:t>
            </a:r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			</a:t>
            </a:r>
            <a:r>
              <a:rPr lang="ko-KR" altLang="en-US" sz="1200">
                <a:latin typeface="D2Coding" panose="020B0609020101020101" pitchFamily="49" charset="-127"/>
                <a:ea typeface="D2Coding" panose="020B0609020101020101" pitchFamily="49" charset="-127"/>
              </a:rPr>
              <a:t>토큰을 스택에 푸시</a:t>
            </a:r>
            <a:endParaRPr lang="en-US" altLang="ko-KR" sz="12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		}</a:t>
            </a: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		else if (</a:t>
            </a:r>
            <a:r>
              <a:rPr lang="ko-KR" altLang="en-US" sz="1200">
                <a:latin typeface="D2Coding" panose="020B0609020101020101" pitchFamily="49" charset="-127"/>
                <a:ea typeface="D2Coding" panose="020B0609020101020101" pitchFamily="49" charset="-127"/>
              </a:rPr>
              <a:t>토큰 </a:t>
            </a:r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== </a:t>
            </a:r>
            <a:r>
              <a:rPr lang="ko-KR" altLang="en-US" sz="1200">
                <a:latin typeface="D2Coding" panose="020B0609020101020101" pitchFamily="49" charset="-127"/>
                <a:ea typeface="D2Coding" panose="020B0609020101020101" pitchFamily="49" charset="-127"/>
              </a:rPr>
              <a:t>연산자</a:t>
            </a:r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			</a:t>
            </a:r>
            <a:r>
              <a:rPr lang="ko-KR" altLang="en-US" sz="1200">
                <a:latin typeface="D2Coding" panose="020B0609020101020101" pitchFamily="49" charset="-127"/>
                <a:ea typeface="D2Coding" panose="020B0609020101020101" pitchFamily="49" charset="-127"/>
              </a:rPr>
              <a:t>피연산자</a:t>
            </a:r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&lt;- </a:t>
            </a:r>
            <a:r>
              <a:rPr lang="ko-KR" altLang="en-US" sz="1200">
                <a:latin typeface="D2Coding" panose="020B0609020101020101" pitchFamily="49" charset="-127"/>
                <a:ea typeface="D2Coding" panose="020B0609020101020101" pitchFamily="49" charset="-127"/>
              </a:rPr>
              <a:t>스택에서 팝</a:t>
            </a:r>
            <a:endParaRPr lang="en-US" altLang="ko-KR" sz="12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			</a:t>
            </a:r>
            <a:r>
              <a:rPr lang="ko-KR" altLang="en-US" sz="1200">
                <a:latin typeface="D2Coding" panose="020B0609020101020101" pitchFamily="49" charset="-127"/>
                <a:ea typeface="D2Coding" panose="020B0609020101020101" pitchFamily="49" charset="-127"/>
              </a:rPr>
              <a:t>피연산자</a:t>
            </a:r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1 &lt;- </a:t>
            </a:r>
            <a:r>
              <a:rPr lang="ko-KR" altLang="en-US" sz="1200">
                <a:latin typeface="D2Coding" panose="020B0609020101020101" pitchFamily="49" charset="-127"/>
                <a:ea typeface="D2Coding" panose="020B0609020101020101" pitchFamily="49" charset="-127"/>
              </a:rPr>
              <a:t>스택에서 팝</a:t>
            </a:r>
            <a:endParaRPr lang="en-US" altLang="ko-KR" sz="12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			</a:t>
            </a:r>
            <a:r>
              <a:rPr lang="ko-KR" altLang="en-US" sz="1200">
                <a:latin typeface="D2Coding" panose="020B0609020101020101" pitchFamily="49" charset="-127"/>
                <a:ea typeface="D2Coding" panose="020B0609020101020101" pitchFamily="49" charset="-127"/>
              </a:rPr>
              <a:t>결과 </a:t>
            </a:r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&lt;- </a:t>
            </a:r>
            <a:r>
              <a:rPr lang="ko-KR" altLang="en-US" sz="1200">
                <a:latin typeface="D2Coding" panose="020B0609020101020101" pitchFamily="49" charset="-127"/>
                <a:ea typeface="D2Coding" panose="020B0609020101020101" pitchFamily="49" charset="-127"/>
              </a:rPr>
              <a:t>피연산자</a:t>
            </a:r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1 </a:t>
            </a:r>
            <a:r>
              <a:rPr lang="ko-KR" altLang="en-US" sz="1200">
                <a:latin typeface="D2Coding" panose="020B0609020101020101" pitchFamily="49" charset="-127"/>
                <a:ea typeface="D2Coding" panose="020B0609020101020101" pitchFamily="49" charset="-127"/>
              </a:rPr>
              <a:t>연산자 피연산자</a:t>
            </a:r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			</a:t>
            </a:r>
            <a:r>
              <a:rPr lang="ko-KR" altLang="en-US" sz="1200">
                <a:latin typeface="D2Coding" panose="020B0609020101020101" pitchFamily="49" charset="-127"/>
                <a:ea typeface="D2Coding" panose="020B0609020101020101" pitchFamily="49" charset="-127"/>
              </a:rPr>
              <a:t>결과를 스택에 푸시</a:t>
            </a:r>
            <a:endParaRPr lang="en-US" altLang="ko-KR" sz="12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		}</a:t>
            </a: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	}</a:t>
            </a: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	result &lt;- </a:t>
            </a:r>
            <a:r>
              <a:rPr lang="ko-KR" altLang="en-US" sz="1200">
                <a:latin typeface="D2Coding" panose="020B0609020101020101" pitchFamily="49" charset="-127"/>
                <a:ea typeface="D2Coding" panose="020B0609020101020101" pitchFamily="49" charset="-127"/>
              </a:rPr>
              <a:t>스택에서 팝</a:t>
            </a:r>
            <a:endParaRPr lang="en-US" altLang="ko-KR" sz="12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	return result</a:t>
            </a: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1592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651E77-0E85-4F15-8313-54B20DEF4BD3}"/>
              </a:ext>
            </a:extLst>
          </p:cNvPr>
          <p:cNvSpPr txBox="1"/>
          <p:nvPr/>
        </p:nvSpPr>
        <p:spPr>
          <a:xfrm>
            <a:off x="817829" y="579422"/>
            <a:ext cx="9251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스택의 적용  </a:t>
            </a:r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중위 표기 수식을 후위 표기 수식으로 변환하기</a:t>
            </a:r>
            <a:endParaRPr lang="ko-KR" altLang="en-US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522AA0-35E1-4BE8-B341-7EF849AD18D0}"/>
              </a:ext>
            </a:extLst>
          </p:cNvPr>
          <p:cNvCxnSpPr>
            <a:cxnSpLocks/>
          </p:cNvCxnSpPr>
          <p:nvPr/>
        </p:nvCxnSpPr>
        <p:spPr>
          <a:xfrm>
            <a:off x="742384" y="697115"/>
            <a:ext cx="0" cy="33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0FB60E-2064-48A3-9E51-E6285FA4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14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6F531-E47F-444D-A216-A56999552F23}"/>
              </a:ext>
            </a:extLst>
          </p:cNvPr>
          <p:cNvSpPr txBox="1"/>
          <p:nvPr/>
        </p:nvSpPr>
        <p:spPr>
          <a:xfrm>
            <a:off x="910166" y="1377245"/>
            <a:ext cx="7700433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A * ( B + C ) -&gt; A B C + *	//</a:t>
            </a:r>
            <a:r>
              <a:rPr lang="ko-KR" altLang="en-US" sz="1200">
                <a:latin typeface="D2Coding" panose="020B0609020101020101" pitchFamily="49" charset="-127"/>
                <a:ea typeface="D2Coding" panose="020B0609020101020101" pitchFamily="49" charset="-127"/>
              </a:rPr>
              <a:t>실제로 이전의 함수를 이용하려면 이처럼 변환이 필요하다</a:t>
            </a:r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37FDC31-E37E-4636-8B40-5C3AA4B3F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983114"/>
              </p:ext>
            </p:extLst>
          </p:nvPr>
        </p:nvGraphicFramePr>
        <p:xfrm>
          <a:off x="742384" y="1968819"/>
          <a:ext cx="8617657" cy="36514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6767">
                  <a:extLst>
                    <a:ext uri="{9D8B030D-6E8A-4147-A177-3AD203B41FA5}">
                      <a16:colId xmlns:a16="http://schemas.microsoft.com/office/drawing/2014/main" val="3412679630"/>
                    </a:ext>
                  </a:extLst>
                </a:gridCol>
                <a:gridCol w="2664178">
                  <a:extLst>
                    <a:ext uri="{9D8B030D-6E8A-4147-A177-3AD203B41FA5}">
                      <a16:colId xmlns:a16="http://schemas.microsoft.com/office/drawing/2014/main" val="3842424859"/>
                    </a:ext>
                  </a:extLst>
                </a:gridCol>
                <a:gridCol w="2402982">
                  <a:extLst>
                    <a:ext uri="{9D8B030D-6E8A-4147-A177-3AD203B41FA5}">
                      <a16:colId xmlns:a16="http://schemas.microsoft.com/office/drawing/2014/main" val="2143055826"/>
                    </a:ext>
                  </a:extLst>
                </a:gridCol>
                <a:gridCol w="1019316">
                  <a:extLst>
                    <a:ext uri="{9D8B030D-6E8A-4147-A177-3AD203B41FA5}">
                      <a16:colId xmlns:a16="http://schemas.microsoft.com/office/drawing/2014/main" val="1852709470"/>
                    </a:ext>
                  </a:extLst>
                </a:gridCol>
                <a:gridCol w="2154414">
                  <a:extLst>
                    <a:ext uri="{9D8B030D-6E8A-4147-A177-3AD203B41FA5}">
                      <a16:colId xmlns:a16="http://schemas.microsoft.com/office/drawing/2014/main" val="3131574056"/>
                    </a:ext>
                  </a:extLst>
                </a:gridCol>
              </a:tblGrid>
              <a:tr h="187359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단계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처리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출력 내용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스택의 상태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100521"/>
                  </a:ext>
                </a:extLst>
              </a:tr>
              <a:tr h="836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</a:t>
                      </a:r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* ( B + C )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피연산자 </a:t>
                      </a:r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출력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827607"/>
                  </a:ext>
                </a:extLst>
              </a:tr>
              <a:tr h="836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</a:t>
                      </a: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*</a:t>
                      </a:r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( B + C )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연산자 </a:t>
                      </a:r>
                      <a:r>
                        <a:rPr lang="en-US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* </a:t>
                      </a:r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</a:t>
                      </a:r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스택에 푸시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119470"/>
                  </a:ext>
                </a:extLst>
              </a:tr>
              <a:tr h="836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* </a:t>
                      </a: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B + C )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연산자 </a:t>
                      </a:r>
                      <a:r>
                        <a:rPr lang="en-US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 </a:t>
                      </a:r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</a:t>
                      </a:r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스택에 푸시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300875"/>
                  </a:ext>
                </a:extLst>
              </a:tr>
              <a:tr h="836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* ( </a:t>
                      </a: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</a:t>
                      </a:r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+ C )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피연산자 </a:t>
                      </a:r>
                      <a:r>
                        <a:rPr lang="en-US" altLang="ko-KR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</a:t>
                      </a:r>
                      <a:r>
                        <a:rPr lang="ko-KR" altLang="en-US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출력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 B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77940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A58AC36-0B8E-47C6-8C87-705195731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418721"/>
              </p:ext>
            </p:extLst>
          </p:nvPr>
        </p:nvGraphicFramePr>
        <p:xfrm>
          <a:off x="7948927" y="2367861"/>
          <a:ext cx="72123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33">
                  <a:extLst>
                    <a:ext uri="{9D8B030D-6E8A-4147-A177-3AD203B41FA5}">
                      <a16:colId xmlns:a16="http://schemas.microsoft.com/office/drawing/2014/main" val="3136528953"/>
                    </a:ext>
                  </a:extLst>
                </a:gridCol>
              </a:tblGrid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67921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79328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6215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0103D2E-B7FC-49AA-A706-CDD51A441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879246"/>
              </p:ext>
            </p:extLst>
          </p:nvPr>
        </p:nvGraphicFramePr>
        <p:xfrm>
          <a:off x="7948927" y="3215807"/>
          <a:ext cx="72123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33">
                  <a:extLst>
                    <a:ext uri="{9D8B030D-6E8A-4147-A177-3AD203B41FA5}">
                      <a16:colId xmlns:a16="http://schemas.microsoft.com/office/drawing/2014/main" val="3136528953"/>
                    </a:ext>
                  </a:extLst>
                </a:gridCol>
              </a:tblGrid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67921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79328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*</a:t>
                      </a:r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6215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7F1B360-893C-48C5-BD78-1A9ACCEAE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842206"/>
              </p:ext>
            </p:extLst>
          </p:nvPr>
        </p:nvGraphicFramePr>
        <p:xfrm>
          <a:off x="7948927" y="4063753"/>
          <a:ext cx="72123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33">
                  <a:extLst>
                    <a:ext uri="{9D8B030D-6E8A-4147-A177-3AD203B41FA5}">
                      <a16:colId xmlns:a16="http://schemas.microsoft.com/office/drawing/2014/main" val="3136528953"/>
                    </a:ext>
                  </a:extLst>
                </a:gridCol>
              </a:tblGrid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67921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</a:t>
                      </a:r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79328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*</a:t>
                      </a:r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6215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C64E7F6-6855-434D-AD51-173AFB363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183491"/>
              </p:ext>
            </p:extLst>
          </p:nvPr>
        </p:nvGraphicFramePr>
        <p:xfrm>
          <a:off x="7948927" y="4878765"/>
          <a:ext cx="72123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33">
                  <a:extLst>
                    <a:ext uri="{9D8B030D-6E8A-4147-A177-3AD203B41FA5}">
                      <a16:colId xmlns:a16="http://schemas.microsoft.com/office/drawing/2014/main" val="3136528953"/>
                    </a:ext>
                  </a:extLst>
                </a:gridCol>
              </a:tblGrid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67921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</a:t>
                      </a:r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79328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*</a:t>
                      </a:r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62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657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0FB60E-2064-48A3-9E51-E6285FA4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15</a:t>
            </a:r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37FDC31-E37E-4636-8B40-5C3AA4B3F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498297"/>
              </p:ext>
            </p:extLst>
          </p:nvPr>
        </p:nvGraphicFramePr>
        <p:xfrm>
          <a:off x="719807" y="738329"/>
          <a:ext cx="8617657" cy="19781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6767">
                  <a:extLst>
                    <a:ext uri="{9D8B030D-6E8A-4147-A177-3AD203B41FA5}">
                      <a16:colId xmlns:a16="http://schemas.microsoft.com/office/drawing/2014/main" val="3412679630"/>
                    </a:ext>
                  </a:extLst>
                </a:gridCol>
                <a:gridCol w="2664178">
                  <a:extLst>
                    <a:ext uri="{9D8B030D-6E8A-4147-A177-3AD203B41FA5}">
                      <a16:colId xmlns:a16="http://schemas.microsoft.com/office/drawing/2014/main" val="3842424859"/>
                    </a:ext>
                  </a:extLst>
                </a:gridCol>
                <a:gridCol w="2402982">
                  <a:extLst>
                    <a:ext uri="{9D8B030D-6E8A-4147-A177-3AD203B41FA5}">
                      <a16:colId xmlns:a16="http://schemas.microsoft.com/office/drawing/2014/main" val="2143055826"/>
                    </a:ext>
                  </a:extLst>
                </a:gridCol>
                <a:gridCol w="1019316">
                  <a:extLst>
                    <a:ext uri="{9D8B030D-6E8A-4147-A177-3AD203B41FA5}">
                      <a16:colId xmlns:a16="http://schemas.microsoft.com/office/drawing/2014/main" val="1852709470"/>
                    </a:ext>
                  </a:extLst>
                </a:gridCol>
                <a:gridCol w="2154414">
                  <a:extLst>
                    <a:ext uri="{9D8B030D-6E8A-4147-A177-3AD203B41FA5}">
                      <a16:colId xmlns:a16="http://schemas.microsoft.com/office/drawing/2014/main" val="3131574056"/>
                    </a:ext>
                  </a:extLst>
                </a:gridCol>
              </a:tblGrid>
              <a:tr h="187359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단계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처리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출력 내용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스택의 상태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100521"/>
                  </a:ext>
                </a:extLst>
              </a:tr>
              <a:tr h="836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* ( B </a:t>
                      </a: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+</a:t>
                      </a:r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C )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연산자 </a:t>
                      </a:r>
                      <a:r>
                        <a:rPr lang="en-US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+ </a:t>
                      </a:r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</a:t>
                      </a:r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스택에 푸시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 B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827607"/>
                  </a:ext>
                </a:extLst>
              </a:tr>
              <a:tr h="836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* ( B + </a:t>
                      </a: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</a:t>
                      </a:r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)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피연산자 </a:t>
                      </a:r>
                      <a:r>
                        <a:rPr lang="en-US" altLang="ko-KR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</a:t>
                      </a:r>
                      <a:r>
                        <a:rPr lang="ko-KR" altLang="en-US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출력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 B C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11947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AA7128E-829A-4107-A4B8-778ED1F0B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715179"/>
              </p:ext>
            </p:extLst>
          </p:nvPr>
        </p:nvGraphicFramePr>
        <p:xfrm>
          <a:off x="7926349" y="1137371"/>
          <a:ext cx="72123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33">
                  <a:extLst>
                    <a:ext uri="{9D8B030D-6E8A-4147-A177-3AD203B41FA5}">
                      <a16:colId xmlns:a16="http://schemas.microsoft.com/office/drawing/2014/main" val="3136528953"/>
                    </a:ext>
                  </a:extLst>
                </a:gridCol>
              </a:tblGrid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+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67921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</a:t>
                      </a:r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79328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*</a:t>
                      </a:r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6215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D16D9E4-F0F0-41F0-84C0-74597E722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305226"/>
              </p:ext>
            </p:extLst>
          </p:nvPr>
        </p:nvGraphicFramePr>
        <p:xfrm>
          <a:off x="7926349" y="1982234"/>
          <a:ext cx="72123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33">
                  <a:extLst>
                    <a:ext uri="{9D8B030D-6E8A-4147-A177-3AD203B41FA5}">
                      <a16:colId xmlns:a16="http://schemas.microsoft.com/office/drawing/2014/main" val="3136528953"/>
                    </a:ext>
                  </a:extLst>
                </a:gridCol>
              </a:tblGrid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+</a:t>
                      </a:r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67921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</a:t>
                      </a:r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79328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*</a:t>
                      </a:r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62150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950A871-640D-48A9-BEDE-56FFA0A07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000514"/>
              </p:ext>
            </p:extLst>
          </p:nvPr>
        </p:nvGraphicFramePr>
        <p:xfrm>
          <a:off x="719806" y="2921260"/>
          <a:ext cx="8617655" cy="1341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3531">
                  <a:extLst>
                    <a:ext uri="{9D8B030D-6E8A-4147-A177-3AD203B41FA5}">
                      <a16:colId xmlns:a16="http://schemas.microsoft.com/office/drawing/2014/main" val="3412679630"/>
                    </a:ext>
                  </a:extLst>
                </a:gridCol>
                <a:gridCol w="1723531">
                  <a:extLst>
                    <a:ext uri="{9D8B030D-6E8A-4147-A177-3AD203B41FA5}">
                      <a16:colId xmlns:a16="http://schemas.microsoft.com/office/drawing/2014/main" val="3842424859"/>
                    </a:ext>
                  </a:extLst>
                </a:gridCol>
                <a:gridCol w="1723531">
                  <a:extLst>
                    <a:ext uri="{9D8B030D-6E8A-4147-A177-3AD203B41FA5}">
                      <a16:colId xmlns:a16="http://schemas.microsoft.com/office/drawing/2014/main" val="2143055826"/>
                    </a:ext>
                  </a:extLst>
                </a:gridCol>
                <a:gridCol w="1723531">
                  <a:extLst>
                    <a:ext uri="{9D8B030D-6E8A-4147-A177-3AD203B41FA5}">
                      <a16:colId xmlns:a16="http://schemas.microsoft.com/office/drawing/2014/main" val="1852709470"/>
                    </a:ext>
                  </a:extLst>
                </a:gridCol>
                <a:gridCol w="1723531">
                  <a:extLst>
                    <a:ext uri="{9D8B030D-6E8A-4147-A177-3AD203B41FA5}">
                      <a16:colId xmlns:a16="http://schemas.microsoft.com/office/drawing/2014/main" val="3131574056"/>
                    </a:ext>
                  </a:extLst>
                </a:gridCol>
              </a:tblGrid>
              <a:tr h="2417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연산자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High &lt;-                                      </a:t>
                      </a:r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우선순위                                   </a:t>
                      </a:r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-&gt;Low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100521"/>
                  </a:ext>
                </a:extLst>
              </a:tr>
              <a:tr h="410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스택 내부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*</a:t>
                      </a:r>
                    </a:p>
                    <a:p>
                      <a:pPr algn="ctr" latinLnBrk="1"/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+</a:t>
                      </a:r>
                    </a:p>
                    <a:p>
                      <a:pPr algn="ctr" latinLnBrk="1"/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827607"/>
                  </a:ext>
                </a:extLst>
              </a:tr>
              <a:tr h="410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스택 외부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*</a:t>
                      </a:r>
                    </a:p>
                    <a:p>
                      <a:pPr algn="ctr" latinLnBrk="1"/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+</a:t>
                      </a:r>
                    </a:p>
                    <a:p>
                      <a:pPr algn="ctr" latinLnBrk="1"/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11947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1A1B576-4704-475C-8AD3-E4DD4DC40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604351"/>
              </p:ext>
            </p:extLst>
          </p:nvPr>
        </p:nvGraphicFramePr>
        <p:xfrm>
          <a:off x="719804" y="4467163"/>
          <a:ext cx="8617657" cy="19781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6767">
                  <a:extLst>
                    <a:ext uri="{9D8B030D-6E8A-4147-A177-3AD203B41FA5}">
                      <a16:colId xmlns:a16="http://schemas.microsoft.com/office/drawing/2014/main" val="3412679630"/>
                    </a:ext>
                  </a:extLst>
                </a:gridCol>
                <a:gridCol w="2664178">
                  <a:extLst>
                    <a:ext uri="{9D8B030D-6E8A-4147-A177-3AD203B41FA5}">
                      <a16:colId xmlns:a16="http://schemas.microsoft.com/office/drawing/2014/main" val="3842424859"/>
                    </a:ext>
                  </a:extLst>
                </a:gridCol>
                <a:gridCol w="2402982">
                  <a:extLst>
                    <a:ext uri="{9D8B030D-6E8A-4147-A177-3AD203B41FA5}">
                      <a16:colId xmlns:a16="http://schemas.microsoft.com/office/drawing/2014/main" val="2143055826"/>
                    </a:ext>
                  </a:extLst>
                </a:gridCol>
                <a:gridCol w="1019316">
                  <a:extLst>
                    <a:ext uri="{9D8B030D-6E8A-4147-A177-3AD203B41FA5}">
                      <a16:colId xmlns:a16="http://schemas.microsoft.com/office/drawing/2014/main" val="1852709470"/>
                    </a:ext>
                  </a:extLst>
                </a:gridCol>
                <a:gridCol w="2154414">
                  <a:extLst>
                    <a:ext uri="{9D8B030D-6E8A-4147-A177-3AD203B41FA5}">
                      <a16:colId xmlns:a16="http://schemas.microsoft.com/office/drawing/2014/main" val="3131574056"/>
                    </a:ext>
                  </a:extLst>
                </a:gridCol>
              </a:tblGrid>
              <a:tr h="187359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단계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처리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출력 내용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스택의 상태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100521"/>
                  </a:ext>
                </a:extLst>
              </a:tr>
              <a:tr h="836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 * ( B + C </a:t>
                      </a:r>
                      <a:r>
                        <a:rPr lang="en-US" altLang="ko-KR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연산자 </a:t>
                      </a:r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 </a:t>
                      </a:r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만날 때까지 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 B C +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827607"/>
                  </a:ext>
                </a:extLst>
              </a:tr>
              <a:tr h="836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 </a:t>
                      </a:r>
                      <a:r>
                        <a:rPr lang="ko-KR" alt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종료 </a:t>
                      </a:r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스택에서 남은 토큰들 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 B C + *</a:t>
                      </a:r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11947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EAFEB06-ECF6-462D-A9FA-36530F80A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288572"/>
              </p:ext>
            </p:extLst>
          </p:nvPr>
        </p:nvGraphicFramePr>
        <p:xfrm>
          <a:off x="7926346" y="4866205"/>
          <a:ext cx="72123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33">
                  <a:extLst>
                    <a:ext uri="{9D8B030D-6E8A-4147-A177-3AD203B41FA5}">
                      <a16:colId xmlns:a16="http://schemas.microsoft.com/office/drawing/2014/main" val="3136528953"/>
                    </a:ext>
                  </a:extLst>
                </a:gridCol>
              </a:tblGrid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67921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79328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*</a:t>
                      </a:r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6215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0F39F45-35B0-4C02-96D7-6E5D9B491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626268"/>
              </p:ext>
            </p:extLst>
          </p:nvPr>
        </p:nvGraphicFramePr>
        <p:xfrm>
          <a:off x="7926346" y="5711068"/>
          <a:ext cx="72123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33">
                  <a:extLst>
                    <a:ext uri="{9D8B030D-6E8A-4147-A177-3AD203B41FA5}">
                      <a16:colId xmlns:a16="http://schemas.microsoft.com/office/drawing/2014/main" val="3136528953"/>
                    </a:ext>
                  </a:extLst>
                </a:gridCol>
              </a:tblGrid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67921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79328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62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362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651E77-0E85-4F15-8313-54B20DEF4BD3}"/>
              </a:ext>
            </a:extLst>
          </p:cNvPr>
          <p:cNvSpPr txBox="1"/>
          <p:nvPr/>
        </p:nvSpPr>
        <p:spPr>
          <a:xfrm>
            <a:off x="817829" y="579422"/>
            <a:ext cx="9251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스택의 적용  </a:t>
            </a:r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중위 표기 수식을 후위 표기 수식으로 변환하기</a:t>
            </a:r>
            <a:endParaRPr lang="ko-KR" altLang="en-US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522AA0-35E1-4BE8-B341-7EF849AD18D0}"/>
              </a:ext>
            </a:extLst>
          </p:cNvPr>
          <p:cNvCxnSpPr>
            <a:cxnSpLocks/>
          </p:cNvCxnSpPr>
          <p:nvPr/>
        </p:nvCxnSpPr>
        <p:spPr>
          <a:xfrm>
            <a:off x="742384" y="697115"/>
            <a:ext cx="0" cy="33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0FB60E-2064-48A3-9E51-E6285FA4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16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6F531-E47F-444D-A216-A56999552F23}"/>
              </a:ext>
            </a:extLst>
          </p:cNvPr>
          <p:cNvSpPr txBox="1"/>
          <p:nvPr/>
        </p:nvSpPr>
        <p:spPr>
          <a:xfrm>
            <a:off x="910166" y="1377245"/>
            <a:ext cx="10141656" cy="33547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D2Coding" panose="020B0609020101020101" pitchFamily="49" charset="-127"/>
                <a:ea typeface="D2Coding" panose="020B0609020101020101" pitchFamily="49" charset="-127"/>
              </a:rPr>
              <a:t>중위 표기법을 후위 표기법으로 변환하는 규칙</a:t>
            </a:r>
            <a:endParaRPr lang="en-US" altLang="ko-KR" sz="20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--------------------------------------------------------------------------------------------------1. 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피연산자를 만나면 바로 출력한다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sz="16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2. 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연산자를 만나면 일단 스택에 저장한다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sz="16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3. 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단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스택에 저장중인 연산자 중에서 우선순위가 높은 연산자는 팝하여 출력한다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sz="16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4. (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주의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스택의 내부와 외부에서의 연산자 우선순위는 다르다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endParaRPr lang="en-US" altLang="ko-KR" sz="16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5. 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닫는 괄호 연산자 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를 만나면 스택에서 여는 괄호 연산자 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( 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를 만날 때까지 스택에 저장된 </a:t>
            </a:r>
            <a:endParaRPr lang="en-US" altLang="ko-KR" sz="16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0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</a:rPr>
              <a:t>연산자들을 모두 팝하여 이를 출력한다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1512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3E9903E-A935-4C64-9BEE-AC77E1C11BED}"/>
              </a:ext>
            </a:extLst>
          </p:cNvPr>
          <p:cNvSpPr txBox="1">
            <a:spLocks/>
          </p:cNvSpPr>
          <p:nvPr/>
        </p:nvSpPr>
        <p:spPr>
          <a:xfrm>
            <a:off x="1524000" y="508000"/>
            <a:ext cx="9144000" cy="4842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니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val="194630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651E77-0E85-4F15-8313-54B20DEF4BD3}"/>
              </a:ext>
            </a:extLst>
          </p:cNvPr>
          <p:cNvSpPr txBox="1"/>
          <p:nvPr/>
        </p:nvSpPr>
        <p:spPr>
          <a:xfrm>
            <a:off x="817830" y="579422"/>
            <a:ext cx="5278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  <a:r>
              <a:rPr lang="en-US" altLang="ko-KR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(Stack)</a:t>
            </a:r>
            <a:endParaRPr lang="ko-KR" altLang="en-US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CD7EB8-184B-4644-831D-95DA0A7EFD43}"/>
              </a:ext>
            </a:extLst>
          </p:cNvPr>
          <p:cNvSpPr/>
          <p:nvPr/>
        </p:nvSpPr>
        <p:spPr>
          <a:xfrm>
            <a:off x="624689" y="1464976"/>
            <a:ext cx="1071930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스택의 사전적 의미</a:t>
            </a:r>
            <a:b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b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동사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쌓다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명사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더미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</a:p>
          <a:p>
            <a:r>
              <a:rPr lang="ko-KR" altLang="en-US" b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자료구조에서의 스택</a:t>
            </a:r>
            <a:br>
              <a:rPr lang="ko-KR" altLang="en-US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</a:br>
            <a:endParaRPr lang="en-US" altLang="ko-KR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LIFO(Last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ㅡ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ㅡ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First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ㅡ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Out,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리포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: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나중에 들어간 자료가 가장 먼저 나온다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=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후입선출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먼저 추가한 자료가 가장 나중에 가져올 수 있다고 해서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FILO,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선입후출 이라고도 한다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         </a:t>
            </a: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          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컨테이너 더미에서 하나를 꺼낸다면 당연히 맨 위에 있는 컨테이너이다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          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위에 있는 컨테이너부터 꺼내지 않으면 아래에 있는 컨테이너에는 접근조차 못하기 때문이다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          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이처럼 스택은 실제 현실 세계를 정확하게 표현하기 위해서 사용한다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          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또한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후입선출의 특성은 다양한 알고리즘에서 필수적인 요소이다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522AA0-35E1-4BE8-B341-7EF849AD18D0}"/>
              </a:ext>
            </a:extLst>
          </p:cNvPr>
          <p:cNvCxnSpPr>
            <a:cxnSpLocks/>
          </p:cNvCxnSpPr>
          <p:nvPr/>
        </p:nvCxnSpPr>
        <p:spPr>
          <a:xfrm>
            <a:off x="742384" y="697115"/>
            <a:ext cx="0" cy="33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925CFFD-E244-4DA5-B31D-CC568E7A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1</a:t>
            </a:r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9DBE63D-7D25-4ABE-99F0-0E828051E57D}"/>
              </a:ext>
            </a:extLst>
          </p:cNvPr>
          <p:cNvGrpSpPr/>
          <p:nvPr/>
        </p:nvGrpSpPr>
        <p:grpSpPr>
          <a:xfrm>
            <a:off x="624689" y="3942658"/>
            <a:ext cx="1768557" cy="2443040"/>
            <a:chOff x="590821" y="3863612"/>
            <a:chExt cx="2309003" cy="2966234"/>
          </a:xfrm>
        </p:grpSpPr>
        <p:pic>
          <p:nvPicPr>
            <p:cNvPr id="2054" name="Picture 6" descr="container pngì ëí ì´ë¯¸ì§ ê²ìê²°ê³¼">
              <a:extLst>
                <a:ext uri="{FF2B5EF4-FFF2-40B4-BE49-F238E27FC236}">
                  <a16:creationId xmlns:a16="http://schemas.microsoft.com/office/drawing/2014/main" id="{8B8846CD-1695-441E-863D-08006AD030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690" y="5684024"/>
              <a:ext cx="2218689" cy="1145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container pngì ëí ì´ë¯¸ì§ ê²ìê²°ê³¼">
              <a:extLst>
                <a:ext uri="{FF2B5EF4-FFF2-40B4-BE49-F238E27FC236}">
                  <a16:creationId xmlns:a16="http://schemas.microsoft.com/office/drawing/2014/main" id="{54377327-FB89-4B56-B5B4-62CE5A30C9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624689" y="4586912"/>
              <a:ext cx="2218689" cy="1145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container pngì ëí ì´ë¯¸ì§ ê²ìê²°ê³¼">
              <a:extLst>
                <a:ext uri="{FF2B5EF4-FFF2-40B4-BE49-F238E27FC236}">
                  <a16:creationId xmlns:a16="http://schemas.microsoft.com/office/drawing/2014/main" id="{DF986E99-1524-4D09-9247-826B03E648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624689" y="3863612"/>
              <a:ext cx="2218689" cy="1145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739745A-1DE4-4CB1-AE93-CBAE80773C0B}"/>
                </a:ext>
              </a:extLst>
            </p:cNvPr>
            <p:cNvSpPr/>
            <p:nvPr/>
          </p:nvSpPr>
          <p:spPr>
            <a:xfrm>
              <a:off x="590821" y="4041422"/>
              <a:ext cx="289712" cy="11458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400E75C-3577-4F57-9CD6-D14F885E23EA}"/>
                </a:ext>
              </a:extLst>
            </p:cNvPr>
            <p:cNvSpPr/>
            <p:nvPr/>
          </p:nvSpPr>
          <p:spPr>
            <a:xfrm>
              <a:off x="2610112" y="3964159"/>
              <a:ext cx="289712" cy="11458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06F8883-9480-4B16-9B5B-0BE269A96217}"/>
                </a:ext>
              </a:extLst>
            </p:cNvPr>
            <p:cNvSpPr/>
            <p:nvPr/>
          </p:nvSpPr>
          <p:spPr>
            <a:xfrm rot="16200000">
              <a:off x="1544972" y="3056475"/>
              <a:ext cx="289712" cy="21067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110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651E77-0E85-4F15-8313-54B20DEF4BD3}"/>
              </a:ext>
            </a:extLst>
          </p:cNvPr>
          <p:cNvSpPr txBox="1"/>
          <p:nvPr/>
        </p:nvSpPr>
        <p:spPr>
          <a:xfrm>
            <a:off x="817830" y="579422"/>
            <a:ext cx="5278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스택의 자료 추가하기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522AA0-35E1-4BE8-B341-7EF849AD18D0}"/>
              </a:ext>
            </a:extLst>
          </p:cNvPr>
          <p:cNvCxnSpPr>
            <a:cxnSpLocks/>
          </p:cNvCxnSpPr>
          <p:nvPr/>
        </p:nvCxnSpPr>
        <p:spPr>
          <a:xfrm>
            <a:off x="742384" y="697115"/>
            <a:ext cx="0" cy="33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54742E2-D94D-41A0-8BB5-8300ACBD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/>
              <a:t>2</a:t>
            </a:r>
            <a:endParaRPr lang="ko-KR" altLang="en-US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9043437-5886-4372-B9DA-8412861D7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03802"/>
              </p:ext>
            </p:extLst>
          </p:nvPr>
        </p:nvGraphicFramePr>
        <p:xfrm>
          <a:off x="889946" y="2882785"/>
          <a:ext cx="11803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303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B</a:t>
                      </a:r>
                      <a:endParaRPr lang="ko-KR" altLang="en-US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</a:t>
                      </a:r>
                      <a:endParaRPr lang="ko-KR" altLang="en-US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8D02A5AC-6FDB-4775-A96D-1EB74BC83AEA}"/>
              </a:ext>
            </a:extLst>
          </p:cNvPr>
          <p:cNvSpPr/>
          <p:nvPr/>
        </p:nvSpPr>
        <p:spPr>
          <a:xfrm>
            <a:off x="2624769" y="3279139"/>
            <a:ext cx="506637" cy="106149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3F2CB516-4D49-410B-9B5D-F20D69F01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786781"/>
              </p:ext>
            </p:extLst>
          </p:nvPr>
        </p:nvGraphicFramePr>
        <p:xfrm>
          <a:off x="2134853" y="2034229"/>
          <a:ext cx="11803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303">
                  <a:extLst>
                    <a:ext uri="{9D8B030D-6E8A-4147-A177-3AD203B41FA5}">
                      <a16:colId xmlns:a16="http://schemas.microsoft.com/office/drawing/2014/main" val="3033869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C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949784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5C32FB7-3C8E-4E99-AEF6-49A9711FCE93}"/>
              </a:ext>
            </a:extLst>
          </p:cNvPr>
          <p:cNvCxnSpPr>
            <a:cxnSpLocks/>
          </p:cNvCxnSpPr>
          <p:nvPr/>
        </p:nvCxnSpPr>
        <p:spPr>
          <a:xfrm flipH="1">
            <a:off x="2205716" y="2401596"/>
            <a:ext cx="519289" cy="48118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5C015F25-D777-48BA-AFC0-5E4D03785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590359"/>
              </p:ext>
            </p:extLst>
          </p:nvPr>
        </p:nvGraphicFramePr>
        <p:xfrm>
          <a:off x="3542297" y="2882785"/>
          <a:ext cx="11803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303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C</a:t>
                      </a:r>
                      <a:endParaRPr lang="ko-KR" altLang="en-US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B</a:t>
                      </a:r>
                      <a:endParaRPr lang="ko-KR" altLang="en-US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</a:t>
                      </a:r>
                      <a:endParaRPr lang="ko-KR" altLang="en-US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DBAD5C2F-2935-4F2D-97F4-D1C9F5812EC0}"/>
              </a:ext>
            </a:extLst>
          </p:cNvPr>
          <p:cNvSpPr txBox="1"/>
          <p:nvPr/>
        </p:nvSpPr>
        <p:spPr>
          <a:xfrm>
            <a:off x="5295745" y="2248720"/>
            <a:ext cx="79437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푸시</a:t>
            </a:r>
            <a:r>
              <a:rPr lang="en-US" altLang="ko-KR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(push) </a:t>
            </a:r>
            <a:r>
              <a:rPr lang="ko-KR" altLang="en-US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새로운 자료를 스택에 추가하는 과정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            이 연산은 스택의 맨 위에서만 수행된다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탑</a:t>
            </a:r>
            <a:r>
              <a:rPr lang="en-US" altLang="ko-KR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(Top) :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스택에서 은 항상 최신 자료를 카리키는 끝이나 맨 위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푸시 연산을 구현하면서 탑을 어떻게 변경할지 주의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스택의 크기 </a:t>
            </a:r>
            <a:r>
              <a:rPr lang="en-US" altLang="ko-KR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: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스택이 저장할 수 있는 최대 자료의 개수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넘침</a:t>
            </a:r>
            <a:r>
              <a:rPr lang="en-US" altLang="ko-KR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(overflow)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스택의 크기를 초과해 새로운 자료를 추가하지 못하는 현상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74802-C675-4073-B13D-D0372CE64293}"/>
              </a:ext>
            </a:extLst>
          </p:cNvPr>
          <p:cNvSpPr txBox="1"/>
          <p:nvPr/>
        </p:nvSpPr>
        <p:spPr>
          <a:xfrm>
            <a:off x="1491388" y="4032853"/>
            <a:ext cx="66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(Top)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4A71C4-B55D-4BB6-89EF-DDA67923D47B}"/>
              </a:ext>
            </a:extLst>
          </p:cNvPr>
          <p:cNvSpPr txBox="1"/>
          <p:nvPr/>
        </p:nvSpPr>
        <p:spPr>
          <a:xfrm>
            <a:off x="4138252" y="3655995"/>
            <a:ext cx="66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(Top)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D6960D-DD6B-46E3-BCC9-7A590540C4BE}"/>
              </a:ext>
            </a:extLst>
          </p:cNvPr>
          <p:cNvSpPr txBox="1"/>
          <p:nvPr/>
        </p:nvSpPr>
        <p:spPr>
          <a:xfrm>
            <a:off x="2443933" y="1682164"/>
            <a:ext cx="66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(push)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849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651E77-0E85-4F15-8313-54B20DEF4BD3}"/>
              </a:ext>
            </a:extLst>
          </p:cNvPr>
          <p:cNvSpPr txBox="1"/>
          <p:nvPr/>
        </p:nvSpPr>
        <p:spPr>
          <a:xfrm>
            <a:off x="817830" y="579422"/>
            <a:ext cx="5278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스택의 자료 가져오기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522AA0-35E1-4BE8-B341-7EF849AD18D0}"/>
              </a:ext>
            </a:extLst>
          </p:cNvPr>
          <p:cNvCxnSpPr>
            <a:cxnSpLocks/>
          </p:cNvCxnSpPr>
          <p:nvPr/>
        </p:nvCxnSpPr>
        <p:spPr>
          <a:xfrm>
            <a:off x="742384" y="697115"/>
            <a:ext cx="0" cy="33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54742E2-D94D-41A0-8BB5-8300ACBD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9043437-5886-4372-B9DA-8412861D7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64488"/>
              </p:ext>
            </p:extLst>
          </p:nvPr>
        </p:nvGraphicFramePr>
        <p:xfrm>
          <a:off x="889946" y="2882785"/>
          <a:ext cx="11803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303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</a:t>
                      </a:r>
                      <a:endParaRPr lang="ko-KR" altLang="en-US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8D02A5AC-6FDB-4775-A96D-1EB74BC83AEA}"/>
              </a:ext>
            </a:extLst>
          </p:cNvPr>
          <p:cNvSpPr/>
          <p:nvPr/>
        </p:nvSpPr>
        <p:spPr>
          <a:xfrm>
            <a:off x="2624769" y="3279139"/>
            <a:ext cx="506637" cy="106149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3F2CB516-4D49-410B-9B5D-F20D69F01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997104"/>
              </p:ext>
            </p:extLst>
          </p:nvPr>
        </p:nvGraphicFramePr>
        <p:xfrm>
          <a:off x="3604373" y="1973422"/>
          <a:ext cx="11803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303">
                  <a:extLst>
                    <a:ext uri="{9D8B030D-6E8A-4147-A177-3AD203B41FA5}">
                      <a16:colId xmlns:a16="http://schemas.microsoft.com/office/drawing/2014/main" val="3033869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949784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5C32FB7-3C8E-4E99-AEF6-49A9711FCE93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3833449" y="2344262"/>
            <a:ext cx="361075" cy="49061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5C015F25-D777-48BA-AFC0-5E4D03785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865236"/>
              </p:ext>
            </p:extLst>
          </p:nvPr>
        </p:nvGraphicFramePr>
        <p:xfrm>
          <a:off x="3542297" y="2882785"/>
          <a:ext cx="11803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303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DBAD5C2F-2935-4F2D-97F4-D1C9F5812EC0}"/>
              </a:ext>
            </a:extLst>
          </p:cNvPr>
          <p:cNvSpPr txBox="1"/>
          <p:nvPr/>
        </p:nvSpPr>
        <p:spPr>
          <a:xfrm>
            <a:off x="5295745" y="2248720"/>
            <a:ext cx="79437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팝</a:t>
            </a:r>
            <a:r>
              <a:rPr lang="en-US" altLang="ko-KR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(pop)</a:t>
            </a:r>
            <a:r>
              <a:rPr lang="ko-KR" altLang="en-US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스택에서 자료를 가져오는 연산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   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스택에서는 자료를 제거한 뒤 가져온다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   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푸시 연산과 마찬가지로 스택의 맨 위에서만 수행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부족</a:t>
            </a:r>
            <a:r>
              <a:rPr lang="en-US" altLang="ko-KR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(underflow)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아무 자료가 없는 빈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(empty)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스택에서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           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팝 연산을 수행할 경우 제거할 자료가 없어서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           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아무 자료도 반환하지 못하는 현상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74802-C675-4073-B13D-D0372CE64293}"/>
              </a:ext>
            </a:extLst>
          </p:cNvPr>
          <p:cNvSpPr txBox="1"/>
          <p:nvPr/>
        </p:nvSpPr>
        <p:spPr>
          <a:xfrm>
            <a:off x="1491388" y="4394100"/>
            <a:ext cx="66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(Top)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4A71C4-B55D-4BB6-89EF-DDA67923D47B}"/>
              </a:ext>
            </a:extLst>
          </p:cNvPr>
          <p:cNvSpPr txBox="1"/>
          <p:nvPr/>
        </p:nvSpPr>
        <p:spPr>
          <a:xfrm>
            <a:off x="3833449" y="4784891"/>
            <a:ext cx="66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(Top)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D6960D-DD6B-46E3-BCC9-7A590540C4BE}"/>
              </a:ext>
            </a:extLst>
          </p:cNvPr>
          <p:cNvSpPr txBox="1"/>
          <p:nvPr/>
        </p:nvSpPr>
        <p:spPr>
          <a:xfrm>
            <a:off x="3913453" y="1621357"/>
            <a:ext cx="66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(pop)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69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651E77-0E85-4F15-8313-54B20DEF4BD3}"/>
              </a:ext>
            </a:extLst>
          </p:cNvPr>
          <p:cNvSpPr txBox="1"/>
          <p:nvPr/>
        </p:nvSpPr>
        <p:spPr>
          <a:xfrm>
            <a:off x="817830" y="579422"/>
            <a:ext cx="5278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스택의 자료 가져오기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522AA0-35E1-4BE8-B341-7EF849AD18D0}"/>
              </a:ext>
            </a:extLst>
          </p:cNvPr>
          <p:cNvCxnSpPr>
            <a:cxnSpLocks/>
          </p:cNvCxnSpPr>
          <p:nvPr/>
        </p:nvCxnSpPr>
        <p:spPr>
          <a:xfrm>
            <a:off x="742384" y="697115"/>
            <a:ext cx="0" cy="33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54742E2-D94D-41A0-8BB5-8300ACBD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/>
              <a:t>4</a:t>
            </a:r>
            <a:endParaRPr lang="ko-KR" altLang="en-US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9043437-5886-4372-B9DA-8412861D7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273575"/>
              </p:ext>
            </p:extLst>
          </p:nvPr>
        </p:nvGraphicFramePr>
        <p:xfrm>
          <a:off x="889946" y="2882785"/>
          <a:ext cx="11803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303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</a:t>
                      </a:r>
                      <a:endParaRPr lang="ko-KR" altLang="en-US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8D02A5AC-6FDB-4775-A96D-1EB74BC83AEA}"/>
              </a:ext>
            </a:extLst>
          </p:cNvPr>
          <p:cNvSpPr/>
          <p:nvPr/>
        </p:nvSpPr>
        <p:spPr>
          <a:xfrm>
            <a:off x="2624769" y="3279139"/>
            <a:ext cx="506637" cy="106149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3F2CB516-4D49-410B-9B5D-F20D69F01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510950"/>
              </p:ext>
            </p:extLst>
          </p:nvPr>
        </p:nvGraphicFramePr>
        <p:xfrm>
          <a:off x="3604373" y="1973422"/>
          <a:ext cx="118030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303">
                  <a:extLst>
                    <a:ext uri="{9D8B030D-6E8A-4147-A177-3AD203B41FA5}">
                      <a16:colId xmlns:a16="http://schemas.microsoft.com/office/drawing/2014/main" val="3033869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</a:t>
                      </a:r>
                      <a:endParaRPr lang="ko-KR" altLang="en-US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949784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5C015F25-D777-48BA-AFC0-5E4D03785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922172"/>
              </p:ext>
            </p:extLst>
          </p:nvPr>
        </p:nvGraphicFramePr>
        <p:xfrm>
          <a:off x="3542297" y="2882785"/>
          <a:ext cx="11803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303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DBAD5C2F-2935-4F2D-97F4-D1C9F5812EC0}"/>
              </a:ext>
            </a:extLst>
          </p:cNvPr>
          <p:cNvSpPr txBox="1"/>
          <p:nvPr/>
        </p:nvSpPr>
        <p:spPr>
          <a:xfrm>
            <a:off x="5133491" y="3050231"/>
            <a:ext cx="7943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피크</a:t>
            </a:r>
            <a:r>
              <a:rPr lang="en-US" altLang="ko-KR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(peek)</a:t>
            </a:r>
            <a:r>
              <a:rPr lang="ko-KR" altLang="en-US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연산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팝 연산과 마찬가지로 스택에서 자료를 가져오는 연산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         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스택에서 자료를 제거하지는 않음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                    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탑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(Top)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이용하여 스택의 맨 위 자료를 반환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74802-C675-4073-B13D-D0372CE64293}"/>
              </a:ext>
            </a:extLst>
          </p:cNvPr>
          <p:cNvSpPr txBox="1"/>
          <p:nvPr/>
        </p:nvSpPr>
        <p:spPr>
          <a:xfrm>
            <a:off x="1491388" y="4394100"/>
            <a:ext cx="66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(Top)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D6960D-DD6B-46E3-BCC9-7A590540C4BE}"/>
              </a:ext>
            </a:extLst>
          </p:cNvPr>
          <p:cNvSpPr txBox="1"/>
          <p:nvPr/>
        </p:nvSpPr>
        <p:spPr>
          <a:xfrm>
            <a:off x="3868297" y="1621357"/>
            <a:ext cx="66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(peek)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1C8D02B-28C6-462D-9EA0-7CBEA83D0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235373"/>
              </p:ext>
            </p:extLst>
          </p:nvPr>
        </p:nvGraphicFramePr>
        <p:xfrm>
          <a:off x="3542297" y="2882785"/>
          <a:ext cx="11803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303">
                  <a:extLst>
                    <a:ext uri="{9D8B030D-6E8A-4147-A177-3AD203B41FA5}">
                      <a16:colId xmlns:a16="http://schemas.microsoft.com/office/drawing/2014/main" val="419314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1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4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4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3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A</a:t>
                      </a:r>
                      <a:endParaRPr lang="ko-KR" altLang="en-US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60589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EB083CB-89AB-4928-8BAC-4526B29B7044}"/>
              </a:ext>
            </a:extLst>
          </p:cNvPr>
          <p:cNvSpPr txBox="1"/>
          <p:nvPr/>
        </p:nvSpPr>
        <p:spPr>
          <a:xfrm>
            <a:off x="4143739" y="4394100"/>
            <a:ext cx="66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(Top)</a:t>
            </a:r>
            <a:endParaRPr lang="ko-KR" altLang="en-US" sz="1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5C32FB7-3C8E-4E99-AEF6-49A9711FCE93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4143739" y="2344262"/>
            <a:ext cx="50785" cy="199636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81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651E77-0E85-4F15-8313-54B20DEF4BD3}"/>
              </a:ext>
            </a:extLst>
          </p:cNvPr>
          <p:cNvSpPr txBox="1"/>
          <p:nvPr/>
        </p:nvSpPr>
        <p:spPr>
          <a:xfrm>
            <a:off x="817830" y="579422"/>
            <a:ext cx="5278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스택의 추상 자료형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522AA0-35E1-4BE8-B341-7EF849AD18D0}"/>
              </a:ext>
            </a:extLst>
          </p:cNvPr>
          <p:cNvCxnSpPr>
            <a:cxnSpLocks/>
          </p:cNvCxnSpPr>
          <p:nvPr/>
        </p:nvCxnSpPr>
        <p:spPr>
          <a:xfrm>
            <a:off x="742384" y="697115"/>
            <a:ext cx="0" cy="33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54742E2-D94D-41A0-8BB5-8300ACBD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ko-KR"/>
              <a:t>5</a:t>
            </a:r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E5AE15-55F4-45B9-95A7-C6DFFA2A3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651326"/>
              </p:ext>
            </p:extLst>
          </p:nvPr>
        </p:nvGraphicFramePr>
        <p:xfrm>
          <a:off x="1840088" y="2135087"/>
          <a:ext cx="8511823" cy="3139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5612">
                  <a:extLst>
                    <a:ext uri="{9D8B030D-6E8A-4147-A177-3AD203B41FA5}">
                      <a16:colId xmlns:a16="http://schemas.microsoft.com/office/drawing/2014/main" val="1729726301"/>
                    </a:ext>
                  </a:extLst>
                </a:gridCol>
                <a:gridCol w="1186073">
                  <a:extLst>
                    <a:ext uri="{9D8B030D-6E8A-4147-A177-3AD203B41FA5}">
                      <a16:colId xmlns:a16="http://schemas.microsoft.com/office/drawing/2014/main" val="1252766369"/>
                    </a:ext>
                  </a:extLst>
                </a:gridCol>
                <a:gridCol w="1209331">
                  <a:extLst>
                    <a:ext uri="{9D8B030D-6E8A-4147-A177-3AD203B41FA5}">
                      <a16:colId xmlns:a16="http://schemas.microsoft.com/office/drawing/2014/main" val="836724053"/>
                    </a:ext>
                  </a:extLst>
                </a:gridCol>
                <a:gridCol w="1244214">
                  <a:extLst>
                    <a:ext uri="{9D8B030D-6E8A-4147-A177-3AD203B41FA5}">
                      <a16:colId xmlns:a16="http://schemas.microsoft.com/office/drawing/2014/main" val="3555626698"/>
                    </a:ext>
                  </a:extLst>
                </a:gridCol>
                <a:gridCol w="3546593">
                  <a:extLst>
                    <a:ext uri="{9D8B030D-6E8A-4147-A177-3AD203B41FA5}">
                      <a16:colId xmlns:a16="http://schemas.microsoft.com/office/drawing/2014/main" val="39890457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입력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출력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397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스택 생성</a:t>
                      </a:r>
                      <a:endParaRPr lang="ko-KR" altLang="en-US"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createStack()</a:t>
                      </a:r>
                      <a:endParaRPr lang="ko-KR" altLang="en-US" sz="12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스택의 크기 </a:t>
                      </a:r>
                      <a:r>
                        <a:rPr lang="en-US" altLang="ko-KR" sz="1200"/>
                        <a:t>n</a:t>
                      </a:r>
                      <a:endParaRPr lang="ko-KR" altLang="en-US"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스택</a:t>
                      </a:r>
                      <a:endParaRPr lang="ko-KR" altLang="en-US"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빈 스택을 생성</a:t>
                      </a:r>
                      <a:endParaRPr lang="ko-KR" altLang="en-US"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767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스택 삭제</a:t>
                      </a:r>
                      <a:endParaRPr lang="ko-KR" altLang="en-US"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deleteStack()</a:t>
                      </a:r>
                      <a:endParaRPr lang="ko-KR" altLang="en-US" sz="12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스택</a:t>
                      </a:r>
                      <a:endParaRPr lang="ko-KR" altLang="en-US"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N/A</a:t>
                      </a:r>
                      <a:endParaRPr lang="ko-KR" altLang="en-US"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스택의 메모리를 해제</a:t>
                      </a:r>
                      <a:endParaRPr lang="ko-KR" altLang="en-US"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805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자료 추가</a:t>
                      </a:r>
                      <a:endParaRPr lang="en-US" altLang="ko-KR" sz="1200"/>
                    </a:p>
                    <a:p>
                      <a:pPr algn="ctr" latinLnBrk="1"/>
                      <a:r>
                        <a:rPr lang="ko-KR" altLang="en-US" sz="1200"/>
                        <a:t>가능 여부 판단</a:t>
                      </a:r>
                      <a:endParaRPr lang="ko-KR" altLang="en-US"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isFull()</a:t>
                      </a:r>
                      <a:endParaRPr lang="ko-KR" altLang="en-US" sz="12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스택</a:t>
                      </a:r>
                      <a:endParaRPr lang="ko-KR" altLang="en-US"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True/False</a:t>
                      </a:r>
                      <a:endParaRPr lang="ko-KR" altLang="en-US"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스택에 푸시를 수행할 수 있는지를 반환</a:t>
                      </a:r>
                      <a:endParaRPr lang="en-US" altLang="ko-KR" sz="1200"/>
                    </a:p>
                    <a:p>
                      <a:pPr algn="l" latinLnBrk="1"/>
                      <a:r>
                        <a:rPr lang="ko-KR" altLang="en-US" sz="1200"/>
                        <a:t>단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배열 스택인 경우</a:t>
                      </a:r>
                      <a:endParaRPr lang="ko-KR" altLang="en-US"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61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빈 스택인지</a:t>
                      </a:r>
                      <a:endParaRPr lang="en-US" altLang="ko-KR" sz="1200"/>
                    </a:p>
                    <a:p>
                      <a:pPr algn="ctr" latinLnBrk="1"/>
                      <a:r>
                        <a:rPr lang="ko-KR" altLang="en-US" sz="1200"/>
                        <a:t>여부 판단</a:t>
                      </a:r>
                      <a:endParaRPr lang="ko-KR" altLang="en-US"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isEmpty()</a:t>
                      </a:r>
                      <a:endParaRPr lang="ko-KR" altLang="en-US" sz="12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스택</a:t>
                      </a:r>
                      <a:endParaRPr lang="ko-KR" altLang="en-US"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True/False</a:t>
                      </a:r>
                      <a:endParaRPr lang="ko-KR" altLang="en-US"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빈 스택인지를 반환</a:t>
                      </a:r>
                      <a:endParaRPr lang="ko-KR" altLang="en-US"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3617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푸시</a:t>
                      </a:r>
                      <a:endParaRPr lang="ko-KR" altLang="en-US"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push()</a:t>
                      </a:r>
                      <a:endParaRPr lang="ko-KR" altLang="en-US" sz="12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스택</a:t>
                      </a:r>
                      <a:endParaRPr lang="ko-KR" altLang="en-US"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성공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실패 여부</a:t>
                      </a:r>
                      <a:endParaRPr lang="ko-KR" altLang="en-US"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스택의 맨 위에 새로운 자료를 추가</a:t>
                      </a:r>
                      <a:endParaRPr lang="ko-KR" altLang="en-US"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950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팝</a:t>
                      </a:r>
                      <a:endParaRPr lang="ko-KR" altLang="en-US"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pop()</a:t>
                      </a:r>
                      <a:endParaRPr lang="ko-KR" altLang="en-US" sz="12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자료</a:t>
                      </a:r>
                      <a:endParaRPr lang="ko-KR" altLang="en-US"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자료</a:t>
                      </a:r>
                      <a:endParaRPr lang="ko-KR" altLang="en-US"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스택의 맨 위에 있는 자료를 제거한 뒤 이를 반환</a:t>
                      </a:r>
                      <a:endParaRPr lang="ko-KR" altLang="en-US"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11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피크</a:t>
                      </a:r>
                      <a:endParaRPr lang="ko-KR" altLang="en-US"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peek()</a:t>
                      </a:r>
                      <a:endParaRPr lang="ko-KR" altLang="en-US" sz="1200"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스택</a:t>
                      </a:r>
                      <a:endParaRPr lang="ko-KR" altLang="en-US"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자료</a:t>
                      </a:r>
                      <a:endParaRPr lang="ko-KR" altLang="en-US"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/>
                        <a:t>스택의 맨 위에 있는 자료를 반환 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제거하지 않음</a:t>
                      </a:r>
                      <a:r>
                        <a:rPr lang="en-US" altLang="ko-KR" sz="1200"/>
                        <a:t>)</a:t>
                      </a:r>
                      <a:endParaRPr lang="ko-KR" altLang="en-US" sz="12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119612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48C254-B906-4AE4-BFCA-553E2AD13023}"/>
              </a:ext>
            </a:extLst>
          </p:cNvPr>
          <p:cNvSpPr/>
          <p:nvPr/>
        </p:nvSpPr>
        <p:spPr>
          <a:xfrm>
            <a:off x="624689" y="1464976"/>
            <a:ext cx="10719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스택의 구현에 필요한 기본 연산을 정리한 추상 자료형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128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651E77-0E85-4F15-8313-54B20DEF4BD3}"/>
              </a:ext>
            </a:extLst>
          </p:cNvPr>
          <p:cNvSpPr txBox="1"/>
          <p:nvPr/>
        </p:nvSpPr>
        <p:spPr>
          <a:xfrm>
            <a:off x="817829" y="579422"/>
            <a:ext cx="729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스택의 적용  </a:t>
            </a:r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역순인 문자열 만들기</a:t>
            </a:r>
            <a:endParaRPr lang="ko-KR" altLang="en-US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522AA0-35E1-4BE8-B341-7EF849AD18D0}"/>
              </a:ext>
            </a:extLst>
          </p:cNvPr>
          <p:cNvCxnSpPr>
            <a:cxnSpLocks/>
          </p:cNvCxnSpPr>
          <p:nvPr/>
        </p:nvCxnSpPr>
        <p:spPr>
          <a:xfrm>
            <a:off x="742384" y="697115"/>
            <a:ext cx="0" cy="33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0FB60E-2064-48A3-9E51-E6285FA4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1602F-8F6C-42D1-A65F-EA98FB4CB314}"/>
              </a:ext>
            </a:extLst>
          </p:cNvPr>
          <p:cNvSpPr txBox="1"/>
          <p:nvPr/>
        </p:nvSpPr>
        <p:spPr>
          <a:xfrm>
            <a:off x="1027289" y="1638680"/>
            <a:ext cx="957297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‘ABC’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의 문자열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				A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B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 →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C</a:t>
            </a:r>
          </a:p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‘ABC’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 의 역순인 문자열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‘CBA’			C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 →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B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 → 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15D74F-C40C-4D4A-8EBD-9FBCD67AA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934" y="2274428"/>
            <a:ext cx="6149798" cy="209249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6590CFA-91DF-4776-BD49-8F13D83D4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16750"/>
            <a:ext cx="6310532" cy="215115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ABFB96D-3F37-4F0F-9676-BD984CEC8215}"/>
              </a:ext>
            </a:extLst>
          </p:cNvPr>
          <p:cNvSpPr txBox="1"/>
          <p:nvPr/>
        </p:nvSpPr>
        <p:spPr>
          <a:xfrm>
            <a:off x="7699022" y="2889956"/>
            <a:ext cx="3826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Step-A. </a:t>
            </a:r>
            <a:r>
              <a:rPr lang="ko-KR" altLang="en-US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푸시하기</a:t>
            </a:r>
            <a:endParaRPr lang="en-US" altLang="ko-KR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문자열의 문자를 순서대로         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모두 스택에 푸시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191198-CBB8-4F76-B8A4-287A9ACCDBE8}"/>
              </a:ext>
            </a:extLst>
          </p:cNvPr>
          <p:cNvSpPr txBox="1"/>
          <p:nvPr/>
        </p:nvSpPr>
        <p:spPr>
          <a:xfrm>
            <a:off x="7699022" y="4930662"/>
            <a:ext cx="3826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Step-B. </a:t>
            </a:r>
            <a:r>
              <a:rPr lang="ko-KR" altLang="en-US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팝하기</a:t>
            </a:r>
            <a:endParaRPr lang="en-US" altLang="ko-KR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빈 스택이 될 때까지 스택에서 문자를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팝하기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830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651E77-0E85-4F15-8313-54B20DEF4BD3}"/>
              </a:ext>
            </a:extLst>
          </p:cNvPr>
          <p:cNvSpPr txBox="1"/>
          <p:nvPr/>
        </p:nvSpPr>
        <p:spPr>
          <a:xfrm>
            <a:off x="817829" y="579422"/>
            <a:ext cx="729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스택의 적용  </a:t>
            </a:r>
            <a:r>
              <a:rPr lang="en-US" altLang="ko-KR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수식에서 괄호 검사하기</a:t>
            </a:r>
            <a:endParaRPr lang="ko-KR" altLang="en-US" sz="32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4522AA0-35E1-4BE8-B341-7EF849AD18D0}"/>
              </a:ext>
            </a:extLst>
          </p:cNvPr>
          <p:cNvCxnSpPr>
            <a:cxnSpLocks/>
          </p:cNvCxnSpPr>
          <p:nvPr/>
        </p:nvCxnSpPr>
        <p:spPr>
          <a:xfrm>
            <a:off x="742384" y="697115"/>
            <a:ext cx="0" cy="334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0FB60E-2064-48A3-9E51-E6285FA4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1602F-8F6C-42D1-A65F-EA98FB4CB314}"/>
              </a:ext>
            </a:extLst>
          </p:cNvPr>
          <p:cNvSpPr txBox="1"/>
          <p:nvPr/>
        </p:nvSpPr>
        <p:spPr>
          <a:xfrm>
            <a:off x="904367" y="1897819"/>
            <a:ext cx="519163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여는 괄호를 만나면 → 푸시</a:t>
            </a: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닫는 괄호를 만나면 → 팝해서 괄호의 종류를 조사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3C53EF-9518-4130-8920-CC5D11A542DD}"/>
              </a:ext>
            </a:extLst>
          </p:cNvPr>
          <p:cNvSpPr txBox="1"/>
          <p:nvPr/>
        </p:nvSpPr>
        <p:spPr>
          <a:xfrm>
            <a:off x="904367" y="1346342"/>
            <a:ext cx="794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입력받은 수식에서 괄호의 쌍이 맞는지 검사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8C8BCB1-CB65-41CC-96A3-303C14EC7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087401"/>
              </p:ext>
            </p:extLst>
          </p:nvPr>
        </p:nvGraphicFramePr>
        <p:xfrm>
          <a:off x="849401" y="3741177"/>
          <a:ext cx="1178754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8754">
                  <a:extLst>
                    <a:ext uri="{9D8B030D-6E8A-4147-A177-3AD203B41FA5}">
                      <a16:colId xmlns:a16="http://schemas.microsoft.com/office/drawing/2014/main" val="3842061584"/>
                    </a:ext>
                  </a:extLst>
                </a:gridCol>
              </a:tblGrid>
              <a:tr h="215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올바른 예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000765"/>
                  </a:ext>
                </a:extLst>
              </a:tr>
              <a:tr h="215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(A + B) * C</a:t>
                      </a:r>
                      <a:endParaRPr lang="ko-KR" altLang="en-US" sz="14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346007"/>
                  </a:ext>
                </a:extLst>
              </a:tr>
              <a:tr h="215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{(A + B) * C}</a:t>
                      </a:r>
                      <a:endParaRPr lang="ko-KR" altLang="en-US" sz="14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231488"/>
                  </a:ext>
                </a:extLst>
              </a:tr>
              <a:tr h="215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{(A + B)} * C</a:t>
                      </a:r>
                      <a:endParaRPr lang="ko-KR" altLang="en-US" sz="14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2439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4A8036C-C4E2-4A99-BA74-24EC71385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201848"/>
              </p:ext>
            </p:extLst>
          </p:nvPr>
        </p:nvGraphicFramePr>
        <p:xfrm>
          <a:off x="2555198" y="4075527"/>
          <a:ext cx="721233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33">
                  <a:extLst>
                    <a:ext uri="{9D8B030D-6E8A-4147-A177-3AD203B41FA5}">
                      <a16:colId xmlns:a16="http://schemas.microsoft.com/office/drawing/2014/main" val="3136528953"/>
                    </a:ext>
                  </a:extLst>
                </a:gridCol>
              </a:tblGrid>
              <a:tr h="17667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69186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929092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67921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79328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62150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49A87B2-EC09-48F1-8F51-D6838CD9D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504370"/>
              </p:ext>
            </p:extLst>
          </p:nvPr>
        </p:nvGraphicFramePr>
        <p:xfrm>
          <a:off x="3825198" y="4075527"/>
          <a:ext cx="721233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33">
                  <a:extLst>
                    <a:ext uri="{9D8B030D-6E8A-4147-A177-3AD203B41FA5}">
                      <a16:colId xmlns:a16="http://schemas.microsoft.com/office/drawing/2014/main" val="3136528953"/>
                    </a:ext>
                  </a:extLst>
                </a:gridCol>
              </a:tblGrid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69186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929092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67921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79328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{</a:t>
                      </a:r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6215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602C7FE-21BA-4A6F-95CD-8089B9AC1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49235"/>
              </p:ext>
            </p:extLst>
          </p:nvPr>
        </p:nvGraphicFramePr>
        <p:xfrm>
          <a:off x="5095198" y="4075527"/>
          <a:ext cx="721233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33">
                  <a:extLst>
                    <a:ext uri="{9D8B030D-6E8A-4147-A177-3AD203B41FA5}">
                      <a16:colId xmlns:a16="http://schemas.microsoft.com/office/drawing/2014/main" val="3136528953"/>
                    </a:ext>
                  </a:extLst>
                </a:gridCol>
              </a:tblGrid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69186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929092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67921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</a:t>
                      </a:r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79328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{</a:t>
                      </a:r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62150"/>
                  </a:ext>
                </a:extLst>
              </a:tr>
            </a:tbl>
          </a:graphicData>
        </a:graphic>
      </p:graphicFrame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8C1752E-B978-4804-B98C-7683B99E925B}"/>
              </a:ext>
            </a:extLst>
          </p:cNvPr>
          <p:cNvSpPr/>
          <p:nvPr/>
        </p:nvSpPr>
        <p:spPr>
          <a:xfrm>
            <a:off x="3411482" y="4220673"/>
            <a:ext cx="287764" cy="73970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DB1B2ED-E68B-4F31-9394-E949CE9DE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208269"/>
              </p:ext>
            </p:extLst>
          </p:nvPr>
        </p:nvGraphicFramePr>
        <p:xfrm>
          <a:off x="2941231" y="3445947"/>
          <a:ext cx="67039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399">
                  <a:extLst>
                    <a:ext uri="{9D8B030D-6E8A-4147-A177-3AD203B41FA5}">
                      <a16:colId xmlns:a16="http://schemas.microsoft.com/office/drawing/2014/main" val="3033869977"/>
                    </a:ext>
                  </a:extLst>
                </a:gridCol>
              </a:tblGrid>
              <a:tr h="258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{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949784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0803692-2A87-49BE-8E62-02BAD749DC52}"/>
              </a:ext>
            </a:extLst>
          </p:cNvPr>
          <p:cNvCxnSpPr>
            <a:cxnSpLocks/>
          </p:cNvCxnSpPr>
          <p:nvPr/>
        </p:nvCxnSpPr>
        <p:spPr>
          <a:xfrm flipH="1">
            <a:off x="3052091" y="3720895"/>
            <a:ext cx="224340" cy="335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BF49B524-6B09-4FC1-96BD-A83E51E21C7A}"/>
              </a:ext>
            </a:extLst>
          </p:cNvPr>
          <p:cNvSpPr/>
          <p:nvPr/>
        </p:nvSpPr>
        <p:spPr>
          <a:xfrm>
            <a:off x="4690143" y="4220672"/>
            <a:ext cx="287764" cy="73970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B012AD-95CA-44A9-B323-C0504DBA9F3E}"/>
              </a:ext>
            </a:extLst>
          </p:cNvPr>
          <p:cNvSpPr txBox="1"/>
          <p:nvPr/>
        </p:nvSpPr>
        <p:spPr>
          <a:xfrm>
            <a:off x="2736506" y="3115198"/>
            <a:ext cx="1349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{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 ( A + B )  * C }</a:t>
            </a:r>
            <a:endParaRPr lang="ko-KR" altLang="en-US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B0BD911-3CD7-4B81-8BFA-0C7ECEA8D0A0}"/>
              </a:ext>
            </a:extLst>
          </p:cNvPr>
          <p:cNvCxnSpPr/>
          <p:nvPr/>
        </p:nvCxnSpPr>
        <p:spPr>
          <a:xfrm>
            <a:off x="2736506" y="3380781"/>
            <a:ext cx="204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D42DD9A-ACD2-49F8-8811-6B543B32F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438741"/>
              </p:ext>
            </p:extLst>
          </p:nvPr>
        </p:nvGraphicFramePr>
        <p:xfrm>
          <a:off x="4211231" y="3445947"/>
          <a:ext cx="67039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399">
                  <a:extLst>
                    <a:ext uri="{9D8B030D-6E8A-4147-A177-3AD203B41FA5}">
                      <a16:colId xmlns:a16="http://schemas.microsoft.com/office/drawing/2014/main" val="3033869977"/>
                    </a:ext>
                  </a:extLst>
                </a:gridCol>
              </a:tblGrid>
              <a:tr h="258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{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949784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BB27316-1700-4742-92BE-7D241E924512}"/>
              </a:ext>
            </a:extLst>
          </p:cNvPr>
          <p:cNvCxnSpPr>
            <a:cxnSpLocks/>
          </p:cNvCxnSpPr>
          <p:nvPr/>
        </p:nvCxnSpPr>
        <p:spPr>
          <a:xfrm flipH="1">
            <a:off x="4322091" y="3720895"/>
            <a:ext cx="224340" cy="335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7920086-151A-49D1-AE06-44C36BEF019D}"/>
              </a:ext>
            </a:extLst>
          </p:cNvPr>
          <p:cNvSpPr txBox="1"/>
          <p:nvPr/>
        </p:nvSpPr>
        <p:spPr>
          <a:xfrm>
            <a:off x="4006506" y="3115198"/>
            <a:ext cx="1349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{ </a:t>
            </a:r>
            <a:r>
              <a:rPr lang="en-US" altLang="ko-KR"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 A + B )  * C }</a:t>
            </a:r>
            <a:endParaRPr lang="ko-KR" altLang="en-US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B63143E-4348-454C-B449-48623FB2D3C2}"/>
              </a:ext>
            </a:extLst>
          </p:cNvPr>
          <p:cNvCxnSpPr/>
          <p:nvPr/>
        </p:nvCxnSpPr>
        <p:spPr>
          <a:xfrm>
            <a:off x="4153263" y="3380781"/>
            <a:ext cx="204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5F839439-47D3-4554-B9F6-5E0799ECB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362904"/>
              </p:ext>
            </p:extLst>
          </p:nvPr>
        </p:nvGraphicFramePr>
        <p:xfrm>
          <a:off x="7064645" y="4075527"/>
          <a:ext cx="721233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33">
                  <a:extLst>
                    <a:ext uri="{9D8B030D-6E8A-4147-A177-3AD203B41FA5}">
                      <a16:colId xmlns:a16="http://schemas.microsoft.com/office/drawing/2014/main" val="3136528953"/>
                    </a:ext>
                  </a:extLst>
                </a:gridCol>
              </a:tblGrid>
              <a:tr h="17667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69186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929092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67921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79328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{</a:t>
                      </a:r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62150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FD8AD9B-43D3-4112-B3AE-C6611EC41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875167"/>
              </p:ext>
            </p:extLst>
          </p:nvPr>
        </p:nvGraphicFramePr>
        <p:xfrm>
          <a:off x="8334645" y="4075527"/>
          <a:ext cx="721233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33">
                  <a:extLst>
                    <a:ext uri="{9D8B030D-6E8A-4147-A177-3AD203B41FA5}">
                      <a16:colId xmlns:a16="http://schemas.microsoft.com/office/drawing/2014/main" val="3136528953"/>
                    </a:ext>
                  </a:extLst>
                </a:gridCol>
              </a:tblGrid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69186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929092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67921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79328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62150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BD7636A2-5D15-4460-AE54-FD0FA19B3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786224"/>
              </p:ext>
            </p:extLst>
          </p:nvPr>
        </p:nvGraphicFramePr>
        <p:xfrm>
          <a:off x="9604645" y="4075527"/>
          <a:ext cx="721233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33">
                  <a:extLst>
                    <a:ext uri="{9D8B030D-6E8A-4147-A177-3AD203B41FA5}">
                      <a16:colId xmlns:a16="http://schemas.microsoft.com/office/drawing/2014/main" val="3136528953"/>
                    </a:ext>
                  </a:extLst>
                </a:gridCol>
              </a:tblGrid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69186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929092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67921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79328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62150"/>
                  </a:ext>
                </a:extLst>
              </a:tr>
            </a:tbl>
          </a:graphicData>
        </a:graphic>
      </p:graphicFrame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0BDFA699-F7E6-4EC5-8729-818F48ABBFBF}"/>
              </a:ext>
            </a:extLst>
          </p:cNvPr>
          <p:cNvSpPr/>
          <p:nvPr/>
        </p:nvSpPr>
        <p:spPr>
          <a:xfrm>
            <a:off x="7920929" y="4220673"/>
            <a:ext cx="287764" cy="73970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1C699324-F27F-4F21-B14E-229275132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586300"/>
              </p:ext>
            </p:extLst>
          </p:nvPr>
        </p:nvGraphicFramePr>
        <p:xfrm>
          <a:off x="6993841" y="3430201"/>
          <a:ext cx="67039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399">
                  <a:extLst>
                    <a:ext uri="{9D8B030D-6E8A-4147-A177-3AD203B41FA5}">
                      <a16:colId xmlns:a16="http://schemas.microsoft.com/office/drawing/2014/main" val="3033869977"/>
                    </a:ext>
                  </a:extLst>
                </a:gridCol>
              </a:tblGrid>
              <a:tr h="258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949784"/>
                  </a:ext>
                </a:extLst>
              </a:tr>
            </a:tbl>
          </a:graphicData>
        </a:graphic>
      </p:graphicFrame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ED8AB7F-13EC-404A-843D-FCF745F88896}"/>
              </a:ext>
            </a:extLst>
          </p:cNvPr>
          <p:cNvCxnSpPr>
            <a:cxnSpLocks/>
            <a:endCxn id="35" idx="2"/>
          </p:cNvCxnSpPr>
          <p:nvPr/>
        </p:nvCxnSpPr>
        <p:spPr>
          <a:xfrm flipH="1" flipV="1">
            <a:off x="7329040" y="3704521"/>
            <a:ext cx="266150" cy="371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2C14E45F-88BB-4103-8405-CA2B3D007B28}"/>
              </a:ext>
            </a:extLst>
          </p:cNvPr>
          <p:cNvSpPr/>
          <p:nvPr/>
        </p:nvSpPr>
        <p:spPr>
          <a:xfrm>
            <a:off x="9199590" y="4220672"/>
            <a:ext cx="287764" cy="73970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C4DF70-C8BB-45B7-8907-F79201040CD7}"/>
              </a:ext>
            </a:extLst>
          </p:cNvPr>
          <p:cNvSpPr txBox="1"/>
          <p:nvPr/>
        </p:nvSpPr>
        <p:spPr>
          <a:xfrm>
            <a:off x="6789116" y="3099452"/>
            <a:ext cx="1349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{ ( A + B </a:t>
            </a:r>
            <a:r>
              <a:rPr lang="en-US" altLang="ko-KR"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 } * C</a:t>
            </a:r>
            <a:endParaRPr lang="ko-KR" altLang="en-US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B258DF0-73D4-4DD9-9FC6-3955B44EAC27}"/>
              </a:ext>
            </a:extLst>
          </p:cNvPr>
          <p:cNvCxnSpPr/>
          <p:nvPr/>
        </p:nvCxnSpPr>
        <p:spPr>
          <a:xfrm>
            <a:off x="7390465" y="3357136"/>
            <a:ext cx="204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A04E9C01-AF6A-4E24-A9C2-BD3EE147A9BF}"/>
              </a:ext>
            </a:extLst>
          </p:cNvPr>
          <p:cNvSpPr/>
          <p:nvPr/>
        </p:nvSpPr>
        <p:spPr>
          <a:xfrm>
            <a:off x="6312166" y="4220672"/>
            <a:ext cx="287764" cy="73970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43932BB5-22DC-4391-AAAE-FED4A892B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28103"/>
              </p:ext>
            </p:extLst>
          </p:nvPr>
        </p:nvGraphicFramePr>
        <p:xfrm>
          <a:off x="6023641" y="3430201"/>
          <a:ext cx="67039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399">
                  <a:extLst>
                    <a:ext uri="{9D8B030D-6E8A-4147-A177-3AD203B41FA5}">
                      <a16:colId xmlns:a16="http://schemas.microsoft.com/office/drawing/2014/main" val="3033869977"/>
                    </a:ext>
                  </a:extLst>
                </a:gridCol>
              </a:tblGrid>
              <a:tr h="258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)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949784"/>
                  </a:ext>
                </a:extLst>
              </a:tr>
            </a:tbl>
          </a:graphicData>
        </a:graphic>
      </p:graphicFrame>
      <p:sp>
        <p:nvSpPr>
          <p:cNvPr id="46" name="화살표: 왼쪽/오른쪽 45">
            <a:extLst>
              <a:ext uri="{FF2B5EF4-FFF2-40B4-BE49-F238E27FC236}">
                <a16:creationId xmlns:a16="http://schemas.microsoft.com/office/drawing/2014/main" id="{7B5BFA9F-785E-49A6-8446-DF08328C7123}"/>
              </a:ext>
            </a:extLst>
          </p:cNvPr>
          <p:cNvSpPr/>
          <p:nvPr/>
        </p:nvSpPr>
        <p:spPr>
          <a:xfrm>
            <a:off x="6694040" y="3507636"/>
            <a:ext cx="299801" cy="13811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225961CB-340E-43FD-A052-1AEDBD927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554091"/>
              </p:ext>
            </p:extLst>
          </p:nvPr>
        </p:nvGraphicFramePr>
        <p:xfrm>
          <a:off x="8841649" y="3410886"/>
          <a:ext cx="67039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399">
                  <a:extLst>
                    <a:ext uri="{9D8B030D-6E8A-4147-A177-3AD203B41FA5}">
                      <a16:colId xmlns:a16="http://schemas.microsoft.com/office/drawing/2014/main" val="3033869977"/>
                    </a:ext>
                  </a:extLst>
                </a:gridCol>
              </a:tblGrid>
              <a:tr h="258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{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949784"/>
                  </a:ext>
                </a:extLst>
              </a:tr>
            </a:tbl>
          </a:graphicData>
        </a:graphic>
      </p:graphicFrame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A8BD05E-9908-49CE-833B-856A58BA7183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8888174" y="3685206"/>
            <a:ext cx="288674" cy="371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E27C7D8-93AF-4B75-BF16-B081613BD9A4}"/>
              </a:ext>
            </a:extLst>
          </p:cNvPr>
          <p:cNvSpPr txBox="1"/>
          <p:nvPr/>
        </p:nvSpPr>
        <p:spPr>
          <a:xfrm>
            <a:off x="8636924" y="3080137"/>
            <a:ext cx="1349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{ ( A + B ) * C </a:t>
            </a:r>
            <a:r>
              <a:rPr lang="en-US" altLang="ko-KR"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}</a:t>
            </a:r>
            <a:endParaRPr lang="ko-KR" altLang="en-US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1E0F82F-80EE-4047-AB27-BD81BA045528}"/>
              </a:ext>
            </a:extLst>
          </p:cNvPr>
          <p:cNvCxnSpPr/>
          <p:nvPr/>
        </p:nvCxnSpPr>
        <p:spPr>
          <a:xfrm>
            <a:off x="9567673" y="3345720"/>
            <a:ext cx="204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B065B62B-29B7-4363-8C2D-5F8411847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63032"/>
              </p:ext>
            </p:extLst>
          </p:nvPr>
        </p:nvGraphicFramePr>
        <p:xfrm>
          <a:off x="7871449" y="3410886"/>
          <a:ext cx="67039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399">
                  <a:extLst>
                    <a:ext uri="{9D8B030D-6E8A-4147-A177-3AD203B41FA5}">
                      <a16:colId xmlns:a16="http://schemas.microsoft.com/office/drawing/2014/main" val="3033869977"/>
                    </a:ext>
                  </a:extLst>
                </a:gridCol>
              </a:tblGrid>
              <a:tr h="258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}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949784"/>
                  </a:ext>
                </a:extLst>
              </a:tr>
            </a:tbl>
          </a:graphicData>
        </a:graphic>
      </p:graphicFrame>
      <p:sp>
        <p:nvSpPr>
          <p:cNvPr id="56" name="화살표: 왼쪽/오른쪽 55">
            <a:extLst>
              <a:ext uri="{FF2B5EF4-FFF2-40B4-BE49-F238E27FC236}">
                <a16:creationId xmlns:a16="http://schemas.microsoft.com/office/drawing/2014/main" id="{946E0454-7202-44E7-8536-D1F845AB6116}"/>
              </a:ext>
            </a:extLst>
          </p:cNvPr>
          <p:cNvSpPr/>
          <p:nvPr/>
        </p:nvSpPr>
        <p:spPr>
          <a:xfrm>
            <a:off x="8541848" y="3488321"/>
            <a:ext cx="299801" cy="13811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63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0FB60E-2064-48A3-9E51-E6285FA4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8</a:t>
            </a:r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ED8AB7F-13EC-404A-843D-FCF745F88896}"/>
              </a:ext>
            </a:extLst>
          </p:cNvPr>
          <p:cNvCxnSpPr>
            <a:cxnSpLocks/>
          </p:cNvCxnSpPr>
          <p:nvPr/>
        </p:nvCxnSpPr>
        <p:spPr>
          <a:xfrm flipV="1">
            <a:off x="6520859" y="994505"/>
            <a:ext cx="218950" cy="2746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24259A12-C2E6-4C1D-925F-D7249E269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853306"/>
              </p:ext>
            </p:extLst>
          </p:nvPr>
        </p:nvGraphicFramePr>
        <p:xfrm>
          <a:off x="793735" y="3271803"/>
          <a:ext cx="1349957" cy="121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9957">
                  <a:extLst>
                    <a:ext uri="{9D8B030D-6E8A-4147-A177-3AD203B41FA5}">
                      <a16:colId xmlns:a16="http://schemas.microsoft.com/office/drawing/2014/main" val="1013195583"/>
                    </a:ext>
                  </a:extLst>
                </a:gridCol>
              </a:tblGrid>
              <a:tr h="215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틀린 예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224594"/>
                  </a:ext>
                </a:extLst>
              </a:tr>
              <a:tr h="215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 A + B ) * C )</a:t>
                      </a:r>
                      <a:endParaRPr lang="ko-KR" altLang="en-US" sz="14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0054931"/>
                  </a:ext>
                </a:extLst>
              </a:tr>
              <a:tr h="215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 ( A</a:t>
                      </a:r>
                      <a:r>
                        <a:rPr lang="ko-KR" altLang="en-US" sz="14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4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+</a:t>
                      </a:r>
                      <a:r>
                        <a:rPr lang="ko-KR" altLang="en-US" sz="14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4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 )</a:t>
                      </a:r>
                      <a:r>
                        <a:rPr lang="ko-KR" altLang="en-US" sz="14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4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*</a:t>
                      </a:r>
                      <a:r>
                        <a:rPr lang="ko-KR" altLang="en-US" sz="14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4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</a:t>
                      </a:r>
                      <a:endParaRPr lang="ko-KR" altLang="en-US" sz="14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1766600"/>
                  </a:ext>
                </a:extLst>
              </a:tr>
              <a:tr h="2342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{ ( A + B } ) * C</a:t>
                      </a:r>
                      <a:endParaRPr lang="ko-KR" altLang="en-US" sz="14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3287691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814BD84A-6BD7-496D-AEDC-B7F2BBE8E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340873"/>
              </p:ext>
            </p:extLst>
          </p:nvPr>
        </p:nvGraphicFramePr>
        <p:xfrm>
          <a:off x="3265984" y="1261309"/>
          <a:ext cx="721233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33">
                  <a:extLst>
                    <a:ext uri="{9D8B030D-6E8A-4147-A177-3AD203B41FA5}">
                      <a16:colId xmlns:a16="http://schemas.microsoft.com/office/drawing/2014/main" val="3136528953"/>
                    </a:ext>
                  </a:extLst>
                </a:gridCol>
              </a:tblGrid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69186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929092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67921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79328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62150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F61C60BF-63DC-448E-91EE-7C6B0BAA2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687746"/>
              </p:ext>
            </p:extLst>
          </p:nvPr>
        </p:nvGraphicFramePr>
        <p:xfrm>
          <a:off x="3578078" y="658919"/>
          <a:ext cx="67039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399">
                  <a:extLst>
                    <a:ext uri="{9D8B030D-6E8A-4147-A177-3AD203B41FA5}">
                      <a16:colId xmlns:a16="http://schemas.microsoft.com/office/drawing/2014/main" val="3033869977"/>
                    </a:ext>
                  </a:extLst>
                </a:gridCol>
              </a:tblGrid>
              <a:tr h="258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949784"/>
                  </a:ext>
                </a:extLst>
              </a:tr>
            </a:tbl>
          </a:graphicData>
        </a:graphic>
      </p:graphicFrame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159E13E-7196-4052-994D-2601339532FE}"/>
              </a:ext>
            </a:extLst>
          </p:cNvPr>
          <p:cNvCxnSpPr>
            <a:cxnSpLocks/>
          </p:cNvCxnSpPr>
          <p:nvPr/>
        </p:nvCxnSpPr>
        <p:spPr>
          <a:xfrm flipH="1">
            <a:off x="3688938" y="933867"/>
            <a:ext cx="224340" cy="335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5B5F2C5-C1AF-4730-8A21-8928F758ACEB}"/>
              </a:ext>
            </a:extLst>
          </p:cNvPr>
          <p:cNvSpPr txBox="1"/>
          <p:nvPr/>
        </p:nvSpPr>
        <p:spPr>
          <a:xfrm>
            <a:off x="3373353" y="362037"/>
            <a:ext cx="1349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 A + B )  * C )</a:t>
            </a:r>
            <a:endParaRPr lang="ko-KR" altLang="en-US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729C9D5-13D5-4B52-8ACC-9BE7FFD75573}"/>
              </a:ext>
            </a:extLst>
          </p:cNvPr>
          <p:cNvCxnSpPr/>
          <p:nvPr/>
        </p:nvCxnSpPr>
        <p:spPr>
          <a:xfrm>
            <a:off x="3417858" y="627620"/>
            <a:ext cx="1538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60989911-5B3F-41B2-8C8B-FB689699C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954444"/>
              </p:ext>
            </p:extLst>
          </p:nvPr>
        </p:nvGraphicFramePr>
        <p:xfrm>
          <a:off x="4537505" y="1261308"/>
          <a:ext cx="721233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33">
                  <a:extLst>
                    <a:ext uri="{9D8B030D-6E8A-4147-A177-3AD203B41FA5}">
                      <a16:colId xmlns:a16="http://schemas.microsoft.com/office/drawing/2014/main" val="3136528953"/>
                    </a:ext>
                  </a:extLst>
                </a:gridCol>
              </a:tblGrid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69186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929092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67921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79328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</a:t>
                      </a:r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62150"/>
                  </a:ext>
                </a:extLst>
              </a:tr>
            </a:tbl>
          </a:graphicData>
        </a:graphic>
      </p:graphicFrame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C3577577-8A4C-425D-8A17-0A67CA0B363B}"/>
              </a:ext>
            </a:extLst>
          </p:cNvPr>
          <p:cNvSpPr/>
          <p:nvPr/>
        </p:nvSpPr>
        <p:spPr>
          <a:xfrm>
            <a:off x="4123789" y="1406454"/>
            <a:ext cx="287764" cy="73970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C0E583B5-CFDB-4285-8083-ADF647E4E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115221"/>
              </p:ext>
            </p:extLst>
          </p:nvPr>
        </p:nvGraphicFramePr>
        <p:xfrm>
          <a:off x="5976170" y="1269186"/>
          <a:ext cx="721233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33">
                  <a:extLst>
                    <a:ext uri="{9D8B030D-6E8A-4147-A177-3AD203B41FA5}">
                      <a16:colId xmlns:a16="http://schemas.microsoft.com/office/drawing/2014/main" val="3136528953"/>
                    </a:ext>
                  </a:extLst>
                </a:gridCol>
              </a:tblGrid>
              <a:tr h="17667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69186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929092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67921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79328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62150"/>
                  </a:ext>
                </a:extLst>
              </a:tr>
            </a:tbl>
          </a:graphicData>
        </a:graphic>
      </p:graphicFrame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950288EE-1C9C-4650-B067-FF8BCBB57CF0}"/>
              </a:ext>
            </a:extLst>
          </p:cNvPr>
          <p:cNvSpPr/>
          <p:nvPr/>
        </p:nvSpPr>
        <p:spPr>
          <a:xfrm>
            <a:off x="5473951" y="1406453"/>
            <a:ext cx="287764" cy="73970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8A1ED400-7C6D-4AE0-9912-CEACF1A8D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766738"/>
              </p:ext>
            </p:extLst>
          </p:nvPr>
        </p:nvGraphicFramePr>
        <p:xfrm>
          <a:off x="7252455" y="1269186"/>
          <a:ext cx="721233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33">
                  <a:extLst>
                    <a:ext uri="{9D8B030D-6E8A-4147-A177-3AD203B41FA5}">
                      <a16:colId xmlns:a16="http://schemas.microsoft.com/office/drawing/2014/main" val="3136528953"/>
                    </a:ext>
                  </a:extLst>
                </a:gridCol>
              </a:tblGrid>
              <a:tr h="17667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69186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929092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67921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79328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62150"/>
                  </a:ext>
                </a:extLst>
              </a:tr>
            </a:tbl>
          </a:graphicData>
        </a:graphic>
      </p:graphicFrame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03561A84-D251-48A3-AE26-CACD4E2DAE6D}"/>
              </a:ext>
            </a:extLst>
          </p:cNvPr>
          <p:cNvSpPr/>
          <p:nvPr/>
        </p:nvSpPr>
        <p:spPr>
          <a:xfrm>
            <a:off x="6837009" y="1406453"/>
            <a:ext cx="287764" cy="73970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A11D55DB-C8C3-45B1-A4BC-3B56EE090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28282"/>
              </p:ext>
            </p:extLst>
          </p:nvPr>
        </p:nvGraphicFramePr>
        <p:xfrm>
          <a:off x="6407554" y="690517"/>
          <a:ext cx="67039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399">
                  <a:extLst>
                    <a:ext uri="{9D8B030D-6E8A-4147-A177-3AD203B41FA5}">
                      <a16:colId xmlns:a16="http://schemas.microsoft.com/office/drawing/2014/main" val="3033869977"/>
                    </a:ext>
                  </a:extLst>
                </a:gridCol>
              </a:tblGrid>
              <a:tr h="258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949784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576C1D5B-23BC-4D5D-AEB5-54C064B45C66}"/>
              </a:ext>
            </a:extLst>
          </p:cNvPr>
          <p:cNvSpPr txBox="1"/>
          <p:nvPr/>
        </p:nvSpPr>
        <p:spPr>
          <a:xfrm>
            <a:off x="6202829" y="393635"/>
            <a:ext cx="1349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( A + B </a:t>
            </a:r>
            <a:r>
              <a:rPr lang="en-US" altLang="ko-KR"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  * C )</a:t>
            </a:r>
            <a:endParaRPr lang="ko-KR" altLang="en-US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812621F-3F2C-4EF6-B6C9-F8B11678A58A}"/>
              </a:ext>
            </a:extLst>
          </p:cNvPr>
          <p:cNvCxnSpPr/>
          <p:nvPr/>
        </p:nvCxnSpPr>
        <p:spPr>
          <a:xfrm>
            <a:off x="6715333" y="651319"/>
            <a:ext cx="1538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D211EB2F-DA45-4473-9E7A-F82170ADD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280218"/>
              </p:ext>
            </p:extLst>
          </p:nvPr>
        </p:nvGraphicFramePr>
        <p:xfrm>
          <a:off x="5437354" y="690517"/>
          <a:ext cx="67039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399">
                  <a:extLst>
                    <a:ext uri="{9D8B030D-6E8A-4147-A177-3AD203B41FA5}">
                      <a16:colId xmlns:a16="http://schemas.microsoft.com/office/drawing/2014/main" val="3033869977"/>
                    </a:ext>
                  </a:extLst>
                </a:gridCol>
              </a:tblGrid>
              <a:tr h="258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)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949784"/>
                  </a:ext>
                </a:extLst>
              </a:tr>
            </a:tbl>
          </a:graphicData>
        </a:graphic>
      </p:graphicFrame>
      <p:sp>
        <p:nvSpPr>
          <p:cNvPr id="66" name="화살표: 왼쪽/오른쪽 65">
            <a:extLst>
              <a:ext uri="{FF2B5EF4-FFF2-40B4-BE49-F238E27FC236}">
                <a16:creationId xmlns:a16="http://schemas.microsoft.com/office/drawing/2014/main" id="{BAC10C8E-B797-41C8-A47E-66E3CF65280B}"/>
              </a:ext>
            </a:extLst>
          </p:cNvPr>
          <p:cNvSpPr/>
          <p:nvPr/>
        </p:nvSpPr>
        <p:spPr>
          <a:xfrm>
            <a:off x="6107753" y="767952"/>
            <a:ext cx="299801" cy="13811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9B0EBF5-158C-4059-B927-BBBD01A0A338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7906915" y="1038636"/>
            <a:ext cx="388759" cy="2517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5E4932-1057-4B9E-81D2-A7AAA6A07A18}"/>
              </a:ext>
            </a:extLst>
          </p:cNvPr>
          <p:cNvSpPr txBox="1"/>
          <p:nvPr/>
        </p:nvSpPr>
        <p:spPr>
          <a:xfrm>
            <a:off x="8057971" y="393635"/>
            <a:ext cx="1349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( A + B )  * C </a:t>
            </a:r>
            <a:r>
              <a:rPr lang="en-US" altLang="ko-KR"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ko-KR" altLang="en-US" sz="120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2AED5AA-09D1-4302-9CE3-3F348FA0C864}"/>
              </a:ext>
            </a:extLst>
          </p:cNvPr>
          <p:cNvCxnSpPr/>
          <p:nvPr/>
        </p:nvCxnSpPr>
        <p:spPr>
          <a:xfrm>
            <a:off x="8951475" y="651319"/>
            <a:ext cx="1538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B6435DE-BCDC-4395-9369-96AD70A1F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922462"/>
              </p:ext>
            </p:extLst>
          </p:nvPr>
        </p:nvGraphicFramePr>
        <p:xfrm>
          <a:off x="7292496" y="690517"/>
          <a:ext cx="67039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399">
                  <a:extLst>
                    <a:ext uri="{9D8B030D-6E8A-4147-A177-3AD203B41FA5}">
                      <a16:colId xmlns:a16="http://schemas.microsoft.com/office/drawing/2014/main" val="3033869977"/>
                    </a:ext>
                  </a:extLst>
                </a:gridCol>
              </a:tblGrid>
              <a:tr h="258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)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949784"/>
                  </a:ext>
                </a:extLst>
              </a:tr>
            </a:tbl>
          </a:graphicData>
        </a:graphic>
      </p:graphicFrame>
      <p:sp>
        <p:nvSpPr>
          <p:cNvPr id="72" name="화살표: 왼쪽/오른쪽 71">
            <a:extLst>
              <a:ext uri="{FF2B5EF4-FFF2-40B4-BE49-F238E27FC236}">
                <a16:creationId xmlns:a16="http://schemas.microsoft.com/office/drawing/2014/main" id="{23B768F8-29C2-4D30-A905-8747FED2AAE8}"/>
              </a:ext>
            </a:extLst>
          </p:cNvPr>
          <p:cNvSpPr/>
          <p:nvPr/>
        </p:nvSpPr>
        <p:spPr>
          <a:xfrm>
            <a:off x="7962895" y="767952"/>
            <a:ext cx="299801" cy="13811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곱하기 기호 5">
            <a:extLst>
              <a:ext uri="{FF2B5EF4-FFF2-40B4-BE49-F238E27FC236}">
                <a16:creationId xmlns:a16="http://schemas.microsoft.com/office/drawing/2014/main" id="{5F495AD6-774D-44E5-8284-CEEB35049B2C}"/>
              </a:ext>
            </a:extLst>
          </p:cNvPr>
          <p:cNvSpPr/>
          <p:nvPr/>
        </p:nvSpPr>
        <p:spPr>
          <a:xfrm>
            <a:off x="8166556" y="604935"/>
            <a:ext cx="537601" cy="57079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A053F5-59F3-455E-9799-7FC08E822A3F}"/>
              </a:ext>
            </a:extLst>
          </p:cNvPr>
          <p:cNvSpPr txBox="1"/>
          <p:nvPr/>
        </p:nvSpPr>
        <p:spPr>
          <a:xfrm>
            <a:off x="8587134" y="750235"/>
            <a:ext cx="1349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underflow</a:t>
            </a:r>
            <a:endParaRPr lang="ko-KR" altLang="en-US" sz="1200">
              <a:solidFill>
                <a:srgbClr val="FF000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7DBC1597-66C3-417B-875D-2EF390CFC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275485"/>
              </p:ext>
            </p:extLst>
          </p:nvPr>
        </p:nvGraphicFramePr>
        <p:xfrm>
          <a:off x="3265984" y="3359641"/>
          <a:ext cx="721233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33">
                  <a:extLst>
                    <a:ext uri="{9D8B030D-6E8A-4147-A177-3AD203B41FA5}">
                      <a16:colId xmlns:a16="http://schemas.microsoft.com/office/drawing/2014/main" val="3136528953"/>
                    </a:ext>
                  </a:extLst>
                </a:gridCol>
              </a:tblGrid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69186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929092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67921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79328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62150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9AF70EF-B8C2-46DC-8101-C857264D1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268228"/>
              </p:ext>
            </p:extLst>
          </p:nvPr>
        </p:nvGraphicFramePr>
        <p:xfrm>
          <a:off x="3578078" y="2757251"/>
          <a:ext cx="67039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399">
                  <a:extLst>
                    <a:ext uri="{9D8B030D-6E8A-4147-A177-3AD203B41FA5}">
                      <a16:colId xmlns:a16="http://schemas.microsoft.com/office/drawing/2014/main" val="3033869977"/>
                    </a:ext>
                  </a:extLst>
                </a:gridCol>
              </a:tblGrid>
              <a:tr h="258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949784"/>
                  </a:ext>
                </a:extLst>
              </a:tr>
            </a:tbl>
          </a:graphicData>
        </a:graphic>
      </p:graphicFrame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4CFFDDD-E501-48CE-AC31-E3BD25E4D0A7}"/>
              </a:ext>
            </a:extLst>
          </p:cNvPr>
          <p:cNvCxnSpPr>
            <a:cxnSpLocks/>
          </p:cNvCxnSpPr>
          <p:nvPr/>
        </p:nvCxnSpPr>
        <p:spPr>
          <a:xfrm flipH="1">
            <a:off x="3688938" y="3032199"/>
            <a:ext cx="224340" cy="335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02B8ACE-C263-4F94-A5A3-02288F894810}"/>
              </a:ext>
            </a:extLst>
          </p:cNvPr>
          <p:cNvSpPr txBox="1"/>
          <p:nvPr/>
        </p:nvSpPr>
        <p:spPr>
          <a:xfrm>
            <a:off x="3373353" y="2471658"/>
            <a:ext cx="1349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 ( A + B )  * C )</a:t>
            </a:r>
            <a:endParaRPr lang="ko-KR" altLang="en-US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94B59F3-D5C2-487B-9E57-42B6BD788F9F}"/>
              </a:ext>
            </a:extLst>
          </p:cNvPr>
          <p:cNvCxnSpPr/>
          <p:nvPr/>
        </p:nvCxnSpPr>
        <p:spPr>
          <a:xfrm>
            <a:off x="3417858" y="2737241"/>
            <a:ext cx="1538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CB93BC37-97FB-4A87-A251-1E56F512C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885263"/>
              </p:ext>
            </p:extLst>
          </p:nvPr>
        </p:nvGraphicFramePr>
        <p:xfrm>
          <a:off x="4537505" y="3359640"/>
          <a:ext cx="721233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33">
                  <a:extLst>
                    <a:ext uri="{9D8B030D-6E8A-4147-A177-3AD203B41FA5}">
                      <a16:colId xmlns:a16="http://schemas.microsoft.com/office/drawing/2014/main" val="3136528953"/>
                    </a:ext>
                  </a:extLst>
                </a:gridCol>
              </a:tblGrid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69186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929092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67921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79328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</a:t>
                      </a:r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62150"/>
                  </a:ext>
                </a:extLst>
              </a:tr>
            </a:tbl>
          </a:graphicData>
        </a:graphic>
      </p:graphicFrame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A8F703A5-EA49-46F3-8D30-D11112A8EEEC}"/>
              </a:ext>
            </a:extLst>
          </p:cNvPr>
          <p:cNvSpPr/>
          <p:nvPr/>
        </p:nvSpPr>
        <p:spPr>
          <a:xfrm>
            <a:off x="4123789" y="3504786"/>
            <a:ext cx="287764" cy="73970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972FCE84-9C5E-42A2-8C07-DA9FE699CE53}"/>
              </a:ext>
            </a:extLst>
          </p:cNvPr>
          <p:cNvSpPr/>
          <p:nvPr/>
        </p:nvSpPr>
        <p:spPr>
          <a:xfrm>
            <a:off x="5473951" y="3504785"/>
            <a:ext cx="287764" cy="73970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6E22E1CA-4C02-4247-B110-230250D31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036259"/>
              </p:ext>
            </p:extLst>
          </p:nvPr>
        </p:nvGraphicFramePr>
        <p:xfrm>
          <a:off x="5923409" y="3363828"/>
          <a:ext cx="721233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33">
                  <a:extLst>
                    <a:ext uri="{9D8B030D-6E8A-4147-A177-3AD203B41FA5}">
                      <a16:colId xmlns:a16="http://schemas.microsoft.com/office/drawing/2014/main" val="3136528953"/>
                    </a:ext>
                  </a:extLst>
                </a:gridCol>
              </a:tblGrid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69186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929092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67921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</a:t>
                      </a:r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79328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</a:t>
                      </a:r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62150"/>
                  </a:ext>
                </a:extLst>
              </a:tr>
            </a:tbl>
          </a:graphicData>
        </a:graphic>
      </p:graphicFrame>
      <p:sp>
        <p:nvSpPr>
          <p:cNvPr id="83" name="화살표: 오른쪽 82">
            <a:extLst>
              <a:ext uri="{FF2B5EF4-FFF2-40B4-BE49-F238E27FC236}">
                <a16:creationId xmlns:a16="http://schemas.microsoft.com/office/drawing/2014/main" id="{C9336D88-57A3-434B-8C55-A2FC1E25CC57}"/>
              </a:ext>
            </a:extLst>
          </p:cNvPr>
          <p:cNvSpPr/>
          <p:nvPr/>
        </p:nvSpPr>
        <p:spPr>
          <a:xfrm>
            <a:off x="6859855" y="3508973"/>
            <a:ext cx="287764" cy="73970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AC98B81B-E33E-4EBA-8F21-D5C692A23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89052"/>
              </p:ext>
            </p:extLst>
          </p:nvPr>
        </p:nvGraphicFramePr>
        <p:xfrm>
          <a:off x="7362832" y="3366406"/>
          <a:ext cx="721233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33">
                  <a:extLst>
                    <a:ext uri="{9D8B030D-6E8A-4147-A177-3AD203B41FA5}">
                      <a16:colId xmlns:a16="http://schemas.microsoft.com/office/drawing/2014/main" val="3136528953"/>
                    </a:ext>
                  </a:extLst>
                </a:gridCol>
              </a:tblGrid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69186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929092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67921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79328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</a:t>
                      </a:r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62150"/>
                  </a:ext>
                </a:extLst>
              </a:tr>
            </a:tbl>
          </a:graphicData>
        </a:graphic>
      </p:graphicFrame>
      <p:sp>
        <p:nvSpPr>
          <p:cNvPr id="85" name="화살표: 오른쪽 84">
            <a:extLst>
              <a:ext uri="{FF2B5EF4-FFF2-40B4-BE49-F238E27FC236}">
                <a16:creationId xmlns:a16="http://schemas.microsoft.com/office/drawing/2014/main" id="{65F35721-0FE2-454D-BB0A-F3AAE3924E71}"/>
              </a:ext>
            </a:extLst>
          </p:cNvPr>
          <p:cNvSpPr/>
          <p:nvPr/>
        </p:nvSpPr>
        <p:spPr>
          <a:xfrm>
            <a:off x="8299278" y="3511551"/>
            <a:ext cx="287764" cy="73970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3D26DAD8-4383-4110-944F-EB377E2FB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787798"/>
              </p:ext>
            </p:extLst>
          </p:nvPr>
        </p:nvGraphicFramePr>
        <p:xfrm>
          <a:off x="8802255" y="3366406"/>
          <a:ext cx="721233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33">
                  <a:extLst>
                    <a:ext uri="{9D8B030D-6E8A-4147-A177-3AD203B41FA5}">
                      <a16:colId xmlns:a16="http://schemas.microsoft.com/office/drawing/2014/main" val="3136528953"/>
                    </a:ext>
                  </a:extLst>
                </a:gridCol>
              </a:tblGrid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69186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929092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67921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79328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</a:t>
                      </a:r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62150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4D129551-C59B-4C73-B4E7-D8A3ABEF9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440807"/>
              </p:ext>
            </p:extLst>
          </p:nvPr>
        </p:nvGraphicFramePr>
        <p:xfrm>
          <a:off x="4858176" y="2751658"/>
          <a:ext cx="67039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399">
                  <a:extLst>
                    <a:ext uri="{9D8B030D-6E8A-4147-A177-3AD203B41FA5}">
                      <a16:colId xmlns:a16="http://schemas.microsoft.com/office/drawing/2014/main" val="3033869977"/>
                    </a:ext>
                  </a:extLst>
                </a:gridCol>
              </a:tblGrid>
              <a:tr h="258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949784"/>
                  </a:ext>
                </a:extLst>
              </a:tr>
            </a:tbl>
          </a:graphicData>
        </a:graphic>
      </p:graphicFrame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970A950F-17D7-4691-811C-8DB8BFAD7828}"/>
              </a:ext>
            </a:extLst>
          </p:cNvPr>
          <p:cNvCxnSpPr>
            <a:cxnSpLocks/>
          </p:cNvCxnSpPr>
          <p:nvPr/>
        </p:nvCxnSpPr>
        <p:spPr>
          <a:xfrm flipH="1">
            <a:off x="4969036" y="3026606"/>
            <a:ext cx="224340" cy="335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79727E2-DCA1-4CFD-8663-73227C15F445}"/>
              </a:ext>
            </a:extLst>
          </p:cNvPr>
          <p:cNvSpPr txBox="1"/>
          <p:nvPr/>
        </p:nvSpPr>
        <p:spPr>
          <a:xfrm>
            <a:off x="4653451" y="2466065"/>
            <a:ext cx="1349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( </a:t>
            </a:r>
            <a:r>
              <a:rPr lang="en-US" altLang="ko-KR"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  A + B )  * C )</a:t>
            </a:r>
            <a:endParaRPr lang="ko-KR" altLang="en-US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541EA60F-04F4-41D1-A4D0-D306B0DFE5A4}"/>
              </a:ext>
            </a:extLst>
          </p:cNvPr>
          <p:cNvCxnSpPr/>
          <p:nvPr/>
        </p:nvCxnSpPr>
        <p:spPr>
          <a:xfrm>
            <a:off x="4799557" y="2731648"/>
            <a:ext cx="1538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3342E67-6D3B-4928-A86B-08EBD5243C77}"/>
              </a:ext>
            </a:extLst>
          </p:cNvPr>
          <p:cNvCxnSpPr>
            <a:cxnSpLocks/>
            <a:endCxn id="92" idx="2"/>
          </p:cNvCxnSpPr>
          <p:nvPr/>
        </p:nvCxnSpPr>
        <p:spPr>
          <a:xfrm flipV="1">
            <a:off x="7767573" y="3031640"/>
            <a:ext cx="273491" cy="3516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E7A779F9-205B-4488-A47B-E2676E0CD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531085"/>
              </p:ext>
            </p:extLst>
          </p:nvPr>
        </p:nvGraphicFramePr>
        <p:xfrm>
          <a:off x="7705865" y="2757320"/>
          <a:ext cx="67039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399">
                  <a:extLst>
                    <a:ext uri="{9D8B030D-6E8A-4147-A177-3AD203B41FA5}">
                      <a16:colId xmlns:a16="http://schemas.microsoft.com/office/drawing/2014/main" val="3033869977"/>
                    </a:ext>
                  </a:extLst>
                </a:gridCol>
              </a:tblGrid>
              <a:tr h="258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949784"/>
                  </a:ext>
                </a:extLst>
              </a:tr>
            </a:tbl>
          </a:graphicData>
        </a:graphic>
      </p:graphicFrame>
      <p:sp>
        <p:nvSpPr>
          <p:cNvPr id="93" name="TextBox 92">
            <a:extLst>
              <a:ext uri="{FF2B5EF4-FFF2-40B4-BE49-F238E27FC236}">
                <a16:creationId xmlns:a16="http://schemas.microsoft.com/office/drawing/2014/main" id="{82D9A2A0-A698-41EE-AA10-C3D9B14626EB}"/>
              </a:ext>
            </a:extLst>
          </p:cNvPr>
          <p:cNvSpPr txBox="1"/>
          <p:nvPr/>
        </p:nvSpPr>
        <p:spPr>
          <a:xfrm>
            <a:off x="7501140" y="2471727"/>
            <a:ext cx="1349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( ( A + B </a:t>
            </a:r>
            <a:r>
              <a:rPr lang="en-US" altLang="ko-KR"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  * C </a:t>
            </a:r>
            <a:endParaRPr lang="ko-KR" altLang="en-US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EA4E450A-0A4F-4997-A492-D4788CE4E75F}"/>
              </a:ext>
            </a:extLst>
          </p:cNvPr>
          <p:cNvCxnSpPr/>
          <p:nvPr/>
        </p:nvCxnSpPr>
        <p:spPr>
          <a:xfrm>
            <a:off x="8081378" y="2729411"/>
            <a:ext cx="1538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C070BCF5-BF96-4D77-8C5B-612D4A2B9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651309"/>
              </p:ext>
            </p:extLst>
          </p:nvPr>
        </p:nvGraphicFramePr>
        <p:xfrm>
          <a:off x="6735665" y="2757320"/>
          <a:ext cx="67039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399">
                  <a:extLst>
                    <a:ext uri="{9D8B030D-6E8A-4147-A177-3AD203B41FA5}">
                      <a16:colId xmlns:a16="http://schemas.microsoft.com/office/drawing/2014/main" val="3033869977"/>
                    </a:ext>
                  </a:extLst>
                </a:gridCol>
              </a:tblGrid>
              <a:tr h="258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)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949784"/>
                  </a:ext>
                </a:extLst>
              </a:tr>
            </a:tbl>
          </a:graphicData>
        </a:graphic>
      </p:graphicFrame>
      <p:sp>
        <p:nvSpPr>
          <p:cNvPr id="96" name="화살표: 왼쪽/오른쪽 95">
            <a:extLst>
              <a:ext uri="{FF2B5EF4-FFF2-40B4-BE49-F238E27FC236}">
                <a16:creationId xmlns:a16="http://schemas.microsoft.com/office/drawing/2014/main" id="{7B2EB7AE-C209-4293-8B2B-A815AA364F6C}"/>
              </a:ext>
            </a:extLst>
          </p:cNvPr>
          <p:cNvSpPr/>
          <p:nvPr/>
        </p:nvSpPr>
        <p:spPr>
          <a:xfrm>
            <a:off x="7406064" y="2834755"/>
            <a:ext cx="299801" cy="13811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E4525573-93FF-4401-BB26-3494BB370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416276"/>
              </p:ext>
            </p:extLst>
          </p:nvPr>
        </p:nvGraphicFramePr>
        <p:xfrm>
          <a:off x="3263297" y="5456265"/>
          <a:ext cx="721233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33">
                  <a:extLst>
                    <a:ext uri="{9D8B030D-6E8A-4147-A177-3AD203B41FA5}">
                      <a16:colId xmlns:a16="http://schemas.microsoft.com/office/drawing/2014/main" val="3136528953"/>
                    </a:ext>
                  </a:extLst>
                </a:gridCol>
              </a:tblGrid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69186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929092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67921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79328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62150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E59F33FD-F348-4A1E-8589-FAE94F77D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51438"/>
              </p:ext>
            </p:extLst>
          </p:nvPr>
        </p:nvGraphicFramePr>
        <p:xfrm>
          <a:off x="4534818" y="5456264"/>
          <a:ext cx="721233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33">
                  <a:extLst>
                    <a:ext uri="{9D8B030D-6E8A-4147-A177-3AD203B41FA5}">
                      <a16:colId xmlns:a16="http://schemas.microsoft.com/office/drawing/2014/main" val="3136528953"/>
                    </a:ext>
                  </a:extLst>
                </a:gridCol>
              </a:tblGrid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69186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929092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67921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79328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{</a:t>
                      </a:r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62150"/>
                  </a:ext>
                </a:extLst>
              </a:tr>
            </a:tbl>
          </a:graphicData>
        </a:graphic>
      </p:graphicFrame>
      <p:sp>
        <p:nvSpPr>
          <p:cNvPr id="99" name="화살표: 오른쪽 98">
            <a:extLst>
              <a:ext uri="{FF2B5EF4-FFF2-40B4-BE49-F238E27FC236}">
                <a16:creationId xmlns:a16="http://schemas.microsoft.com/office/drawing/2014/main" id="{5DAABD8F-F6B6-4ADA-B607-6892439ACD67}"/>
              </a:ext>
            </a:extLst>
          </p:cNvPr>
          <p:cNvSpPr/>
          <p:nvPr/>
        </p:nvSpPr>
        <p:spPr>
          <a:xfrm>
            <a:off x="4121102" y="5601410"/>
            <a:ext cx="287764" cy="73970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100" name="화살표: 오른쪽 99">
            <a:extLst>
              <a:ext uri="{FF2B5EF4-FFF2-40B4-BE49-F238E27FC236}">
                <a16:creationId xmlns:a16="http://schemas.microsoft.com/office/drawing/2014/main" id="{0D75F31E-FDDB-4656-B7EE-7B166AF703FA}"/>
              </a:ext>
            </a:extLst>
          </p:cNvPr>
          <p:cNvSpPr/>
          <p:nvPr/>
        </p:nvSpPr>
        <p:spPr>
          <a:xfrm>
            <a:off x="5471264" y="5601409"/>
            <a:ext cx="287764" cy="73970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A7034693-01FC-4400-AE9A-C11038D5D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482623"/>
              </p:ext>
            </p:extLst>
          </p:nvPr>
        </p:nvGraphicFramePr>
        <p:xfrm>
          <a:off x="5920722" y="5460452"/>
          <a:ext cx="721233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33">
                  <a:extLst>
                    <a:ext uri="{9D8B030D-6E8A-4147-A177-3AD203B41FA5}">
                      <a16:colId xmlns:a16="http://schemas.microsoft.com/office/drawing/2014/main" val="3136528953"/>
                    </a:ext>
                  </a:extLst>
                </a:gridCol>
              </a:tblGrid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69186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929092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67921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</a:t>
                      </a:r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79328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{</a:t>
                      </a:r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62150"/>
                  </a:ext>
                </a:extLst>
              </a:tr>
            </a:tbl>
          </a:graphicData>
        </a:graphic>
      </p:graphicFrame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17C46866-86D7-4533-BD10-341A1C5C9DD8}"/>
              </a:ext>
            </a:extLst>
          </p:cNvPr>
          <p:cNvSpPr/>
          <p:nvPr/>
        </p:nvSpPr>
        <p:spPr>
          <a:xfrm>
            <a:off x="6857168" y="5605597"/>
            <a:ext cx="287764" cy="73970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B7E8ADA8-1978-4C80-BE2C-B6DCBD129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364940"/>
              </p:ext>
            </p:extLst>
          </p:nvPr>
        </p:nvGraphicFramePr>
        <p:xfrm>
          <a:off x="7360145" y="5463030"/>
          <a:ext cx="721233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33">
                  <a:extLst>
                    <a:ext uri="{9D8B030D-6E8A-4147-A177-3AD203B41FA5}">
                      <a16:colId xmlns:a16="http://schemas.microsoft.com/office/drawing/2014/main" val="3136528953"/>
                    </a:ext>
                  </a:extLst>
                </a:gridCol>
              </a:tblGrid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69186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929092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67921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379328"/>
                  </a:ext>
                </a:extLst>
              </a:tr>
              <a:tr h="1766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{</a:t>
                      </a:r>
                      <a:endParaRPr lang="ko-KR" altLang="en-US" sz="80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62150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4E174409-02BD-4578-94CB-562710FCF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467674"/>
              </p:ext>
            </p:extLst>
          </p:nvPr>
        </p:nvGraphicFramePr>
        <p:xfrm>
          <a:off x="3641890" y="4867045"/>
          <a:ext cx="67039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399">
                  <a:extLst>
                    <a:ext uri="{9D8B030D-6E8A-4147-A177-3AD203B41FA5}">
                      <a16:colId xmlns:a16="http://schemas.microsoft.com/office/drawing/2014/main" val="3033869977"/>
                    </a:ext>
                  </a:extLst>
                </a:gridCol>
              </a:tblGrid>
              <a:tr h="258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{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949784"/>
                  </a:ext>
                </a:extLst>
              </a:tr>
            </a:tbl>
          </a:graphicData>
        </a:graphic>
      </p:graphicFrame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3F99E4E7-E2D1-4E1E-B2DF-E12F48BB712C}"/>
              </a:ext>
            </a:extLst>
          </p:cNvPr>
          <p:cNvCxnSpPr>
            <a:cxnSpLocks/>
          </p:cNvCxnSpPr>
          <p:nvPr/>
        </p:nvCxnSpPr>
        <p:spPr>
          <a:xfrm flipH="1">
            <a:off x="3752750" y="5141993"/>
            <a:ext cx="224340" cy="335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FFA09F3-D48F-43BA-8178-8E0BB9691FC3}"/>
              </a:ext>
            </a:extLst>
          </p:cNvPr>
          <p:cNvSpPr txBox="1"/>
          <p:nvPr/>
        </p:nvSpPr>
        <p:spPr>
          <a:xfrm>
            <a:off x="3437165" y="4581452"/>
            <a:ext cx="1349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{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 ( A + B } )  * C </a:t>
            </a:r>
            <a:endParaRPr lang="ko-KR" altLang="en-US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EA422A87-50F1-427A-B54F-5F7BBC62D854}"/>
              </a:ext>
            </a:extLst>
          </p:cNvPr>
          <p:cNvCxnSpPr/>
          <p:nvPr/>
        </p:nvCxnSpPr>
        <p:spPr>
          <a:xfrm>
            <a:off x="3481670" y="4847035"/>
            <a:ext cx="1538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B9FFC249-0E1C-4EA9-A7A4-EB54F33BD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310744"/>
              </p:ext>
            </p:extLst>
          </p:nvPr>
        </p:nvGraphicFramePr>
        <p:xfrm>
          <a:off x="4845368" y="4865659"/>
          <a:ext cx="67039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399">
                  <a:extLst>
                    <a:ext uri="{9D8B030D-6E8A-4147-A177-3AD203B41FA5}">
                      <a16:colId xmlns:a16="http://schemas.microsoft.com/office/drawing/2014/main" val="3033869977"/>
                    </a:ext>
                  </a:extLst>
                </a:gridCol>
              </a:tblGrid>
              <a:tr h="258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949784"/>
                  </a:ext>
                </a:extLst>
              </a:tr>
            </a:tbl>
          </a:graphicData>
        </a:graphic>
      </p:graphicFrame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D2DA07DF-2088-4FB7-9B24-939C188DA526}"/>
              </a:ext>
            </a:extLst>
          </p:cNvPr>
          <p:cNvCxnSpPr>
            <a:cxnSpLocks/>
          </p:cNvCxnSpPr>
          <p:nvPr/>
        </p:nvCxnSpPr>
        <p:spPr>
          <a:xfrm flipH="1">
            <a:off x="4956228" y="5140607"/>
            <a:ext cx="224340" cy="335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5B2F04B-791B-4AE8-B763-9C2870503A98}"/>
              </a:ext>
            </a:extLst>
          </p:cNvPr>
          <p:cNvSpPr txBox="1"/>
          <p:nvPr/>
        </p:nvSpPr>
        <p:spPr>
          <a:xfrm>
            <a:off x="4640643" y="4580066"/>
            <a:ext cx="1349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{ </a:t>
            </a:r>
            <a:r>
              <a:rPr lang="en-US" altLang="ko-KR"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  A + B } )  * C </a:t>
            </a:r>
            <a:endParaRPr lang="ko-KR" altLang="en-US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F9F0C688-1AF1-4120-8C8D-3AC245881C09}"/>
              </a:ext>
            </a:extLst>
          </p:cNvPr>
          <p:cNvCxnSpPr/>
          <p:nvPr/>
        </p:nvCxnSpPr>
        <p:spPr>
          <a:xfrm>
            <a:off x="4786749" y="4845649"/>
            <a:ext cx="1538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816931F2-7787-4C40-BE9C-8201E4FDDEAE}"/>
              </a:ext>
            </a:extLst>
          </p:cNvPr>
          <p:cNvCxnSpPr>
            <a:cxnSpLocks/>
          </p:cNvCxnSpPr>
          <p:nvPr/>
        </p:nvCxnSpPr>
        <p:spPr>
          <a:xfrm flipV="1">
            <a:off x="7741000" y="5192669"/>
            <a:ext cx="218950" cy="2746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A723ADEE-BCEB-4F96-A4C5-19DC7C5B8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189908"/>
              </p:ext>
            </p:extLst>
          </p:nvPr>
        </p:nvGraphicFramePr>
        <p:xfrm>
          <a:off x="7627695" y="4888681"/>
          <a:ext cx="67039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399">
                  <a:extLst>
                    <a:ext uri="{9D8B030D-6E8A-4147-A177-3AD203B41FA5}">
                      <a16:colId xmlns:a16="http://schemas.microsoft.com/office/drawing/2014/main" val="3033869977"/>
                    </a:ext>
                  </a:extLst>
                </a:gridCol>
              </a:tblGrid>
              <a:tr h="258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(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949784"/>
                  </a:ext>
                </a:extLst>
              </a:tr>
            </a:tbl>
          </a:graphicData>
        </a:graphic>
      </p:graphicFrame>
      <p:sp>
        <p:nvSpPr>
          <p:cNvPr id="115" name="TextBox 114">
            <a:extLst>
              <a:ext uri="{FF2B5EF4-FFF2-40B4-BE49-F238E27FC236}">
                <a16:creationId xmlns:a16="http://schemas.microsoft.com/office/drawing/2014/main" id="{5372F978-9EBA-4C69-AF74-3BBB865983EB}"/>
              </a:ext>
            </a:extLst>
          </p:cNvPr>
          <p:cNvSpPr txBox="1"/>
          <p:nvPr/>
        </p:nvSpPr>
        <p:spPr>
          <a:xfrm>
            <a:off x="7422970" y="4591799"/>
            <a:ext cx="1349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( A + B </a:t>
            </a:r>
            <a:r>
              <a:rPr lang="en-US" altLang="ko-KR" sz="12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} </a:t>
            </a:r>
            <a:r>
              <a:rPr lang="en-US" altLang="ko-KR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)  * C )</a:t>
            </a:r>
            <a:endParaRPr lang="ko-KR" altLang="en-US" sz="12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4311F99A-00B1-42FF-A038-CF86899F7B49}"/>
              </a:ext>
            </a:extLst>
          </p:cNvPr>
          <p:cNvCxnSpPr/>
          <p:nvPr/>
        </p:nvCxnSpPr>
        <p:spPr>
          <a:xfrm>
            <a:off x="7935474" y="4849483"/>
            <a:ext cx="1538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F0399C3A-ED01-494B-AAB4-FB1FA0A60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252540"/>
              </p:ext>
            </p:extLst>
          </p:nvPr>
        </p:nvGraphicFramePr>
        <p:xfrm>
          <a:off x="6657495" y="4888681"/>
          <a:ext cx="670399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399">
                  <a:extLst>
                    <a:ext uri="{9D8B030D-6E8A-4147-A177-3AD203B41FA5}">
                      <a16:colId xmlns:a16="http://schemas.microsoft.com/office/drawing/2014/main" val="3033869977"/>
                    </a:ext>
                  </a:extLst>
                </a:gridCol>
              </a:tblGrid>
              <a:tr h="2584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}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949784"/>
                  </a:ext>
                </a:extLst>
              </a:tr>
            </a:tbl>
          </a:graphicData>
        </a:graphic>
      </p:graphicFrame>
      <p:sp>
        <p:nvSpPr>
          <p:cNvPr id="118" name="화살표: 왼쪽/오른쪽 117">
            <a:extLst>
              <a:ext uri="{FF2B5EF4-FFF2-40B4-BE49-F238E27FC236}">
                <a16:creationId xmlns:a16="http://schemas.microsoft.com/office/drawing/2014/main" id="{231F03EF-DCFA-45DF-92FC-47393180D6C0}"/>
              </a:ext>
            </a:extLst>
          </p:cNvPr>
          <p:cNvSpPr/>
          <p:nvPr/>
        </p:nvSpPr>
        <p:spPr>
          <a:xfrm>
            <a:off x="7327894" y="4966116"/>
            <a:ext cx="299801" cy="13811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곱하기 기호 118">
            <a:extLst>
              <a:ext uri="{FF2B5EF4-FFF2-40B4-BE49-F238E27FC236}">
                <a16:creationId xmlns:a16="http://schemas.microsoft.com/office/drawing/2014/main" id="{2368DED5-F63E-4D6A-8B58-2B2135CC0D34}"/>
              </a:ext>
            </a:extLst>
          </p:cNvPr>
          <p:cNvSpPr/>
          <p:nvPr/>
        </p:nvSpPr>
        <p:spPr>
          <a:xfrm>
            <a:off x="7203399" y="4767972"/>
            <a:ext cx="537601" cy="570791"/>
          </a:xfrm>
          <a:prstGeom prst="mathMultiply">
            <a:avLst/>
          </a:prstGeom>
          <a:solidFill>
            <a:schemeClr val="tx1">
              <a:alpha val="5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147AB49-60E8-4CB1-9165-1533F05A1FED}"/>
              </a:ext>
            </a:extLst>
          </p:cNvPr>
          <p:cNvCxnSpPr/>
          <p:nvPr/>
        </p:nvCxnSpPr>
        <p:spPr>
          <a:xfrm flipV="1">
            <a:off x="2143692" y="1776305"/>
            <a:ext cx="949468" cy="2098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249F3B3-A9FD-480D-ABFF-A9A45A03DAC8}"/>
              </a:ext>
            </a:extLst>
          </p:cNvPr>
          <p:cNvCxnSpPr/>
          <p:nvPr/>
        </p:nvCxnSpPr>
        <p:spPr>
          <a:xfrm>
            <a:off x="2143053" y="3881403"/>
            <a:ext cx="929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83783964-12CE-4AA8-BDD3-60E9AC00C590}"/>
              </a:ext>
            </a:extLst>
          </p:cNvPr>
          <p:cNvCxnSpPr/>
          <p:nvPr/>
        </p:nvCxnSpPr>
        <p:spPr>
          <a:xfrm>
            <a:off x="2143053" y="3874637"/>
            <a:ext cx="929437" cy="2121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342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1295</Words>
  <Application>Microsoft Office PowerPoint</Application>
  <PresentationFormat>와이드스크린</PresentationFormat>
  <Paragraphs>418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D2Coding</vt:lpstr>
      <vt:lpstr>나눔스퀘어</vt:lpstr>
      <vt:lpstr>나눔스퀘어 Bold</vt:lpstr>
      <vt:lpstr>나눔스퀘어 ExtraBold</vt:lpstr>
      <vt:lpstr>나눔스퀘어라운드 ExtraBold</vt:lpstr>
      <vt:lpstr>맑은 고딕</vt:lpstr>
      <vt:lpstr>Arial</vt:lpstr>
      <vt:lpstr>Office 테마</vt:lpstr>
      <vt:lpstr>DataStructure Seminar Chapter.5  STACK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HSDPA</dc:title>
  <dc:creator>Admin</dc:creator>
  <cp:lastModifiedBy>Admin</cp:lastModifiedBy>
  <cp:revision>59</cp:revision>
  <dcterms:created xsi:type="dcterms:W3CDTF">2018-04-26T07:52:46Z</dcterms:created>
  <dcterms:modified xsi:type="dcterms:W3CDTF">2018-10-03T21:40:04Z</dcterms:modified>
</cp:coreProperties>
</file>