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94" r:id="rId2"/>
  </p:sldMasterIdLst>
  <p:notesMasterIdLst>
    <p:notesMasterId r:id="rId22"/>
  </p:notesMasterIdLst>
  <p:handoutMasterIdLst>
    <p:handoutMasterId r:id="rId23"/>
  </p:handoutMasterIdLst>
  <p:sldIdLst>
    <p:sldId id="352" r:id="rId3"/>
    <p:sldId id="412" r:id="rId4"/>
    <p:sldId id="418" r:id="rId5"/>
    <p:sldId id="416" r:id="rId6"/>
    <p:sldId id="409" r:id="rId7"/>
    <p:sldId id="417" r:id="rId8"/>
    <p:sldId id="413" r:id="rId9"/>
    <p:sldId id="414" r:id="rId10"/>
    <p:sldId id="415" r:id="rId11"/>
    <p:sldId id="397" r:id="rId12"/>
    <p:sldId id="357" r:id="rId13"/>
    <p:sldId id="406" r:id="rId14"/>
    <p:sldId id="407" r:id="rId15"/>
    <p:sldId id="403" r:id="rId16"/>
    <p:sldId id="402" r:id="rId17"/>
    <p:sldId id="401" r:id="rId18"/>
    <p:sldId id="399" r:id="rId19"/>
    <p:sldId id="405" r:id="rId20"/>
    <p:sldId id="419"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E186A79-FACB-48F9-8D4D-38F4E070B089}">
          <p14:sldIdLst>
            <p14:sldId id="352"/>
            <p14:sldId id="412"/>
            <p14:sldId id="418"/>
            <p14:sldId id="416"/>
            <p14:sldId id="409"/>
            <p14:sldId id="417"/>
            <p14:sldId id="413"/>
            <p14:sldId id="414"/>
            <p14:sldId id="415"/>
            <p14:sldId id="397"/>
            <p14:sldId id="357"/>
            <p14:sldId id="406"/>
            <p14:sldId id="407"/>
            <p14:sldId id="403"/>
            <p14:sldId id="402"/>
            <p14:sldId id="401"/>
            <p14:sldId id="399"/>
            <p14:sldId id="405"/>
            <p14:sldId id="419"/>
          </p14:sldIdLst>
        </p14:section>
        <p14:section name="投影片參考" id="{A26DE5F3-DEA4-4E6E-B969-28A1F73268CA}">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C93"/>
    <a:srgbClr val="F7F7F5"/>
    <a:srgbClr val="457C99"/>
    <a:srgbClr val="FFFFFF"/>
    <a:srgbClr val="FFFF55"/>
    <a:srgbClr val="FFFF6F"/>
    <a:srgbClr val="FFC000"/>
    <a:srgbClr val="E0995E"/>
    <a:srgbClr val="7E7D7D"/>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1980" autoAdjust="0"/>
  </p:normalViewPr>
  <p:slideViewPr>
    <p:cSldViewPr snapToGrid="0">
      <p:cViewPr>
        <p:scale>
          <a:sx n="80" d="100"/>
          <a:sy n="80" d="100"/>
        </p:scale>
        <p:origin x="351" y="222"/>
      </p:cViewPr>
      <p:guideLst/>
    </p:cSldViewPr>
  </p:slideViewPr>
  <p:notesTextViewPr>
    <p:cViewPr>
      <p:scale>
        <a:sx n="1" d="1"/>
        <a:sy n="1" d="1"/>
      </p:scale>
      <p:origin x="0" y="0"/>
    </p:cViewPr>
  </p:notesTextViewPr>
  <p:notesViewPr>
    <p:cSldViewPr snapToGrid="0">
      <p:cViewPr varScale="1">
        <p:scale>
          <a:sx n="87" d="100"/>
          <a:sy n="87" d="100"/>
        </p:scale>
        <p:origin x="298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9D6385-5A1C-43D0-B237-C30C5AAD67D6}" type="datetimeFigureOut">
              <a:rPr lang="zh-TW" altLang="en-US" smtClean="0"/>
              <a:t>2024/6/1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42E8D-65FB-4AF5-AF55-D02C8B98DF71}" type="slidenum">
              <a:rPr lang="zh-TW" altLang="en-US" smtClean="0"/>
              <a:t>‹#›</a:t>
            </a:fld>
            <a:endParaRPr lang="zh-TW" altLang="en-US"/>
          </a:p>
        </p:txBody>
      </p:sp>
    </p:spTree>
    <p:extLst>
      <p:ext uri="{BB962C8B-B14F-4D97-AF65-F5344CB8AC3E}">
        <p14:creationId xmlns:p14="http://schemas.microsoft.com/office/powerpoint/2010/main" val="955417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3E095-0A23-442F-AAA7-419E07B1CD93}" type="datetimeFigureOut">
              <a:rPr lang="zh-TW" altLang="en-US" smtClean="0"/>
              <a:t>2024/6/1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F58D5-902C-47D9-A59A-1A6186F19E9A}" type="slidenum">
              <a:rPr lang="zh-TW" altLang="en-US" smtClean="0"/>
              <a:t>‹#›</a:t>
            </a:fld>
            <a:endParaRPr lang="zh-TW" altLang="en-US"/>
          </a:p>
        </p:txBody>
      </p:sp>
    </p:spTree>
    <p:extLst>
      <p:ext uri="{BB962C8B-B14F-4D97-AF65-F5344CB8AC3E}">
        <p14:creationId xmlns:p14="http://schemas.microsoft.com/office/powerpoint/2010/main" val="169872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Graduate</a:t>
            </a:r>
            <a:r>
              <a:rPr lang="en-US" altLang="zh-TW" baseline="0" dirty="0" smtClean="0"/>
              <a:t>d from school, I have got a job in </a:t>
            </a:r>
            <a:r>
              <a:rPr lang="en-US" altLang="zh-TW" baseline="0" dirty="0" err="1" smtClean="0"/>
              <a:t>CathayLife</a:t>
            </a:r>
            <a:r>
              <a:rPr lang="en-US" altLang="zh-TW" baseline="0" dirty="0" smtClean="0"/>
              <a:t> to be a Data Scientist, </a:t>
            </a:r>
          </a:p>
          <a:p>
            <a:r>
              <a:rPr lang="en-US" altLang="zh-TW" baseline="0" dirty="0" smtClean="0"/>
              <a:t>In </a:t>
            </a:r>
            <a:r>
              <a:rPr lang="en-US" altLang="zh-TW" sz="1200" b="0" i="0" kern="1200" dirty="0" smtClean="0">
                <a:solidFill>
                  <a:schemeClr val="tx1"/>
                </a:solidFill>
                <a:effectLst/>
                <a:latin typeface="+mn-lt"/>
                <a:ea typeface="+mn-ea"/>
                <a:cs typeface="+mn-cs"/>
              </a:rPr>
              <a:t>the first 3 years</a:t>
            </a:r>
            <a:r>
              <a:rPr lang="en-US" altLang="zh-TW" baseline="0" dirty="0" smtClean="0"/>
              <a:t>, I have experience different kind of mission such as analytics, model training and lead a small team.</a:t>
            </a:r>
          </a:p>
          <a:p>
            <a:r>
              <a:rPr lang="en-US" altLang="zh-TW" baseline="0" dirty="0" smtClean="0"/>
              <a:t>Make a lot of analyze report to find the insight in the company, and build several AI models for company process automation that improve efficiency and </a:t>
            </a:r>
            <a:r>
              <a:rPr lang="en-US" altLang="zh-TW" sz="1200" b="1" i="0" kern="1200" baseline="0" dirty="0" err="1" smtClean="0">
                <a:solidFill>
                  <a:schemeClr val="tx1"/>
                </a:solidFill>
                <a:effectLst/>
                <a:latin typeface="+mn-lt"/>
                <a:ea typeface="+mn-ea"/>
                <a:cs typeface="+mn-cs"/>
              </a:rPr>
              <a:t>cut</a:t>
            </a:r>
            <a:r>
              <a:rPr lang="en-US" altLang="zh-TW" sz="1200" b="1" i="0" kern="1200" dirty="0" err="1" smtClean="0">
                <a:solidFill>
                  <a:schemeClr val="tx1"/>
                </a:solidFill>
                <a:effectLst/>
                <a:latin typeface="+mn-lt"/>
                <a:ea typeface="+mn-ea"/>
                <a:cs typeface="+mn-cs"/>
              </a:rPr>
              <a:t>down</a:t>
            </a:r>
            <a:r>
              <a:rPr lang="en-US" altLang="zh-TW" sz="1200" b="1" i="0" kern="1200" dirty="0" smtClean="0">
                <a:solidFill>
                  <a:schemeClr val="tx1"/>
                </a:solidFill>
                <a:effectLst/>
                <a:latin typeface="+mn-lt"/>
                <a:ea typeface="+mn-ea"/>
                <a:cs typeface="+mn-cs"/>
              </a:rPr>
              <a:t> on labor needs.</a:t>
            </a:r>
          </a:p>
          <a:p>
            <a:endParaRPr lang="en-US" altLang="zh-TW" sz="1200" b="1"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In the recent 3 years,</a:t>
            </a:r>
            <a:r>
              <a:rPr lang="en-US" altLang="zh-TW" sz="1200" b="0" i="0" kern="1200" baseline="0" dirty="0" smtClean="0">
                <a:solidFill>
                  <a:schemeClr val="tx1"/>
                </a:solidFill>
                <a:effectLst/>
                <a:latin typeface="+mn-lt"/>
                <a:ea typeface="+mn-ea"/>
                <a:cs typeface="+mn-cs"/>
              </a:rPr>
              <a:t> when I’ </a:t>
            </a:r>
            <a:r>
              <a:rPr lang="en-US" altLang="zh-TW" sz="1200" b="0" i="0" kern="1200" baseline="0" dirty="0" err="1" smtClean="0">
                <a:solidFill>
                  <a:schemeClr val="tx1"/>
                </a:solidFill>
                <a:effectLst/>
                <a:latin typeface="+mn-lt"/>
                <a:ea typeface="+mn-ea"/>
                <a:cs typeface="+mn-cs"/>
              </a:rPr>
              <a:t>ve</a:t>
            </a:r>
            <a:r>
              <a:rPr lang="en-US" altLang="zh-TW" sz="1200" b="0" i="0" kern="1200" baseline="0" dirty="0" smtClean="0">
                <a:solidFill>
                  <a:schemeClr val="tx1"/>
                </a:solidFill>
                <a:effectLst/>
                <a:latin typeface="+mn-lt"/>
                <a:ea typeface="+mn-ea"/>
                <a:cs typeface="+mn-cs"/>
              </a:rPr>
              <a:t> make reports, built more and more model, helped members resolve issues in projects , I found something weird that everyone work by themselves, and don’t have a robust process to record information or restructured the programming codes. That means everyone r</a:t>
            </a:r>
            <a:r>
              <a:rPr lang="en-US" altLang="zh-TW" sz="1200" b="0" i="0" kern="1200" dirty="0" smtClean="0">
                <a:solidFill>
                  <a:schemeClr val="tx1"/>
                </a:solidFill>
                <a:effectLst/>
                <a:latin typeface="+mn-lt"/>
                <a:ea typeface="+mn-ea"/>
                <a:cs typeface="+mn-cs"/>
              </a:rPr>
              <a:t>epeating the same tasks, even</a:t>
            </a:r>
            <a:r>
              <a:rPr lang="en-US" altLang="zh-TW" sz="1200" b="0" i="0" kern="1200" baseline="0" dirty="0" smtClean="0">
                <a:solidFill>
                  <a:schemeClr val="tx1"/>
                </a:solidFill>
                <a:effectLst/>
                <a:latin typeface="+mn-lt"/>
                <a:ea typeface="+mn-ea"/>
                <a:cs typeface="+mn-cs"/>
              </a:rPr>
              <a:t> though cannot understand the code they have written. </a:t>
            </a:r>
          </a:p>
          <a:p>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So based on the training in the school, My team researched the robust way,</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management method to avoid those problems.</a:t>
            </a:r>
          </a:p>
          <a:p>
            <a:r>
              <a:rPr lang="en-US" altLang="zh-TW" sz="1200" b="0" i="0" kern="1200" baseline="0" dirty="0" smtClean="0">
                <a:solidFill>
                  <a:schemeClr val="tx1"/>
                </a:solidFill>
                <a:effectLst/>
                <a:latin typeface="+mn-lt"/>
                <a:ea typeface="+mn-ea"/>
                <a:cs typeface="+mn-cs"/>
              </a:rPr>
              <a:t>Since then I dedicated to import the</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process of </a:t>
            </a: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 the machine learning teams. My team analyze the whole process that Data scientists went through, and find the new tool or build our own tool to solve the problem in these processes.</a:t>
            </a:r>
          </a:p>
          <a:p>
            <a:r>
              <a:rPr lang="en-US" altLang="zh-TW" sz="1200" b="0" i="0" kern="1200" baseline="0" dirty="0" smtClean="0">
                <a:solidFill>
                  <a:schemeClr val="tx1"/>
                </a:solidFill>
                <a:effectLst/>
                <a:latin typeface="+mn-lt"/>
                <a:ea typeface="+mn-ea"/>
                <a:cs typeface="+mn-cs"/>
              </a:rPr>
              <a:t>Management tools </a:t>
            </a:r>
          </a:p>
          <a:p>
            <a:pPr marL="171450" indent="-171450">
              <a:buFontTx/>
              <a:buChar char="-"/>
            </a:pPr>
            <a:r>
              <a:rPr lang="en-US" altLang="zh-TW" sz="1200" b="0" i="0" kern="1200" baseline="0" dirty="0" err="1" smtClean="0">
                <a:solidFill>
                  <a:schemeClr val="tx1"/>
                </a:solidFill>
                <a:effectLst/>
                <a:latin typeface="+mn-lt"/>
                <a:ea typeface="+mn-ea"/>
                <a:cs typeface="+mn-cs"/>
              </a:rPr>
              <a:t>Mediawiki</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sz="1200" b="0" i="0" kern="1200" baseline="0" dirty="0" err="1" smtClean="0">
                <a:solidFill>
                  <a:schemeClr val="tx1"/>
                </a:solidFill>
                <a:effectLst/>
                <a:latin typeface="+mn-lt"/>
                <a:ea typeface="+mn-ea"/>
                <a:cs typeface="+mn-cs"/>
              </a:rPr>
              <a:t>GitLab</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dirty="0" smtClean="0"/>
              <a:t>Data Team Workbench </a:t>
            </a:r>
          </a:p>
          <a:p>
            <a:pPr marL="0" indent="0">
              <a:buFontTx/>
              <a:buNone/>
            </a:pPr>
            <a:endParaRPr lang="en-US" altLang="zh-TW" sz="1200" b="0" i="0" kern="1200" baseline="0" dirty="0" smtClean="0">
              <a:solidFill>
                <a:schemeClr val="tx1"/>
              </a:solidFill>
              <a:effectLst/>
              <a:latin typeface="+mn-lt"/>
              <a:ea typeface="+mn-ea"/>
              <a:cs typeface="+mn-cs"/>
            </a:endParaRPr>
          </a:p>
          <a:p>
            <a:pPr marL="0" indent="0">
              <a:buFontTx/>
              <a:buNone/>
            </a:pP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tools</a:t>
            </a:r>
          </a:p>
          <a:p>
            <a:pPr marL="171450" indent="-171450">
              <a:buFontTx/>
              <a:buChar char="-"/>
            </a:pPr>
            <a:r>
              <a:rPr lang="en-US" altLang="zh-TW" sz="1200" b="0" i="0" kern="1200" baseline="0" dirty="0" smtClean="0">
                <a:solidFill>
                  <a:schemeClr val="tx1"/>
                </a:solidFill>
                <a:effectLst/>
                <a:latin typeface="+mn-lt"/>
                <a:ea typeface="+mn-ea"/>
                <a:cs typeface="+mn-cs"/>
              </a:rPr>
              <a:t>Feature Library                               (Feature codebase)</a:t>
            </a:r>
          </a:p>
          <a:p>
            <a:pPr marL="171450" indent="-171450">
              <a:buFontTx/>
              <a:buChar char="-"/>
            </a:pPr>
            <a:r>
              <a:rPr lang="en-US" altLang="zh-TW" sz="1200" b="0" i="0" kern="1200" baseline="0" dirty="0" err="1" smtClean="0">
                <a:solidFill>
                  <a:schemeClr val="tx1"/>
                </a:solidFill>
                <a:effectLst/>
                <a:latin typeface="+mn-lt"/>
                <a:ea typeface="+mn-ea"/>
                <a:cs typeface="+mn-cs"/>
              </a:rPr>
              <a:t>Xspace</a:t>
            </a:r>
            <a:r>
              <a:rPr lang="en-US" altLang="zh-TW" sz="1200" b="0" i="0" kern="1200" baseline="0" dirty="0" smtClean="0">
                <a:solidFill>
                  <a:schemeClr val="tx1"/>
                </a:solidFill>
                <a:effectLst/>
                <a:latin typeface="+mn-lt"/>
                <a:ea typeface="+mn-ea"/>
                <a:cs typeface="+mn-cs"/>
              </a:rPr>
              <a:t>                                              (Features table)</a:t>
            </a:r>
          </a:p>
          <a:p>
            <a:pPr marL="171450" indent="-171450">
              <a:buFontTx/>
              <a:buChar char="-"/>
            </a:pPr>
            <a:r>
              <a:rPr lang="en-US" altLang="zh-TW" sz="1200" b="0" i="0" kern="1200" baseline="0" dirty="0" err="1" smtClean="0">
                <a:solidFill>
                  <a:schemeClr val="tx1"/>
                </a:solidFill>
                <a:effectLst/>
                <a:latin typeface="+mn-lt"/>
                <a:ea typeface="+mn-ea"/>
                <a:cs typeface="+mn-cs"/>
              </a:rPr>
              <a:t>Sqltoflowchart</a:t>
            </a:r>
            <a:r>
              <a:rPr lang="en-US" altLang="zh-TW" sz="1200" b="0" i="0" kern="1200" baseline="0" dirty="0" smtClean="0">
                <a:solidFill>
                  <a:schemeClr val="tx1"/>
                </a:solidFill>
                <a:effectLst/>
                <a:latin typeface="+mn-lt"/>
                <a:ea typeface="+mn-ea"/>
                <a:cs typeface="+mn-cs"/>
              </a:rPr>
              <a:t>                                (Data lineage for SAS)</a:t>
            </a:r>
          </a:p>
          <a:p>
            <a:pPr marL="171450" indent="-171450">
              <a:buFontTx/>
              <a:buChar char="-"/>
            </a:pPr>
            <a:r>
              <a:rPr lang="en-US" altLang="zh-TW" sz="1200" b="0" i="0" kern="1200" baseline="0" dirty="0" err="1" smtClean="0">
                <a:solidFill>
                  <a:schemeClr val="tx1"/>
                </a:solidFill>
                <a:effectLst/>
                <a:latin typeface="+mn-lt"/>
                <a:ea typeface="+mn-ea"/>
                <a:cs typeface="+mn-cs"/>
              </a:rPr>
              <a:t>Mlflow</a:t>
            </a:r>
            <a:r>
              <a:rPr lang="en-US" altLang="zh-TW" sz="1200" b="0" i="0" kern="1200" baseline="0" dirty="0" smtClean="0">
                <a:solidFill>
                  <a:schemeClr val="tx1"/>
                </a:solidFill>
                <a:effectLst/>
                <a:latin typeface="+mn-lt"/>
                <a:ea typeface="+mn-ea"/>
                <a:cs typeface="+mn-cs"/>
              </a:rPr>
              <a:t>                                               (Model </a:t>
            </a:r>
            <a:r>
              <a:rPr lang="en-US" altLang="zh-TW" sz="1200" b="0" i="0" kern="1200" baseline="0" dirty="0" err="1" smtClean="0">
                <a:solidFill>
                  <a:schemeClr val="tx1"/>
                </a:solidFill>
                <a:effectLst/>
                <a:latin typeface="+mn-lt"/>
                <a:ea typeface="+mn-ea"/>
                <a:cs typeface="+mn-cs"/>
              </a:rPr>
              <a:t>Registery</a:t>
            </a:r>
            <a:r>
              <a:rPr lang="en-US" altLang="zh-TW"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baseline="0" dirty="0" err="1" smtClean="0">
                <a:solidFill>
                  <a:schemeClr val="tx1"/>
                </a:solidFill>
                <a:effectLst/>
                <a:latin typeface="+mn-lt"/>
                <a:ea typeface="+mn-ea"/>
                <a:cs typeface="+mn-cs"/>
              </a:rPr>
              <a:t>Jupyter</a:t>
            </a:r>
            <a:r>
              <a:rPr lang="en-US" altLang="zh-TW" sz="1200" b="0" i="0" kern="1200" baseline="0" dirty="0" smtClean="0">
                <a:solidFill>
                  <a:schemeClr val="tx1"/>
                </a:solidFill>
                <a:effectLst/>
                <a:latin typeface="+mn-lt"/>
                <a:ea typeface="+mn-ea"/>
                <a:cs typeface="+mn-cs"/>
              </a:rPr>
              <a:t> Template                           (Model Evaluation Template)</a:t>
            </a:r>
          </a:p>
          <a:p>
            <a:pPr marL="171450" indent="-171450">
              <a:buFontTx/>
              <a:buChar char="-"/>
            </a:pPr>
            <a:r>
              <a:rPr lang="en-US" altLang="zh-TW" sz="1200" b="0" i="0" kern="1200" baseline="0" dirty="0" smtClean="0">
                <a:solidFill>
                  <a:schemeClr val="tx1"/>
                </a:solidFill>
                <a:effectLst/>
                <a:latin typeface="+mn-lt"/>
                <a:ea typeface="+mn-ea"/>
                <a:cs typeface="+mn-cs"/>
              </a:rPr>
              <a:t>Machine Learning</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Testing Flow (CI/CD)</a:t>
            </a:r>
          </a:p>
          <a:p>
            <a:pPr marL="171450" indent="-171450">
              <a:buFontTx/>
              <a:buChar char="-"/>
            </a:pPr>
            <a:r>
              <a:rPr lang="en-US" altLang="zh-TW" sz="1200" b="0" i="0" kern="1200" baseline="0" dirty="0" smtClean="0">
                <a:solidFill>
                  <a:schemeClr val="tx1"/>
                </a:solidFill>
                <a:effectLst/>
                <a:latin typeface="+mn-lt"/>
                <a:ea typeface="+mn-ea"/>
                <a:cs typeface="+mn-cs"/>
              </a:rPr>
              <a:t>Great </a:t>
            </a:r>
            <a:r>
              <a:rPr lang="en-US" altLang="zh-TW" sz="1200" b="0" i="0" kern="1200" baseline="0" dirty="0" err="1" smtClean="0">
                <a:solidFill>
                  <a:schemeClr val="tx1"/>
                </a:solidFill>
                <a:effectLst/>
                <a:latin typeface="+mn-lt"/>
                <a:ea typeface="+mn-ea"/>
                <a:cs typeface="+mn-cs"/>
              </a:rPr>
              <a:t>Expectaion</a:t>
            </a:r>
            <a:r>
              <a:rPr lang="en-US" altLang="zh-TW" sz="1200" b="0" i="0" kern="1200" baseline="0" dirty="0" smtClean="0">
                <a:solidFill>
                  <a:schemeClr val="tx1"/>
                </a:solidFill>
                <a:effectLst/>
                <a:latin typeface="+mn-lt"/>
                <a:ea typeface="+mn-ea"/>
                <a:cs typeface="+mn-cs"/>
              </a:rPr>
              <a:t>                           (Monitoring)</a:t>
            </a:r>
          </a:p>
          <a:p>
            <a:pPr marL="0" indent="0">
              <a:buFontTx/>
              <a:buNone/>
            </a:pPr>
            <a:r>
              <a:rPr lang="en-US" altLang="zh-TW" sz="1200" b="0" i="0" kern="1200" baseline="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11</a:t>
            </a:fld>
            <a:endParaRPr lang="zh-TW" altLang="en-US"/>
          </a:p>
        </p:txBody>
      </p:sp>
    </p:spTree>
    <p:extLst>
      <p:ext uri="{BB962C8B-B14F-4D97-AF65-F5344CB8AC3E}">
        <p14:creationId xmlns:p14="http://schemas.microsoft.com/office/powerpoint/2010/main" val="37374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Graduate</a:t>
            </a:r>
            <a:r>
              <a:rPr lang="en-US" altLang="zh-TW" baseline="0" dirty="0" smtClean="0"/>
              <a:t>d from school, I have got a job in </a:t>
            </a:r>
            <a:r>
              <a:rPr lang="en-US" altLang="zh-TW" baseline="0" dirty="0" err="1" smtClean="0"/>
              <a:t>CathayLife</a:t>
            </a:r>
            <a:r>
              <a:rPr lang="en-US" altLang="zh-TW" baseline="0" dirty="0" smtClean="0"/>
              <a:t> to be a Data Scientist, </a:t>
            </a:r>
          </a:p>
          <a:p>
            <a:r>
              <a:rPr lang="en-US" altLang="zh-TW" baseline="0" dirty="0" smtClean="0"/>
              <a:t>In </a:t>
            </a:r>
            <a:r>
              <a:rPr lang="en-US" altLang="zh-TW" sz="1200" b="0" i="0" kern="1200" dirty="0" smtClean="0">
                <a:solidFill>
                  <a:schemeClr val="tx1"/>
                </a:solidFill>
                <a:effectLst/>
                <a:latin typeface="+mn-lt"/>
                <a:ea typeface="+mn-ea"/>
                <a:cs typeface="+mn-cs"/>
              </a:rPr>
              <a:t>the first 3 years</a:t>
            </a:r>
            <a:r>
              <a:rPr lang="en-US" altLang="zh-TW" baseline="0" dirty="0" smtClean="0"/>
              <a:t>, I have experience different kind of mission such as analytics, model training and lead a small team.</a:t>
            </a:r>
          </a:p>
          <a:p>
            <a:r>
              <a:rPr lang="en-US" altLang="zh-TW" baseline="0" dirty="0" smtClean="0"/>
              <a:t>Make a lot of analyze report to find the insight in the company, and build several AI models for company process automation that improve efficiency and </a:t>
            </a:r>
            <a:r>
              <a:rPr lang="en-US" altLang="zh-TW" sz="1200" b="1" i="0" kern="1200" baseline="0" dirty="0" err="1" smtClean="0">
                <a:solidFill>
                  <a:schemeClr val="tx1"/>
                </a:solidFill>
                <a:effectLst/>
                <a:latin typeface="+mn-lt"/>
                <a:ea typeface="+mn-ea"/>
                <a:cs typeface="+mn-cs"/>
              </a:rPr>
              <a:t>cut</a:t>
            </a:r>
            <a:r>
              <a:rPr lang="en-US" altLang="zh-TW" sz="1200" b="1" i="0" kern="1200" dirty="0" err="1" smtClean="0">
                <a:solidFill>
                  <a:schemeClr val="tx1"/>
                </a:solidFill>
                <a:effectLst/>
                <a:latin typeface="+mn-lt"/>
                <a:ea typeface="+mn-ea"/>
                <a:cs typeface="+mn-cs"/>
              </a:rPr>
              <a:t>down</a:t>
            </a:r>
            <a:r>
              <a:rPr lang="en-US" altLang="zh-TW" sz="1200" b="1" i="0" kern="1200" dirty="0" smtClean="0">
                <a:solidFill>
                  <a:schemeClr val="tx1"/>
                </a:solidFill>
                <a:effectLst/>
                <a:latin typeface="+mn-lt"/>
                <a:ea typeface="+mn-ea"/>
                <a:cs typeface="+mn-cs"/>
              </a:rPr>
              <a:t> on labor needs.</a:t>
            </a:r>
          </a:p>
          <a:p>
            <a:endParaRPr lang="en-US" altLang="zh-TW" sz="1200" b="1"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In the recent 3 years,</a:t>
            </a:r>
            <a:r>
              <a:rPr lang="en-US" altLang="zh-TW" sz="1200" b="0" i="0" kern="1200" baseline="0" dirty="0" smtClean="0">
                <a:solidFill>
                  <a:schemeClr val="tx1"/>
                </a:solidFill>
                <a:effectLst/>
                <a:latin typeface="+mn-lt"/>
                <a:ea typeface="+mn-ea"/>
                <a:cs typeface="+mn-cs"/>
              </a:rPr>
              <a:t> when I’ </a:t>
            </a:r>
            <a:r>
              <a:rPr lang="en-US" altLang="zh-TW" sz="1200" b="0" i="0" kern="1200" baseline="0" dirty="0" err="1" smtClean="0">
                <a:solidFill>
                  <a:schemeClr val="tx1"/>
                </a:solidFill>
                <a:effectLst/>
                <a:latin typeface="+mn-lt"/>
                <a:ea typeface="+mn-ea"/>
                <a:cs typeface="+mn-cs"/>
              </a:rPr>
              <a:t>ve</a:t>
            </a:r>
            <a:r>
              <a:rPr lang="en-US" altLang="zh-TW" sz="1200" b="0" i="0" kern="1200" baseline="0" dirty="0" smtClean="0">
                <a:solidFill>
                  <a:schemeClr val="tx1"/>
                </a:solidFill>
                <a:effectLst/>
                <a:latin typeface="+mn-lt"/>
                <a:ea typeface="+mn-ea"/>
                <a:cs typeface="+mn-cs"/>
              </a:rPr>
              <a:t> make reports, built more and more model, helped members resolve issues in projects , I found something weird that everyone work by themselves, and don’t have a robust process to record information or restructured the programming codes. That means everyone r</a:t>
            </a:r>
            <a:r>
              <a:rPr lang="en-US" altLang="zh-TW" sz="1200" b="0" i="0" kern="1200" dirty="0" smtClean="0">
                <a:solidFill>
                  <a:schemeClr val="tx1"/>
                </a:solidFill>
                <a:effectLst/>
                <a:latin typeface="+mn-lt"/>
                <a:ea typeface="+mn-ea"/>
                <a:cs typeface="+mn-cs"/>
              </a:rPr>
              <a:t>epeating the same tasks, even</a:t>
            </a:r>
            <a:r>
              <a:rPr lang="en-US" altLang="zh-TW" sz="1200" b="0" i="0" kern="1200" baseline="0" dirty="0" smtClean="0">
                <a:solidFill>
                  <a:schemeClr val="tx1"/>
                </a:solidFill>
                <a:effectLst/>
                <a:latin typeface="+mn-lt"/>
                <a:ea typeface="+mn-ea"/>
                <a:cs typeface="+mn-cs"/>
              </a:rPr>
              <a:t> though cannot understand the code they have written. </a:t>
            </a:r>
          </a:p>
          <a:p>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So based on the training in the school, My team researched the robust way,</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management method to avoid those problems.</a:t>
            </a:r>
          </a:p>
          <a:p>
            <a:r>
              <a:rPr lang="en-US" altLang="zh-TW" sz="1200" b="0" i="0" kern="1200" baseline="0" dirty="0" smtClean="0">
                <a:solidFill>
                  <a:schemeClr val="tx1"/>
                </a:solidFill>
                <a:effectLst/>
                <a:latin typeface="+mn-lt"/>
                <a:ea typeface="+mn-ea"/>
                <a:cs typeface="+mn-cs"/>
              </a:rPr>
              <a:t>Since then I dedicated to import the</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process of </a:t>
            </a: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 the machine learning teams. My team analyze the whole process that Data scientists went through, and find the new tool or build our own tool to solve the problem in these processes.</a:t>
            </a:r>
          </a:p>
          <a:p>
            <a:r>
              <a:rPr lang="en-US" altLang="zh-TW" sz="1200" b="0" i="0" kern="1200" baseline="0" dirty="0" smtClean="0">
                <a:solidFill>
                  <a:schemeClr val="tx1"/>
                </a:solidFill>
                <a:effectLst/>
                <a:latin typeface="+mn-lt"/>
                <a:ea typeface="+mn-ea"/>
                <a:cs typeface="+mn-cs"/>
              </a:rPr>
              <a:t>Management tools </a:t>
            </a:r>
          </a:p>
          <a:p>
            <a:pPr marL="171450" indent="-171450">
              <a:buFontTx/>
              <a:buChar char="-"/>
            </a:pPr>
            <a:r>
              <a:rPr lang="en-US" altLang="zh-TW" sz="1200" b="0" i="0" kern="1200" baseline="0" dirty="0" err="1" smtClean="0">
                <a:solidFill>
                  <a:schemeClr val="tx1"/>
                </a:solidFill>
                <a:effectLst/>
                <a:latin typeface="+mn-lt"/>
                <a:ea typeface="+mn-ea"/>
                <a:cs typeface="+mn-cs"/>
              </a:rPr>
              <a:t>Mediawiki</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sz="1200" b="0" i="0" kern="1200" baseline="0" dirty="0" err="1" smtClean="0">
                <a:solidFill>
                  <a:schemeClr val="tx1"/>
                </a:solidFill>
                <a:effectLst/>
                <a:latin typeface="+mn-lt"/>
                <a:ea typeface="+mn-ea"/>
                <a:cs typeface="+mn-cs"/>
              </a:rPr>
              <a:t>GitLab</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dirty="0" smtClean="0"/>
              <a:t>Data Team Workbench </a:t>
            </a:r>
          </a:p>
          <a:p>
            <a:pPr marL="0" indent="0">
              <a:buFontTx/>
              <a:buNone/>
            </a:pPr>
            <a:endParaRPr lang="en-US" altLang="zh-TW" sz="1200" b="0" i="0" kern="1200" baseline="0" dirty="0" smtClean="0">
              <a:solidFill>
                <a:schemeClr val="tx1"/>
              </a:solidFill>
              <a:effectLst/>
              <a:latin typeface="+mn-lt"/>
              <a:ea typeface="+mn-ea"/>
              <a:cs typeface="+mn-cs"/>
            </a:endParaRPr>
          </a:p>
          <a:p>
            <a:pPr marL="0" indent="0">
              <a:buFontTx/>
              <a:buNone/>
            </a:pP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tools</a:t>
            </a:r>
          </a:p>
          <a:p>
            <a:pPr marL="171450" indent="-171450">
              <a:buFontTx/>
              <a:buChar char="-"/>
            </a:pPr>
            <a:r>
              <a:rPr lang="en-US" altLang="zh-TW" sz="1200" b="0" i="0" kern="1200" baseline="0" dirty="0" smtClean="0">
                <a:solidFill>
                  <a:schemeClr val="tx1"/>
                </a:solidFill>
                <a:effectLst/>
                <a:latin typeface="+mn-lt"/>
                <a:ea typeface="+mn-ea"/>
                <a:cs typeface="+mn-cs"/>
              </a:rPr>
              <a:t>Feature Library                               (Feature codebase)</a:t>
            </a:r>
          </a:p>
          <a:p>
            <a:pPr marL="171450" indent="-171450">
              <a:buFontTx/>
              <a:buChar char="-"/>
            </a:pPr>
            <a:r>
              <a:rPr lang="en-US" altLang="zh-TW" sz="1200" b="0" i="0" kern="1200" baseline="0" dirty="0" err="1" smtClean="0">
                <a:solidFill>
                  <a:schemeClr val="tx1"/>
                </a:solidFill>
                <a:effectLst/>
                <a:latin typeface="+mn-lt"/>
                <a:ea typeface="+mn-ea"/>
                <a:cs typeface="+mn-cs"/>
              </a:rPr>
              <a:t>Xspace</a:t>
            </a:r>
            <a:r>
              <a:rPr lang="en-US" altLang="zh-TW" sz="1200" b="0" i="0" kern="1200" baseline="0" dirty="0" smtClean="0">
                <a:solidFill>
                  <a:schemeClr val="tx1"/>
                </a:solidFill>
                <a:effectLst/>
                <a:latin typeface="+mn-lt"/>
                <a:ea typeface="+mn-ea"/>
                <a:cs typeface="+mn-cs"/>
              </a:rPr>
              <a:t>                                              (Features table)</a:t>
            </a:r>
          </a:p>
          <a:p>
            <a:pPr marL="171450" indent="-171450">
              <a:buFontTx/>
              <a:buChar char="-"/>
            </a:pPr>
            <a:r>
              <a:rPr lang="en-US" altLang="zh-TW" sz="1200" b="0" i="0" kern="1200" baseline="0" dirty="0" err="1" smtClean="0">
                <a:solidFill>
                  <a:schemeClr val="tx1"/>
                </a:solidFill>
                <a:effectLst/>
                <a:latin typeface="+mn-lt"/>
                <a:ea typeface="+mn-ea"/>
                <a:cs typeface="+mn-cs"/>
              </a:rPr>
              <a:t>Sqltoflowchart</a:t>
            </a:r>
            <a:r>
              <a:rPr lang="en-US" altLang="zh-TW" sz="1200" b="0" i="0" kern="1200" baseline="0" dirty="0" smtClean="0">
                <a:solidFill>
                  <a:schemeClr val="tx1"/>
                </a:solidFill>
                <a:effectLst/>
                <a:latin typeface="+mn-lt"/>
                <a:ea typeface="+mn-ea"/>
                <a:cs typeface="+mn-cs"/>
              </a:rPr>
              <a:t>                                (Data lineage for SAS)</a:t>
            </a:r>
          </a:p>
          <a:p>
            <a:pPr marL="171450" indent="-171450">
              <a:buFontTx/>
              <a:buChar char="-"/>
            </a:pPr>
            <a:r>
              <a:rPr lang="en-US" altLang="zh-TW" sz="1200" b="0" i="0" kern="1200" baseline="0" dirty="0" err="1" smtClean="0">
                <a:solidFill>
                  <a:schemeClr val="tx1"/>
                </a:solidFill>
                <a:effectLst/>
                <a:latin typeface="+mn-lt"/>
                <a:ea typeface="+mn-ea"/>
                <a:cs typeface="+mn-cs"/>
              </a:rPr>
              <a:t>Mlflow</a:t>
            </a:r>
            <a:r>
              <a:rPr lang="en-US" altLang="zh-TW" sz="1200" b="0" i="0" kern="1200" baseline="0" dirty="0" smtClean="0">
                <a:solidFill>
                  <a:schemeClr val="tx1"/>
                </a:solidFill>
                <a:effectLst/>
                <a:latin typeface="+mn-lt"/>
                <a:ea typeface="+mn-ea"/>
                <a:cs typeface="+mn-cs"/>
              </a:rPr>
              <a:t>                                               (Model </a:t>
            </a:r>
            <a:r>
              <a:rPr lang="en-US" altLang="zh-TW" sz="1200" b="0" i="0" kern="1200" baseline="0" dirty="0" err="1" smtClean="0">
                <a:solidFill>
                  <a:schemeClr val="tx1"/>
                </a:solidFill>
                <a:effectLst/>
                <a:latin typeface="+mn-lt"/>
                <a:ea typeface="+mn-ea"/>
                <a:cs typeface="+mn-cs"/>
              </a:rPr>
              <a:t>Registery</a:t>
            </a:r>
            <a:r>
              <a:rPr lang="en-US" altLang="zh-TW"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baseline="0" dirty="0" err="1" smtClean="0">
                <a:solidFill>
                  <a:schemeClr val="tx1"/>
                </a:solidFill>
                <a:effectLst/>
                <a:latin typeface="+mn-lt"/>
                <a:ea typeface="+mn-ea"/>
                <a:cs typeface="+mn-cs"/>
              </a:rPr>
              <a:t>Jupyter</a:t>
            </a:r>
            <a:r>
              <a:rPr lang="en-US" altLang="zh-TW" sz="1200" b="0" i="0" kern="1200" baseline="0" dirty="0" smtClean="0">
                <a:solidFill>
                  <a:schemeClr val="tx1"/>
                </a:solidFill>
                <a:effectLst/>
                <a:latin typeface="+mn-lt"/>
                <a:ea typeface="+mn-ea"/>
                <a:cs typeface="+mn-cs"/>
              </a:rPr>
              <a:t> Template                           (Model Evaluation Template)</a:t>
            </a:r>
          </a:p>
          <a:p>
            <a:pPr marL="171450" indent="-171450">
              <a:buFontTx/>
              <a:buChar char="-"/>
            </a:pPr>
            <a:r>
              <a:rPr lang="en-US" altLang="zh-TW" sz="1200" b="0" i="0" kern="1200" baseline="0" dirty="0" smtClean="0">
                <a:solidFill>
                  <a:schemeClr val="tx1"/>
                </a:solidFill>
                <a:effectLst/>
                <a:latin typeface="+mn-lt"/>
                <a:ea typeface="+mn-ea"/>
                <a:cs typeface="+mn-cs"/>
              </a:rPr>
              <a:t>Machine Learning</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Testing Flow (CI/CD)</a:t>
            </a:r>
          </a:p>
          <a:p>
            <a:pPr marL="171450" indent="-171450">
              <a:buFontTx/>
              <a:buChar char="-"/>
            </a:pPr>
            <a:r>
              <a:rPr lang="en-US" altLang="zh-TW" sz="1200" b="0" i="0" kern="1200" baseline="0" dirty="0" smtClean="0">
                <a:solidFill>
                  <a:schemeClr val="tx1"/>
                </a:solidFill>
                <a:effectLst/>
                <a:latin typeface="+mn-lt"/>
                <a:ea typeface="+mn-ea"/>
                <a:cs typeface="+mn-cs"/>
              </a:rPr>
              <a:t>Great </a:t>
            </a:r>
            <a:r>
              <a:rPr lang="en-US" altLang="zh-TW" sz="1200" b="0" i="0" kern="1200" baseline="0" dirty="0" err="1" smtClean="0">
                <a:solidFill>
                  <a:schemeClr val="tx1"/>
                </a:solidFill>
                <a:effectLst/>
                <a:latin typeface="+mn-lt"/>
                <a:ea typeface="+mn-ea"/>
                <a:cs typeface="+mn-cs"/>
              </a:rPr>
              <a:t>Expectaion</a:t>
            </a:r>
            <a:r>
              <a:rPr lang="en-US" altLang="zh-TW" sz="1200" b="0" i="0" kern="1200" baseline="0" dirty="0" smtClean="0">
                <a:solidFill>
                  <a:schemeClr val="tx1"/>
                </a:solidFill>
                <a:effectLst/>
                <a:latin typeface="+mn-lt"/>
                <a:ea typeface="+mn-ea"/>
                <a:cs typeface="+mn-cs"/>
              </a:rPr>
              <a:t>                           (Monitoring)</a:t>
            </a:r>
          </a:p>
          <a:p>
            <a:pPr marL="0" indent="0">
              <a:buFontTx/>
              <a:buNone/>
            </a:pPr>
            <a:r>
              <a:rPr lang="en-US" altLang="zh-TW" sz="1200" b="0" i="0" kern="1200" baseline="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12</a:t>
            </a:fld>
            <a:endParaRPr lang="zh-TW" altLang="en-US"/>
          </a:p>
        </p:txBody>
      </p:sp>
    </p:spTree>
    <p:extLst>
      <p:ext uri="{BB962C8B-B14F-4D97-AF65-F5344CB8AC3E}">
        <p14:creationId xmlns:p14="http://schemas.microsoft.com/office/powerpoint/2010/main" val="347919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Graduate</a:t>
            </a:r>
            <a:r>
              <a:rPr lang="en-US" altLang="zh-TW" baseline="0" dirty="0" smtClean="0"/>
              <a:t>d from school, I have got a job in </a:t>
            </a:r>
            <a:r>
              <a:rPr lang="en-US" altLang="zh-TW" baseline="0" dirty="0" err="1" smtClean="0"/>
              <a:t>CathayLife</a:t>
            </a:r>
            <a:r>
              <a:rPr lang="en-US" altLang="zh-TW" baseline="0" dirty="0" smtClean="0"/>
              <a:t> to be a Data Scientist, </a:t>
            </a:r>
          </a:p>
          <a:p>
            <a:r>
              <a:rPr lang="en-US" altLang="zh-TW" baseline="0" dirty="0" smtClean="0"/>
              <a:t>In </a:t>
            </a:r>
            <a:r>
              <a:rPr lang="en-US" altLang="zh-TW" sz="1200" b="0" i="0" kern="1200" dirty="0" smtClean="0">
                <a:solidFill>
                  <a:schemeClr val="tx1"/>
                </a:solidFill>
                <a:effectLst/>
                <a:latin typeface="+mn-lt"/>
                <a:ea typeface="+mn-ea"/>
                <a:cs typeface="+mn-cs"/>
              </a:rPr>
              <a:t>the first 3 years</a:t>
            </a:r>
            <a:r>
              <a:rPr lang="en-US" altLang="zh-TW" baseline="0" dirty="0" smtClean="0"/>
              <a:t>, I have experience different kind of mission such as analytics, model training and lead a small team.</a:t>
            </a:r>
          </a:p>
          <a:p>
            <a:r>
              <a:rPr lang="en-US" altLang="zh-TW" baseline="0" dirty="0" smtClean="0"/>
              <a:t>Make a lot of analyze report to find the insight in the company, and build several AI models for company process automation that improve efficiency and </a:t>
            </a:r>
            <a:r>
              <a:rPr lang="en-US" altLang="zh-TW" sz="1200" b="1" i="0" kern="1200" baseline="0" dirty="0" err="1" smtClean="0">
                <a:solidFill>
                  <a:schemeClr val="tx1"/>
                </a:solidFill>
                <a:effectLst/>
                <a:latin typeface="+mn-lt"/>
                <a:ea typeface="+mn-ea"/>
                <a:cs typeface="+mn-cs"/>
              </a:rPr>
              <a:t>cut</a:t>
            </a:r>
            <a:r>
              <a:rPr lang="en-US" altLang="zh-TW" sz="1200" b="1" i="0" kern="1200" dirty="0" err="1" smtClean="0">
                <a:solidFill>
                  <a:schemeClr val="tx1"/>
                </a:solidFill>
                <a:effectLst/>
                <a:latin typeface="+mn-lt"/>
                <a:ea typeface="+mn-ea"/>
                <a:cs typeface="+mn-cs"/>
              </a:rPr>
              <a:t>down</a:t>
            </a:r>
            <a:r>
              <a:rPr lang="en-US" altLang="zh-TW" sz="1200" b="1" i="0" kern="1200" dirty="0" smtClean="0">
                <a:solidFill>
                  <a:schemeClr val="tx1"/>
                </a:solidFill>
                <a:effectLst/>
                <a:latin typeface="+mn-lt"/>
                <a:ea typeface="+mn-ea"/>
                <a:cs typeface="+mn-cs"/>
              </a:rPr>
              <a:t> on labor needs.</a:t>
            </a:r>
          </a:p>
          <a:p>
            <a:endParaRPr lang="en-US" altLang="zh-TW" sz="1200" b="1"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In the recent 3 years,</a:t>
            </a:r>
            <a:r>
              <a:rPr lang="en-US" altLang="zh-TW" sz="1200" b="0" i="0" kern="1200" baseline="0" dirty="0" smtClean="0">
                <a:solidFill>
                  <a:schemeClr val="tx1"/>
                </a:solidFill>
                <a:effectLst/>
                <a:latin typeface="+mn-lt"/>
                <a:ea typeface="+mn-ea"/>
                <a:cs typeface="+mn-cs"/>
              </a:rPr>
              <a:t> when I’ </a:t>
            </a:r>
            <a:r>
              <a:rPr lang="en-US" altLang="zh-TW" sz="1200" b="0" i="0" kern="1200" baseline="0" dirty="0" err="1" smtClean="0">
                <a:solidFill>
                  <a:schemeClr val="tx1"/>
                </a:solidFill>
                <a:effectLst/>
                <a:latin typeface="+mn-lt"/>
                <a:ea typeface="+mn-ea"/>
                <a:cs typeface="+mn-cs"/>
              </a:rPr>
              <a:t>ve</a:t>
            </a:r>
            <a:r>
              <a:rPr lang="en-US" altLang="zh-TW" sz="1200" b="0" i="0" kern="1200" baseline="0" dirty="0" smtClean="0">
                <a:solidFill>
                  <a:schemeClr val="tx1"/>
                </a:solidFill>
                <a:effectLst/>
                <a:latin typeface="+mn-lt"/>
                <a:ea typeface="+mn-ea"/>
                <a:cs typeface="+mn-cs"/>
              </a:rPr>
              <a:t> make reports, built more and more model, helped members resolve issues in projects , I found something weird that everyone work by themselves, and don’t have a robust process to record information or restructured the programming codes. That means everyone r</a:t>
            </a:r>
            <a:r>
              <a:rPr lang="en-US" altLang="zh-TW" sz="1200" b="0" i="0" kern="1200" dirty="0" smtClean="0">
                <a:solidFill>
                  <a:schemeClr val="tx1"/>
                </a:solidFill>
                <a:effectLst/>
                <a:latin typeface="+mn-lt"/>
                <a:ea typeface="+mn-ea"/>
                <a:cs typeface="+mn-cs"/>
              </a:rPr>
              <a:t>epeating the same tasks, even</a:t>
            </a:r>
            <a:r>
              <a:rPr lang="en-US" altLang="zh-TW" sz="1200" b="0" i="0" kern="1200" baseline="0" dirty="0" smtClean="0">
                <a:solidFill>
                  <a:schemeClr val="tx1"/>
                </a:solidFill>
                <a:effectLst/>
                <a:latin typeface="+mn-lt"/>
                <a:ea typeface="+mn-ea"/>
                <a:cs typeface="+mn-cs"/>
              </a:rPr>
              <a:t> though cannot understand the code they have written. </a:t>
            </a:r>
          </a:p>
          <a:p>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So based on the training in the school, My team researched the robust way,</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management method to avoid those problems.</a:t>
            </a:r>
          </a:p>
          <a:p>
            <a:r>
              <a:rPr lang="en-US" altLang="zh-TW" sz="1200" b="0" i="0" kern="1200" baseline="0" dirty="0" smtClean="0">
                <a:solidFill>
                  <a:schemeClr val="tx1"/>
                </a:solidFill>
                <a:effectLst/>
                <a:latin typeface="+mn-lt"/>
                <a:ea typeface="+mn-ea"/>
                <a:cs typeface="+mn-cs"/>
              </a:rPr>
              <a:t>Since then I dedicated to import the</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process of </a:t>
            </a: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 the machine learning teams. My team analyze the whole process that Data scientists went through, and find the new tool or build our own tool to solve the problem in these processes.</a:t>
            </a:r>
          </a:p>
          <a:p>
            <a:r>
              <a:rPr lang="en-US" altLang="zh-TW" sz="1200" b="0" i="0" kern="1200" baseline="0" dirty="0" smtClean="0">
                <a:solidFill>
                  <a:schemeClr val="tx1"/>
                </a:solidFill>
                <a:effectLst/>
                <a:latin typeface="+mn-lt"/>
                <a:ea typeface="+mn-ea"/>
                <a:cs typeface="+mn-cs"/>
              </a:rPr>
              <a:t>Management tools </a:t>
            </a:r>
          </a:p>
          <a:p>
            <a:pPr marL="171450" indent="-171450">
              <a:buFontTx/>
              <a:buChar char="-"/>
            </a:pPr>
            <a:r>
              <a:rPr lang="en-US" altLang="zh-TW" sz="1200" b="0" i="0" kern="1200" baseline="0" dirty="0" err="1" smtClean="0">
                <a:solidFill>
                  <a:schemeClr val="tx1"/>
                </a:solidFill>
                <a:effectLst/>
                <a:latin typeface="+mn-lt"/>
                <a:ea typeface="+mn-ea"/>
                <a:cs typeface="+mn-cs"/>
              </a:rPr>
              <a:t>Mediawiki</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sz="1200" b="0" i="0" kern="1200" baseline="0" dirty="0" err="1" smtClean="0">
                <a:solidFill>
                  <a:schemeClr val="tx1"/>
                </a:solidFill>
                <a:effectLst/>
                <a:latin typeface="+mn-lt"/>
                <a:ea typeface="+mn-ea"/>
                <a:cs typeface="+mn-cs"/>
              </a:rPr>
              <a:t>GitLab</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dirty="0" smtClean="0"/>
              <a:t>Data Team Workbench </a:t>
            </a:r>
          </a:p>
          <a:p>
            <a:pPr marL="0" indent="0">
              <a:buFontTx/>
              <a:buNone/>
            </a:pPr>
            <a:endParaRPr lang="en-US" altLang="zh-TW" sz="1200" b="0" i="0" kern="1200" baseline="0" dirty="0" smtClean="0">
              <a:solidFill>
                <a:schemeClr val="tx1"/>
              </a:solidFill>
              <a:effectLst/>
              <a:latin typeface="+mn-lt"/>
              <a:ea typeface="+mn-ea"/>
              <a:cs typeface="+mn-cs"/>
            </a:endParaRPr>
          </a:p>
          <a:p>
            <a:pPr marL="0" indent="0">
              <a:buFontTx/>
              <a:buNone/>
            </a:pP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tools</a:t>
            </a:r>
          </a:p>
          <a:p>
            <a:pPr marL="171450" indent="-171450">
              <a:buFontTx/>
              <a:buChar char="-"/>
            </a:pPr>
            <a:r>
              <a:rPr lang="en-US" altLang="zh-TW" sz="1200" b="0" i="0" kern="1200" baseline="0" dirty="0" smtClean="0">
                <a:solidFill>
                  <a:schemeClr val="tx1"/>
                </a:solidFill>
                <a:effectLst/>
                <a:latin typeface="+mn-lt"/>
                <a:ea typeface="+mn-ea"/>
                <a:cs typeface="+mn-cs"/>
              </a:rPr>
              <a:t>Feature Library                               (Feature codebase)</a:t>
            </a:r>
          </a:p>
          <a:p>
            <a:pPr marL="171450" indent="-171450">
              <a:buFontTx/>
              <a:buChar char="-"/>
            </a:pPr>
            <a:r>
              <a:rPr lang="en-US" altLang="zh-TW" sz="1200" b="0" i="0" kern="1200" baseline="0" dirty="0" err="1" smtClean="0">
                <a:solidFill>
                  <a:schemeClr val="tx1"/>
                </a:solidFill>
                <a:effectLst/>
                <a:latin typeface="+mn-lt"/>
                <a:ea typeface="+mn-ea"/>
                <a:cs typeface="+mn-cs"/>
              </a:rPr>
              <a:t>Xspace</a:t>
            </a:r>
            <a:r>
              <a:rPr lang="en-US" altLang="zh-TW" sz="1200" b="0" i="0" kern="1200" baseline="0" dirty="0" smtClean="0">
                <a:solidFill>
                  <a:schemeClr val="tx1"/>
                </a:solidFill>
                <a:effectLst/>
                <a:latin typeface="+mn-lt"/>
                <a:ea typeface="+mn-ea"/>
                <a:cs typeface="+mn-cs"/>
              </a:rPr>
              <a:t>                                              (Features table)</a:t>
            </a:r>
          </a:p>
          <a:p>
            <a:pPr marL="171450" indent="-171450">
              <a:buFontTx/>
              <a:buChar char="-"/>
            </a:pPr>
            <a:r>
              <a:rPr lang="en-US" altLang="zh-TW" sz="1200" b="0" i="0" kern="1200" baseline="0" dirty="0" err="1" smtClean="0">
                <a:solidFill>
                  <a:schemeClr val="tx1"/>
                </a:solidFill>
                <a:effectLst/>
                <a:latin typeface="+mn-lt"/>
                <a:ea typeface="+mn-ea"/>
                <a:cs typeface="+mn-cs"/>
              </a:rPr>
              <a:t>Sqltoflowchart</a:t>
            </a:r>
            <a:r>
              <a:rPr lang="en-US" altLang="zh-TW" sz="1200" b="0" i="0" kern="1200" baseline="0" dirty="0" smtClean="0">
                <a:solidFill>
                  <a:schemeClr val="tx1"/>
                </a:solidFill>
                <a:effectLst/>
                <a:latin typeface="+mn-lt"/>
                <a:ea typeface="+mn-ea"/>
                <a:cs typeface="+mn-cs"/>
              </a:rPr>
              <a:t>                                (Data lineage for SAS)</a:t>
            </a:r>
          </a:p>
          <a:p>
            <a:pPr marL="171450" indent="-171450">
              <a:buFontTx/>
              <a:buChar char="-"/>
            </a:pPr>
            <a:r>
              <a:rPr lang="en-US" altLang="zh-TW" sz="1200" b="0" i="0" kern="1200" baseline="0" dirty="0" err="1" smtClean="0">
                <a:solidFill>
                  <a:schemeClr val="tx1"/>
                </a:solidFill>
                <a:effectLst/>
                <a:latin typeface="+mn-lt"/>
                <a:ea typeface="+mn-ea"/>
                <a:cs typeface="+mn-cs"/>
              </a:rPr>
              <a:t>Mlflow</a:t>
            </a:r>
            <a:r>
              <a:rPr lang="en-US" altLang="zh-TW" sz="1200" b="0" i="0" kern="1200" baseline="0" dirty="0" smtClean="0">
                <a:solidFill>
                  <a:schemeClr val="tx1"/>
                </a:solidFill>
                <a:effectLst/>
                <a:latin typeface="+mn-lt"/>
                <a:ea typeface="+mn-ea"/>
                <a:cs typeface="+mn-cs"/>
              </a:rPr>
              <a:t>                                               (Model </a:t>
            </a:r>
            <a:r>
              <a:rPr lang="en-US" altLang="zh-TW" sz="1200" b="0" i="0" kern="1200" baseline="0" dirty="0" err="1" smtClean="0">
                <a:solidFill>
                  <a:schemeClr val="tx1"/>
                </a:solidFill>
                <a:effectLst/>
                <a:latin typeface="+mn-lt"/>
                <a:ea typeface="+mn-ea"/>
                <a:cs typeface="+mn-cs"/>
              </a:rPr>
              <a:t>Registery</a:t>
            </a:r>
            <a:r>
              <a:rPr lang="en-US" altLang="zh-TW"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baseline="0" dirty="0" err="1" smtClean="0">
                <a:solidFill>
                  <a:schemeClr val="tx1"/>
                </a:solidFill>
                <a:effectLst/>
                <a:latin typeface="+mn-lt"/>
                <a:ea typeface="+mn-ea"/>
                <a:cs typeface="+mn-cs"/>
              </a:rPr>
              <a:t>Jupyter</a:t>
            </a:r>
            <a:r>
              <a:rPr lang="en-US" altLang="zh-TW" sz="1200" b="0" i="0" kern="1200" baseline="0" dirty="0" smtClean="0">
                <a:solidFill>
                  <a:schemeClr val="tx1"/>
                </a:solidFill>
                <a:effectLst/>
                <a:latin typeface="+mn-lt"/>
                <a:ea typeface="+mn-ea"/>
                <a:cs typeface="+mn-cs"/>
              </a:rPr>
              <a:t> Template                           (Model Evaluation Template)</a:t>
            </a:r>
          </a:p>
          <a:p>
            <a:pPr marL="171450" indent="-171450">
              <a:buFontTx/>
              <a:buChar char="-"/>
            </a:pPr>
            <a:r>
              <a:rPr lang="en-US" altLang="zh-TW" sz="1200" b="0" i="0" kern="1200" baseline="0" dirty="0" smtClean="0">
                <a:solidFill>
                  <a:schemeClr val="tx1"/>
                </a:solidFill>
                <a:effectLst/>
                <a:latin typeface="+mn-lt"/>
                <a:ea typeface="+mn-ea"/>
                <a:cs typeface="+mn-cs"/>
              </a:rPr>
              <a:t>Machine Learning</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Testing Flow (CI/CD)</a:t>
            </a:r>
          </a:p>
          <a:p>
            <a:pPr marL="171450" indent="-171450">
              <a:buFontTx/>
              <a:buChar char="-"/>
            </a:pPr>
            <a:r>
              <a:rPr lang="en-US" altLang="zh-TW" sz="1200" b="0" i="0" kern="1200" baseline="0" dirty="0" smtClean="0">
                <a:solidFill>
                  <a:schemeClr val="tx1"/>
                </a:solidFill>
                <a:effectLst/>
                <a:latin typeface="+mn-lt"/>
                <a:ea typeface="+mn-ea"/>
                <a:cs typeface="+mn-cs"/>
              </a:rPr>
              <a:t>Great </a:t>
            </a:r>
            <a:r>
              <a:rPr lang="en-US" altLang="zh-TW" sz="1200" b="0" i="0" kern="1200" baseline="0" dirty="0" err="1" smtClean="0">
                <a:solidFill>
                  <a:schemeClr val="tx1"/>
                </a:solidFill>
                <a:effectLst/>
                <a:latin typeface="+mn-lt"/>
                <a:ea typeface="+mn-ea"/>
                <a:cs typeface="+mn-cs"/>
              </a:rPr>
              <a:t>Expectaion</a:t>
            </a:r>
            <a:r>
              <a:rPr lang="en-US" altLang="zh-TW" sz="1200" b="0" i="0" kern="1200" baseline="0" dirty="0" smtClean="0">
                <a:solidFill>
                  <a:schemeClr val="tx1"/>
                </a:solidFill>
                <a:effectLst/>
                <a:latin typeface="+mn-lt"/>
                <a:ea typeface="+mn-ea"/>
                <a:cs typeface="+mn-cs"/>
              </a:rPr>
              <a:t>                           (Monitoring)</a:t>
            </a:r>
          </a:p>
          <a:p>
            <a:pPr marL="0" indent="0">
              <a:buFontTx/>
              <a:buNone/>
            </a:pPr>
            <a:r>
              <a:rPr lang="en-US" altLang="zh-TW" sz="1200" b="0" i="0" kern="1200" baseline="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13</a:t>
            </a:fld>
            <a:endParaRPr lang="zh-TW" altLang="en-US"/>
          </a:p>
        </p:txBody>
      </p:sp>
    </p:spTree>
    <p:extLst>
      <p:ext uri="{BB962C8B-B14F-4D97-AF65-F5344CB8AC3E}">
        <p14:creationId xmlns:p14="http://schemas.microsoft.com/office/powerpoint/2010/main" val="4137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Graduate</a:t>
            </a:r>
            <a:r>
              <a:rPr lang="en-US" altLang="zh-TW" baseline="0" dirty="0" smtClean="0"/>
              <a:t>d from school, I have got a job in </a:t>
            </a:r>
            <a:r>
              <a:rPr lang="en-US" altLang="zh-TW" baseline="0" dirty="0" err="1" smtClean="0"/>
              <a:t>CathayLife</a:t>
            </a:r>
            <a:r>
              <a:rPr lang="en-US" altLang="zh-TW" baseline="0" dirty="0" smtClean="0"/>
              <a:t> to be a Data Scientist, </a:t>
            </a:r>
          </a:p>
          <a:p>
            <a:r>
              <a:rPr lang="en-US" altLang="zh-TW" baseline="0" dirty="0" smtClean="0"/>
              <a:t>In </a:t>
            </a:r>
            <a:r>
              <a:rPr lang="en-US" altLang="zh-TW" sz="1200" b="0" i="0" kern="1200" dirty="0" smtClean="0">
                <a:solidFill>
                  <a:schemeClr val="tx1"/>
                </a:solidFill>
                <a:effectLst/>
                <a:latin typeface="+mn-lt"/>
                <a:ea typeface="+mn-ea"/>
                <a:cs typeface="+mn-cs"/>
              </a:rPr>
              <a:t>the first 3 years</a:t>
            </a:r>
            <a:r>
              <a:rPr lang="en-US" altLang="zh-TW" baseline="0" dirty="0" smtClean="0"/>
              <a:t>, I have experience different kind of mission such as analytics, model training and lead a small team.</a:t>
            </a:r>
          </a:p>
          <a:p>
            <a:r>
              <a:rPr lang="en-US" altLang="zh-TW" baseline="0" dirty="0" smtClean="0"/>
              <a:t>Make a lot of analyze report to find the insight in the company, and build several AI models for company process automation that improve efficiency and </a:t>
            </a:r>
            <a:r>
              <a:rPr lang="en-US" altLang="zh-TW" sz="1200" b="1" i="0" kern="1200" baseline="0" dirty="0" err="1" smtClean="0">
                <a:solidFill>
                  <a:schemeClr val="tx1"/>
                </a:solidFill>
                <a:effectLst/>
                <a:latin typeface="+mn-lt"/>
                <a:ea typeface="+mn-ea"/>
                <a:cs typeface="+mn-cs"/>
              </a:rPr>
              <a:t>cut</a:t>
            </a:r>
            <a:r>
              <a:rPr lang="en-US" altLang="zh-TW" sz="1200" b="1" i="0" kern="1200" dirty="0" err="1" smtClean="0">
                <a:solidFill>
                  <a:schemeClr val="tx1"/>
                </a:solidFill>
                <a:effectLst/>
                <a:latin typeface="+mn-lt"/>
                <a:ea typeface="+mn-ea"/>
                <a:cs typeface="+mn-cs"/>
              </a:rPr>
              <a:t>down</a:t>
            </a:r>
            <a:r>
              <a:rPr lang="en-US" altLang="zh-TW" sz="1200" b="1" i="0" kern="1200" dirty="0" smtClean="0">
                <a:solidFill>
                  <a:schemeClr val="tx1"/>
                </a:solidFill>
                <a:effectLst/>
                <a:latin typeface="+mn-lt"/>
                <a:ea typeface="+mn-ea"/>
                <a:cs typeface="+mn-cs"/>
              </a:rPr>
              <a:t> on labor needs.</a:t>
            </a:r>
          </a:p>
          <a:p>
            <a:endParaRPr lang="en-US" altLang="zh-TW" sz="1200" b="1"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In the recent 3 years,</a:t>
            </a:r>
            <a:r>
              <a:rPr lang="en-US" altLang="zh-TW" sz="1200" b="0" i="0" kern="1200" baseline="0" dirty="0" smtClean="0">
                <a:solidFill>
                  <a:schemeClr val="tx1"/>
                </a:solidFill>
                <a:effectLst/>
                <a:latin typeface="+mn-lt"/>
                <a:ea typeface="+mn-ea"/>
                <a:cs typeface="+mn-cs"/>
              </a:rPr>
              <a:t> when I’ </a:t>
            </a:r>
            <a:r>
              <a:rPr lang="en-US" altLang="zh-TW" sz="1200" b="0" i="0" kern="1200" baseline="0" dirty="0" err="1" smtClean="0">
                <a:solidFill>
                  <a:schemeClr val="tx1"/>
                </a:solidFill>
                <a:effectLst/>
                <a:latin typeface="+mn-lt"/>
                <a:ea typeface="+mn-ea"/>
                <a:cs typeface="+mn-cs"/>
              </a:rPr>
              <a:t>ve</a:t>
            </a:r>
            <a:r>
              <a:rPr lang="en-US" altLang="zh-TW" sz="1200" b="0" i="0" kern="1200" baseline="0" dirty="0" smtClean="0">
                <a:solidFill>
                  <a:schemeClr val="tx1"/>
                </a:solidFill>
                <a:effectLst/>
                <a:latin typeface="+mn-lt"/>
                <a:ea typeface="+mn-ea"/>
                <a:cs typeface="+mn-cs"/>
              </a:rPr>
              <a:t> make reports, built more and more model, helped members resolve issues in projects , I found something weird that everyone work by themselves, and don’t have a robust process to record information or restructured the programming codes. That means everyone r</a:t>
            </a:r>
            <a:r>
              <a:rPr lang="en-US" altLang="zh-TW" sz="1200" b="0" i="0" kern="1200" dirty="0" smtClean="0">
                <a:solidFill>
                  <a:schemeClr val="tx1"/>
                </a:solidFill>
                <a:effectLst/>
                <a:latin typeface="+mn-lt"/>
                <a:ea typeface="+mn-ea"/>
                <a:cs typeface="+mn-cs"/>
              </a:rPr>
              <a:t>epeating the same tasks, even</a:t>
            </a:r>
            <a:r>
              <a:rPr lang="en-US" altLang="zh-TW" sz="1200" b="0" i="0" kern="1200" baseline="0" dirty="0" smtClean="0">
                <a:solidFill>
                  <a:schemeClr val="tx1"/>
                </a:solidFill>
                <a:effectLst/>
                <a:latin typeface="+mn-lt"/>
                <a:ea typeface="+mn-ea"/>
                <a:cs typeface="+mn-cs"/>
              </a:rPr>
              <a:t> though cannot understand the code they have written. </a:t>
            </a:r>
          </a:p>
          <a:p>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So based on the training in the school, My team researched the robust way,</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management method to avoid those problems.</a:t>
            </a:r>
          </a:p>
          <a:p>
            <a:r>
              <a:rPr lang="en-US" altLang="zh-TW" sz="1200" b="0" i="0" kern="1200" baseline="0" dirty="0" smtClean="0">
                <a:solidFill>
                  <a:schemeClr val="tx1"/>
                </a:solidFill>
                <a:effectLst/>
                <a:latin typeface="+mn-lt"/>
                <a:ea typeface="+mn-ea"/>
                <a:cs typeface="+mn-cs"/>
              </a:rPr>
              <a:t>Since then I dedicated to import the</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process of </a:t>
            </a: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 the machine learning teams. My team analyze the whole process that Data scientists went through, and find the new tool or build our own tool to solve the problem in these processes.</a:t>
            </a:r>
          </a:p>
          <a:p>
            <a:r>
              <a:rPr lang="en-US" altLang="zh-TW" sz="1200" b="0" i="0" kern="1200" baseline="0" dirty="0" smtClean="0">
                <a:solidFill>
                  <a:schemeClr val="tx1"/>
                </a:solidFill>
                <a:effectLst/>
                <a:latin typeface="+mn-lt"/>
                <a:ea typeface="+mn-ea"/>
                <a:cs typeface="+mn-cs"/>
              </a:rPr>
              <a:t>Management tools </a:t>
            </a:r>
          </a:p>
          <a:p>
            <a:pPr marL="171450" indent="-171450">
              <a:buFontTx/>
              <a:buChar char="-"/>
            </a:pPr>
            <a:r>
              <a:rPr lang="en-US" altLang="zh-TW" sz="1200" b="0" i="0" kern="1200" baseline="0" dirty="0" err="1" smtClean="0">
                <a:solidFill>
                  <a:schemeClr val="tx1"/>
                </a:solidFill>
                <a:effectLst/>
                <a:latin typeface="+mn-lt"/>
                <a:ea typeface="+mn-ea"/>
                <a:cs typeface="+mn-cs"/>
              </a:rPr>
              <a:t>Mediawiki</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sz="1200" b="0" i="0" kern="1200" baseline="0" dirty="0" err="1" smtClean="0">
                <a:solidFill>
                  <a:schemeClr val="tx1"/>
                </a:solidFill>
                <a:effectLst/>
                <a:latin typeface="+mn-lt"/>
                <a:ea typeface="+mn-ea"/>
                <a:cs typeface="+mn-cs"/>
              </a:rPr>
              <a:t>GitLab</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dirty="0" smtClean="0"/>
              <a:t>Data Team Workbench </a:t>
            </a:r>
          </a:p>
          <a:p>
            <a:pPr marL="0" indent="0">
              <a:buFontTx/>
              <a:buNone/>
            </a:pPr>
            <a:endParaRPr lang="en-US" altLang="zh-TW" sz="1200" b="0" i="0" kern="1200" baseline="0" dirty="0" smtClean="0">
              <a:solidFill>
                <a:schemeClr val="tx1"/>
              </a:solidFill>
              <a:effectLst/>
              <a:latin typeface="+mn-lt"/>
              <a:ea typeface="+mn-ea"/>
              <a:cs typeface="+mn-cs"/>
            </a:endParaRPr>
          </a:p>
          <a:p>
            <a:pPr marL="0" indent="0">
              <a:buFontTx/>
              <a:buNone/>
            </a:pP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tools</a:t>
            </a:r>
          </a:p>
          <a:p>
            <a:pPr marL="171450" indent="-171450">
              <a:buFontTx/>
              <a:buChar char="-"/>
            </a:pPr>
            <a:r>
              <a:rPr lang="en-US" altLang="zh-TW" sz="1200" b="0" i="0" kern="1200" baseline="0" dirty="0" smtClean="0">
                <a:solidFill>
                  <a:schemeClr val="tx1"/>
                </a:solidFill>
                <a:effectLst/>
                <a:latin typeface="+mn-lt"/>
                <a:ea typeface="+mn-ea"/>
                <a:cs typeface="+mn-cs"/>
              </a:rPr>
              <a:t>Feature Library                               (Feature codebase)</a:t>
            </a:r>
          </a:p>
          <a:p>
            <a:pPr marL="171450" indent="-171450">
              <a:buFontTx/>
              <a:buChar char="-"/>
            </a:pPr>
            <a:r>
              <a:rPr lang="en-US" altLang="zh-TW" sz="1200" b="0" i="0" kern="1200" baseline="0" dirty="0" err="1" smtClean="0">
                <a:solidFill>
                  <a:schemeClr val="tx1"/>
                </a:solidFill>
                <a:effectLst/>
                <a:latin typeface="+mn-lt"/>
                <a:ea typeface="+mn-ea"/>
                <a:cs typeface="+mn-cs"/>
              </a:rPr>
              <a:t>Xspace</a:t>
            </a:r>
            <a:r>
              <a:rPr lang="en-US" altLang="zh-TW" sz="1200" b="0" i="0" kern="1200" baseline="0" dirty="0" smtClean="0">
                <a:solidFill>
                  <a:schemeClr val="tx1"/>
                </a:solidFill>
                <a:effectLst/>
                <a:latin typeface="+mn-lt"/>
                <a:ea typeface="+mn-ea"/>
                <a:cs typeface="+mn-cs"/>
              </a:rPr>
              <a:t>                                              (Features table)</a:t>
            </a:r>
          </a:p>
          <a:p>
            <a:pPr marL="171450" indent="-171450">
              <a:buFontTx/>
              <a:buChar char="-"/>
            </a:pPr>
            <a:r>
              <a:rPr lang="en-US" altLang="zh-TW" sz="1200" b="0" i="0" kern="1200" baseline="0" dirty="0" err="1" smtClean="0">
                <a:solidFill>
                  <a:schemeClr val="tx1"/>
                </a:solidFill>
                <a:effectLst/>
                <a:latin typeface="+mn-lt"/>
                <a:ea typeface="+mn-ea"/>
                <a:cs typeface="+mn-cs"/>
              </a:rPr>
              <a:t>Sqltoflowchart</a:t>
            </a:r>
            <a:r>
              <a:rPr lang="en-US" altLang="zh-TW" sz="1200" b="0" i="0" kern="1200" baseline="0" dirty="0" smtClean="0">
                <a:solidFill>
                  <a:schemeClr val="tx1"/>
                </a:solidFill>
                <a:effectLst/>
                <a:latin typeface="+mn-lt"/>
                <a:ea typeface="+mn-ea"/>
                <a:cs typeface="+mn-cs"/>
              </a:rPr>
              <a:t>                                (Data lineage for SAS)</a:t>
            </a:r>
          </a:p>
          <a:p>
            <a:pPr marL="171450" indent="-171450">
              <a:buFontTx/>
              <a:buChar char="-"/>
            </a:pPr>
            <a:r>
              <a:rPr lang="en-US" altLang="zh-TW" sz="1200" b="0" i="0" kern="1200" baseline="0" dirty="0" err="1" smtClean="0">
                <a:solidFill>
                  <a:schemeClr val="tx1"/>
                </a:solidFill>
                <a:effectLst/>
                <a:latin typeface="+mn-lt"/>
                <a:ea typeface="+mn-ea"/>
                <a:cs typeface="+mn-cs"/>
              </a:rPr>
              <a:t>Mlflow</a:t>
            </a:r>
            <a:r>
              <a:rPr lang="en-US" altLang="zh-TW" sz="1200" b="0" i="0" kern="1200" baseline="0" dirty="0" smtClean="0">
                <a:solidFill>
                  <a:schemeClr val="tx1"/>
                </a:solidFill>
                <a:effectLst/>
                <a:latin typeface="+mn-lt"/>
                <a:ea typeface="+mn-ea"/>
                <a:cs typeface="+mn-cs"/>
              </a:rPr>
              <a:t>                                               (Model </a:t>
            </a:r>
            <a:r>
              <a:rPr lang="en-US" altLang="zh-TW" sz="1200" b="0" i="0" kern="1200" baseline="0" dirty="0" err="1" smtClean="0">
                <a:solidFill>
                  <a:schemeClr val="tx1"/>
                </a:solidFill>
                <a:effectLst/>
                <a:latin typeface="+mn-lt"/>
                <a:ea typeface="+mn-ea"/>
                <a:cs typeface="+mn-cs"/>
              </a:rPr>
              <a:t>Registery</a:t>
            </a:r>
            <a:r>
              <a:rPr lang="en-US" altLang="zh-TW"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baseline="0" dirty="0" err="1" smtClean="0">
                <a:solidFill>
                  <a:schemeClr val="tx1"/>
                </a:solidFill>
                <a:effectLst/>
                <a:latin typeface="+mn-lt"/>
                <a:ea typeface="+mn-ea"/>
                <a:cs typeface="+mn-cs"/>
              </a:rPr>
              <a:t>Jupyter</a:t>
            </a:r>
            <a:r>
              <a:rPr lang="en-US" altLang="zh-TW" sz="1200" b="0" i="0" kern="1200" baseline="0" dirty="0" smtClean="0">
                <a:solidFill>
                  <a:schemeClr val="tx1"/>
                </a:solidFill>
                <a:effectLst/>
                <a:latin typeface="+mn-lt"/>
                <a:ea typeface="+mn-ea"/>
                <a:cs typeface="+mn-cs"/>
              </a:rPr>
              <a:t> Template                           (Model Evaluation Template)</a:t>
            </a:r>
          </a:p>
          <a:p>
            <a:pPr marL="171450" indent="-171450">
              <a:buFontTx/>
              <a:buChar char="-"/>
            </a:pPr>
            <a:r>
              <a:rPr lang="en-US" altLang="zh-TW" sz="1200" b="0" i="0" kern="1200" baseline="0" dirty="0" smtClean="0">
                <a:solidFill>
                  <a:schemeClr val="tx1"/>
                </a:solidFill>
                <a:effectLst/>
                <a:latin typeface="+mn-lt"/>
                <a:ea typeface="+mn-ea"/>
                <a:cs typeface="+mn-cs"/>
              </a:rPr>
              <a:t>Machine Learning</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Testing Flow (CI/CD)</a:t>
            </a:r>
          </a:p>
          <a:p>
            <a:pPr marL="171450" indent="-171450">
              <a:buFontTx/>
              <a:buChar char="-"/>
            </a:pPr>
            <a:r>
              <a:rPr lang="en-US" altLang="zh-TW" sz="1200" b="0" i="0" kern="1200" baseline="0" dirty="0" smtClean="0">
                <a:solidFill>
                  <a:schemeClr val="tx1"/>
                </a:solidFill>
                <a:effectLst/>
                <a:latin typeface="+mn-lt"/>
                <a:ea typeface="+mn-ea"/>
                <a:cs typeface="+mn-cs"/>
              </a:rPr>
              <a:t>Great </a:t>
            </a:r>
            <a:r>
              <a:rPr lang="en-US" altLang="zh-TW" sz="1200" b="0" i="0" kern="1200" baseline="0" dirty="0" err="1" smtClean="0">
                <a:solidFill>
                  <a:schemeClr val="tx1"/>
                </a:solidFill>
                <a:effectLst/>
                <a:latin typeface="+mn-lt"/>
                <a:ea typeface="+mn-ea"/>
                <a:cs typeface="+mn-cs"/>
              </a:rPr>
              <a:t>Expectaion</a:t>
            </a:r>
            <a:r>
              <a:rPr lang="en-US" altLang="zh-TW" sz="1200" b="0" i="0" kern="1200" baseline="0" dirty="0" smtClean="0">
                <a:solidFill>
                  <a:schemeClr val="tx1"/>
                </a:solidFill>
                <a:effectLst/>
                <a:latin typeface="+mn-lt"/>
                <a:ea typeface="+mn-ea"/>
                <a:cs typeface="+mn-cs"/>
              </a:rPr>
              <a:t>                           (Monitoring)</a:t>
            </a:r>
          </a:p>
          <a:p>
            <a:pPr marL="0" indent="0">
              <a:buFontTx/>
              <a:buNone/>
            </a:pPr>
            <a:r>
              <a:rPr lang="en-US" altLang="zh-TW" sz="1200" b="0" i="0" kern="1200" baseline="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14</a:t>
            </a:fld>
            <a:endParaRPr lang="zh-TW" altLang="en-US"/>
          </a:p>
        </p:txBody>
      </p:sp>
    </p:spTree>
    <p:extLst>
      <p:ext uri="{BB962C8B-B14F-4D97-AF65-F5344CB8AC3E}">
        <p14:creationId xmlns:p14="http://schemas.microsoft.com/office/powerpoint/2010/main" val="150742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15</a:t>
            </a:fld>
            <a:endParaRPr lang="zh-TW" altLang="en-US"/>
          </a:p>
        </p:txBody>
      </p:sp>
    </p:spTree>
    <p:extLst>
      <p:ext uri="{BB962C8B-B14F-4D97-AF65-F5344CB8AC3E}">
        <p14:creationId xmlns:p14="http://schemas.microsoft.com/office/powerpoint/2010/main" val="13871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16</a:t>
            </a:fld>
            <a:endParaRPr lang="zh-TW" altLang="en-US"/>
          </a:p>
        </p:txBody>
      </p:sp>
    </p:spTree>
    <p:extLst>
      <p:ext uri="{BB962C8B-B14F-4D97-AF65-F5344CB8AC3E}">
        <p14:creationId xmlns:p14="http://schemas.microsoft.com/office/powerpoint/2010/main" val="113751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So based on the training in the school, My team researched the robust way,</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management method to avoid those problems.</a:t>
            </a:r>
          </a:p>
          <a:p>
            <a:r>
              <a:rPr lang="en-US" altLang="zh-TW" sz="1200" b="0" i="0" kern="1200" baseline="0" dirty="0" smtClean="0">
                <a:solidFill>
                  <a:schemeClr val="tx1"/>
                </a:solidFill>
                <a:effectLst/>
                <a:latin typeface="+mn-lt"/>
                <a:ea typeface="+mn-ea"/>
                <a:cs typeface="+mn-cs"/>
              </a:rPr>
              <a:t>Since then I dedicated to import the</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process of </a:t>
            </a: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 the machine learning teams. My team analyze the whole process that Data scientists went through, and find the new tool or build our own tool to solve the problem in these processes.</a:t>
            </a:r>
          </a:p>
          <a:p>
            <a:r>
              <a:rPr lang="en-US" altLang="zh-TW" sz="1200" b="0" i="0" kern="1200" baseline="0" dirty="0" smtClean="0">
                <a:solidFill>
                  <a:schemeClr val="tx1"/>
                </a:solidFill>
                <a:effectLst/>
                <a:latin typeface="+mn-lt"/>
                <a:ea typeface="+mn-ea"/>
                <a:cs typeface="+mn-cs"/>
              </a:rPr>
              <a:t>Management tools </a:t>
            </a:r>
          </a:p>
          <a:p>
            <a:pPr marL="171450" indent="-171450">
              <a:buFontTx/>
              <a:buChar char="-"/>
            </a:pPr>
            <a:r>
              <a:rPr lang="en-US" altLang="zh-TW" sz="1200" b="0" i="0" kern="1200" baseline="0" dirty="0" err="1" smtClean="0">
                <a:solidFill>
                  <a:schemeClr val="tx1"/>
                </a:solidFill>
                <a:effectLst/>
                <a:latin typeface="+mn-lt"/>
                <a:ea typeface="+mn-ea"/>
                <a:cs typeface="+mn-cs"/>
              </a:rPr>
              <a:t>Mediawiki</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sz="1200" b="0" i="0" kern="1200" baseline="0" dirty="0" err="1" smtClean="0">
                <a:solidFill>
                  <a:schemeClr val="tx1"/>
                </a:solidFill>
                <a:effectLst/>
                <a:latin typeface="+mn-lt"/>
                <a:ea typeface="+mn-ea"/>
                <a:cs typeface="+mn-cs"/>
              </a:rPr>
              <a:t>GitLab</a:t>
            </a:r>
            <a:endParaRPr lang="en-US" altLang="zh-TW" sz="1200" b="0" i="0" kern="1200" baseline="0" dirty="0" smtClean="0">
              <a:solidFill>
                <a:schemeClr val="tx1"/>
              </a:solidFill>
              <a:effectLst/>
              <a:latin typeface="+mn-lt"/>
              <a:ea typeface="+mn-ea"/>
              <a:cs typeface="+mn-cs"/>
            </a:endParaRPr>
          </a:p>
          <a:p>
            <a:pPr marL="171450" indent="-171450">
              <a:buFontTx/>
              <a:buChar char="-"/>
            </a:pPr>
            <a:r>
              <a:rPr lang="en-US" altLang="zh-TW" dirty="0" smtClean="0"/>
              <a:t>Data Team Workbench </a:t>
            </a:r>
          </a:p>
          <a:p>
            <a:pPr marL="0" indent="0">
              <a:buFontTx/>
              <a:buNone/>
            </a:pPr>
            <a:endParaRPr lang="en-US" altLang="zh-TW" sz="1200" b="0" i="0" kern="1200" baseline="0" dirty="0" smtClean="0">
              <a:solidFill>
                <a:schemeClr val="tx1"/>
              </a:solidFill>
              <a:effectLst/>
              <a:latin typeface="+mn-lt"/>
              <a:ea typeface="+mn-ea"/>
              <a:cs typeface="+mn-cs"/>
            </a:endParaRPr>
          </a:p>
          <a:p>
            <a:pPr marL="0" indent="0">
              <a:buFontTx/>
              <a:buNone/>
            </a:pPr>
            <a:r>
              <a:rPr lang="en-US" altLang="zh-TW" sz="1200" b="0" i="0" kern="1200" baseline="0" dirty="0" err="1" smtClean="0">
                <a:solidFill>
                  <a:schemeClr val="tx1"/>
                </a:solidFill>
                <a:effectLst/>
                <a:latin typeface="+mn-lt"/>
                <a:ea typeface="+mn-ea"/>
                <a:cs typeface="+mn-cs"/>
              </a:rPr>
              <a:t>Mlops</a:t>
            </a:r>
            <a:r>
              <a:rPr lang="en-US" altLang="zh-TW" sz="1200" b="0" i="0" kern="1200" baseline="0" dirty="0" smtClean="0">
                <a:solidFill>
                  <a:schemeClr val="tx1"/>
                </a:solidFill>
                <a:effectLst/>
                <a:latin typeface="+mn-lt"/>
                <a:ea typeface="+mn-ea"/>
                <a:cs typeface="+mn-cs"/>
              </a:rPr>
              <a:t> tools</a:t>
            </a:r>
          </a:p>
          <a:p>
            <a:pPr marL="171450" indent="-171450">
              <a:buFontTx/>
              <a:buChar char="-"/>
            </a:pPr>
            <a:r>
              <a:rPr lang="en-US" altLang="zh-TW" sz="1200" b="0" i="0" kern="1200" baseline="0" dirty="0" smtClean="0">
                <a:solidFill>
                  <a:schemeClr val="tx1"/>
                </a:solidFill>
                <a:effectLst/>
                <a:latin typeface="+mn-lt"/>
                <a:ea typeface="+mn-ea"/>
                <a:cs typeface="+mn-cs"/>
              </a:rPr>
              <a:t>Feature Library                               (Feature codebase)</a:t>
            </a:r>
          </a:p>
          <a:p>
            <a:pPr marL="171450" indent="-171450">
              <a:buFontTx/>
              <a:buChar char="-"/>
            </a:pPr>
            <a:r>
              <a:rPr lang="en-US" altLang="zh-TW" sz="1200" b="0" i="0" kern="1200" baseline="0" dirty="0" err="1" smtClean="0">
                <a:solidFill>
                  <a:schemeClr val="tx1"/>
                </a:solidFill>
                <a:effectLst/>
                <a:latin typeface="+mn-lt"/>
                <a:ea typeface="+mn-ea"/>
                <a:cs typeface="+mn-cs"/>
              </a:rPr>
              <a:t>Xspace</a:t>
            </a:r>
            <a:r>
              <a:rPr lang="en-US" altLang="zh-TW" sz="1200" b="0" i="0" kern="1200" baseline="0" dirty="0" smtClean="0">
                <a:solidFill>
                  <a:schemeClr val="tx1"/>
                </a:solidFill>
                <a:effectLst/>
                <a:latin typeface="+mn-lt"/>
                <a:ea typeface="+mn-ea"/>
                <a:cs typeface="+mn-cs"/>
              </a:rPr>
              <a:t>                                              (Features table)</a:t>
            </a:r>
          </a:p>
          <a:p>
            <a:pPr marL="171450" indent="-171450">
              <a:buFontTx/>
              <a:buChar char="-"/>
            </a:pPr>
            <a:r>
              <a:rPr lang="en-US" altLang="zh-TW" sz="1200" b="0" i="0" kern="1200" baseline="0" dirty="0" err="1" smtClean="0">
                <a:solidFill>
                  <a:schemeClr val="tx1"/>
                </a:solidFill>
                <a:effectLst/>
                <a:latin typeface="+mn-lt"/>
                <a:ea typeface="+mn-ea"/>
                <a:cs typeface="+mn-cs"/>
              </a:rPr>
              <a:t>Sqltoflowchart</a:t>
            </a:r>
            <a:r>
              <a:rPr lang="en-US" altLang="zh-TW" sz="1200" b="0" i="0" kern="1200" baseline="0" dirty="0" smtClean="0">
                <a:solidFill>
                  <a:schemeClr val="tx1"/>
                </a:solidFill>
                <a:effectLst/>
                <a:latin typeface="+mn-lt"/>
                <a:ea typeface="+mn-ea"/>
                <a:cs typeface="+mn-cs"/>
              </a:rPr>
              <a:t>                                (Data lineage for SAS)</a:t>
            </a:r>
          </a:p>
          <a:p>
            <a:pPr marL="171450" indent="-171450">
              <a:buFontTx/>
              <a:buChar char="-"/>
            </a:pPr>
            <a:r>
              <a:rPr lang="en-US" altLang="zh-TW" sz="1200" b="0" i="0" kern="1200" baseline="0" dirty="0" err="1" smtClean="0">
                <a:solidFill>
                  <a:schemeClr val="tx1"/>
                </a:solidFill>
                <a:effectLst/>
                <a:latin typeface="+mn-lt"/>
                <a:ea typeface="+mn-ea"/>
                <a:cs typeface="+mn-cs"/>
              </a:rPr>
              <a:t>Mlflow</a:t>
            </a:r>
            <a:r>
              <a:rPr lang="en-US" altLang="zh-TW" sz="1200" b="0" i="0" kern="1200" baseline="0" dirty="0" smtClean="0">
                <a:solidFill>
                  <a:schemeClr val="tx1"/>
                </a:solidFill>
                <a:effectLst/>
                <a:latin typeface="+mn-lt"/>
                <a:ea typeface="+mn-ea"/>
                <a:cs typeface="+mn-cs"/>
              </a:rPr>
              <a:t>                                               (Model </a:t>
            </a:r>
            <a:r>
              <a:rPr lang="en-US" altLang="zh-TW" sz="1200" b="0" i="0" kern="1200" baseline="0" dirty="0" err="1" smtClean="0">
                <a:solidFill>
                  <a:schemeClr val="tx1"/>
                </a:solidFill>
                <a:effectLst/>
                <a:latin typeface="+mn-lt"/>
                <a:ea typeface="+mn-ea"/>
                <a:cs typeface="+mn-cs"/>
              </a:rPr>
              <a:t>Registery</a:t>
            </a:r>
            <a:r>
              <a:rPr lang="en-US" altLang="zh-TW"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baseline="0" dirty="0" err="1" smtClean="0">
                <a:solidFill>
                  <a:schemeClr val="tx1"/>
                </a:solidFill>
                <a:effectLst/>
                <a:latin typeface="+mn-lt"/>
                <a:ea typeface="+mn-ea"/>
                <a:cs typeface="+mn-cs"/>
              </a:rPr>
              <a:t>Jupyter</a:t>
            </a:r>
            <a:r>
              <a:rPr lang="en-US" altLang="zh-TW" sz="1200" b="0" i="0" kern="1200" baseline="0" dirty="0" smtClean="0">
                <a:solidFill>
                  <a:schemeClr val="tx1"/>
                </a:solidFill>
                <a:effectLst/>
                <a:latin typeface="+mn-lt"/>
                <a:ea typeface="+mn-ea"/>
                <a:cs typeface="+mn-cs"/>
              </a:rPr>
              <a:t> Template                           (Model Evaluation Template)</a:t>
            </a:r>
          </a:p>
          <a:p>
            <a:pPr marL="171450" indent="-171450">
              <a:buFontTx/>
              <a:buChar char="-"/>
            </a:pPr>
            <a:r>
              <a:rPr lang="en-US" altLang="zh-TW" sz="1200" b="0" i="0" kern="1200" baseline="0" dirty="0" smtClean="0">
                <a:solidFill>
                  <a:schemeClr val="tx1"/>
                </a:solidFill>
                <a:effectLst/>
                <a:latin typeface="+mn-lt"/>
                <a:ea typeface="+mn-ea"/>
                <a:cs typeface="+mn-cs"/>
              </a:rPr>
              <a:t>Machine Learning</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Testing Flow (CI/CD)</a:t>
            </a:r>
          </a:p>
          <a:p>
            <a:pPr marL="171450" indent="-171450">
              <a:buFontTx/>
              <a:buChar char="-"/>
            </a:pPr>
            <a:r>
              <a:rPr lang="en-US" altLang="zh-TW" sz="1200" b="0" i="0" kern="1200" baseline="0" dirty="0" smtClean="0">
                <a:solidFill>
                  <a:schemeClr val="tx1"/>
                </a:solidFill>
                <a:effectLst/>
                <a:latin typeface="+mn-lt"/>
                <a:ea typeface="+mn-ea"/>
                <a:cs typeface="+mn-cs"/>
              </a:rPr>
              <a:t>Great </a:t>
            </a:r>
            <a:r>
              <a:rPr lang="en-US" altLang="zh-TW" sz="1200" b="0" i="0" kern="1200" baseline="0" dirty="0" err="1" smtClean="0">
                <a:solidFill>
                  <a:schemeClr val="tx1"/>
                </a:solidFill>
                <a:effectLst/>
                <a:latin typeface="+mn-lt"/>
                <a:ea typeface="+mn-ea"/>
                <a:cs typeface="+mn-cs"/>
              </a:rPr>
              <a:t>Expectaion</a:t>
            </a:r>
            <a:r>
              <a:rPr lang="en-US" altLang="zh-TW" sz="1200" b="0" i="0" kern="1200" baseline="0" dirty="0" smtClean="0">
                <a:solidFill>
                  <a:schemeClr val="tx1"/>
                </a:solidFill>
                <a:effectLst/>
                <a:latin typeface="+mn-lt"/>
                <a:ea typeface="+mn-ea"/>
                <a:cs typeface="+mn-cs"/>
              </a:rPr>
              <a:t>                           (Monitoring)</a:t>
            </a:r>
          </a:p>
          <a:p>
            <a:pPr marL="0" indent="0">
              <a:buFontTx/>
              <a:buNone/>
            </a:pPr>
            <a:r>
              <a:rPr lang="en-US" altLang="zh-TW" sz="1200" b="0" i="0" kern="1200" baseline="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DAF58D5-902C-47D9-A59A-1A6186F19E9A}" type="slidenum">
              <a:rPr lang="zh-TW" altLang="en-US" smtClean="0"/>
              <a:t>17</a:t>
            </a:fld>
            <a:endParaRPr lang="zh-TW" altLang="en-US"/>
          </a:p>
        </p:txBody>
      </p:sp>
    </p:spTree>
    <p:extLst>
      <p:ext uri="{BB962C8B-B14F-4D97-AF65-F5344CB8AC3E}">
        <p14:creationId xmlns:p14="http://schemas.microsoft.com/office/powerpoint/2010/main" val="2137447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F6BC3BF-5D67-49E3-B32F-460778D98A3D}" type="datetime1">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3B5028-ECEA-41AB-9BAD-9226C54C6970}" type="slidenum">
              <a:rPr lang="zh-TW" altLang="en-US" smtClean="0"/>
              <a:t>‹#›</a:t>
            </a:fld>
            <a:endParaRPr lang="zh-TW" altLang="en-US"/>
          </a:p>
        </p:txBody>
      </p:sp>
      <p:grpSp>
        <p:nvGrpSpPr>
          <p:cNvPr id="14" name="群組 13"/>
          <p:cNvGrpSpPr/>
          <p:nvPr userDrawn="1"/>
        </p:nvGrpSpPr>
        <p:grpSpPr>
          <a:xfrm>
            <a:off x="318552" y="6370234"/>
            <a:ext cx="1559953" cy="382406"/>
            <a:chOff x="429718" y="6301226"/>
            <a:chExt cx="1928834" cy="472833"/>
          </a:xfrm>
        </p:grpSpPr>
        <p:pic>
          <p:nvPicPr>
            <p:cNvPr id="15" name="Picture 2" descr="「國泰人壽」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718" y="6367922"/>
              <a:ext cx="504762" cy="364690"/>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952398" y="6512449"/>
              <a:ext cx="1406154" cy="261610"/>
            </a:xfrm>
            <a:prstGeom prst="rect">
              <a:avLst/>
            </a:prstGeom>
            <a:noFill/>
          </p:spPr>
          <p:txBody>
            <a:bodyPr wrap="none" rtlCol="0">
              <a:spAutoFit/>
            </a:bodyPr>
            <a:lstStyle/>
            <a:p>
              <a:r>
                <a:rPr lang="en-US" altLang="zh-TW" sz="1100" dirty="0"/>
                <a:t>Cathay Life Insurance</a:t>
              </a:r>
              <a:endParaRPr lang="zh-TW" altLang="en-US" sz="1100" dirty="0"/>
            </a:p>
          </p:txBody>
        </p:sp>
        <p:sp>
          <p:nvSpPr>
            <p:cNvPr id="17" name="文字方塊 16"/>
            <p:cNvSpPr txBox="1"/>
            <p:nvPr/>
          </p:nvSpPr>
          <p:spPr>
            <a:xfrm>
              <a:off x="926500" y="6301226"/>
              <a:ext cx="902811" cy="307777"/>
            </a:xfrm>
            <a:prstGeom prst="rect">
              <a:avLst/>
            </a:prstGeom>
            <a:noFill/>
          </p:spPr>
          <p:txBody>
            <a:bodyPr wrap="none" rtlCol="0">
              <a:spAutoFit/>
            </a:bodyPr>
            <a:lstStyle/>
            <a:p>
              <a:r>
                <a:rPr lang="zh-TW" altLang="en-US" sz="1400" b="1" dirty="0">
                  <a:latin typeface="微軟正黑體" panose="020B0604030504040204" pitchFamily="34" charset="-120"/>
                  <a:ea typeface="微軟正黑體" panose="020B0604030504040204" pitchFamily="34" charset="-120"/>
                </a:rPr>
                <a:t>國泰人壽</a:t>
              </a:r>
            </a:p>
          </p:txBody>
        </p:sp>
      </p:grpSp>
      <p:cxnSp>
        <p:nvCxnSpPr>
          <p:cNvPr id="18" name="直線接點 17"/>
          <p:cNvCxnSpPr/>
          <p:nvPr userDrawn="1"/>
        </p:nvCxnSpPr>
        <p:spPr>
          <a:xfrm>
            <a:off x="2154047" y="6646203"/>
            <a:ext cx="1007314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60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E113C5D-EFFC-4529-92F9-7FC6E9EAE953}" type="datetime1">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20867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36A5A5F-FF6E-46C2-842A-BCB126BCDF79}" type="datetime1">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292783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a:gsLst>
              <a:gs pos="0">
                <a:schemeClr val="bg1">
                  <a:lumMod val="95000"/>
                </a:schemeClr>
              </a:gs>
              <a:gs pos="50000">
                <a:srgbClr val="F7F7F7"/>
              </a:gs>
              <a:gs pos="100000">
                <a:srgbClr val="FCFCF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65827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a:gsLst>
              <a:gs pos="0">
                <a:schemeClr val="bg1">
                  <a:lumMod val="95000"/>
                </a:schemeClr>
              </a:gs>
              <a:gs pos="50000">
                <a:srgbClr val="F7F7F7"/>
              </a:gs>
              <a:gs pos="100000">
                <a:srgbClr val="FCFCF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00357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708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71450" y="190500"/>
            <a:ext cx="7307580" cy="4735827"/>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1047750" y="1888907"/>
            <a:ext cx="7307580" cy="4735827"/>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a:xfrm>
            <a:off x="1828800" y="6248401"/>
            <a:ext cx="3524250" cy="609600"/>
          </a:xfrm>
        </p:spPr>
        <p:txBody>
          <a:bodyPr/>
          <a:lstStyle/>
          <a:p>
            <a:fld id="{783041F6-75C1-49EE-90C1-5610959A458F}" type="datetime1">
              <a:rPr lang="zh-TW" altLang="en-US" smtClean="0"/>
              <a:t>2024/6/1</a:t>
            </a:fld>
            <a:endParaRPr lang="zh-TW" altLang="en-US" dirty="0"/>
          </a:p>
        </p:txBody>
      </p:sp>
      <p:sp>
        <p:nvSpPr>
          <p:cNvPr id="5" name="頁尾版面配置區 4"/>
          <p:cNvSpPr>
            <a:spLocks noGrp="1"/>
          </p:cNvSpPr>
          <p:nvPr>
            <p:ph type="ftr" sz="quarter" idx="11"/>
          </p:nvPr>
        </p:nvSpPr>
        <p:spPr>
          <a:xfrm>
            <a:off x="495300" y="6248400"/>
            <a:ext cx="2209800" cy="143069"/>
          </a:xfrm>
        </p:spPr>
        <p:txBody>
          <a:bodyPr/>
          <a:lstStyle/>
          <a:p>
            <a:endParaRPr lang="zh-TW" altLang="en-US" dirty="0"/>
          </a:p>
        </p:txBody>
      </p:sp>
      <p:sp>
        <p:nvSpPr>
          <p:cNvPr id="6" name="投影片編號版面配置區 5"/>
          <p:cNvSpPr>
            <a:spLocks noGrp="1"/>
          </p:cNvSpPr>
          <p:nvPr>
            <p:ph type="sldNum" sz="quarter" idx="12"/>
          </p:nvPr>
        </p:nvSpPr>
        <p:spPr>
          <a:xfrm>
            <a:off x="11551297" y="6391469"/>
            <a:ext cx="513185" cy="466531"/>
          </a:xfrm>
        </p:spPr>
        <p:txBody>
          <a:bodyPr/>
          <a:lstStyle/>
          <a:p>
            <a:fld id="{7E3B5028-ECEA-41AB-9BAD-9226C54C6970}" type="slidenum">
              <a:rPr lang="zh-TW" altLang="en-US" smtClean="0"/>
              <a:t>‹#›</a:t>
            </a:fld>
            <a:endParaRPr lang="zh-TW" altLang="en-US" dirty="0"/>
          </a:p>
        </p:txBody>
      </p:sp>
    </p:spTree>
    <p:extLst>
      <p:ext uri="{BB962C8B-B14F-4D97-AF65-F5344CB8AC3E}">
        <p14:creationId xmlns:p14="http://schemas.microsoft.com/office/powerpoint/2010/main" val="1597686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兩項物件">
    <p:spTree>
      <p:nvGrpSpPr>
        <p:cNvPr id="1" name=""/>
        <p:cNvGrpSpPr/>
        <p:nvPr/>
      </p:nvGrpSpPr>
      <p:grpSpPr>
        <a:xfrm>
          <a:off x="0" y="0"/>
          <a:ext cx="0" cy="0"/>
          <a:chOff x="0" y="0"/>
          <a:chExt cx="0" cy="0"/>
        </a:xfrm>
      </p:grpSpPr>
      <p:grpSp>
        <p:nvGrpSpPr>
          <p:cNvPr id="8" name="群組 7"/>
          <p:cNvGrpSpPr/>
          <p:nvPr userDrawn="1"/>
        </p:nvGrpSpPr>
        <p:grpSpPr>
          <a:xfrm>
            <a:off x="2709150" y="1973014"/>
            <a:ext cx="6519910" cy="2864800"/>
            <a:chOff x="735420" y="1409731"/>
            <a:chExt cx="3089462" cy="1773622"/>
          </a:xfrm>
        </p:grpSpPr>
        <p:sp>
          <p:nvSpPr>
            <p:cNvPr id="9" name="Rectangle 1">
              <a:extLst>
                <a:ext uri="{FF2B5EF4-FFF2-40B4-BE49-F238E27FC236}">
                  <a16:creationId xmlns:a16="http://schemas.microsoft.com/office/drawing/2014/main" id="{123C40B1-4D71-49E2-9C4C-2943D8E3299A}"/>
                </a:ext>
              </a:extLst>
            </p:cNvPr>
            <p:cNvSpPr/>
            <p:nvPr/>
          </p:nvSpPr>
          <p:spPr>
            <a:xfrm rot="5400000">
              <a:off x="1461627" y="820099"/>
              <a:ext cx="1700333" cy="302617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Rectangle 1">
              <a:extLst>
                <a:ext uri="{FF2B5EF4-FFF2-40B4-BE49-F238E27FC236}">
                  <a16:creationId xmlns:a16="http://schemas.microsoft.com/office/drawing/2014/main" id="{123C40B1-4D71-49E2-9C4C-2943D8E3299A}"/>
                </a:ext>
              </a:extLst>
            </p:cNvPr>
            <p:cNvSpPr/>
            <p:nvPr/>
          </p:nvSpPr>
          <p:spPr>
            <a:xfrm rot="5400000">
              <a:off x="1398341" y="746810"/>
              <a:ext cx="1700333" cy="30261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grpSp>
      <p:sp>
        <p:nvSpPr>
          <p:cNvPr id="13" name="文字版面配置區 20"/>
          <p:cNvSpPr>
            <a:spLocks noGrp="1"/>
          </p:cNvSpPr>
          <p:nvPr>
            <p:ph type="body" sz="quarter" idx="10" hasCustomPrompt="1"/>
          </p:nvPr>
        </p:nvSpPr>
        <p:spPr>
          <a:xfrm>
            <a:off x="3962744" y="2943844"/>
            <a:ext cx="3599592" cy="664330"/>
          </a:xfrm>
        </p:spPr>
        <p:txBody>
          <a:bodyPr>
            <a:noAutofit/>
          </a:bodyPr>
          <a:lstStyle>
            <a:lvl1pPr marL="0" indent="0" algn="ctr">
              <a:buNone/>
              <a:defRPr sz="4400" b="1">
                <a:solidFill>
                  <a:schemeClr val="bg1"/>
                </a:solidFill>
                <a:latin typeface="微軟正黑體" panose="020B0604030504040204" pitchFamily="34" charset="-120"/>
                <a:ea typeface="微軟正黑體" panose="020B0604030504040204" pitchFamily="34" charset="-120"/>
              </a:defRPr>
            </a:lvl1pPr>
          </a:lstStyle>
          <a:p>
            <a:pPr lvl="0"/>
            <a:r>
              <a:rPr lang="zh-TW" altLang="en-US" dirty="0" smtClean="0"/>
              <a:t>輸入報告標題</a:t>
            </a:r>
            <a:endParaRPr lang="zh-TW" altLang="en-US" dirty="0"/>
          </a:p>
        </p:txBody>
      </p:sp>
    </p:spTree>
    <p:extLst>
      <p:ext uri="{BB962C8B-B14F-4D97-AF65-F5344CB8AC3E}">
        <p14:creationId xmlns:p14="http://schemas.microsoft.com/office/powerpoint/2010/main" val="18799996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83041F6-75C1-49EE-90C1-5610959A458F}" type="datetime1">
              <a:rPr lang="zh-TW" altLang="en-US" smtClean="0"/>
              <a:t>2024/6/1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9400510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12FE616-F299-462D-8FD8-7FF14C22A3AB}" type="datetime1">
              <a:rPr lang="zh-TW" altLang="en-US" smtClean="0"/>
              <a:t>2024/6/1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17963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8F8AC58-2790-412A-A0AF-A12E69E061F7}" type="datetime1">
              <a:rPr lang="zh-TW" altLang="en-US" smtClean="0"/>
              <a:t>2024/6/1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146469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86142FA4-10B7-485D-BCE2-BECBF8792DDB}" type="datetime1">
              <a:rPr lang="zh-TW" altLang="en-US" smtClean="0"/>
              <a:t>2024/6/1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126150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BECEF338-6136-4734-B512-C8252AA0BCB7}" type="datetime1">
              <a:rPr lang="zh-TW" altLang="en-US" smtClean="0"/>
              <a:t>2024/6/1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86983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E5B1178-B52C-4398-B052-1DAAC04C60BF}" type="datetime1">
              <a:rPr lang="zh-TW" altLang="en-US" smtClean="0"/>
              <a:t>2024/6/1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411557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D412310-5689-4E13-9A1F-5645C646F310}" type="datetime1">
              <a:rPr lang="zh-TW" altLang="en-US" smtClean="0"/>
              <a:t>2024/6/1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167725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59F09CC2-8453-48BF-A7DC-FAC8AD443202}" type="datetime1">
              <a:rPr lang="zh-TW" altLang="en-US" smtClean="0"/>
              <a:t>2024/6/1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3B5028-ECEA-41AB-9BAD-9226C54C6970}" type="slidenum">
              <a:rPr lang="zh-TW" altLang="en-US" smtClean="0"/>
              <a:t>‹#›</a:t>
            </a:fld>
            <a:endParaRPr lang="zh-TW" altLang="en-US"/>
          </a:p>
        </p:txBody>
      </p:sp>
    </p:spTree>
    <p:extLst>
      <p:ext uri="{BB962C8B-B14F-4D97-AF65-F5344CB8AC3E}">
        <p14:creationId xmlns:p14="http://schemas.microsoft.com/office/powerpoint/2010/main" val="382990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NUL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DF087-535C-4803-A57D-240D9B8E6C68}" type="datetime1">
              <a:rPr lang="zh-TW" altLang="en-US" smtClean="0"/>
              <a:t>2024/6/1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9448800" y="63207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B5028-ECEA-41AB-9BAD-9226C54C6970}" type="slidenum">
              <a:rPr lang="zh-TW" altLang="en-US" smtClean="0"/>
              <a:t>‹#›</a:t>
            </a:fld>
            <a:endParaRPr lang="zh-TW" altLang="en-US"/>
          </a:p>
        </p:txBody>
      </p:sp>
      <p:grpSp>
        <p:nvGrpSpPr>
          <p:cNvPr id="7" name="群組 6"/>
          <p:cNvGrpSpPr/>
          <p:nvPr userDrawn="1"/>
        </p:nvGrpSpPr>
        <p:grpSpPr>
          <a:xfrm>
            <a:off x="318552" y="6370234"/>
            <a:ext cx="1559953" cy="382406"/>
            <a:chOff x="429718" y="6301226"/>
            <a:chExt cx="1928834" cy="472833"/>
          </a:xfrm>
        </p:grpSpPr>
        <p:pic>
          <p:nvPicPr>
            <p:cNvPr id="8" name="Picture 2" descr="「國泰人壽」的圖片搜尋結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9718" y="6367922"/>
              <a:ext cx="504762" cy="364690"/>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p:nvSpPr>
          <p:spPr>
            <a:xfrm>
              <a:off x="952398" y="6512449"/>
              <a:ext cx="1406154" cy="261610"/>
            </a:xfrm>
            <a:prstGeom prst="rect">
              <a:avLst/>
            </a:prstGeom>
            <a:noFill/>
          </p:spPr>
          <p:txBody>
            <a:bodyPr wrap="none" rtlCol="0">
              <a:spAutoFit/>
            </a:bodyPr>
            <a:lstStyle/>
            <a:p>
              <a:r>
                <a:rPr lang="en-US" altLang="zh-TW" sz="1100" dirty="0"/>
                <a:t>Cathay Life Insurance</a:t>
              </a:r>
              <a:endParaRPr lang="zh-TW" altLang="en-US" sz="1100" dirty="0"/>
            </a:p>
          </p:txBody>
        </p:sp>
        <p:sp>
          <p:nvSpPr>
            <p:cNvPr id="10" name="文字方塊 9"/>
            <p:cNvSpPr txBox="1"/>
            <p:nvPr/>
          </p:nvSpPr>
          <p:spPr>
            <a:xfrm>
              <a:off x="926500" y="6301226"/>
              <a:ext cx="902811" cy="307777"/>
            </a:xfrm>
            <a:prstGeom prst="rect">
              <a:avLst/>
            </a:prstGeom>
            <a:noFill/>
          </p:spPr>
          <p:txBody>
            <a:bodyPr wrap="none" rtlCol="0">
              <a:spAutoFit/>
            </a:bodyPr>
            <a:lstStyle/>
            <a:p>
              <a:r>
                <a:rPr lang="zh-TW" altLang="en-US" sz="1400" b="1" dirty="0">
                  <a:latin typeface="微軟正黑體" panose="020B0604030504040204" pitchFamily="34" charset="-120"/>
                  <a:ea typeface="微軟正黑體" panose="020B0604030504040204" pitchFamily="34" charset="-120"/>
                </a:rPr>
                <a:t>國泰人壽</a:t>
              </a:r>
            </a:p>
          </p:txBody>
        </p:sp>
      </p:grpSp>
      <p:cxnSp>
        <p:nvCxnSpPr>
          <p:cNvPr id="11" name="直線接點 10"/>
          <p:cNvCxnSpPr/>
          <p:nvPr userDrawn="1"/>
        </p:nvCxnSpPr>
        <p:spPr>
          <a:xfrm>
            <a:off x="2154047" y="6646203"/>
            <a:ext cx="1007314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09149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46991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8" r:id="rId3"/>
    <p:sldLayoutId id="2147483699"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19.png"/><Relationship Id="rId5" Type="http://schemas.microsoft.com/office/2007/relationships/hdphoto" Target="../media/hdphoto3.wdp"/><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4.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24.png"/><Relationship Id="rId4" Type="http://schemas.microsoft.com/office/2007/relationships/hdphoto" Target="../media/hdphoto3.wdp"/><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png"/><Relationship Id="rId4" Type="http://schemas.microsoft.com/office/2007/relationships/hdphoto" Target="../media/hdphoto3.wdp"/><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手繪多邊形 78"/>
          <p:cNvSpPr/>
          <p:nvPr/>
        </p:nvSpPr>
        <p:spPr>
          <a:xfrm rot="2700000">
            <a:off x="10261277" y="-1347884"/>
            <a:ext cx="2681556" cy="2681557"/>
          </a:xfrm>
          <a:custGeom>
            <a:avLst/>
            <a:gdLst>
              <a:gd name="connsiteX0" fmla="*/ 0 w 2681556"/>
              <a:gd name="connsiteY0" fmla="*/ 2681557 h 2681557"/>
              <a:gd name="connsiteX1" fmla="*/ 2681556 w 2681556"/>
              <a:gd name="connsiteY1" fmla="*/ 0 h 2681557"/>
              <a:gd name="connsiteX2" fmla="*/ 2681556 w 2681556"/>
              <a:gd name="connsiteY2" fmla="*/ 2681557 h 2681557"/>
            </a:gdLst>
            <a:ahLst/>
            <a:cxnLst>
              <a:cxn ang="0">
                <a:pos x="connsiteX0" y="connsiteY0"/>
              </a:cxn>
              <a:cxn ang="0">
                <a:pos x="connsiteX1" y="connsiteY1"/>
              </a:cxn>
              <a:cxn ang="0">
                <a:pos x="connsiteX2" y="connsiteY2"/>
              </a:cxn>
            </a:cxnLst>
            <a:rect l="l" t="t" r="r" b="b"/>
            <a:pathLst>
              <a:path w="2681556" h="2681557">
                <a:moveTo>
                  <a:pt x="0" y="2681557"/>
                </a:moveTo>
                <a:lnTo>
                  <a:pt x="2681556" y="0"/>
                </a:lnTo>
                <a:lnTo>
                  <a:pt x="2681556" y="2681557"/>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4" name="等腰三角形 53"/>
          <p:cNvSpPr/>
          <p:nvPr/>
        </p:nvSpPr>
        <p:spPr>
          <a:xfrm flipV="1">
            <a:off x="-1494386" y="4228"/>
            <a:ext cx="2687738" cy="1351936"/>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文字方塊 4"/>
          <p:cNvSpPr txBox="1"/>
          <p:nvPr/>
        </p:nvSpPr>
        <p:spPr>
          <a:xfrm>
            <a:off x="556381" y="3449336"/>
            <a:ext cx="8848876" cy="923330"/>
          </a:xfrm>
          <a:prstGeom prst="rect">
            <a:avLst/>
          </a:prstGeom>
          <a:noFill/>
        </p:spPr>
        <p:txBody>
          <a:bodyPr wrap="square" rtlCol="0">
            <a:spAutoFit/>
          </a:bodyPr>
          <a:lstStyle/>
          <a:p>
            <a:pPr lvl="0">
              <a:defRPr/>
            </a:pPr>
            <a:r>
              <a:rPr lang="en-US" altLang="zh-TW" sz="5400" b="1" dirty="0" smtClean="0">
                <a:solidFill>
                  <a:srgbClr val="4472C4">
                    <a:lumMod val="50000"/>
                  </a:srgbClr>
                </a:solidFill>
                <a:latin typeface="微軟正黑體" panose="020B0604030504040204" pitchFamily="34" charset="-120"/>
                <a:ea typeface="微軟正黑體" panose="020B0604030504040204" pitchFamily="34" charset="-120"/>
              </a:rPr>
              <a:t>User Logs report</a:t>
            </a:r>
            <a:endParaRPr lang="en-US" altLang="zh-TW" sz="5400" b="1" dirty="0">
              <a:solidFill>
                <a:srgbClr val="4472C4">
                  <a:lumMod val="50000"/>
                </a:srgbClr>
              </a:solidFill>
              <a:latin typeface="微軟正黑體" panose="020B0604030504040204" pitchFamily="34" charset="-120"/>
              <a:ea typeface="微軟正黑體" panose="020B0604030504040204" pitchFamily="34" charset="-120"/>
            </a:endParaRPr>
          </a:p>
        </p:txBody>
      </p:sp>
      <p:sp>
        <p:nvSpPr>
          <p:cNvPr id="78" name="文字方塊 77"/>
          <p:cNvSpPr txBox="1"/>
          <p:nvPr/>
        </p:nvSpPr>
        <p:spPr>
          <a:xfrm>
            <a:off x="9920382" y="387651"/>
            <a:ext cx="29791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2024</a:t>
            </a:r>
            <a:endParaRPr kumimoji="0" lang="zh-TW" altLang="en-US" sz="4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97" name="文字方塊 96"/>
          <p:cNvSpPr txBox="1"/>
          <p:nvPr/>
        </p:nvSpPr>
        <p:spPr>
          <a:xfrm>
            <a:off x="665205" y="4345612"/>
            <a:ext cx="5670662" cy="369332"/>
          </a:xfrm>
          <a:prstGeom prst="rect">
            <a:avLst/>
          </a:prstGeom>
          <a:noFill/>
        </p:spPr>
        <p:txBody>
          <a:bodyPr wrap="square" rtlCol="0">
            <a:spAutoFit/>
          </a:bodyPr>
          <a:lstStyle/>
          <a:p>
            <a:r>
              <a:rPr lang="en-US" altLang="zh-TW" b="1" dirty="0" smtClean="0">
                <a:latin typeface="微軟正黑體" panose="020B0604030504040204" pitchFamily="34" charset="-120"/>
                <a:ea typeface="微軟正黑體" panose="020B0604030504040204" pitchFamily="34" charset="-120"/>
              </a:rPr>
              <a:t>2024/06/04</a:t>
            </a:r>
            <a:endParaRPr lang="zh-TW" altLang="en-US" b="1" dirty="0">
              <a:latin typeface="微軟正黑體" panose="020B0604030504040204" pitchFamily="34" charset="-120"/>
              <a:ea typeface="微軟正黑體" panose="020B0604030504040204" pitchFamily="34" charset="-120"/>
            </a:endParaRPr>
          </a:p>
        </p:txBody>
      </p:sp>
      <p:grpSp>
        <p:nvGrpSpPr>
          <p:cNvPr id="85" name="群組 84"/>
          <p:cNvGrpSpPr/>
          <p:nvPr/>
        </p:nvGrpSpPr>
        <p:grpSpPr>
          <a:xfrm>
            <a:off x="7125370" y="92660"/>
            <a:ext cx="5595263" cy="4935539"/>
            <a:chOff x="7001545" y="45035"/>
            <a:chExt cx="5595263" cy="4935539"/>
          </a:xfrm>
        </p:grpSpPr>
        <p:grpSp>
          <p:nvGrpSpPr>
            <p:cNvPr id="86" name="群組 85"/>
            <p:cNvGrpSpPr/>
            <p:nvPr/>
          </p:nvGrpSpPr>
          <p:grpSpPr>
            <a:xfrm>
              <a:off x="7007797" y="48472"/>
              <a:ext cx="5589011" cy="4932102"/>
              <a:chOff x="7360221" y="48471"/>
              <a:chExt cx="5589011" cy="4932102"/>
            </a:xfrm>
            <a:blipFill>
              <a:blip r:embed="rId2"/>
              <a:stretch>
                <a:fillRect/>
              </a:stretch>
            </a:blipFill>
          </p:grpSpPr>
          <p:sp>
            <p:nvSpPr>
              <p:cNvPr id="115" name="矩形 114"/>
              <p:cNvSpPr/>
              <p:nvPr/>
            </p:nvSpPr>
            <p:spPr>
              <a:xfrm rot="2700000">
                <a:off x="12077822" y="147582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6" name="矩形 115"/>
              <p:cNvSpPr/>
              <p:nvPr/>
            </p:nvSpPr>
            <p:spPr>
              <a:xfrm rot="2700000">
                <a:off x="11419487" y="2134160"/>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7" name="矩形 116"/>
              <p:cNvSpPr/>
              <p:nvPr/>
            </p:nvSpPr>
            <p:spPr>
              <a:xfrm rot="2700000">
                <a:off x="12089578" y="2804250"/>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8" name="矩形 117"/>
              <p:cNvSpPr/>
              <p:nvPr/>
            </p:nvSpPr>
            <p:spPr>
              <a:xfrm rot="2700000">
                <a:off x="10761153" y="279249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9" name="矩形 118"/>
              <p:cNvSpPr/>
              <p:nvPr/>
            </p:nvSpPr>
            <p:spPr>
              <a:xfrm rot="2700000">
                <a:off x="11431243" y="346258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0" name="矩形 119"/>
              <p:cNvSpPr/>
              <p:nvPr/>
            </p:nvSpPr>
            <p:spPr>
              <a:xfrm rot="2700000">
                <a:off x="12101334" y="413267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121" name="群組 120"/>
              <p:cNvGrpSpPr/>
              <p:nvPr/>
            </p:nvGrpSpPr>
            <p:grpSpPr>
              <a:xfrm rot="2700000">
                <a:off x="7335283" y="73409"/>
                <a:ext cx="3690851" cy="3640976"/>
                <a:chOff x="1446415" y="598516"/>
                <a:chExt cx="3690851" cy="3640976"/>
              </a:xfrm>
              <a:grpFill/>
            </p:grpSpPr>
            <p:sp>
              <p:nvSpPr>
                <p:cNvPr id="122" name="矩形 121"/>
                <p:cNvSpPr/>
                <p:nvPr/>
              </p:nvSpPr>
              <p:spPr>
                <a:xfrm>
                  <a:off x="1446415"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3" name="矩形 122"/>
                <p:cNvSpPr/>
                <p:nvPr/>
              </p:nvSpPr>
              <p:spPr>
                <a:xfrm>
                  <a:off x="2394066"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4" name="矩形 123"/>
                <p:cNvSpPr/>
                <p:nvPr/>
              </p:nvSpPr>
              <p:spPr>
                <a:xfrm>
                  <a:off x="3341717"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5" name="矩形 124"/>
                <p:cNvSpPr/>
                <p:nvPr/>
              </p:nvSpPr>
              <p:spPr>
                <a:xfrm>
                  <a:off x="4289368"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6" name="矩形 125"/>
                <p:cNvSpPr/>
                <p:nvPr/>
              </p:nvSpPr>
              <p:spPr>
                <a:xfrm>
                  <a:off x="1446415"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7" name="矩形 126"/>
                <p:cNvSpPr/>
                <p:nvPr/>
              </p:nvSpPr>
              <p:spPr>
                <a:xfrm>
                  <a:off x="2394066"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p:nvPr/>
              </p:nvSpPr>
              <p:spPr>
                <a:xfrm>
                  <a:off x="3341717"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p:nvPr/>
              </p:nvSpPr>
              <p:spPr>
                <a:xfrm>
                  <a:off x="4289368"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p:nvPr/>
              </p:nvSpPr>
              <p:spPr>
                <a:xfrm>
                  <a:off x="1446415"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p:nvPr/>
              </p:nvSpPr>
              <p:spPr>
                <a:xfrm>
                  <a:off x="2394066"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p:nvPr/>
              </p:nvSpPr>
              <p:spPr>
                <a:xfrm>
                  <a:off x="3341717"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3" name="矩形 132"/>
                <p:cNvSpPr/>
                <p:nvPr/>
              </p:nvSpPr>
              <p:spPr>
                <a:xfrm>
                  <a:off x="4289368"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4" name="矩形 133"/>
                <p:cNvSpPr/>
                <p:nvPr/>
              </p:nvSpPr>
              <p:spPr>
                <a:xfrm>
                  <a:off x="1446415"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5" name="矩形 134"/>
                <p:cNvSpPr/>
                <p:nvPr/>
              </p:nvSpPr>
              <p:spPr>
                <a:xfrm>
                  <a:off x="2394066"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6" name="矩形 135"/>
                <p:cNvSpPr/>
                <p:nvPr/>
              </p:nvSpPr>
              <p:spPr>
                <a:xfrm>
                  <a:off x="3341717"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7" name="矩形 136"/>
                <p:cNvSpPr/>
                <p:nvPr/>
              </p:nvSpPr>
              <p:spPr>
                <a:xfrm>
                  <a:off x="4289368"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grpSp>
          <p:nvGrpSpPr>
            <p:cNvPr id="87" name="群組 86"/>
            <p:cNvGrpSpPr/>
            <p:nvPr/>
          </p:nvGrpSpPr>
          <p:grpSpPr>
            <a:xfrm>
              <a:off x="7001545" y="45035"/>
              <a:ext cx="5589011" cy="4932102"/>
              <a:chOff x="7360221" y="48471"/>
              <a:chExt cx="5589011" cy="4932102"/>
            </a:xfrm>
            <a:solidFill>
              <a:schemeClr val="tx2">
                <a:alpha val="41000"/>
              </a:schemeClr>
            </a:solidFill>
          </p:grpSpPr>
          <p:sp>
            <p:nvSpPr>
              <p:cNvPr id="88" name="矩形 87"/>
              <p:cNvSpPr/>
              <p:nvPr/>
            </p:nvSpPr>
            <p:spPr>
              <a:xfrm rot="2700000">
                <a:off x="12077822" y="147582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89" name="矩形 88"/>
              <p:cNvSpPr/>
              <p:nvPr/>
            </p:nvSpPr>
            <p:spPr>
              <a:xfrm rot="2700000">
                <a:off x="11419487" y="2134160"/>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0" name="矩形 89"/>
              <p:cNvSpPr/>
              <p:nvPr/>
            </p:nvSpPr>
            <p:spPr>
              <a:xfrm rot="2700000">
                <a:off x="12089578" y="2804250"/>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1" name="矩形 90"/>
              <p:cNvSpPr/>
              <p:nvPr/>
            </p:nvSpPr>
            <p:spPr>
              <a:xfrm rot="2700000">
                <a:off x="10761153" y="279249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2" name="矩形 91"/>
              <p:cNvSpPr/>
              <p:nvPr/>
            </p:nvSpPr>
            <p:spPr>
              <a:xfrm rot="2700000">
                <a:off x="11431243" y="346258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3" name="矩形 92"/>
              <p:cNvSpPr/>
              <p:nvPr/>
            </p:nvSpPr>
            <p:spPr>
              <a:xfrm rot="2700000">
                <a:off x="12101334" y="4132675"/>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98" name="群組 97"/>
              <p:cNvGrpSpPr/>
              <p:nvPr/>
            </p:nvGrpSpPr>
            <p:grpSpPr>
              <a:xfrm rot="2700000">
                <a:off x="7335283" y="73409"/>
                <a:ext cx="3690851" cy="3640976"/>
                <a:chOff x="1446415" y="598516"/>
                <a:chExt cx="3690851" cy="3640976"/>
              </a:xfrm>
              <a:grpFill/>
            </p:grpSpPr>
            <p:sp>
              <p:nvSpPr>
                <p:cNvPr id="99" name="矩形 98"/>
                <p:cNvSpPr/>
                <p:nvPr/>
              </p:nvSpPr>
              <p:spPr>
                <a:xfrm>
                  <a:off x="1446415"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0" name="矩形 99"/>
                <p:cNvSpPr/>
                <p:nvPr/>
              </p:nvSpPr>
              <p:spPr>
                <a:xfrm>
                  <a:off x="2394066"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1" name="矩形 100"/>
                <p:cNvSpPr/>
                <p:nvPr/>
              </p:nvSpPr>
              <p:spPr>
                <a:xfrm>
                  <a:off x="3341717"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2" name="矩形 101"/>
                <p:cNvSpPr/>
                <p:nvPr/>
              </p:nvSpPr>
              <p:spPr>
                <a:xfrm>
                  <a:off x="4289368" y="598516"/>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3" name="矩形 102"/>
                <p:cNvSpPr/>
                <p:nvPr/>
              </p:nvSpPr>
              <p:spPr>
                <a:xfrm>
                  <a:off x="1446415"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4" name="矩形 103"/>
                <p:cNvSpPr/>
                <p:nvPr/>
              </p:nvSpPr>
              <p:spPr>
                <a:xfrm>
                  <a:off x="2394066"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5" name="矩形 104"/>
                <p:cNvSpPr/>
                <p:nvPr/>
              </p:nvSpPr>
              <p:spPr>
                <a:xfrm>
                  <a:off x="3341717"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6" name="矩形 105"/>
                <p:cNvSpPr/>
                <p:nvPr/>
              </p:nvSpPr>
              <p:spPr>
                <a:xfrm>
                  <a:off x="4289368" y="1529542"/>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7" name="矩形 106"/>
                <p:cNvSpPr/>
                <p:nvPr/>
              </p:nvSpPr>
              <p:spPr>
                <a:xfrm>
                  <a:off x="1446415"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8" name="矩形 107"/>
                <p:cNvSpPr/>
                <p:nvPr/>
              </p:nvSpPr>
              <p:spPr>
                <a:xfrm>
                  <a:off x="2394066"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9" name="矩形 108"/>
                <p:cNvSpPr/>
                <p:nvPr/>
              </p:nvSpPr>
              <p:spPr>
                <a:xfrm>
                  <a:off x="3341717"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0" name="矩形 109"/>
                <p:cNvSpPr/>
                <p:nvPr/>
              </p:nvSpPr>
              <p:spPr>
                <a:xfrm>
                  <a:off x="4289368" y="2460568"/>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1" name="矩形 110"/>
                <p:cNvSpPr/>
                <p:nvPr/>
              </p:nvSpPr>
              <p:spPr>
                <a:xfrm>
                  <a:off x="1446415"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2" name="矩形 111"/>
                <p:cNvSpPr/>
                <p:nvPr/>
              </p:nvSpPr>
              <p:spPr>
                <a:xfrm>
                  <a:off x="2394066"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3" name="矩形 112"/>
                <p:cNvSpPr/>
                <p:nvPr/>
              </p:nvSpPr>
              <p:spPr>
                <a:xfrm>
                  <a:off x="3341717"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4" name="矩形 113"/>
                <p:cNvSpPr/>
                <p:nvPr/>
              </p:nvSpPr>
              <p:spPr>
                <a:xfrm>
                  <a:off x="4289368" y="3391594"/>
                  <a:ext cx="847898" cy="847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grpSp>
      <p:grpSp>
        <p:nvGrpSpPr>
          <p:cNvPr id="149" name="群組 148"/>
          <p:cNvGrpSpPr/>
          <p:nvPr/>
        </p:nvGrpSpPr>
        <p:grpSpPr>
          <a:xfrm>
            <a:off x="284561" y="292401"/>
            <a:ext cx="2415385" cy="1574901"/>
            <a:chOff x="442569" y="164842"/>
            <a:chExt cx="2415385" cy="1574901"/>
          </a:xfrm>
          <a:blipFill dpi="0" rotWithShape="1">
            <a:blip r:embed="rId2"/>
            <a:srcRect/>
            <a:tile tx="0" ty="0" sx="100000" sy="100000" flip="none" algn="tl"/>
          </a:blipFill>
        </p:grpSpPr>
        <p:sp>
          <p:nvSpPr>
            <p:cNvPr id="150" name="矩形 149"/>
            <p:cNvSpPr/>
            <p:nvPr/>
          </p:nvSpPr>
          <p:spPr>
            <a:xfrm rot="2700000">
              <a:off x="442569" y="662882"/>
              <a:ext cx="1076861" cy="10768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1" name="矩形 150"/>
            <p:cNvSpPr/>
            <p:nvPr/>
          </p:nvSpPr>
          <p:spPr>
            <a:xfrm rot="2700000">
              <a:off x="2052559" y="800640"/>
              <a:ext cx="805395" cy="8053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2" name="矩形 151"/>
            <p:cNvSpPr/>
            <p:nvPr/>
          </p:nvSpPr>
          <p:spPr>
            <a:xfrm rot="2700000">
              <a:off x="1406877" y="164842"/>
              <a:ext cx="805395" cy="8053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153" name="群組 152"/>
          <p:cNvGrpSpPr/>
          <p:nvPr/>
        </p:nvGrpSpPr>
        <p:grpSpPr>
          <a:xfrm>
            <a:off x="285449" y="290914"/>
            <a:ext cx="2415385" cy="1574901"/>
            <a:chOff x="442569" y="164842"/>
            <a:chExt cx="2415385" cy="1574901"/>
          </a:xfrm>
          <a:solidFill>
            <a:schemeClr val="tx2">
              <a:alpha val="18000"/>
            </a:schemeClr>
          </a:solidFill>
        </p:grpSpPr>
        <p:sp>
          <p:nvSpPr>
            <p:cNvPr id="154" name="矩形 153"/>
            <p:cNvSpPr/>
            <p:nvPr/>
          </p:nvSpPr>
          <p:spPr>
            <a:xfrm rot="2700000">
              <a:off x="442569" y="662882"/>
              <a:ext cx="1076861" cy="10768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5" name="矩形 154"/>
            <p:cNvSpPr/>
            <p:nvPr/>
          </p:nvSpPr>
          <p:spPr>
            <a:xfrm rot="2700000">
              <a:off x="2052559" y="800640"/>
              <a:ext cx="805395" cy="8053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6" name="矩形 155"/>
            <p:cNvSpPr/>
            <p:nvPr/>
          </p:nvSpPr>
          <p:spPr>
            <a:xfrm rot="2700000">
              <a:off x="1406877" y="164842"/>
              <a:ext cx="805395" cy="8053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2" name="矩形 1"/>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 name="矩形 3"/>
          <p:cNvSpPr/>
          <p:nvPr/>
        </p:nvSpPr>
        <p:spPr>
          <a:xfrm>
            <a:off x="556381" y="6240087"/>
            <a:ext cx="1593844" cy="570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11047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lvl="0">
                <a:defRPr/>
              </a:pPr>
              <a:r>
                <a:rPr lang="en-US" altLang="zh-TW" sz="3200" b="1" dirty="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Education</a:t>
              </a:r>
              <a:endParaRPr lang="zh-TW" altLang="en-US" sz="3200" b="1" dirty="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descr="國立政治大學- 維基百科，自由的百科全書"/>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269" y="1406770"/>
            <a:ext cx="1132235" cy="11095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a:xfrm>
            <a:off x="1709225" y="1230923"/>
            <a:ext cx="0" cy="3348111"/>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550964" y="1851053"/>
            <a:ext cx="316522" cy="300696"/>
          </a:xfrm>
          <a:prstGeom prst="ellipse">
            <a:avLst/>
          </a:prstGeom>
          <a:solidFill>
            <a:schemeClr val="accent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550964" y="3755859"/>
            <a:ext cx="316522" cy="300696"/>
          </a:xfrm>
          <a:prstGeom prst="ellipse">
            <a:avLst/>
          </a:prstGeom>
          <a:solidFill>
            <a:schemeClr val="accent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2" name="Picture 4" descr="File:NCULogo.svg - 維基百科，自由的百科全書"/>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269" y="3535813"/>
            <a:ext cx="1132235" cy="96806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875097" y="1349552"/>
            <a:ext cx="2373302" cy="461665"/>
          </a:xfrm>
          <a:prstGeom prst="rect">
            <a:avLst/>
          </a:prstGeom>
        </p:spPr>
        <p:txBody>
          <a:bodyPr wrap="square">
            <a:spAutoFit/>
          </a:bodyPr>
          <a:lstStyle/>
          <a:p>
            <a:r>
              <a:rPr lang="en-US" altLang="zh-TW" sz="2400" b="1" dirty="0" smtClean="0">
                <a:latin typeface="Calibri" panose="020F0502020204030204" pitchFamily="34" charset="0"/>
                <a:cs typeface="Calibri" panose="020F0502020204030204" pitchFamily="34" charset="0"/>
              </a:rPr>
              <a:t>Master's </a:t>
            </a:r>
            <a:r>
              <a:rPr lang="en-US" altLang="zh-TW" sz="2400" b="1" dirty="0">
                <a:latin typeface="Calibri" panose="020F0502020204030204" pitchFamily="34" charset="0"/>
                <a:cs typeface="Calibri" panose="020F0502020204030204" pitchFamily="34" charset="0"/>
              </a:rPr>
              <a:t>degree</a:t>
            </a:r>
            <a:endParaRPr lang="zh-TW" altLang="en-US" sz="2400" b="1" dirty="0">
              <a:latin typeface="Calibri" panose="020F0502020204030204" pitchFamily="34" charset="0"/>
              <a:cs typeface="Calibri" panose="020F0502020204030204" pitchFamily="34" charset="0"/>
            </a:endParaRPr>
          </a:p>
        </p:txBody>
      </p:sp>
      <p:sp>
        <p:nvSpPr>
          <p:cNvPr id="24" name="矩形 23"/>
          <p:cNvSpPr/>
          <p:nvPr/>
        </p:nvSpPr>
        <p:spPr>
          <a:xfrm>
            <a:off x="3875097" y="3244294"/>
            <a:ext cx="2933666" cy="461665"/>
          </a:xfrm>
          <a:prstGeom prst="rect">
            <a:avLst/>
          </a:prstGeom>
        </p:spPr>
        <p:txBody>
          <a:bodyPr wrap="square">
            <a:spAutoFit/>
          </a:bodyPr>
          <a:lstStyle/>
          <a:p>
            <a:r>
              <a:rPr lang="en-US" altLang="zh-TW" sz="2400" b="1" dirty="0" smtClean="0">
                <a:latin typeface="Calibri" panose="020F0502020204030204" pitchFamily="34" charset="0"/>
                <a:cs typeface="Calibri" panose="020F0502020204030204" pitchFamily="34" charset="0"/>
              </a:rPr>
              <a:t>Bachelor's </a:t>
            </a:r>
            <a:r>
              <a:rPr lang="en-US" altLang="zh-TW" sz="2400" b="1" dirty="0">
                <a:latin typeface="Calibri" panose="020F0502020204030204" pitchFamily="34" charset="0"/>
                <a:cs typeface="Calibri" panose="020F0502020204030204" pitchFamily="34" charset="0"/>
              </a:rPr>
              <a:t>degree</a:t>
            </a:r>
            <a:endParaRPr lang="zh-TW" altLang="en-US" sz="2400" b="1" dirty="0">
              <a:latin typeface="Calibri" panose="020F0502020204030204" pitchFamily="34" charset="0"/>
              <a:cs typeface="Calibri" panose="020F0502020204030204" pitchFamily="34" charset="0"/>
            </a:endParaRPr>
          </a:p>
        </p:txBody>
      </p:sp>
      <p:sp>
        <p:nvSpPr>
          <p:cNvPr id="12" name="矩形 11"/>
          <p:cNvSpPr/>
          <p:nvPr/>
        </p:nvSpPr>
        <p:spPr>
          <a:xfrm>
            <a:off x="3875097" y="1767857"/>
            <a:ext cx="3781676" cy="461665"/>
          </a:xfrm>
          <a:prstGeom prst="rect">
            <a:avLst/>
          </a:prstGeom>
        </p:spPr>
        <p:txBody>
          <a:bodyPr wrap="square">
            <a:spAutoFit/>
          </a:bodyPr>
          <a:lstStyle/>
          <a:p>
            <a:r>
              <a:rPr lang="en-US" altLang="zh-TW" sz="2400" dirty="0">
                <a:latin typeface="Calibri" panose="020F0502020204030204" pitchFamily="34" charset="0"/>
                <a:cs typeface="Calibri" panose="020F0502020204030204" pitchFamily="34" charset="0"/>
              </a:rPr>
              <a:t>National </a:t>
            </a:r>
            <a:r>
              <a:rPr lang="en-US" altLang="zh-TW" sz="2400" dirty="0" err="1">
                <a:latin typeface="Calibri" panose="020F0502020204030204" pitchFamily="34" charset="0"/>
                <a:cs typeface="Calibri" panose="020F0502020204030204" pitchFamily="34" charset="0"/>
              </a:rPr>
              <a:t>Chengchi</a:t>
            </a:r>
            <a:r>
              <a:rPr lang="en-US" altLang="zh-TW" sz="2400" dirty="0">
                <a:latin typeface="Calibri" panose="020F0502020204030204" pitchFamily="34" charset="0"/>
                <a:cs typeface="Calibri" panose="020F0502020204030204" pitchFamily="34" charset="0"/>
              </a:rPr>
              <a:t> University</a:t>
            </a:r>
            <a:endParaRPr lang="zh-TW" altLang="en-US" sz="2400" dirty="0">
              <a:latin typeface="Calibri" panose="020F0502020204030204" pitchFamily="34" charset="0"/>
              <a:cs typeface="Calibri" panose="020F0502020204030204" pitchFamily="34" charset="0"/>
            </a:endParaRPr>
          </a:p>
        </p:txBody>
      </p:sp>
      <p:sp>
        <p:nvSpPr>
          <p:cNvPr id="23" name="矩形 22"/>
          <p:cNvSpPr/>
          <p:nvPr/>
        </p:nvSpPr>
        <p:spPr>
          <a:xfrm>
            <a:off x="3875097" y="2186162"/>
            <a:ext cx="6406626" cy="461665"/>
          </a:xfrm>
          <a:prstGeom prst="rect">
            <a:avLst/>
          </a:prstGeom>
        </p:spPr>
        <p:txBody>
          <a:bodyPr wrap="square">
            <a:spAutoFit/>
          </a:bodyPr>
          <a:lstStyle/>
          <a:p>
            <a:r>
              <a:rPr lang="en-US" altLang="zh-TW" sz="2400" dirty="0">
                <a:solidFill>
                  <a:srgbClr val="346C93"/>
                </a:solidFill>
                <a:latin typeface="Calibri" panose="020F0502020204030204" pitchFamily="34" charset="0"/>
                <a:cs typeface="Calibri" panose="020F0502020204030204" pitchFamily="34" charset="0"/>
              </a:rPr>
              <a:t>Department of Management Information Systems</a:t>
            </a:r>
            <a:endParaRPr lang="zh-TW" altLang="en-US" sz="2400" dirty="0">
              <a:solidFill>
                <a:srgbClr val="346C93"/>
              </a:solidFill>
              <a:latin typeface="Calibri" panose="020F0502020204030204" pitchFamily="34" charset="0"/>
              <a:cs typeface="Calibri" panose="020F0502020204030204" pitchFamily="34" charset="0"/>
            </a:endParaRPr>
          </a:p>
        </p:txBody>
      </p:sp>
      <p:sp>
        <p:nvSpPr>
          <p:cNvPr id="28" name="矩形 27"/>
          <p:cNvSpPr/>
          <p:nvPr/>
        </p:nvSpPr>
        <p:spPr>
          <a:xfrm>
            <a:off x="3875097" y="3623904"/>
            <a:ext cx="3781676" cy="461665"/>
          </a:xfrm>
          <a:prstGeom prst="rect">
            <a:avLst/>
          </a:prstGeom>
        </p:spPr>
        <p:txBody>
          <a:bodyPr wrap="square">
            <a:spAutoFit/>
          </a:bodyPr>
          <a:lstStyle/>
          <a:p>
            <a:r>
              <a:rPr lang="en-US" altLang="zh-TW" sz="2400" dirty="0">
                <a:latin typeface="Calibri" panose="020F0502020204030204" pitchFamily="34" charset="0"/>
                <a:cs typeface="Calibri" panose="020F0502020204030204" pitchFamily="34" charset="0"/>
              </a:rPr>
              <a:t>National </a:t>
            </a:r>
            <a:r>
              <a:rPr lang="en-US" altLang="zh-TW" sz="2400" dirty="0" smtClean="0">
                <a:latin typeface="Calibri" panose="020F0502020204030204" pitchFamily="34" charset="0"/>
                <a:cs typeface="Calibri" panose="020F0502020204030204" pitchFamily="34" charset="0"/>
              </a:rPr>
              <a:t>Central </a:t>
            </a:r>
            <a:r>
              <a:rPr lang="en-US" altLang="zh-TW" sz="2400" dirty="0">
                <a:latin typeface="Calibri" panose="020F0502020204030204" pitchFamily="34" charset="0"/>
                <a:cs typeface="Calibri" panose="020F0502020204030204" pitchFamily="34" charset="0"/>
              </a:rPr>
              <a:t>University</a:t>
            </a:r>
            <a:endParaRPr lang="zh-TW" altLang="en-US" sz="2400" dirty="0">
              <a:latin typeface="Calibri" panose="020F0502020204030204" pitchFamily="34" charset="0"/>
              <a:cs typeface="Calibri" panose="020F0502020204030204" pitchFamily="34" charset="0"/>
            </a:endParaRPr>
          </a:p>
        </p:txBody>
      </p:sp>
      <p:sp>
        <p:nvSpPr>
          <p:cNvPr id="29" name="矩形 28"/>
          <p:cNvSpPr/>
          <p:nvPr/>
        </p:nvSpPr>
        <p:spPr>
          <a:xfrm>
            <a:off x="3875097" y="4042209"/>
            <a:ext cx="6406626" cy="461665"/>
          </a:xfrm>
          <a:prstGeom prst="rect">
            <a:avLst/>
          </a:prstGeom>
        </p:spPr>
        <p:txBody>
          <a:bodyPr wrap="square">
            <a:spAutoFit/>
          </a:bodyPr>
          <a:lstStyle/>
          <a:p>
            <a:r>
              <a:rPr lang="en-US" altLang="zh-TW" sz="2400" dirty="0">
                <a:solidFill>
                  <a:srgbClr val="346C93"/>
                </a:solidFill>
                <a:latin typeface="Calibri" panose="020F0502020204030204" pitchFamily="34" charset="0"/>
                <a:cs typeface="Calibri" panose="020F0502020204030204" pitchFamily="34" charset="0"/>
              </a:rPr>
              <a:t>Department of Management Information Systems</a:t>
            </a:r>
            <a:endParaRPr lang="zh-TW" altLang="en-US" sz="2400" dirty="0">
              <a:solidFill>
                <a:srgbClr val="346C93"/>
              </a:solidFill>
              <a:latin typeface="Calibri" panose="020F0502020204030204" pitchFamily="34" charset="0"/>
              <a:cs typeface="Calibri" panose="020F0502020204030204" pitchFamily="34" charset="0"/>
            </a:endParaRPr>
          </a:p>
        </p:txBody>
      </p:sp>
      <p:sp>
        <p:nvSpPr>
          <p:cNvPr id="27" name="矩形 26"/>
          <p:cNvSpPr/>
          <p:nvPr/>
        </p:nvSpPr>
        <p:spPr>
          <a:xfrm>
            <a:off x="1162168" y="5199164"/>
            <a:ext cx="9938825"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ysClr val="windowText" lastClr="000000"/>
                </a:solidFill>
              </a:rPr>
              <a:t>Count on the education of Department of Management Information Systems</a:t>
            </a:r>
          </a:p>
          <a:p>
            <a:pPr algn="ctr"/>
            <a:r>
              <a:rPr lang="en-US" altLang="zh-TW" sz="2400" dirty="0" smtClean="0">
                <a:solidFill>
                  <a:sysClr val="windowText" lastClr="000000"/>
                </a:solidFill>
              </a:rPr>
              <a:t>Help me touch the different aspect in Data Science.</a:t>
            </a:r>
          </a:p>
        </p:txBody>
      </p:sp>
      <p:sp>
        <p:nvSpPr>
          <p:cNvPr id="20" name="圓角矩形 19"/>
          <p:cNvSpPr/>
          <p:nvPr/>
        </p:nvSpPr>
        <p:spPr>
          <a:xfrm>
            <a:off x="11050046" y="202669"/>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Picture 2" descr="Mortarboard "/>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156510" y="365170"/>
            <a:ext cx="538635" cy="53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56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02</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Experience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圓角矩形 31"/>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Picture 6" descr="Suitcase "/>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012662" y="270105"/>
            <a:ext cx="538635" cy="538636"/>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p:cNvSpPr txBox="1"/>
          <p:nvPr/>
        </p:nvSpPr>
        <p:spPr>
          <a:xfrm>
            <a:off x="1838947" y="1657273"/>
            <a:ext cx="1490088"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Data Scientist</a:t>
            </a:r>
            <a:endParaRPr lang="zh-TW" altLang="en-US" b="1" dirty="0">
              <a:latin typeface="Calibri" panose="020F0502020204030204" pitchFamily="34" charset="0"/>
              <a:cs typeface="Calibri" panose="020F0502020204030204" pitchFamily="34" charset="0"/>
            </a:endParaRPr>
          </a:p>
        </p:txBody>
      </p:sp>
      <p:sp>
        <p:nvSpPr>
          <p:cNvPr id="48" name="向右箭號 47"/>
          <p:cNvSpPr/>
          <p:nvPr/>
        </p:nvSpPr>
        <p:spPr>
          <a:xfrm>
            <a:off x="1074057" y="2405051"/>
            <a:ext cx="9580455" cy="356050"/>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2" name="橢圓 51"/>
          <p:cNvSpPr/>
          <p:nvPr/>
        </p:nvSpPr>
        <p:spPr>
          <a:xfrm>
            <a:off x="236125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62" name="文字方塊 61"/>
          <p:cNvSpPr txBox="1"/>
          <p:nvPr/>
        </p:nvSpPr>
        <p:spPr>
          <a:xfrm>
            <a:off x="1772341" y="2030145"/>
            <a:ext cx="1588897" cy="307777"/>
          </a:xfrm>
          <a:prstGeom prst="rect">
            <a:avLst/>
          </a:prstGeom>
          <a:noFill/>
        </p:spPr>
        <p:txBody>
          <a:bodyPr wrap="none" rtlCol="0">
            <a:spAutoFit/>
          </a:bodyPr>
          <a:lstStyle/>
          <a:p>
            <a:r>
              <a:rPr lang="en-US" altLang="zh-TW" sz="1400" dirty="0" smtClean="0"/>
              <a:t>2017/10 – 2020/05</a:t>
            </a:r>
            <a:endParaRPr lang="zh-TW" altLang="en-US" sz="1400" dirty="0"/>
          </a:p>
        </p:txBody>
      </p:sp>
      <p:sp>
        <p:nvSpPr>
          <p:cNvPr id="67" name="矩形 66"/>
          <p:cNvSpPr/>
          <p:nvPr/>
        </p:nvSpPr>
        <p:spPr>
          <a:xfrm>
            <a:off x="1070379" y="2889067"/>
            <a:ext cx="3047694" cy="2877711"/>
          </a:xfrm>
          <a:prstGeom prst="rect">
            <a:avLst/>
          </a:prstGeom>
        </p:spPr>
        <p:txBody>
          <a:bodyPr wrap="none">
            <a:spAutoFit/>
          </a:bodyPr>
          <a:lstStyle/>
          <a:p>
            <a:pPr>
              <a:lnSpc>
                <a:spcPct val="150000"/>
              </a:lnSpc>
            </a:pPr>
            <a:r>
              <a:rPr lang="en-US" altLang="zh-TW" sz="1600" b="1" dirty="0" smtClean="0">
                <a:latin typeface="Calibri" panose="020F0502020204030204" pitchFamily="34" charset="0"/>
                <a:cs typeface="Calibri" panose="020F0502020204030204" pitchFamily="34" charset="0"/>
              </a:rPr>
              <a:t>Machine Learning</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Automated valuation model</a:t>
            </a:r>
          </a:p>
          <a:p>
            <a:pPr marL="285750" indent="-285750">
              <a:lnSpc>
                <a:spcPct val="150000"/>
              </a:lnSpc>
              <a:buFont typeface="Arial" panose="020B0604020202020204" pitchFamily="34" charset="0"/>
              <a:buChar char="•"/>
            </a:pPr>
            <a:r>
              <a:rPr lang="en-US" altLang="zh-TW" sz="1400" dirty="0">
                <a:latin typeface="Calibri" panose="020F0502020204030204" pitchFamily="34" charset="0"/>
                <a:cs typeface="Calibri" panose="020F0502020204030204" pitchFamily="34" charset="0"/>
              </a:rPr>
              <a:t>U</a:t>
            </a:r>
            <a:r>
              <a:rPr lang="en-US" altLang="zh-TW" sz="1400" dirty="0" smtClean="0">
                <a:latin typeface="Calibri" panose="020F0502020204030204" pitchFamily="34" charset="0"/>
                <a:cs typeface="Calibri" panose="020F0502020204030204" pitchFamily="34" charset="0"/>
              </a:rPr>
              <a:t>nderwriting</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robot</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Personal risk </a:t>
            </a:r>
            <a:r>
              <a:rPr lang="en-US" altLang="zh-TW" sz="1400" dirty="0">
                <a:latin typeface="Calibri" panose="020F0502020204030204" pitchFamily="34" charset="0"/>
                <a:cs typeface="Calibri" panose="020F0502020204030204" pitchFamily="34" charset="0"/>
              </a:rPr>
              <a:t>a</a:t>
            </a:r>
            <a:r>
              <a:rPr lang="en-US" altLang="zh-TW" sz="1400" dirty="0" smtClean="0">
                <a:latin typeface="Calibri" panose="020F0502020204030204" pitchFamily="34" charset="0"/>
                <a:cs typeface="Calibri" panose="020F0502020204030204" pitchFamily="34" charset="0"/>
              </a:rPr>
              <a:t>ssessment model</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Request form classification</a:t>
            </a:r>
          </a:p>
          <a:p>
            <a:pPr>
              <a:lnSpc>
                <a:spcPct val="150000"/>
              </a:lnSpc>
            </a:pPr>
            <a:r>
              <a:rPr lang="en-US" altLang="zh-TW" sz="1600" b="1" dirty="0">
                <a:latin typeface="Calibri" panose="020F0502020204030204" pitchFamily="34" charset="0"/>
                <a:cs typeface="Calibri" panose="020F0502020204030204" pitchFamily="34" charset="0"/>
              </a:rPr>
              <a:t>Analytics </a:t>
            </a:r>
            <a:r>
              <a:rPr lang="en-US" altLang="zh-TW" sz="1600" b="1" dirty="0" smtClean="0">
                <a:latin typeface="Calibri" panose="020F0502020204030204" pitchFamily="34" charset="0"/>
                <a:cs typeface="Calibri" panose="020F0502020204030204" pitchFamily="34" charset="0"/>
              </a:rPr>
              <a:t>reports</a:t>
            </a:r>
          </a:p>
          <a:p>
            <a:pPr marL="285750" indent="-285750">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External customer data (</a:t>
            </a:r>
            <a:r>
              <a:rPr lang="en-US" altLang="zh-TW" sz="1400" dirty="0" err="1" smtClean="0">
                <a:latin typeface="Calibri" panose="020F0502020204030204" pitchFamily="34" charset="0"/>
                <a:cs typeface="Calibri" panose="020F0502020204030204" pitchFamily="34" charset="0"/>
              </a:rPr>
              <a:t>Appier</a:t>
            </a:r>
            <a:r>
              <a:rPr lang="en-US" altLang="zh-TW" sz="1400" dirty="0" smtClean="0">
                <a:latin typeface="Calibri" panose="020F0502020204030204" pitchFamily="34" charset="0"/>
                <a:cs typeface="Calibri" panose="020F0502020204030204" pitchFamily="34" charset="0"/>
              </a:rPr>
              <a:t>) </a:t>
            </a:r>
            <a:br>
              <a:rPr lang="en-US" altLang="zh-TW" sz="1400" dirty="0" smtClean="0">
                <a:latin typeface="Calibri" panose="020F0502020204030204" pitchFamily="34" charset="0"/>
                <a:cs typeface="Calibri" panose="020F0502020204030204" pitchFamily="34" charset="0"/>
              </a:rPr>
            </a:br>
            <a:r>
              <a:rPr lang="en-US" altLang="zh-TW" sz="1400" dirty="0" smtClean="0">
                <a:latin typeface="Calibri" panose="020F0502020204030204" pitchFamily="34" charset="0"/>
                <a:cs typeface="Calibri" panose="020F0502020204030204" pitchFamily="34" charset="0"/>
              </a:rPr>
              <a:t>import and EDA for marketing list</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Other reports assigned by manager</a:t>
            </a:r>
            <a:endParaRPr lang="en-US" altLang="zh-TW" sz="1400" dirty="0">
              <a:latin typeface="Calibri" panose="020F0502020204030204" pitchFamily="34" charset="0"/>
              <a:cs typeface="Calibri" panose="020F0502020204030204" pitchFamily="34" charset="0"/>
            </a:endParaRPr>
          </a:p>
        </p:txBody>
      </p:sp>
      <p:sp>
        <p:nvSpPr>
          <p:cNvPr id="76" name="矩形 75"/>
          <p:cNvSpPr/>
          <p:nvPr/>
        </p:nvSpPr>
        <p:spPr>
          <a:xfrm>
            <a:off x="957571"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Tree>
    <p:extLst>
      <p:ext uri="{BB962C8B-B14F-4D97-AF65-F5344CB8AC3E}">
        <p14:creationId xmlns:p14="http://schemas.microsoft.com/office/powerpoint/2010/main" val="83776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02</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Experience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圓角矩形 31"/>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Picture 6" descr="Suitcase "/>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012662" y="270105"/>
            <a:ext cx="538635" cy="538636"/>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p:cNvSpPr txBox="1"/>
          <p:nvPr/>
        </p:nvSpPr>
        <p:spPr>
          <a:xfrm>
            <a:off x="1838947" y="1657273"/>
            <a:ext cx="1490088"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Data Scientist</a:t>
            </a:r>
            <a:endParaRPr lang="zh-TW" altLang="en-US" b="1" dirty="0">
              <a:latin typeface="Calibri" panose="020F0502020204030204" pitchFamily="34" charset="0"/>
              <a:cs typeface="Calibri" panose="020F0502020204030204" pitchFamily="34" charset="0"/>
            </a:endParaRPr>
          </a:p>
        </p:txBody>
      </p:sp>
      <p:sp>
        <p:nvSpPr>
          <p:cNvPr id="35" name="文字方塊 34"/>
          <p:cNvSpPr txBox="1"/>
          <p:nvPr/>
        </p:nvSpPr>
        <p:spPr>
          <a:xfrm>
            <a:off x="6372763" y="605028"/>
            <a:ext cx="2717155" cy="584775"/>
          </a:xfrm>
          <a:prstGeom prst="rect">
            <a:avLst/>
          </a:prstGeom>
          <a:noFill/>
        </p:spPr>
        <p:txBody>
          <a:bodyPr wrap="none" rtlCol="0">
            <a:spAutoFit/>
          </a:bodyPr>
          <a:lstStyle/>
          <a:p>
            <a:pPr algn="ctr"/>
            <a:r>
              <a:rPr lang="en-US" altLang="zh-TW" sz="1600" dirty="0" smtClean="0">
                <a:latin typeface="Calibri" panose="020F0502020204030204" pitchFamily="34" charset="0"/>
                <a:cs typeface="Calibri" panose="020F0502020204030204" pitchFamily="34" charset="0"/>
              </a:rPr>
              <a:t>At the same time, as</a:t>
            </a:r>
            <a:br>
              <a:rPr lang="en-US" altLang="zh-TW" sz="1600" dirty="0" smtClean="0">
                <a:latin typeface="Calibri" panose="020F0502020204030204" pitchFamily="34" charset="0"/>
                <a:cs typeface="Calibri" panose="020F0502020204030204" pitchFamily="34" charset="0"/>
              </a:rPr>
            </a:br>
            <a:r>
              <a:rPr lang="en-US" altLang="zh-TW" sz="1600" dirty="0" smtClean="0">
                <a:latin typeface="Calibri" panose="020F0502020204030204" pitchFamily="34" charset="0"/>
                <a:cs typeface="Calibri" panose="020F0502020204030204" pitchFamily="34" charset="0"/>
              </a:rPr>
              <a:t>a</a:t>
            </a:r>
            <a:r>
              <a:rPr lang="zh-TW" altLang="en-US"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t</a:t>
            </a:r>
            <a:r>
              <a:rPr lang="en-US" altLang="zh-TW" sz="1600" dirty="0" smtClean="0">
                <a:latin typeface="Calibri" panose="020F0502020204030204" pitchFamily="34" charset="0"/>
                <a:cs typeface="Calibri" panose="020F0502020204030204" pitchFamily="34" charset="0"/>
              </a:rPr>
              <a:t>eam </a:t>
            </a:r>
            <a:r>
              <a:rPr lang="en-US" altLang="zh-TW" sz="1600" dirty="0">
                <a:latin typeface="Calibri" panose="020F0502020204030204" pitchFamily="34" charset="0"/>
                <a:cs typeface="Calibri" panose="020F0502020204030204" pitchFamily="34" charset="0"/>
              </a:rPr>
              <a:t>l</a:t>
            </a:r>
            <a:r>
              <a:rPr lang="en-US" altLang="zh-TW" sz="1600" dirty="0" smtClean="0">
                <a:latin typeface="Calibri" panose="020F0502020204030204" pitchFamily="34" charset="0"/>
                <a:cs typeface="Calibri" panose="020F0502020204030204" pitchFamily="34" charset="0"/>
              </a:rPr>
              <a:t>ead with 2 to 3 People</a:t>
            </a:r>
            <a:endParaRPr lang="zh-TW" altLang="en-US" sz="1600" dirty="0">
              <a:latin typeface="Calibri" panose="020F0502020204030204" pitchFamily="34" charset="0"/>
              <a:cs typeface="Calibri" panose="020F0502020204030204" pitchFamily="34" charset="0"/>
            </a:endParaRPr>
          </a:p>
        </p:txBody>
      </p:sp>
      <p:sp>
        <p:nvSpPr>
          <p:cNvPr id="36" name="文字方塊 35"/>
          <p:cNvSpPr txBox="1"/>
          <p:nvPr/>
        </p:nvSpPr>
        <p:spPr>
          <a:xfrm>
            <a:off x="4757485" y="1657273"/>
            <a:ext cx="2483757"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Advanced Data Scientist</a:t>
            </a:r>
            <a:endParaRPr lang="zh-TW" altLang="en-US" b="1" dirty="0">
              <a:latin typeface="Calibri" panose="020F0502020204030204" pitchFamily="34" charset="0"/>
              <a:cs typeface="Calibri" panose="020F0502020204030204" pitchFamily="34" charset="0"/>
            </a:endParaRPr>
          </a:p>
        </p:txBody>
      </p:sp>
      <p:cxnSp>
        <p:nvCxnSpPr>
          <p:cNvPr id="34" name="肘形接點 33"/>
          <p:cNvCxnSpPr>
            <a:stCxn id="35" idx="2"/>
            <a:endCxn id="36" idx="0"/>
          </p:cNvCxnSpPr>
          <p:nvPr/>
        </p:nvCxnSpPr>
        <p:spPr>
          <a:xfrm rot="5400000">
            <a:off x="6631618" y="557550"/>
            <a:ext cx="467470" cy="17319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向右箭號 47"/>
          <p:cNvSpPr/>
          <p:nvPr/>
        </p:nvSpPr>
        <p:spPr>
          <a:xfrm>
            <a:off x="1074057" y="2405051"/>
            <a:ext cx="9580455" cy="356050"/>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2" name="橢圓 51"/>
          <p:cNvSpPr/>
          <p:nvPr/>
        </p:nvSpPr>
        <p:spPr>
          <a:xfrm>
            <a:off x="236125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3" name="橢圓 52"/>
          <p:cNvSpPr/>
          <p:nvPr/>
        </p:nvSpPr>
        <p:spPr>
          <a:xfrm>
            <a:off x="577130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62" name="文字方塊 61"/>
          <p:cNvSpPr txBox="1"/>
          <p:nvPr/>
        </p:nvSpPr>
        <p:spPr>
          <a:xfrm>
            <a:off x="1772341" y="2030145"/>
            <a:ext cx="1588897" cy="307777"/>
          </a:xfrm>
          <a:prstGeom prst="rect">
            <a:avLst/>
          </a:prstGeom>
          <a:noFill/>
        </p:spPr>
        <p:txBody>
          <a:bodyPr wrap="none" rtlCol="0">
            <a:spAutoFit/>
          </a:bodyPr>
          <a:lstStyle/>
          <a:p>
            <a:r>
              <a:rPr lang="en-US" altLang="zh-TW" sz="1400" dirty="0" smtClean="0"/>
              <a:t>2017/10 – 2020/05</a:t>
            </a:r>
            <a:endParaRPr lang="zh-TW" altLang="en-US" sz="1400" dirty="0"/>
          </a:p>
        </p:txBody>
      </p:sp>
      <p:sp>
        <p:nvSpPr>
          <p:cNvPr id="65" name="文字方塊 64"/>
          <p:cNvSpPr txBox="1"/>
          <p:nvPr/>
        </p:nvSpPr>
        <p:spPr>
          <a:xfrm>
            <a:off x="5206757" y="2030145"/>
            <a:ext cx="1588897" cy="307777"/>
          </a:xfrm>
          <a:prstGeom prst="rect">
            <a:avLst/>
          </a:prstGeom>
          <a:noFill/>
        </p:spPr>
        <p:txBody>
          <a:bodyPr wrap="none" rtlCol="0">
            <a:spAutoFit/>
          </a:bodyPr>
          <a:lstStyle/>
          <a:p>
            <a:r>
              <a:rPr lang="en-US" altLang="zh-TW" sz="1400" dirty="0" smtClean="0"/>
              <a:t>2020/05 – 2021/12</a:t>
            </a:r>
            <a:endParaRPr lang="zh-TW" altLang="en-US" sz="1400" dirty="0"/>
          </a:p>
        </p:txBody>
      </p:sp>
      <p:sp>
        <p:nvSpPr>
          <p:cNvPr id="67" name="矩形 66"/>
          <p:cNvSpPr/>
          <p:nvPr/>
        </p:nvSpPr>
        <p:spPr>
          <a:xfrm>
            <a:off x="1070379" y="2889067"/>
            <a:ext cx="3047694" cy="2877711"/>
          </a:xfrm>
          <a:prstGeom prst="rect">
            <a:avLst/>
          </a:prstGeom>
        </p:spPr>
        <p:txBody>
          <a:bodyPr wrap="none">
            <a:spAutoFit/>
          </a:bodyPr>
          <a:lstStyle/>
          <a:p>
            <a:pPr>
              <a:lnSpc>
                <a:spcPct val="150000"/>
              </a:lnSpc>
            </a:pPr>
            <a:r>
              <a:rPr lang="en-US" altLang="zh-TW" sz="1600" b="1" dirty="0" smtClean="0">
                <a:latin typeface="Calibri" panose="020F0502020204030204" pitchFamily="34" charset="0"/>
                <a:cs typeface="Calibri" panose="020F0502020204030204" pitchFamily="34" charset="0"/>
              </a:rPr>
              <a:t>Machine Learning</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Automated valuation model</a:t>
            </a:r>
          </a:p>
          <a:p>
            <a:pPr marL="285750" indent="-285750">
              <a:lnSpc>
                <a:spcPct val="150000"/>
              </a:lnSpc>
              <a:buFont typeface="Arial" panose="020B0604020202020204" pitchFamily="34" charset="0"/>
              <a:buChar char="•"/>
            </a:pPr>
            <a:r>
              <a:rPr lang="en-US" altLang="zh-TW" sz="1400" dirty="0">
                <a:latin typeface="Calibri" panose="020F0502020204030204" pitchFamily="34" charset="0"/>
                <a:cs typeface="Calibri" panose="020F0502020204030204" pitchFamily="34" charset="0"/>
              </a:rPr>
              <a:t>U</a:t>
            </a:r>
            <a:r>
              <a:rPr lang="en-US" altLang="zh-TW" sz="1400" dirty="0" smtClean="0">
                <a:latin typeface="Calibri" panose="020F0502020204030204" pitchFamily="34" charset="0"/>
                <a:cs typeface="Calibri" panose="020F0502020204030204" pitchFamily="34" charset="0"/>
              </a:rPr>
              <a:t>nderwriting</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robot</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Personal risk </a:t>
            </a:r>
            <a:r>
              <a:rPr lang="en-US" altLang="zh-TW" sz="1400" dirty="0">
                <a:latin typeface="Calibri" panose="020F0502020204030204" pitchFamily="34" charset="0"/>
                <a:cs typeface="Calibri" panose="020F0502020204030204" pitchFamily="34" charset="0"/>
              </a:rPr>
              <a:t>a</a:t>
            </a:r>
            <a:r>
              <a:rPr lang="en-US" altLang="zh-TW" sz="1400" dirty="0" smtClean="0">
                <a:latin typeface="Calibri" panose="020F0502020204030204" pitchFamily="34" charset="0"/>
                <a:cs typeface="Calibri" panose="020F0502020204030204" pitchFamily="34" charset="0"/>
              </a:rPr>
              <a:t>ssessment model</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Request form classification</a:t>
            </a:r>
          </a:p>
          <a:p>
            <a:pPr>
              <a:lnSpc>
                <a:spcPct val="150000"/>
              </a:lnSpc>
            </a:pPr>
            <a:r>
              <a:rPr lang="en-US" altLang="zh-TW" sz="1600" b="1" dirty="0">
                <a:latin typeface="Calibri" panose="020F0502020204030204" pitchFamily="34" charset="0"/>
                <a:cs typeface="Calibri" panose="020F0502020204030204" pitchFamily="34" charset="0"/>
              </a:rPr>
              <a:t>Analytics </a:t>
            </a:r>
            <a:r>
              <a:rPr lang="en-US" altLang="zh-TW" sz="1600" b="1" dirty="0" smtClean="0">
                <a:latin typeface="Calibri" panose="020F0502020204030204" pitchFamily="34" charset="0"/>
                <a:cs typeface="Calibri" panose="020F0502020204030204" pitchFamily="34" charset="0"/>
              </a:rPr>
              <a:t>reports</a:t>
            </a:r>
          </a:p>
          <a:p>
            <a:pPr marL="285750" indent="-285750">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External customer data (</a:t>
            </a:r>
            <a:r>
              <a:rPr lang="en-US" altLang="zh-TW" sz="1400" dirty="0" err="1" smtClean="0">
                <a:latin typeface="Calibri" panose="020F0502020204030204" pitchFamily="34" charset="0"/>
                <a:cs typeface="Calibri" panose="020F0502020204030204" pitchFamily="34" charset="0"/>
              </a:rPr>
              <a:t>Appier</a:t>
            </a:r>
            <a:r>
              <a:rPr lang="en-US" altLang="zh-TW" sz="1400" dirty="0" smtClean="0">
                <a:latin typeface="Calibri" panose="020F0502020204030204" pitchFamily="34" charset="0"/>
                <a:cs typeface="Calibri" panose="020F0502020204030204" pitchFamily="34" charset="0"/>
              </a:rPr>
              <a:t>) </a:t>
            </a:r>
            <a:br>
              <a:rPr lang="en-US" altLang="zh-TW" sz="1400" dirty="0" smtClean="0">
                <a:latin typeface="Calibri" panose="020F0502020204030204" pitchFamily="34" charset="0"/>
                <a:cs typeface="Calibri" panose="020F0502020204030204" pitchFamily="34" charset="0"/>
              </a:rPr>
            </a:br>
            <a:r>
              <a:rPr lang="en-US" altLang="zh-TW" sz="1400" dirty="0" smtClean="0">
                <a:latin typeface="Calibri" panose="020F0502020204030204" pitchFamily="34" charset="0"/>
                <a:cs typeface="Calibri" panose="020F0502020204030204" pitchFamily="34" charset="0"/>
              </a:rPr>
              <a:t>import and EDA for marketing list</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Other reports assigned by manager</a:t>
            </a:r>
            <a:endParaRPr lang="en-US" altLang="zh-TW" sz="1400" dirty="0">
              <a:latin typeface="Calibri" panose="020F0502020204030204" pitchFamily="34" charset="0"/>
              <a:cs typeface="Calibri" panose="020F0502020204030204" pitchFamily="34" charset="0"/>
            </a:endParaRPr>
          </a:p>
        </p:txBody>
      </p:sp>
      <p:sp>
        <p:nvSpPr>
          <p:cNvPr id="73" name="矩形 72"/>
          <p:cNvSpPr/>
          <p:nvPr/>
        </p:nvSpPr>
        <p:spPr>
          <a:xfrm>
            <a:off x="4408351" y="2889067"/>
            <a:ext cx="3047694" cy="2877711"/>
          </a:xfrm>
          <a:prstGeom prst="rect">
            <a:avLst/>
          </a:prstGeom>
        </p:spPr>
        <p:txBody>
          <a:bodyPr wrap="none">
            <a:spAutoFit/>
          </a:bodyPr>
          <a:lstStyle/>
          <a:p>
            <a:pPr>
              <a:lnSpc>
                <a:spcPct val="150000"/>
              </a:lnSpc>
            </a:pPr>
            <a:r>
              <a:rPr lang="en-US" altLang="zh-TW" sz="1600" b="1" dirty="0" smtClean="0">
                <a:latin typeface="Calibri" panose="020F0502020204030204" pitchFamily="34" charset="0"/>
                <a:cs typeface="Calibri" panose="020F0502020204030204" pitchFamily="34" charset="0"/>
              </a:rPr>
              <a:t>Machine Learning (Lead) </a:t>
            </a:r>
          </a:p>
          <a:p>
            <a:pPr marL="285750" indent="-285750">
              <a:lnSpc>
                <a:spcPct val="150000"/>
              </a:lnSpc>
              <a:buFont typeface="Arial" panose="020B0604020202020204" pitchFamily="34" charset="0"/>
              <a:buChar char="•"/>
            </a:pPr>
            <a:r>
              <a:rPr lang="en-US" altLang="zh-TW" sz="1400" dirty="0">
                <a:latin typeface="Calibri" panose="020F0502020204030204" pitchFamily="34" charset="0"/>
                <a:cs typeface="Calibri" panose="020F0502020204030204" pitchFamily="34" charset="0"/>
              </a:rPr>
              <a:t>Automated property valuation-v2</a:t>
            </a:r>
            <a:endParaRPr lang="en-US" altLang="zh-TW" sz="14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Loan default model</a:t>
            </a:r>
            <a:endParaRPr lang="en-US" altLang="zh-TW" sz="14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Call reason prediction model</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Underwriting case level model</a:t>
            </a:r>
          </a:p>
          <a:p>
            <a:pPr>
              <a:lnSpc>
                <a:spcPct val="150000"/>
              </a:lnSpc>
            </a:pPr>
            <a:r>
              <a:rPr lang="en-US" altLang="zh-TW" sz="1600" b="1" dirty="0" smtClean="0">
                <a:latin typeface="Calibri" panose="020F0502020204030204" pitchFamily="34" charset="0"/>
                <a:cs typeface="Calibri" panose="020F0502020204030204" pitchFamily="34" charset="0"/>
              </a:rPr>
              <a:t>Analytics reports</a:t>
            </a:r>
          </a:p>
          <a:p>
            <a:pPr marL="285750" indent="-285750">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Data import</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across subsidiaries</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for </a:t>
            </a:r>
            <a:br>
              <a:rPr lang="en-US" altLang="zh-TW" sz="1400" dirty="0" smtClean="0">
                <a:latin typeface="Calibri" panose="020F0502020204030204" pitchFamily="34" charset="0"/>
                <a:cs typeface="Calibri" panose="020F0502020204030204" pitchFamily="34" charset="0"/>
              </a:rPr>
            </a:br>
            <a:r>
              <a:rPr lang="en-US" altLang="zh-TW" sz="1400" dirty="0" smtClean="0">
                <a:latin typeface="Calibri" panose="020F0502020204030204" pitchFamily="34" charset="0"/>
                <a:cs typeface="Calibri" panose="020F0502020204030204" pitchFamily="34" charset="0"/>
              </a:rPr>
              <a:t>improve model efficiency</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Other </a:t>
            </a:r>
            <a:r>
              <a:rPr lang="en-US" altLang="zh-TW" sz="1400" dirty="0">
                <a:latin typeface="Calibri" panose="020F0502020204030204" pitchFamily="34" charset="0"/>
                <a:cs typeface="Calibri" panose="020F0502020204030204" pitchFamily="34" charset="0"/>
              </a:rPr>
              <a:t>reports assigned by </a:t>
            </a:r>
            <a:r>
              <a:rPr lang="en-US" altLang="zh-TW" sz="1400" dirty="0" smtClean="0">
                <a:latin typeface="Calibri" panose="020F0502020204030204" pitchFamily="34" charset="0"/>
                <a:cs typeface="Calibri" panose="020F0502020204030204" pitchFamily="34" charset="0"/>
              </a:rPr>
              <a:t>manager</a:t>
            </a:r>
            <a:endParaRPr lang="en-US" altLang="zh-TW" sz="1400" dirty="0">
              <a:latin typeface="Calibri" panose="020F0502020204030204" pitchFamily="34" charset="0"/>
              <a:cs typeface="Calibri" panose="020F0502020204030204" pitchFamily="34" charset="0"/>
            </a:endParaRPr>
          </a:p>
        </p:txBody>
      </p:sp>
      <p:sp>
        <p:nvSpPr>
          <p:cNvPr id="74" name="矩形 73"/>
          <p:cNvSpPr/>
          <p:nvPr/>
        </p:nvSpPr>
        <p:spPr>
          <a:xfrm>
            <a:off x="4408352"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6" name="矩形 75"/>
          <p:cNvSpPr/>
          <p:nvPr/>
        </p:nvSpPr>
        <p:spPr>
          <a:xfrm>
            <a:off x="957571"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Tree>
    <p:extLst>
      <p:ext uri="{BB962C8B-B14F-4D97-AF65-F5344CB8AC3E}">
        <p14:creationId xmlns:p14="http://schemas.microsoft.com/office/powerpoint/2010/main" val="206741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02</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Experience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圓角矩形 31"/>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Picture 6" descr="Suitcase "/>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012662" y="270105"/>
            <a:ext cx="538635" cy="538636"/>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p:cNvSpPr txBox="1"/>
          <p:nvPr/>
        </p:nvSpPr>
        <p:spPr>
          <a:xfrm>
            <a:off x="1838947" y="1657273"/>
            <a:ext cx="1490088"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Data Scientist</a:t>
            </a:r>
            <a:endParaRPr lang="zh-TW" altLang="en-US" b="1" dirty="0">
              <a:latin typeface="Calibri" panose="020F0502020204030204" pitchFamily="34" charset="0"/>
              <a:cs typeface="Calibri" panose="020F0502020204030204" pitchFamily="34" charset="0"/>
            </a:endParaRPr>
          </a:p>
        </p:txBody>
      </p:sp>
      <p:sp>
        <p:nvSpPr>
          <p:cNvPr id="36" name="文字方塊 35"/>
          <p:cNvSpPr txBox="1"/>
          <p:nvPr/>
        </p:nvSpPr>
        <p:spPr>
          <a:xfrm>
            <a:off x="4757485" y="1657273"/>
            <a:ext cx="2483757"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Advanced Data Scientist</a:t>
            </a:r>
            <a:endParaRPr lang="zh-TW" altLang="en-US" b="1" dirty="0">
              <a:latin typeface="Calibri" panose="020F0502020204030204" pitchFamily="34" charset="0"/>
              <a:cs typeface="Calibri" panose="020F0502020204030204" pitchFamily="34" charset="0"/>
            </a:endParaRPr>
          </a:p>
        </p:txBody>
      </p:sp>
      <p:sp>
        <p:nvSpPr>
          <p:cNvPr id="37" name="文字方塊 36"/>
          <p:cNvSpPr txBox="1"/>
          <p:nvPr/>
        </p:nvSpPr>
        <p:spPr>
          <a:xfrm>
            <a:off x="8483121" y="1657273"/>
            <a:ext cx="1739194" cy="369332"/>
          </a:xfrm>
          <a:prstGeom prst="rect">
            <a:avLst/>
          </a:prstGeom>
          <a:noFill/>
        </p:spPr>
        <p:txBody>
          <a:bodyPr wrap="none" rtlCol="0">
            <a:spAutoFit/>
          </a:bodyPr>
          <a:lstStyle/>
          <a:p>
            <a:pPr algn="ctr"/>
            <a:r>
              <a:rPr lang="en-US" altLang="zh-TW" b="1" dirty="0" err="1" smtClean="0">
                <a:latin typeface="Calibri" panose="020F0502020204030204" pitchFamily="34" charset="0"/>
                <a:cs typeface="Calibri" panose="020F0502020204030204" pitchFamily="34" charset="0"/>
              </a:rPr>
              <a:t>MLOps</a:t>
            </a:r>
            <a:r>
              <a:rPr lang="en-US" altLang="zh-TW" b="1" dirty="0" smtClean="0">
                <a:latin typeface="Calibri" panose="020F0502020204030204" pitchFamily="34" charset="0"/>
                <a:cs typeface="Calibri" panose="020F0502020204030204" pitchFamily="34" charset="0"/>
              </a:rPr>
              <a:t> Engineer</a:t>
            </a:r>
            <a:endParaRPr lang="zh-TW" altLang="en-US" b="1" dirty="0">
              <a:latin typeface="Calibri" panose="020F0502020204030204" pitchFamily="34" charset="0"/>
              <a:cs typeface="Calibri" panose="020F0502020204030204" pitchFamily="34" charset="0"/>
            </a:endParaRPr>
          </a:p>
        </p:txBody>
      </p:sp>
      <p:cxnSp>
        <p:nvCxnSpPr>
          <p:cNvPr id="34" name="肘形接點 33"/>
          <p:cNvCxnSpPr>
            <a:stCxn id="35" idx="2"/>
            <a:endCxn id="36" idx="0"/>
          </p:cNvCxnSpPr>
          <p:nvPr/>
        </p:nvCxnSpPr>
        <p:spPr>
          <a:xfrm rot="5400000">
            <a:off x="6631618" y="557550"/>
            <a:ext cx="467470" cy="17319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接點 39"/>
          <p:cNvCxnSpPr>
            <a:stCxn id="35" idx="2"/>
            <a:endCxn id="37" idx="0"/>
          </p:cNvCxnSpPr>
          <p:nvPr/>
        </p:nvCxnSpPr>
        <p:spPr>
          <a:xfrm rot="16200000" flipH="1">
            <a:off x="8308294" y="612849"/>
            <a:ext cx="467470" cy="16213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向右箭號 47"/>
          <p:cNvSpPr/>
          <p:nvPr/>
        </p:nvSpPr>
        <p:spPr>
          <a:xfrm>
            <a:off x="1074057" y="2405051"/>
            <a:ext cx="9580455" cy="356050"/>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2" name="橢圓 51"/>
          <p:cNvSpPr/>
          <p:nvPr/>
        </p:nvSpPr>
        <p:spPr>
          <a:xfrm>
            <a:off x="236125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3" name="橢圓 52"/>
          <p:cNvSpPr/>
          <p:nvPr/>
        </p:nvSpPr>
        <p:spPr>
          <a:xfrm>
            <a:off x="577130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4" name="橢圓 53"/>
          <p:cNvSpPr/>
          <p:nvPr/>
        </p:nvSpPr>
        <p:spPr>
          <a:xfrm>
            <a:off x="9181351"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62" name="文字方塊 61"/>
          <p:cNvSpPr txBox="1"/>
          <p:nvPr/>
        </p:nvSpPr>
        <p:spPr>
          <a:xfrm>
            <a:off x="1772341" y="2030145"/>
            <a:ext cx="1588897" cy="307777"/>
          </a:xfrm>
          <a:prstGeom prst="rect">
            <a:avLst/>
          </a:prstGeom>
          <a:noFill/>
        </p:spPr>
        <p:txBody>
          <a:bodyPr wrap="none" rtlCol="0">
            <a:spAutoFit/>
          </a:bodyPr>
          <a:lstStyle/>
          <a:p>
            <a:r>
              <a:rPr lang="en-US" altLang="zh-TW" sz="1400" dirty="0" smtClean="0"/>
              <a:t>2017/10 – 2020/05</a:t>
            </a:r>
            <a:endParaRPr lang="zh-TW" altLang="en-US" sz="1400" dirty="0"/>
          </a:p>
        </p:txBody>
      </p:sp>
      <p:sp>
        <p:nvSpPr>
          <p:cNvPr id="65" name="文字方塊 64"/>
          <p:cNvSpPr txBox="1"/>
          <p:nvPr/>
        </p:nvSpPr>
        <p:spPr>
          <a:xfrm>
            <a:off x="5206757" y="2030145"/>
            <a:ext cx="1588897" cy="307777"/>
          </a:xfrm>
          <a:prstGeom prst="rect">
            <a:avLst/>
          </a:prstGeom>
          <a:noFill/>
        </p:spPr>
        <p:txBody>
          <a:bodyPr wrap="none" rtlCol="0">
            <a:spAutoFit/>
          </a:bodyPr>
          <a:lstStyle/>
          <a:p>
            <a:r>
              <a:rPr lang="en-US" altLang="zh-TW" sz="1400" dirty="0" smtClean="0"/>
              <a:t>2020/05 – 2021/12</a:t>
            </a:r>
            <a:endParaRPr lang="zh-TW" altLang="en-US" sz="1400" dirty="0"/>
          </a:p>
        </p:txBody>
      </p:sp>
      <p:sp>
        <p:nvSpPr>
          <p:cNvPr id="66" name="文字方塊 65"/>
          <p:cNvSpPr txBox="1"/>
          <p:nvPr/>
        </p:nvSpPr>
        <p:spPr>
          <a:xfrm>
            <a:off x="8558269" y="2030145"/>
            <a:ext cx="1588897" cy="307777"/>
          </a:xfrm>
          <a:prstGeom prst="rect">
            <a:avLst/>
          </a:prstGeom>
          <a:noFill/>
        </p:spPr>
        <p:txBody>
          <a:bodyPr wrap="none" rtlCol="0">
            <a:spAutoFit/>
          </a:bodyPr>
          <a:lstStyle/>
          <a:p>
            <a:r>
              <a:rPr lang="en-US" altLang="zh-TW" sz="1400" dirty="0" smtClean="0"/>
              <a:t>2022/01 – 2024/05</a:t>
            </a:r>
            <a:endParaRPr lang="zh-TW" altLang="en-US" sz="1400" dirty="0"/>
          </a:p>
        </p:txBody>
      </p:sp>
      <p:sp>
        <p:nvSpPr>
          <p:cNvPr id="67" name="矩形 66"/>
          <p:cNvSpPr/>
          <p:nvPr/>
        </p:nvSpPr>
        <p:spPr>
          <a:xfrm>
            <a:off x="1070379" y="2889067"/>
            <a:ext cx="3047694" cy="2877711"/>
          </a:xfrm>
          <a:prstGeom prst="rect">
            <a:avLst/>
          </a:prstGeom>
        </p:spPr>
        <p:txBody>
          <a:bodyPr wrap="none">
            <a:spAutoFit/>
          </a:bodyPr>
          <a:lstStyle/>
          <a:p>
            <a:pPr>
              <a:lnSpc>
                <a:spcPct val="150000"/>
              </a:lnSpc>
            </a:pPr>
            <a:r>
              <a:rPr lang="en-US" altLang="zh-TW" sz="1600" b="1" dirty="0" smtClean="0">
                <a:latin typeface="Calibri" panose="020F0502020204030204" pitchFamily="34" charset="0"/>
                <a:cs typeface="Calibri" panose="020F0502020204030204" pitchFamily="34" charset="0"/>
              </a:rPr>
              <a:t>Machine Learning</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Automated valuation model</a:t>
            </a:r>
          </a:p>
          <a:p>
            <a:pPr marL="285750" indent="-285750">
              <a:lnSpc>
                <a:spcPct val="150000"/>
              </a:lnSpc>
              <a:buFont typeface="Arial" panose="020B0604020202020204" pitchFamily="34" charset="0"/>
              <a:buChar char="•"/>
            </a:pPr>
            <a:r>
              <a:rPr lang="en-US" altLang="zh-TW" sz="1400" dirty="0">
                <a:latin typeface="Calibri" panose="020F0502020204030204" pitchFamily="34" charset="0"/>
                <a:cs typeface="Calibri" panose="020F0502020204030204" pitchFamily="34" charset="0"/>
              </a:rPr>
              <a:t>U</a:t>
            </a:r>
            <a:r>
              <a:rPr lang="en-US" altLang="zh-TW" sz="1400" dirty="0" smtClean="0">
                <a:latin typeface="Calibri" panose="020F0502020204030204" pitchFamily="34" charset="0"/>
                <a:cs typeface="Calibri" panose="020F0502020204030204" pitchFamily="34" charset="0"/>
              </a:rPr>
              <a:t>nderwriting</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robot</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Personal risk </a:t>
            </a:r>
            <a:r>
              <a:rPr lang="en-US" altLang="zh-TW" sz="1400" dirty="0">
                <a:latin typeface="Calibri" panose="020F0502020204030204" pitchFamily="34" charset="0"/>
                <a:cs typeface="Calibri" panose="020F0502020204030204" pitchFamily="34" charset="0"/>
              </a:rPr>
              <a:t>a</a:t>
            </a:r>
            <a:r>
              <a:rPr lang="en-US" altLang="zh-TW" sz="1400" dirty="0" smtClean="0">
                <a:latin typeface="Calibri" panose="020F0502020204030204" pitchFamily="34" charset="0"/>
                <a:cs typeface="Calibri" panose="020F0502020204030204" pitchFamily="34" charset="0"/>
              </a:rPr>
              <a:t>ssessment model</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Request form classification</a:t>
            </a:r>
          </a:p>
          <a:p>
            <a:pPr>
              <a:lnSpc>
                <a:spcPct val="150000"/>
              </a:lnSpc>
            </a:pPr>
            <a:r>
              <a:rPr lang="en-US" altLang="zh-TW" sz="1600" b="1" dirty="0">
                <a:latin typeface="Calibri" panose="020F0502020204030204" pitchFamily="34" charset="0"/>
                <a:cs typeface="Calibri" panose="020F0502020204030204" pitchFamily="34" charset="0"/>
              </a:rPr>
              <a:t>Analytics </a:t>
            </a:r>
            <a:r>
              <a:rPr lang="en-US" altLang="zh-TW" sz="1600" b="1" dirty="0" smtClean="0">
                <a:latin typeface="Calibri" panose="020F0502020204030204" pitchFamily="34" charset="0"/>
                <a:cs typeface="Calibri" panose="020F0502020204030204" pitchFamily="34" charset="0"/>
              </a:rPr>
              <a:t>reports</a:t>
            </a:r>
          </a:p>
          <a:p>
            <a:pPr marL="285750" indent="-285750">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External customer data (</a:t>
            </a:r>
            <a:r>
              <a:rPr lang="en-US" altLang="zh-TW" sz="1400" dirty="0" err="1" smtClean="0">
                <a:latin typeface="Calibri" panose="020F0502020204030204" pitchFamily="34" charset="0"/>
                <a:cs typeface="Calibri" panose="020F0502020204030204" pitchFamily="34" charset="0"/>
              </a:rPr>
              <a:t>Appier</a:t>
            </a:r>
            <a:r>
              <a:rPr lang="en-US" altLang="zh-TW" sz="1400" dirty="0" smtClean="0">
                <a:latin typeface="Calibri" panose="020F0502020204030204" pitchFamily="34" charset="0"/>
                <a:cs typeface="Calibri" panose="020F0502020204030204" pitchFamily="34" charset="0"/>
              </a:rPr>
              <a:t>) </a:t>
            </a:r>
            <a:br>
              <a:rPr lang="en-US" altLang="zh-TW" sz="1400" dirty="0" smtClean="0">
                <a:latin typeface="Calibri" panose="020F0502020204030204" pitchFamily="34" charset="0"/>
                <a:cs typeface="Calibri" panose="020F0502020204030204" pitchFamily="34" charset="0"/>
              </a:rPr>
            </a:br>
            <a:r>
              <a:rPr lang="en-US" altLang="zh-TW" sz="1400" dirty="0" smtClean="0">
                <a:latin typeface="Calibri" panose="020F0502020204030204" pitchFamily="34" charset="0"/>
                <a:cs typeface="Calibri" panose="020F0502020204030204" pitchFamily="34" charset="0"/>
              </a:rPr>
              <a:t>import and EDA for marketing list</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Other reports assigned by manager</a:t>
            </a:r>
            <a:endParaRPr lang="en-US" altLang="zh-TW" sz="1400" dirty="0">
              <a:latin typeface="Calibri" panose="020F0502020204030204" pitchFamily="34" charset="0"/>
              <a:cs typeface="Calibri" panose="020F0502020204030204" pitchFamily="34" charset="0"/>
            </a:endParaRPr>
          </a:p>
        </p:txBody>
      </p:sp>
      <p:sp>
        <p:nvSpPr>
          <p:cNvPr id="73" name="矩形 72"/>
          <p:cNvSpPr/>
          <p:nvPr/>
        </p:nvSpPr>
        <p:spPr>
          <a:xfrm>
            <a:off x="4408351" y="2889067"/>
            <a:ext cx="3047694" cy="2877711"/>
          </a:xfrm>
          <a:prstGeom prst="rect">
            <a:avLst/>
          </a:prstGeom>
        </p:spPr>
        <p:txBody>
          <a:bodyPr wrap="none">
            <a:spAutoFit/>
          </a:bodyPr>
          <a:lstStyle/>
          <a:p>
            <a:pPr>
              <a:lnSpc>
                <a:spcPct val="150000"/>
              </a:lnSpc>
            </a:pPr>
            <a:r>
              <a:rPr lang="en-US" altLang="zh-TW" sz="1600" b="1" dirty="0" smtClean="0">
                <a:latin typeface="Calibri" panose="020F0502020204030204" pitchFamily="34" charset="0"/>
                <a:cs typeface="Calibri" panose="020F0502020204030204" pitchFamily="34" charset="0"/>
              </a:rPr>
              <a:t>Machine Learning (Lead) </a:t>
            </a:r>
          </a:p>
          <a:p>
            <a:pPr marL="285750" indent="-285750">
              <a:lnSpc>
                <a:spcPct val="150000"/>
              </a:lnSpc>
              <a:buFont typeface="Arial" panose="020B0604020202020204" pitchFamily="34" charset="0"/>
              <a:buChar char="•"/>
            </a:pPr>
            <a:r>
              <a:rPr lang="en-US" altLang="zh-TW" sz="1400" dirty="0">
                <a:latin typeface="Calibri" panose="020F0502020204030204" pitchFamily="34" charset="0"/>
                <a:cs typeface="Calibri" panose="020F0502020204030204" pitchFamily="34" charset="0"/>
              </a:rPr>
              <a:t>Automated property valuation-v2</a:t>
            </a:r>
            <a:endParaRPr lang="en-US" altLang="zh-TW" sz="1400" dirty="0" smtClean="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Loan default model</a:t>
            </a:r>
            <a:endParaRPr lang="en-US" altLang="zh-TW" sz="14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Call reason prediction model</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Underwriting case level model</a:t>
            </a:r>
          </a:p>
          <a:p>
            <a:pPr>
              <a:lnSpc>
                <a:spcPct val="150000"/>
              </a:lnSpc>
            </a:pPr>
            <a:r>
              <a:rPr lang="en-US" altLang="zh-TW" sz="1600" b="1" dirty="0" smtClean="0">
                <a:latin typeface="Calibri" panose="020F0502020204030204" pitchFamily="34" charset="0"/>
                <a:cs typeface="Calibri" panose="020F0502020204030204" pitchFamily="34" charset="0"/>
              </a:rPr>
              <a:t>Analytics reports</a:t>
            </a:r>
          </a:p>
          <a:p>
            <a:pPr marL="285750" indent="-285750">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Data import</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across subsidiaries</a:t>
            </a:r>
            <a:r>
              <a:rPr lang="zh-TW" altLang="en-US" sz="1400" dirty="0" smtClean="0">
                <a:latin typeface="Calibri" panose="020F0502020204030204" pitchFamily="34" charset="0"/>
                <a:cs typeface="Calibri" panose="020F0502020204030204" pitchFamily="34" charset="0"/>
              </a:rPr>
              <a:t> </a:t>
            </a:r>
            <a:r>
              <a:rPr lang="en-US" altLang="zh-TW" sz="1400" dirty="0" smtClean="0">
                <a:latin typeface="Calibri" panose="020F0502020204030204" pitchFamily="34" charset="0"/>
                <a:cs typeface="Calibri" panose="020F0502020204030204" pitchFamily="34" charset="0"/>
              </a:rPr>
              <a:t>for </a:t>
            </a:r>
            <a:br>
              <a:rPr lang="en-US" altLang="zh-TW" sz="1400" dirty="0" smtClean="0">
                <a:latin typeface="Calibri" panose="020F0502020204030204" pitchFamily="34" charset="0"/>
                <a:cs typeface="Calibri" panose="020F0502020204030204" pitchFamily="34" charset="0"/>
              </a:rPr>
            </a:br>
            <a:r>
              <a:rPr lang="en-US" altLang="zh-TW" sz="1400" dirty="0" smtClean="0">
                <a:latin typeface="Calibri" panose="020F0502020204030204" pitchFamily="34" charset="0"/>
                <a:cs typeface="Calibri" panose="020F0502020204030204" pitchFamily="34" charset="0"/>
              </a:rPr>
              <a:t>improve model efficiency</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Other </a:t>
            </a:r>
            <a:r>
              <a:rPr lang="en-US" altLang="zh-TW" sz="1400" dirty="0">
                <a:latin typeface="Calibri" panose="020F0502020204030204" pitchFamily="34" charset="0"/>
                <a:cs typeface="Calibri" panose="020F0502020204030204" pitchFamily="34" charset="0"/>
              </a:rPr>
              <a:t>reports assigned by </a:t>
            </a:r>
            <a:r>
              <a:rPr lang="en-US" altLang="zh-TW" sz="1400" dirty="0" smtClean="0">
                <a:latin typeface="Calibri" panose="020F0502020204030204" pitchFamily="34" charset="0"/>
                <a:cs typeface="Calibri" panose="020F0502020204030204" pitchFamily="34" charset="0"/>
              </a:rPr>
              <a:t>manager</a:t>
            </a:r>
            <a:endParaRPr lang="en-US" altLang="zh-TW" sz="1400" dirty="0">
              <a:latin typeface="Calibri" panose="020F0502020204030204" pitchFamily="34" charset="0"/>
              <a:cs typeface="Calibri" panose="020F0502020204030204" pitchFamily="34" charset="0"/>
            </a:endParaRPr>
          </a:p>
        </p:txBody>
      </p:sp>
      <p:sp>
        <p:nvSpPr>
          <p:cNvPr id="74" name="矩形 73"/>
          <p:cNvSpPr/>
          <p:nvPr/>
        </p:nvSpPr>
        <p:spPr>
          <a:xfrm>
            <a:off x="4408352"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6" name="矩形 75"/>
          <p:cNvSpPr/>
          <p:nvPr/>
        </p:nvSpPr>
        <p:spPr>
          <a:xfrm>
            <a:off x="957571"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7" name="矩形 76"/>
          <p:cNvSpPr/>
          <p:nvPr/>
        </p:nvSpPr>
        <p:spPr>
          <a:xfrm>
            <a:off x="7818401" y="2791535"/>
            <a:ext cx="4307507"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8" name="矩形 77"/>
          <p:cNvSpPr/>
          <p:nvPr/>
        </p:nvSpPr>
        <p:spPr>
          <a:xfrm>
            <a:off x="7981825" y="2889067"/>
            <a:ext cx="4144083" cy="3093154"/>
          </a:xfrm>
          <a:prstGeom prst="rect">
            <a:avLst/>
          </a:prstGeom>
        </p:spPr>
        <p:txBody>
          <a:bodyPr wrap="none">
            <a:spAutoFit/>
          </a:bodyPr>
          <a:lstStyle/>
          <a:p>
            <a:pPr>
              <a:lnSpc>
                <a:spcPct val="150000"/>
              </a:lnSpc>
            </a:pPr>
            <a:r>
              <a:rPr lang="en-US" altLang="zh-TW" sz="1600" b="1" dirty="0" smtClean="0">
                <a:latin typeface="Calibri" panose="020F0502020204030204" pitchFamily="34" charset="0"/>
                <a:cs typeface="Calibri" panose="020F0502020204030204" pitchFamily="34" charset="0"/>
              </a:rPr>
              <a:t>Managements Systems (</a:t>
            </a:r>
            <a:r>
              <a:rPr lang="en-US" altLang="zh-TW" sz="1600" b="1" dirty="0" err="1" smtClean="0">
                <a:latin typeface="Calibri" panose="020F0502020204030204" pitchFamily="34" charset="0"/>
                <a:cs typeface="Calibri" panose="020F0502020204030204" pitchFamily="34" charset="0"/>
              </a:rPr>
              <a:t>Engineer&amp;Lead</a:t>
            </a:r>
            <a:r>
              <a:rPr lang="en-US" altLang="zh-TW" sz="1600" b="1" dirty="0" smtClean="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altLang="zh-TW" sz="1400" dirty="0" err="1"/>
              <a:t>MediaWiki</a:t>
            </a:r>
            <a:r>
              <a:rPr lang="en-US" altLang="zh-TW" sz="1400" dirty="0"/>
              <a:t> </a:t>
            </a:r>
            <a:r>
              <a:rPr lang="en-US" altLang="zh-TW" sz="1400" dirty="0" smtClean="0"/>
              <a:t>Build &amp; Teach (Open </a:t>
            </a:r>
            <a:r>
              <a:rPr lang="en-US" altLang="zh-TW" sz="1400" dirty="0"/>
              <a:t>source</a:t>
            </a:r>
            <a:r>
              <a:rPr lang="en-US" altLang="zh-TW" sz="1400" dirty="0" smtClean="0"/>
              <a:t>)</a:t>
            </a:r>
          </a:p>
          <a:p>
            <a:pPr marL="285750" indent="-285750">
              <a:lnSpc>
                <a:spcPct val="150000"/>
              </a:lnSpc>
              <a:buFont typeface="Arial" panose="020B0604020202020204" pitchFamily="34" charset="0"/>
              <a:buChar char="•"/>
            </a:pPr>
            <a:r>
              <a:rPr lang="en-US" altLang="zh-TW" sz="1400" dirty="0" err="1"/>
              <a:t>GitLab</a:t>
            </a:r>
            <a:r>
              <a:rPr lang="en-US" altLang="zh-TW" sz="1400" dirty="0"/>
              <a:t> B</a:t>
            </a:r>
            <a:r>
              <a:rPr lang="en-US" altLang="zh-TW" sz="1400" dirty="0" smtClean="0"/>
              <a:t>uild </a:t>
            </a:r>
            <a:r>
              <a:rPr lang="en-US" altLang="zh-TW" sz="1400" dirty="0"/>
              <a:t> &amp; Teach </a:t>
            </a:r>
            <a:r>
              <a:rPr lang="en-US" altLang="zh-TW" sz="1400" dirty="0" smtClean="0"/>
              <a:t>(Open </a:t>
            </a:r>
            <a:r>
              <a:rPr lang="en-US" altLang="zh-TW" sz="1400" dirty="0"/>
              <a:t>source</a:t>
            </a:r>
            <a:r>
              <a:rPr lang="en-US" altLang="zh-TW" sz="1400" dirty="0" smtClean="0"/>
              <a:t>)</a:t>
            </a:r>
          </a:p>
          <a:p>
            <a:pPr marL="285750" indent="-285750">
              <a:lnSpc>
                <a:spcPct val="150000"/>
              </a:lnSpc>
              <a:buFont typeface="Arial" panose="020B0604020202020204" pitchFamily="34" charset="0"/>
              <a:buChar char="•"/>
            </a:pPr>
            <a:r>
              <a:rPr lang="en-US" altLang="zh-TW" sz="1400" dirty="0"/>
              <a:t>Data Team Workbench B</a:t>
            </a:r>
            <a:r>
              <a:rPr lang="en-US" altLang="zh-TW" sz="1400" dirty="0" smtClean="0"/>
              <a:t>uild </a:t>
            </a:r>
            <a:r>
              <a:rPr lang="en-US" altLang="zh-TW" sz="1400" dirty="0"/>
              <a:t> &amp; Teach </a:t>
            </a:r>
            <a:r>
              <a:rPr lang="en-US" altLang="zh-TW" sz="1400" dirty="0" smtClean="0"/>
              <a:t>(Self-built</a:t>
            </a:r>
            <a:r>
              <a:rPr lang="en-US" altLang="zh-TW" sz="1400" dirty="0"/>
              <a:t>)</a:t>
            </a:r>
            <a:endParaRPr lang="en-US" altLang="zh-TW" sz="1400" dirty="0">
              <a:latin typeface="Calibri" panose="020F0502020204030204" pitchFamily="34" charset="0"/>
              <a:cs typeface="Calibri" panose="020F0502020204030204" pitchFamily="34" charset="0"/>
            </a:endParaRPr>
          </a:p>
          <a:p>
            <a:pPr>
              <a:lnSpc>
                <a:spcPct val="150000"/>
              </a:lnSpc>
            </a:pPr>
            <a:r>
              <a:rPr lang="en-US" altLang="zh-TW" sz="1600" b="1" dirty="0" err="1" smtClean="0">
                <a:latin typeface="Calibri" panose="020F0502020204030204" pitchFamily="34" charset="0"/>
                <a:cs typeface="Calibri" panose="020F0502020204030204" pitchFamily="34" charset="0"/>
              </a:rPr>
              <a:t>MLOps</a:t>
            </a:r>
            <a:r>
              <a:rPr lang="en-US" altLang="zh-TW" sz="1600" b="1" dirty="0" smtClean="0">
                <a:latin typeface="Calibri" panose="020F0502020204030204" pitchFamily="34" charset="0"/>
                <a:cs typeface="Calibri" panose="020F0502020204030204" pitchFamily="34" charset="0"/>
              </a:rPr>
              <a:t> builds (Engineer &amp; Lead) </a:t>
            </a:r>
          </a:p>
          <a:p>
            <a:pPr marL="285750" indent="-285750">
              <a:lnSpc>
                <a:spcPct val="150000"/>
              </a:lnSpc>
              <a:buFont typeface="Arial" panose="020B0604020202020204" pitchFamily="34" charset="0"/>
              <a:buChar char="•"/>
            </a:pPr>
            <a:r>
              <a:rPr lang="en-US" altLang="zh-TW" sz="1400" dirty="0" smtClean="0"/>
              <a:t>Feature : Data Linage, Code base, Data Table build</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Model : File management,  Model Review build</a:t>
            </a:r>
            <a:endParaRPr lang="en-US" altLang="zh-TW" sz="14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Deploy : Code </a:t>
            </a:r>
            <a:r>
              <a:rPr lang="en-US" altLang="zh-TW" sz="1400" dirty="0" err="1" smtClean="0">
                <a:latin typeface="Calibri" panose="020F0502020204030204" pitchFamily="34" charset="0"/>
                <a:cs typeface="Calibri" panose="020F0502020204030204" pitchFamily="34" charset="0"/>
              </a:rPr>
              <a:t>Reivew</a:t>
            </a:r>
            <a:r>
              <a:rPr lang="en-US" altLang="zh-TW" sz="1400" dirty="0" smtClean="0">
                <a:latin typeface="Calibri" panose="020F0502020204030204" pitchFamily="34" charset="0"/>
                <a:cs typeface="Calibri" panose="020F0502020204030204" pitchFamily="34" charset="0"/>
              </a:rPr>
              <a:t>, CI/CD process build</a:t>
            </a:r>
          </a:p>
          <a:p>
            <a:pPr marL="285750" indent="-285750">
              <a:lnSpc>
                <a:spcPct val="150000"/>
              </a:lnSpc>
              <a:buFont typeface="Arial" panose="020B0604020202020204" pitchFamily="34" charset="0"/>
              <a:buChar char="•"/>
            </a:pPr>
            <a:r>
              <a:rPr lang="en-US" altLang="zh-TW" sz="1400" dirty="0" smtClean="0">
                <a:latin typeface="Calibri" panose="020F0502020204030204" pitchFamily="34" charset="0"/>
                <a:cs typeface="Calibri" panose="020F0502020204030204" pitchFamily="34" charset="0"/>
              </a:rPr>
              <a:t>Monitor : Data monitor tools Research</a:t>
            </a:r>
          </a:p>
        </p:txBody>
      </p:sp>
      <p:sp>
        <p:nvSpPr>
          <p:cNvPr id="31" name="文字方塊 30"/>
          <p:cNvSpPr txBox="1"/>
          <p:nvPr/>
        </p:nvSpPr>
        <p:spPr>
          <a:xfrm>
            <a:off x="6372763" y="605028"/>
            <a:ext cx="2717155" cy="584775"/>
          </a:xfrm>
          <a:prstGeom prst="rect">
            <a:avLst/>
          </a:prstGeom>
          <a:noFill/>
        </p:spPr>
        <p:txBody>
          <a:bodyPr wrap="none" rtlCol="0">
            <a:spAutoFit/>
          </a:bodyPr>
          <a:lstStyle/>
          <a:p>
            <a:pPr algn="ctr"/>
            <a:r>
              <a:rPr lang="en-US" altLang="zh-TW" sz="1600" dirty="0" smtClean="0">
                <a:latin typeface="Calibri" panose="020F0502020204030204" pitchFamily="34" charset="0"/>
                <a:cs typeface="Calibri" panose="020F0502020204030204" pitchFamily="34" charset="0"/>
              </a:rPr>
              <a:t>At the same time, as</a:t>
            </a:r>
            <a:br>
              <a:rPr lang="en-US" altLang="zh-TW" sz="1600" dirty="0" smtClean="0">
                <a:latin typeface="Calibri" panose="020F0502020204030204" pitchFamily="34" charset="0"/>
                <a:cs typeface="Calibri" panose="020F0502020204030204" pitchFamily="34" charset="0"/>
              </a:rPr>
            </a:br>
            <a:r>
              <a:rPr lang="en-US" altLang="zh-TW" sz="1600" dirty="0" smtClean="0">
                <a:latin typeface="Calibri" panose="020F0502020204030204" pitchFamily="34" charset="0"/>
                <a:cs typeface="Calibri" panose="020F0502020204030204" pitchFamily="34" charset="0"/>
              </a:rPr>
              <a:t>a</a:t>
            </a:r>
            <a:r>
              <a:rPr lang="zh-TW" altLang="en-US"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t</a:t>
            </a:r>
            <a:r>
              <a:rPr lang="en-US" altLang="zh-TW" sz="1600" dirty="0" smtClean="0">
                <a:latin typeface="Calibri" panose="020F0502020204030204" pitchFamily="34" charset="0"/>
                <a:cs typeface="Calibri" panose="020F0502020204030204" pitchFamily="34" charset="0"/>
              </a:rPr>
              <a:t>eam </a:t>
            </a:r>
            <a:r>
              <a:rPr lang="en-US" altLang="zh-TW" sz="1600" dirty="0">
                <a:latin typeface="Calibri" panose="020F0502020204030204" pitchFamily="34" charset="0"/>
                <a:cs typeface="Calibri" panose="020F0502020204030204" pitchFamily="34" charset="0"/>
              </a:rPr>
              <a:t>l</a:t>
            </a:r>
            <a:r>
              <a:rPr lang="en-US" altLang="zh-TW" sz="1600" dirty="0" smtClean="0">
                <a:latin typeface="Calibri" panose="020F0502020204030204" pitchFamily="34" charset="0"/>
                <a:cs typeface="Calibri" panose="020F0502020204030204" pitchFamily="34" charset="0"/>
              </a:rPr>
              <a:t>ead with 2 to 3 People</a:t>
            </a:r>
            <a:endParaRPr lang="zh-TW"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3578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02</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Experience - Skills</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圓角矩形 31"/>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Picture 6" descr="Suitcase "/>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012662" y="270105"/>
            <a:ext cx="538635" cy="538636"/>
          </a:xfrm>
          <a:prstGeom prst="rect">
            <a:avLst/>
          </a:prstGeom>
          <a:noFill/>
          <a:extLst>
            <a:ext uri="{909E8E84-426E-40DD-AFC4-6F175D3DCCD1}">
              <a14:hiddenFill xmlns:a14="http://schemas.microsoft.com/office/drawing/2010/main">
                <a:solidFill>
                  <a:srgbClr val="FFFFFF"/>
                </a:solidFill>
              </a14:hiddenFill>
            </a:ext>
          </a:extLst>
        </p:spPr>
      </p:pic>
      <p:sp>
        <p:nvSpPr>
          <p:cNvPr id="35" name="文字方塊 34"/>
          <p:cNvSpPr txBox="1"/>
          <p:nvPr/>
        </p:nvSpPr>
        <p:spPr>
          <a:xfrm>
            <a:off x="6345513" y="605028"/>
            <a:ext cx="2771656" cy="584775"/>
          </a:xfrm>
          <a:prstGeom prst="rect">
            <a:avLst/>
          </a:prstGeom>
          <a:noFill/>
        </p:spPr>
        <p:txBody>
          <a:bodyPr wrap="none" rtlCol="0">
            <a:spAutoFit/>
          </a:bodyPr>
          <a:lstStyle/>
          <a:p>
            <a:pPr algn="ctr"/>
            <a:r>
              <a:rPr lang="en-US" altLang="zh-TW" sz="1600" dirty="0" smtClean="0">
                <a:latin typeface="Calibri" panose="020F0502020204030204" pitchFamily="34" charset="0"/>
                <a:cs typeface="Calibri" panose="020F0502020204030204" pitchFamily="34" charset="0"/>
              </a:rPr>
              <a:t>At the same time, as</a:t>
            </a:r>
            <a:br>
              <a:rPr lang="en-US" altLang="zh-TW" sz="1600" dirty="0" smtClean="0">
                <a:latin typeface="Calibri" panose="020F0502020204030204" pitchFamily="34" charset="0"/>
                <a:cs typeface="Calibri" panose="020F0502020204030204" pitchFamily="34" charset="0"/>
              </a:rPr>
            </a:br>
            <a:r>
              <a:rPr lang="en-US" altLang="zh-TW" sz="1600" dirty="0" smtClean="0">
                <a:latin typeface="Calibri" panose="020F0502020204030204" pitchFamily="34" charset="0"/>
                <a:cs typeface="Calibri" panose="020F0502020204030204" pitchFamily="34" charset="0"/>
              </a:rPr>
              <a:t>a</a:t>
            </a:r>
            <a:r>
              <a:rPr lang="zh-TW" altLang="en-US" sz="1600" dirty="0" smtClean="0">
                <a:latin typeface="Calibri" panose="020F0502020204030204" pitchFamily="34" charset="0"/>
                <a:cs typeface="Calibri" panose="020F0502020204030204" pitchFamily="34" charset="0"/>
              </a:rPr>
              <a:t> </a:t>
            </a:r>
            <a:r>
              <a:rPr lang="en-US" altLang="zh-TW" sz="1600" dirty="0" smtClean="0">
                <a:latin typeface="Calibri" panose="020F0502020204030204" pitchFamily="34" charset="0"/>
                <a:cs typeface="Calibri" panose="020F0502020204030204" pitchFamily="34" charset="0"/>
              </a:rPr>
              <a:t>Team Lead with 2 to 3 People</a:t>
            </a:r>
            <a:endParaRPr lang="zh-TW" altLang="en-US" sz="1600" dirty="0">
              <a:latin typeface="Calibri" panose="020F0502020204030204" pitchFamily="34" charset="0"/>
              <a:cs typeface="Calibri" panose="020F0502020204030204" pitchFamily="34" charset="0"/>
            </a:endParaRPr>
          </a:p>
        </p:txBody>
      </p:sp>
      <p:cxnSp>
        <p:nvCxnSpPr>
          <p:cNvPr id="34" name="肘形接點 33"/>
          <p:cNvCxnSpPr>
            <a:stCxn id="35" idx="2"/>
            <a:endCxn id="36" idx="0"/>
          </p:cNvCxnSpPr>
          <p:nvPr/>
        </p:nvCxnSpPr>
        <p:spPr>
          <a:xfrm rot="5400000">
            <a:off x="6631618" y="557550"/>
            <a:ext cx="467470" cy="173197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接點 39"/>
          <p:cNvCxnSpPr>
            <a:stCxn id="35" idx="2"/>
            <a:endCxn id="37" idx="0"/>
          </p:cNvCxnSpPr>
          <p:nvPr/>
        </p:nvCxnSpPr>
        <p:spPr>
          <a:xfrm rot="16200000" flipH="1">
            <a:off x="8374737" y="546407"/>
            <a:ext cx="467470" cy="17542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向右箭號 47"/>
          <p:cNvSpPr/>
          <p:nvPr/>
        </p:nvSpPr>
        <p:spPr>
          <a:xfrm>
            <a:off x="1074057" y="2405051"/>
            <a:ext cx="9580455" cy="356050"/>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2" name="橢圓 51"/>
          <p:cNvSpPr/>
          <p:nvPr/>
        </p:nvSpPr>
        <p:spPr>
          <a:xfrm>
            <a:off x="236125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3" name="橢圓 52"/>
          <p:cNvSpPr/>
          <p:nvPr/>
        </p:nvSpPr>
        <p:spPr>
          <a:xfrm>
            <a:off x="5771300"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4" name="橢圓 53"/>
          <p:cNvSpPr/>
          <p:nvPr/>
        </p:nvSpPr>
        <p:spPr>
          <a:xfrm>
            <a:off x="9181351" y="2358216"/>
            <a:ext cx="456125" cy="433319"/>
          </a:xfrm>
          <a:prstGeom prst="ellipse">
            <a:avLst/>
          </a:prstGeom>
          <a:solidFill>
            <a:schemeClr val="accent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0" name="文字方塊 69"/>
          <p:cNvSpPr txBox="1"/>
          <p:nvPr/>
        </p:nvSpPr>
        <p:spPr>
          <a:xfrm>
            <a:off x="957571" y="2996076"/>
            <a:ext cx="2521844" cy="2862322"/>
          </a:xfrm>
          <a:prstGeom prst="rect">
            <a:avLst/>
          </a:prstGeom>
          <a:noFill/>
        </p:spPr>
        <p:txBody>
          <a:bodyPr wrap="none" rtlCol="0">
            <a:spAutoFit/>
          </a:bodyPr>
          <a:lstStyle/>
          <a:p>
            <a:pPr marL="285750" indent="-285750">
              <a:buFont typeface="Arial" panose="020B0604020202020204" pitchFamily="34" charset="0"/>
              <a:buChar char="•"/>
            </a:pPr>
            <a:r>
              <a:rPr lang="en-US" altLang="zh-TW" dirty="0" err="1" smtClean="0"/>
              <a:t>Lightgbm</a:t>
            </a:r>
            <a:endParaRPr lang="en-US" altLang="zh-TW" dirty="0" smtClean="0"/>
          </a:p>
          <a:p>
            <a:pPr marL="285750" indent="-285750">
              <a:buFont typeface="Arial" panose="020B0604020202020204" pitchFamily="34" charset="0"/>
              <a:buChar char="•"/>
            </a:pPr>
            <a:r>
              <a:rPr lang="en-US" altLang="zh-TW" dirty="0" err="1" smtClean="0"/>
              <a:t>Xgboost</a:t>
            </a:r>
            <a:endParaRPr lang="en-US" altLang="zh-TW" dirty="0"/>
          </a:p>
          <a:p>
            <a:pPr marL="285750" indent="-285750">
              <a:buFont typeface="Arial" panose="020B0604020202020204" pitchFamily="34" charset="0"/>
              <a:buChar char="•"/>
            </a:pPr>
            <a:r>
              <a:rPr lang="en-US" altLang="zh-TW" dirty="0" err="1" smtClean="0"/>
              <a:t>Shap</a:t>
            </a:r>
            <a:endParaRPr lang="en-US" altLang="zh-TW" dirty="0"/>
          </a:p>
          <a:p>
            <a:pPr marL="285750" indent="-285750">
              <a:buFont typeface="Arial" panose="020B0604020202020204" pitchFamily="34" charset="0"/>
              <a:buChar char="•"/>
            </a:pPr>
            <a:r>
              <a:rPr lang="en-US" altLang="zh-TW" dirty="0" err="1" smtClean="0"/>
              <a:t>Plotly</a:t>
            </a:r>
            <a:endParaRPr lang="en-US" altLang="zh-TW" dirty="0" smtClean="0"/>
          </a:p>
          <a:p>
            <a:pPr marL="285750" indent="-285750">
              <a:buFont typeface="Arial" panose="020B0604020202020204" pitchFamily="34" charset="0"/>
              <a:buChar char="•"/>
            </a:pPr>
            <a:r>
              <a:rPr lang="en-US" altLang="zh-TW" dirty="0" smtClean="0"/>
              <a:t>Word2Vec</a:t>
            </a:r>
          </a:p>
          <a:p>
            <a:pPr marL="285750" indent="-285750">
              <a:buFont typeface="Arial" panose="020B0604020202020204" pitchFamily="34" charset="0"/>
              <a:buChar char="•"/>
            </a:pPr>
            <a:r>
              <a:rPr lang="en-US" altLang="zh-TW" dirty="0" err="1" smtClean="0"/>
              <a:t>Keras</a:t>
            </a:r>
            <a:r>
              <a:rPr lang="en-US" altLang="zh-TW" dirty="0" smtClean="0"/>
              <a:t>,</a:t>
            </a:r>
          </a:p>
          <a:p>
            <a:pPr marL="285750" indent="-285750">
              <a:buFont typeface="Arial" panose="020B0604020202020204" pitchFamily="34" charset="0"/>
              <a:buChar char="•"/>
            </a:pPr>
            <a:r>
              <a:rPr lang="en-US" altLang="zh-TW" dirty="0" smtClean="0"/>
              <a:t>CNN</a:t>
            </a:r>
          </a:p>
          <a:p>
            <a:pPr marL="285750" indent="-285750">
              <a:buFont typeface="Arial" panose="020B0604020202020204" pitchFamily="34" charset="0"/>
              <a:buChar char="•"/>
            </a:pPr>
            <a:r>
              <a:rPr lang="en-US" altLang="zh-TW" dirty="0" smtClean="0"/>
              <a:t>Python Programming,</a:t>
            </a:r>
          </a:p>
          <a:p>
            <a:pPr marL="285750" indent="-285750">
              <a:buFont typeface="Arial" panose="020B0604020202020204" pitchFamily="34" charset="0"/>
              <a:buChar char="•"/>
            </a:pPr>
            <a:r>
              <a:rPr lang="en-US" altLang="zh-TW" dirty="0" smtClean="0"/>
              <a:t>SAS Programming,</a:t>
            </a:r>
          </a:p>
          <a:p>
            <a:pPr marL="285750" indent="-285750">
              <a:buFont typeface="Arial" panose="020B0604020202020204" pitchFamily="34" charset="0"/>
              <a:buChar char="•"/>
            </a:pPr>
            <a:r>
              <a:rPr lang="en-US" altLang="zh-TW" dirty="0" err="1" smtClean="0"/>
              <a:t>Pyspark</a:t>
            </a:r>
            <a:endParaRPr lang="zh-TW" altLang="en-US" dirty="0"/>
          </a:p>
        </p:txBody>
      </p:sp>
      <p:sp>
        <p:nvSpPr>
          <p:cNvPr id="73" name="矩形 72"/>
          <p:cNvSpPr/>
          <p:nvPr/>
        </p:nvSpPr>
        <p:spPr>
          <a:xfrm>
            <a:off x="4408351" y="2889067"/>
            <a:ext cx="2579552" cy="1477328"/>
          </a:xfrm>
          <a:prstGeom prst="rect">
            <a:avLst/>
          </a:prstGeom>
        </p:spPr>
        <p:txBody>
          <a:bodyPr wrap="none">
            <a:spAutoFit/>
          </a:bodyPr>
          <a:lstStyle/>
          <a:p>
            <a:pPr marL="285750" indent="-285750">
              <a:buFont typeface="Arial" panose="020B0604020202020204" pitchFamily="34" charset="0"/>
              <a:buChar char="•"/>
            </a:pPr>
            <a:r>
              <a:rPr lang="en-US" altLang="zh-TW" dirty="0"/>
              <a:t>Team management, </a:t>
            </a:r>
            <a:endParaRPr lang="en-US" altLang="zh-TW" dirty="0" smtClean="0"/>
          </a:p>
          <a:p>
            <a:pPr marL="285750" indent="-285750">
              <a:buFont typeface="Arial" panose="020B0604020202020204" pitchFamily="34" charset="0"/>
              <a:buChar char="•"/>
            </a:pPr>
            <a:r>
              <a:rPr lang="en-US" altLang="zh-TW" dirty="0" smtClean="0"/>
              <a:t>Project planning</a:t>
            </a:r>
          </a:p>
          <a:p>
            <a:pPr marL="285750" indent="-285750">
              <a:buFont typeface="Arial" panose="020B0604020202020204" pitchFamily="34" charset="0"/>
              <a:buChar char="•"/>
            </a:pPr>
            <a:r>
              <a:rPr lang="en-US" altLang="zh-TW" dirty="0" smtClean="0"/>
              <a:t>Requirements analysis</a:t>
            </a:r>
          </a:p>
          <a:p>
            <a:pPr marL="285750" indent="-285750">
              <a:buFont typeface="Arial" panose="020B0604020202020204" pitchFamily="34" charset="0"/>
              <a:buChar char="•"/>
            </a:pPr>
            <a:r>
              <a:rPr lang="en-US" altLang="zh-TW" dirty="0">
                <a:latin typeface="Calibri" panose="020F0502020204030204" pitchFamily="34" charset="0"/>
                <a:cs typeface="Calibri" panose="020F0502020204030204" pitchFamily="34" charset="0"/>
              </a:rPr>
              <a:t>A</a:t>
            </a:r>
            <a:r>
              <a:rPr lang="en-US" altLang="zh-TW" dirty="0" smtClean="0">
                <a:latin typeface="Calibri" panose="020F0502020204030204" pitchFamily="34" charset="0"/>
                <a:cs typeface="Calibri" panose="020F0502020204030204" pitchFamily="34" charset="0"/>
              </a:rPr>
              <a:t>cross subsidiaries </a:t>
            </a:r>
            <a:br>
              <a:rPr lang="en-US" altLang="zh-TW" dirty="0" smtClean="0">
                <a:latin typeface="Calibri" panose="020F0502020204030204" pitchFamily="34" charset="0"/>
                <a:cs typeface="Calibri" panose="020F0502020204030204" pitchFamily="34" charset="0"/>
              </a:rPr>
            </a:br>
            <a:r>
              <a:rPr lang="en-US" altLang="zh-TW" dirty="0" smtClean="0">
                <a:latin typeface="Calibri" panose="020F0502020204030204" pitchFamily="34" charset="0"/>
                <a:cs typeface="Calibri" panose="020F0502020204030204" pitchFamily="34" charset="0"/>
              </a:rPr>
              <a:t>communication</a:t>
            </a:r>
            <a:endParaRPr lang="zh-TW" altLang="en-US" dirty="0"/>
          </a:p>
        </p:txBody>
      </p:sp>
      <p:sp>
        <p:nvSpPr>
          <p:cNvPr id="74" name="矩形 73"/>
          <p:cNvSpPr/>
          <p:nvPr/>
        </p:nvSpPr>
        <p:spPr>
          <a:xfrm>
            <a:off x="4408352"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6" name="矩形 75"/>
          <p:cNvSpPr/>
          <p:nvPr/>
        </p:nvSpPr>
        <p:spPr>
          <a:xfrm>
            <a:off x="957571"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8" name="矩形 77"/>
          <p:cNvSpPr/>
          <p:nvPr/>
        </p:nvSpPr>
        <p:spPr>
          <a:xfrm>
            <a:off x="7981825" y="2889067"/>
            <a:ext cx="1818126" cy="2862322"/>
          </a:xfrm>
          <a:prstGeom prst="rect">
            <a:avLst/>
          </a:prstGeom>
        </p:spPr>
        <p:txBody>
          <a:bodyPr wrap="none">
            <a:spAutoFit/>
          </a:bodyPr>
          <a:lstStyle/>
          <a:p>
            <a:pPr marL="285750" indent="-285750">
              <a:buFont typeface="Arial" panose="020B0604020202020204" pitchFamily="34" charset="0"/>
              <a:buChar char="•"/>
            </a:pPr>
            <a:r>
              <a:rPr lang="en-US" altLang="zh-TW" dirty="0" err="1" smtClean="0"/>
              <a:t>MLOps</a:t>
            </a:r>
            <a:r>
              <a:rPr lang="en-US" altLang="zh-TW" dirty="0" smtClean="0"/>
              <a:t> </a:t>
            </a:r>
          </a:p>
          <a:p>
            <a:pPr marL="285750" indent="-285750">
              <a:buFont typeface="Arial" panose="020B0604020202020204" pitchFamily="34" charset="0"/>
              <a:buChar char="•"/>
            </a:pPr>
            <a:r>
              <a:rPr lang="en-US" altLang="zh-TW" dirty="0" err="1" smtClean="0"/>
              <a:t>Mlflow</a:t>
            </a:r>
            <a:endParaRPr lang="en-US" altLang="zh-TW" dirty="0"/>
          </a:p>
          <a:p>
            <a:pPr marL="285750" indent="-285750">
              <a:buFont typeface="Arial" panose="020B0604020202020204" pitchFamily="34" charset="0"/>
              <a:buChar char="•"/>
            </a:pPr>
            <a:r>
              <a:rPr lang="en-US" altLang="zh-TW" dirty="0" smtClean="0"/>
              <a:t>Docker </a:t>
            </a:r>
          </a:p>
          <a:p>
            <a:pPr marL="285750" indent="-285750">
              <a:buFont typeface="Arial" panose="020B0604020202020204" pitchFamily="34" charset="0"/>
              <a:buChar char="•"/>
            </a:pPr>
            <a:r>
              <a:rPr lang="en-US" altLang="zh-TW" dirty="0" smtClean="0"/>
              <a:t>Linux</a:t>
            </a:r>
          </a:p>
          <a:p>
            <a:pPr marL="285750" indent="-285750">
              <a:buFont typeface="Arial" panose="020B0604020202020204" pitchFamily="34" charset="0"/>
              <a:buChar char="•"/>
            </a:pPr>
            <a:r>
              <a:rPr lang="en-US" altLang="zh-TW" dirty="0" smtClean="0"/>
              <a:t>Flask API</a:t>
            </a:r>
          </a:p>
          <a:p>
            <a:pPr marL="285750" indent="-285750">
              <a:buFont typeface="Arial" panose="020B0604020202020204" pitchFamily="34" charset="0"/>
              <a:buChar char="•"/>
            </a:pPr>
            <a:r>
              <a:rPr lang="en-US" altLang="zh-TW" dirty="0" err="1" smtClean="0"/>
              <a:t>GitLabRunner</a:t>
            </a:r>
            <a:r>
              <a:rPr lang="en-US" altLang="zh-TW" dirty="0" smtClean="0"/>
              <a:t> </a:t>
            </a:r>
          </a:p>
          <a:p>
            <a:pPr marL="285750" indent="-285750">
              <a:buFont typeface="Arial" panose="020B0604020202020204" pitchFamily="34" charset="0"/>
              <a:buChar char="•"/>
            </a:pPr>
            <a:r>
              <a:rPr lang="en-US" altLang="zh-TW" dirty="0" smtClean="0"/>
              <a:t>Airflow</a:t>
            </a:r>
          </a:p>
          <a:p>
            <a:pPr marL="285750" indent="-285750">
              <a:buFont typeface="Arial" panose="020B0604020202020204" pitchFamily="34" charset="0"/>
              <a:buChar char="•"/>
            </a:pPr>
            <a:r>
              <a:rPr lang="en-US" altLang="zh-TW" dirty="0" smtClean="0"/>
              <a:t>LDAP connect</a:t>
            </a:r>
          </a:p>
          <a:p>
            <a:pPr marL="285750" indent="-285750">
              <a:buFont typeface="Arial" panose="020B0604020202020204" pitchFamily="34" charset="0"/>
              <a:buChar char="•"/>
            </a:pPr>
            <a:r>
              <a:rPr lang="en-US" altLang="zh-TW" dirty="0" smtClean="0"/>
              <a:t>Django</a:t>
            </a:r>
          </a:p>
          <a:p>
            <a:pPr marL="285750" indent="-285750">
              <a:buFont typeface="Arial" panose="020B0604020202020204" pitchFamily="34" charset="0"/>
              <a:buChar char="•"/>
            </a:pPr>
            <a:r>
              <a:rPr lang="en-US" altLang="zh-TW" dirty="0" err="1" smtClean="0"/>
              <a:t>Vuejs</a:t>
            </a:r>
            <a:endParaRPr lang="zh-TW" altLang="en-US" dirty="0"/>
          </a:p>
        </p:txBody>
      </p:sp>
      <p:sp>
        <p:nvSpPr>
          <p:cNvPr id="38" name="文字方塊 37"/>
          <p:cNvSpPr txBox="1"/>
          <p:nvPr/>
        </p:nvSpPr>
        <p:spPr>
          <a:xfrm>
            <a:off x="1838947" y="1657273"/>
            <a:ext cx="1490088"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Data Scientist</a:t>
            </a:r>
            <a:endParaRPr lang="zh-TW" altLang="en-US" b="1" dirty="0">
              <a:latin typeface="Calibri" panose="020F0502020204030204" pitchFamily="34" charset="0"/>
              <a:cs typeface="Calibri" panose="020F0502020204030204" pitchFamily="34" charset="0"/>
            </a:endParaRPr>
          </a:p>
        </p:txBody>
      </p:sp>
      <p:sp>
        <p:nvSpPr>
          <p:cNvPr id="39" name="文字方塊 38"/>
          <p:cNvSpPr txBox="1"/>
          <p:nvPr/>
        </p:nvSpPr>
        <p:spPr>
          <a:xfrm>
            <a:off x="4757485" y="1657273"/>
            <a:ext cx="2483757" cy="369332"/>
          </a:xfrm>
          <a:prstGeom prst="rect">
            <a:avLst/>
          </a:prstGeom>
          <a:noFill/>
        </p:spPr>
        <p:txBody>
          <a:bodyPr wrap="none" rtlCol="0">
            <a:spAutoFit/>
          </a:bodyPr>
          <a:lstStyle/>
          <a:p>
            <a:pPr algn="ctr"/>
            <a:r>
              <a:rPr lang="en-US" altLang="zh-TW" b="1" dirty="0" smtClean="0">
                <a:latin typeface="Calibri" panose="020F0502020204030204" pitchFamily="34" charset="0"/>
                <a:cs typeface="Calibri" panose="020F0502020204030204" pitchFamily="34" charset="0"/>
              </a:rPr>
              <a:t>Advanced Data Scientist</a:t>
            </a:r>
            <a:endParaRPr lang="zh-TW" altLang="en-US" b="1" dirty="0">
              <a:latin typeface="Calibri" panose="020F0502020204030204" pitchFamily="34" charset="0"/>
              <a:cs typeface="Calibri" panose="020F0502020204030204" pitchFamily="34" charset="0"/>
            </a:endParaRPr>
          </a:p>
        </p:txBody>
      </p:sp>
      <p:sp>
        <p:nvSpPr>
          <p:cNvPr id="41" name="文字方塊 40"/>
          <p:cNvSpPr txBox="1"/>
          <p:nvPr/>
        </p:nvSpPr>
        <p:spPr>
          <a:xfrm>
            <a:off x="8483121" y="1657273"/>
            <a:ext cx="1739194" cy="369332"/>
          </a:xfrm>
          <a:prstGeom prst="rect">
            <a:avLst/>
          </a:prstGeom>
          <a:noFill/>
        </p:spPr>
        <p:txBody>
          <a:bodyPr wrap="none" rtlCol="0">
            <a:spAutoFit/>
          </a:bodyPr>
          <a:lstStyle/>
          <a:p>
            <a:pPr algn="ctr"/>
            <a:r>
              <a:rPr lang="en-US" altLang="zh-TW" b="1" dirty="0" err="1" smtClean="0">
                <a:latin typeface="Calibri" panose="020F0502020204030204" pitchFamily="34" charset="0"/>
                <a:cs typeface="Calibri" panose="020F0502020204030204" pitchFamily="34" charset="0"/>
              </a:rPr>
              <a:t>MLOps</a:t>
            </a:r>
            <a:r>
              <a:rPr lang="en-US" altLang="zh-TW" b="1" dirty="0" smtClean="0">
                <a:latin typeface="Calibri" panose="020F0502020204030204" pitchFamily="34" charset="0"/>
                <a:cs typeface="Calibri" panose="020F0502020204030204" pitchFamily="34" charset="0"/>
              </a:rPr>
              <a:t> Engineer</a:t>
            </a:r>
            <a:endParaRPr lang="zh-TW" altLang="en-US" b="1" dirty="0">
              <a:latin typeface="Calibri" panose="020F0502020204030204" pitchFamily="34" charset="0"/>
              <a:cs typeface="Calibri" panose="020F0502020204030204" pitchFamily="34" charset="0"/>
            </a:endParaRPr>
          </a:p>
        </p:txBody>
      </p:sp>
      <p:sp>
        <p:nvSpPr>
          <p:cNvPr id="42" name="文字方塊 41"/>
          <p:cNvSpPr txBox="1"/>
          <p:nvPr/>
        </p:nvSpPr>
        <p:spPr>
          <a:xfrm>
            <a:off x="1772341" y="2030145"/>
            <a:ext cx="1588897" cy="307777"/>
          </a:xfrm>
          <a:prstGeom prst="rect">
            <a:avLst/>
          </a:prstGeom>
          <a:noFill/>
        </p:spPr>
        <p:txBody>
          <a:bodyPr wrap="none" rtlCol="0">
            <a:spAutoFit/>
          </a:bodyPr>
          <a:lstStyle/>
          <a:p>
            <a:r>
              <a:rPr lang="en-US" altLang="zh-TW" sz="1400" dirty="0" smtClean="0"/>
              <a:t>2017/10 – 2020/05</a:t>
            </a:r>
            <a:endParaRPr lang="zh-TW" altLang="en-US" sz="1400" dirty="0"/>
          </a:p>
        </p:txBody>
      </p:sp>
      <p:sp>
        <p:nvSpPr>
          <p:cNvPr id="43" name="文字方塊 42"/>
          <p:cNvSpPr txBox="1"/>
          <p:nvPr/>
        </p:nvSpPr>
        <p:spPr>
          <a:xfrm>
            <a:off x="5206757" y="2030145"/>
            <a:ext cx="1588897" cy="307777"/>
          </a:xfrm>
          <a:prstGeom prst="rect">
            <a:avLst/>
          </a:prstGeom>
          <a:noFill/>
        </p:spPr>
        <p:txBody>
          <a:bodyPr wrap="none" rtlCol="0">
            <a:spAutoFit/>
          </a:bodyPr>
          <a:lstStyle/>
          <a:p>
            <a:r>
              <a:rPr lang="en-US" altLang="zh-TW" sz="1400" dirty="0" smtClean="0"/>
              <a:t>2020/05 – 2021/12</a:t>
            </a:r>
            <a:endParaRPr lang="zh-TW" altLang="en-US" sz="1400" dirty="0"/>
          </a:p>
        </p:txBody>
      </p:sp>
      <p:sp>
        <p:nvSpPr>
          <p:cNvPr id="44" name="文字方塊 43"/>
          <p:cNvSpPr txBox="1"/>
          <p:nvPr/>
        </p:nvSpPr>
        <p:spPr>
          <a:xfrm>
            <a:off x="8558269" y="2030145"/>
            <a:ext cx="1588897" cy="307777"/>
          </a:xfrm>
          <a:prstGeom prst="rect">
            <a:avLst/>
          </a:prstGeom>
          <a:noFill/>
        </p:spPr>
        <p:txBody>
          <a:bodyPr wrap="none" rtlCol="0">
            <a:spAutoFit/>
          </a:bodyPr>
          <a:lstStyle/>
          <a:p>
            <a:r>
              <a:rPr lang="en-US" altLang="zh-TW" sz="1400" dirty="0" smtClean="0"/>
              <a:t>2022/01 – 2024/05</a:t>
            </a:r>
            <a:endParaRPr lang="zh-TW" altLang="en-US" sz="1400" dirty="0"/>
          </a:p>
        </p:txBody>
      </p:sp>
      <p:sp>
        <p:nvSpPr>
          <p:cNvPr id="45" name="矩形 44"/>
          <p:cNvSpPr/>
          <p:nvPr/>
        </p:nvSpPr>
        <p:spPr>
          <a:xfrm>
            <a:off x="7894591" y="2791535"/>
            <a:ext cx="3182023" cy="3190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Tree>
    <p:extLst>
      <p:ext uri="{BB962C8B-B14F-4D97-AF65-F5344CB8AC3E}">
        <p14:creationId xmlns:p14="http://schemas.microsoft.com/office/powerpoint/2010/main" val="734530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7844052" y="2174265"/>
            <a:ext cx="4260887" cy="1675333"/>
            <a:chOff x="4962416" y="2095044"/>
            <a:chExt cx="7715400" cy="3033608"/>
          </a:xfrm>
        </p:grpSpPr>
        <p:pic>
          <p:nvPicPr>
            <p:cNvPr id="79" name="圖片 78"/>
            <p:cNvPicPr>
              <a:picLocks noChangeAspect="1"/>
            </p:cNvPicPr>
            <p:nvPr/>
          </p:nvPicPr>
          <p:blipFill rotWithShape="1">
            <a:blip r:embed="rId3" cstate="print">
              <a:extLst>
                <a:ext uri="{28A0092B-C50C-407E-A947-70E740481C1C}">
                  <a14:useLocalDpi xmlns:a14="http://schemas.microsoft.com/office/drawing/2010/main" val="0"/>
                </a:ext>
              </a:extLst>
            </a:blip>
            <a:srcRect t="18586"/>
            <a:stretch/>
          </p:blipFill>
          <p:spPr>
            <a:xfrm>
              <a:off x="4962416" y="2167415"/>
              <a:ext cx="7715400" cy="2961237"/>
            </a:xfrm>
            <a:prstGeom prst="rect">
              <a:avLst/>
            </a:prstGeom>
          </p:spPr>
        </p:pic>
        <p:sp>
          <p:nvSpPr>
            <p:cNvPr id="80" name="圓角矩形 79"/>
            <p:cNvSpPr/>
            <p:nvPr/>
          </p:nvSpPr>
          <p:spPr>
            <a:xfrm>
              <a:off x="5506317" y="2095044"/>
              <a:ext cx="7171499" cy="528948"/>
            </a:xfrm>
            <a:prstGeom prst="roundRect">
              <a:avLst>
                <a:gd name="adj" fmla="val 32223"/>
              </a:avLst>
            </a:prstGeom>
            <a:solidFill>
              <a:srgbClr val="266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600" b="1" dirty="0" smtClean="0">
                  <a:solidFill>
                    <a:schemeClr val="bg1"/>
                  </a:solidFill>
                  <a:latin typeface="微軟正黑體" panose="020B0604030504040204" pitchFamily="34" charset="-120"/>
                  <a:ea typeface="微軟正黑體" panose="020B0604030504040204" pitchFamily="34" charset="-120"/>
                </a:rPr>
                <a:t>Average with 85% hit rate (+-10%)</a:t>
              </a: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grpSp>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11250449" cy="646331"/>
            <a:chOff x="4829175" y="1093171"/>
            <a:chExt cx="11250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03</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10450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Projects – ML : Automated property valuation model</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圓角矩形 24"/>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Picture 8" descr="Medal "/>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0998468" y="287958"/>
            <a:ext cx="552829" cy="552829"/>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451361" y="5610317"/>
            <a:ext cx="11161038" cy="987723"/>
          </a:xfrm>
          <a:prstGeom prst="rect">
            <a:avLst/>
          </a:prstGeom>
          <a:solidFill>
            <a:srgbClr val="E6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8" name="向右箭號 27"/>
          <p:cNvSpPr/>
          <p:nvPr/>
        </p:nvSpPr>
        <p:spPr>
          <a:xfrm>
            <a:off x="7601098" y="2737805"/>
            <a:ext cx="655963" cy="513557"/>
          </a:xfrm>
          <a:prstGeom prst="striped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9" name="矩形 28"/>
          <p:cNvSpPr/>
          <p:nvPr/>
        </p:nvSpPr>
        <p:spPr>
          <a:xfrm>
            <a:off x="3146442" y="1847850"/>
            <a:ext cx="1071992" cy="249127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nvGrpSpPr>
          <p:cNvPr id="31" name="群組 30"/>
          <p:cNvGrpSpPr/>
          <p:nvPr/>
        </p:nvGrpSpPr>
        <p:grpSpPr>
          <a:xfrm>
            <a:off x="480978" y="1008106"/>
            <a:ext cx="5032788" cy="4263860"/>
            <a:chOff x="559836" y="1045259"/>
            <a:chExt cx="5032788" cy="4263860"/>
          </a:xfrm>
        </p:grpSpPr>
        <p:sp>
          <p:nvSpPr>
            <p:cNvPr id="33" name="圓角矩形 32"/>
            <p:cNvSpPr/>
            <p:nvPr/>
          </p:nvSpPr>
          <p:spPr>
            <a:xfrm>
              <a:off x="559836" y="1045259"/>
              <a:ext cx="2920871" cy="426386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4" name="橢圓 33"/>
            <p:cNvSpPr/>
            <p:nvPr/>
          </p:nvSpPr>
          <p:spPr>
            <a:xfrm>
              <a:off x="3475787" y="3298825"/>
              <a:ext cx="2111918" cy="189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a:p>
          </p:txBody>
        </p:sp>
        <p:sp>
          <p:nvSpPr>
            <p:cNvPr id="35" name="橢圓 34"/>
            <p:cNvSpPr/>
            <p:nvPr/>
          </p:nvSpPr>
          <p:spPr>
            <a:xfrm>
              <a:off x="3480704" y="1082568"/>
              <a:ext cx="2111920" cy="17261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sp>
        <p:nvSpPr>
          <p:cNvPr id="36" name="向右箭號 35"/>
          <p:cNvSpPr/>
          <p:nvPr/>
        </p:nvSpPr>
        <p:spPr>
          <a:xfrm>
            <a:off x="3798021" y="2538314"/>
            <a:ext cx="794264" cy="912540"/>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grpSp>
        <p:nvGrpSpPr>
          <p:cNvPr id="37" name="群組 36"/>
          <p:cNvGrpSpPr/>
          <p:nvPr/>
        </p:nvGrpSpPr>
        <p:grpSpPr>
          <a:xfrm>
            <a:off x="4716204" y="1547476"/>
            <a:ext cx="2760973" cy="2787782"/>
            <a:chOff x="6156562" y="1651520"/>
            <a:chExt cx="3226739" cy="3223956"/>
          </a:xfrm>
        </p:grpSpPr>
        <p:sp>
          <p:nvSpPr>
            <p:cNvPr id="38" name="橢圓 37"/>
            <p:cNvSpPr/>
            <p:nvPr/>
          </p:nvSpPr>
          <p:spPr>
            <a:xfrm>
              <a:off x="6156562" y="1651520"/>
              <a:ext cx="3226739" cy="3223956"/>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9" name="橢圓 38"/>
            <p:cNvSpPr/>
            <p:nvPr/>
          </p:nvSpPr>
          <p:spPr>
            <a:xfrm>
              <a:off x="6469933" y="1929789"/>
              <a:ext cx="2599997" cy="266741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0" name="橢圓 39"/>
            <p:cNvSpPr/>
            <p:nvPr/>
          </p:nvSpPr>
          <p:spPr>
            <a:xfrm>
              <a:off x="6832216" y="2302850"/>
              <a:ext cx="1893449" cy="1885593"/>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1" name="文字方塊 54"/>
            <p:cNvSpPr txBox="1"/>
            <p:nvPr/>
          </p:nvSpPr>
          <p:spPr>
            <a:xfrm>
              <a:off x="7292979" y="3047595"/>
              <a:ext cx="1063580" cy="605083"/>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altLang="zh-TW" sz="2800" b="1" dirty="0" smtClean="0">
                  <a:solidFill>
                    <a:schemeClr val="bg1"/>
                  </a:solidFill>
                  <a:latin typeface="Calibri" panose="020F0502020204030204" pitchFamily="34" charset="0"/>
                  <a:ea typeface="微軟正黑體" panose="020B0604030504040204" pitchFamily="34" charset="-120"/>
                  <a:cs typeface="Calibri" panose="020F0502020204030204" pitchFamily="34" charset="0"/>
                </a:rPr>
                <a:t>AVM</a:t>
              </a:r>
              <a:endParaRPr lang="zh-TW" altLang="en-US" sz="2800" b="1" dirty="0">
                <a:solidFill>
                  <a:schemeClr val="bg1"/>
                </a:solidFill>
                <a:latin typeface="Calibri" panose="020F0502020204030204" pitchFamily="34" charset="0"/>
                <a:ea typeface="微軟正黑體" panose="020B0604030504040204" pitchFamily="34" charset="-120"/>
                <a:cs typeface="Calibri" panose="020F0502020204030204" pitchFamily="34" charset="0"/>
              </a:endParaRPr>
            </a:p>
          </p:txBody>
        </p:sp>
      </p:grpSp>
      <p:cxnSp>
        <p:nvCxnSpPr>
          <p:cNvPr id="42" name="直線接點 41"/>
          <p:cNvCxnSpPr/>
          <p:nvPr/>
        </p:nvCxnSpPr>
        <p:spPr>
          <a:xfrm>
            <a:off x="451361" y="5515879"/>
            <a:ext cx="1116103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文字方塊 77"/>
          <p:cNvSpPr txBox="1"/>
          <p:nvPr/>
        </p:nvSpPr>
        <p:spPr>
          <a:xfrm>
            <a:off x="510495" y="5710745"/>
            <a:ext cx="8601009" cy="861774"/>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TW" sz="1600" spc="50" dirty="0">
                <a:latin typeface="微軟正黑體" panose="020B0604030504040204" pitchFamily="34" charset="-120"/>
                <a:ea typeface="微軟正黑體" panose="020B0604030504040204" pitchFamily="34" charset="-120"/>
              </a:rPr>
              <a:t>1. </a:t>
            </a:r>
            <a:r>
              <a:rPr lang="en-US" altLang="zh-TW" sz="1600" spc="50" dirty="0" smtClean="0">
                <a:latin typeface="微軟正黑體" panose="020B0604030504040204" pitchFamily="34" charset="-120"/>
                <a:ea typeface="微軟正黑體" panose="020B0604030504040204" pitchFamily="34" charset="-120"/>
              </a:rPr>
              <a:t>Sample : </a:t>
            </a:r>
            <a:r>
              <a:rPr lang="en-US" altLang="zh-TW" sz="1600" spc="50" dirty="0">
                <a:latin typeface="微軟正黑體" panose="020B0604030504040204" pitchFamily="34" charset="-120"/>
                <a:ea typeface="微軟正黑體" panose="020B0604030504040204" pitchFamily="34" charset="-120"/>
              </a:rPr>
              <a:t>The Consumer Banking </a:t>
            </a:r>
            <a:r>
              <a:rPr lang="en-US" altLang="zh-TW" sz="1600" spc="50" dirty="0" err="1">
                <a:latin typeface="微軟正黑體" panose="020B0604030504040204" pitchFamily="34" charset="-120"/>
                <a:ea typeface="微軟正黑體" panose="020B0604030504040204" pitchFamily="34" charset="-120"/>
              </a:rPr>
              <a:t>Propery</a:t>
            </a:r>
            <a:r>
              <a:rPr lang="en-US" altLang="zh-TW" sz="1600" spc="50" dirty="0">
                <a:latin typeface="微軟正黑體" panose="020B0604030504040204" pitchFamily="34" charset="-120"/>
                <a:ea typeface="微軟正黑體" panose="020B0604030504040204" pitchFamily="34" charset="-120"/>
              </a:rPr>
              <a:t> price evaluated by real people</a:t>
            </a:r>
            <a:r>
              <a:rPr lang="zh-TW" altLang="en-US" sz="1600" spc="50" dirty="0" smtClean="0">
                <a:latin typeface="微軟正黑體" panose="020B0604030504040204" pitchFamily="34" charset="-120"/>
                <a:ea typeface="微軟正黑體" panose="020B0604030504040204" pitchFamily="34" charset="-120"/>
              </a:rPr>
              <a:t>：</a:t>
            </a:r>
            <a:r>
              <a:rPr lang="en-US" altLang="zh-TW" sz="1600" spc="50" dirty="0" smtClean="0">
                <a:latin typeface="微軟正黑體" panose="020B0604030504040204" pitchFamily="34" charset="-120"/>
                <a:ea typeface="微軟正黑體" panose="020B0604030504040204" pitchFamily="34" charset="-120"/>
              </a:rPr>
              <a:t>27,398</a:t>
            </a:r>
            <a:endParaRPr lang="en-US" altLang="zh-TW" sz="1600" spc="50" dirty="0">
              <a:latin typeface="微軟正黑體" panose="020B0604030504040204" pitchFamily="34" charset="-120"/>
              <a:ea typeface="微軟正黑體" panose="020B0604030504040204" pitchFamily="34" charset="-120"/>
            </a:endParaRPr>
          </a:p>
          <a:p>
            <a:pPr>
              <a:lnSpc>
                <a:spcPts val="3000"/>
              </a:lnSpc>
            </a:pPr>
            <a:r>
              <a:rPr lang="en-US" altLang="zh-TW" sz="1600" spc="50" dirty="0">
                <a:latin typeface="微軟正黑體" panose="020B0604030504040204" pitchFamily="34" charset="-120"/>
                <a:ea typeface="微軟正黑體" panose="020B0604030504040204" pitchFamily="34" charset="-120"/>
              </a:rPr>
              <a:t>2. </a:t>
            </a:r>
            <a:r>
              <a:rPr lang="en-US" altLang="zh-TW" sz="1600" spc="50" dirty="0" smtClean="0">
                <a:latin typeface="微軟正黑體" panose="020B0604030504040204" pitchFamily="34" charset="-120"/>
                <a:ea typeface="微軟正黑體" panose="020B0604030504040204" pitchFamily="34" charset="-120"/>
              </a:rPr>
              <a:t>Property type Limited</a:t>
            </a:r>
            <a:r>
              <a:rPr lang="zh-TW" altLang="en-US" sz="1600" spc="50" dirty="0" smtClean="0">
                <a:latin typeface="微軟正黑體" panose="020B0604030504040204" pitchFamily="34" charset="-120"/>
                <a:ea typeface="微軟正黑體" panose="020B0604030504040204" pitchFamily="34" charset="-120"/>
              </a:rPr>
              <a:t>：</a:t>
            </a:r>
            <a:r>
              <a:rPr lang="en-US" altLang="zh-TW" sz="1600" spc="50" dirty="0">
                <a:latin typeface="微軟正黑體" panose="020B0604030504040204" pitchFamily="34" charset="-120"/>
                <a:ea typeface="微軟正黑體" panose="020B0604030504040204" pitchFamily="34" charset="-120"/>
              </a:rPr>
              <a:t>A</a:t>
            </a:r>
            <a:r>
              <a:rPr lang="en-US" altLang="zh-TW" sz="1600" spc="50" dirty="0" smtClean="0">
                <a:latin typeface="微軟正黑體" panose="020B0604030504040204" pitchFamily="34" charset="-120"/>
                <a:ea typeface="微軟正黑體" panose="020B0604030504040204" pitchFamily="34" charset="-120"/>
              </a:rPr>
              <a:t>partment</a:t>
            </a:r>
            <a:r>
              <a:rPr lang="zh-TW" altLang="en-US" sz="1600" spc="50" dirty="0" smtClean="0">
                <a:latin typeface="微軟正黑體" panose="020B0604030504040204" pitchFamily="34" charset="-120"/>
                <a:ea typeface="微軟正黑體" panose="020B0604030504040204" pitchFamily="34" charset="-120"/>
              </a:rPr>
              <a:t>、</a:t>
            </a:r>
            <a:r>
              <a:rPr lang="en-US" altLang="zh-TW" sz="1600" spc="50" dirty="0" smtClean="0">
                <a:latin typeface="微軟正黑體" panose="020B0604030504040204" pitchFamily="34" charset="-120"/>
                <a:ea typeface="微軟正黑體" panose="020B0604030504040204" pitchFamily="34" charset="-120"/>
              </a:rPr>
              <a:t>Apartment complex with elevator</a:t>
            </a:r>
            <a:endParaRPr lang="en-US" altLang="zh-TW" sz="1600" spc="50" dirty="0">
              <a:latin typeface="微軟正黑體" panose="020B0604030504040204" pitchFamily="34" charset="-120"/>
              <a:ea typeface="微軟正黑體" panose="020B0604030504040204" pitchFamily="34" charset="-120"/>
            </a:endParaRPr>
          </a:p>
        </p:txBody>
      </p:sp>
      <p:grpSp>
        <p:nvGrpSpPr>
          <p:cNvPr id="44" name="群組 43">
            <a:extLst>
              <a:ext uri="{FF2B5EF4-FFF2-40B4-BE49-F238E27FC236}">
                <a16:creationId xmlns:a16="http://schemas.microsoft.com/office/drawing/2014/main" id="{7806BFFD-0E03-4CE6-AD82-4089BC6DA96B}"/>
              </a:ext>
            </a:extLst>
          </p:cNvPr>
          <p:cNvGrpSpPr/>
          <p:nvPr/>
        </p:nvGrpSpPr>
        <p:grpSpPr>
          <a:xfrm>
            <a:off x="558198" y="2161890"/>
            <a:ext cx="2597655" cy="475200"/>
            <a:chOff x="558198" y="2545168"/>
            <a:chExt cx="2597655" cy="475200"/>
          </a:xfrm>
        </p:grpSpPr>
        <p:sp>
          <p:nvSpPr>
            <p:cNvPr id="45" name="圓角矩形 58">
              <a:extLst>
                <a:ext uri="{FF2B5EF4-FFF2-40B4-BE49-F238E27FC236}">
                  <a16:creationId xmlns:a16="http://schemas.microsoft.com/office/drawing/2014/main" id="{F6195D95-EFEE-430C-B2AB-11CD60C6B851}"/>
                </a:ext>
              </a:extLst>
            </p:cNvPr>
            <p:cNvSpPr/>
            <p:nvPr/>
          </p:nvSpPr>
          <p:spPr>
            <a:xfrm>
              <a:off x="1122986" y="2572829"/>
              <a:ext cx="2032867"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600" b="1" dirty="0" smtClean="0">
                  <a:solidFill>
                    <a:schemeClr val="bg1"/>
                  </a:solidFill>
                  <a:latin typeface="微軟正黑體" panose="020B0604030504040204" pitchFamily="34" charset="-120"/>
                  <a:ea typeface="微軟正黑體" panose="020B0604030504040204" pitchFamily="34" charset="-120"/>
                </a:rPr>
                <a:t>GIS POI</a:t>
              </a: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46" name="圖片 45">
              <a:extLst>
                <a:ext uri="{FF2B5EF4-FFF2-40B4-BE49-F238E27FC236}">
                  <a16:creationId xmlns:a16="http://schemas.microsoft.com/office/drawing/2014/main" id="{56C016A9-66FD-4C87-B551-55EEB76B22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198" y="2545168"/>
              <a:ext cx="475200" cy="475200"/>
            </a:xfrm>
            <a:prstGeom prst="rect">
              <a:avLst/>
            </a:prstGeom>
          </p:spPr>
        </p:pic>
      </p:grpSp>
      <p:grpSp>
        <p:nvGrpSpPr>
          <p:cNvPr id="47" name="群組 46">
            <a:extLst>
              <a:ext uri="{FF2B5EF4-FFF2-40B4-BE49-F238E27FC236}">
                <a16:creationId xmlns:a16="http://schemas.microsoft.com/office/drawing/2014/main" id="{52C880A0-4211-43C1-826F-F826BC0409A5}"/>
              </a:ext>
            </a:extLst>
          </p:cNvPr>
          <p:cNvGrpSpPr/>
          <p:nvPr/>
        </p:nvGrpSpPr>
        <p:grpSpPr>
          <a:xfrm>
            <a:off x="562858" y="2736175"/>
            <a:ext cx="2584229" cy="578646"/>
            <a:chOff x="562858" y="3116679"/>
            <a:chExt cx="2584229" cy="578646"/>
          </a:xfrm>
        </p:grpSpPr>
        <p:sp>
          <p:nvSpPr>
            <p:cNvPr id="48" name="圓角矩形 56">
              <a:extLst>
                <a:ext uri="{FF2B5EF4-FFF2-40B4-BE49-F238E27FC236}">
                  <a16:creationId xmlns:a16="http://schemas.microsoft.com/office/drawing/2014/main" id="{C1D45AF9-BFB0-4804-88FA-FA496DC0B39D}"/>
                </a:ext>
              </a:extLst>
            </p:cNvPr>
            <p:cNvSpPr/>
            <p:nvPr/>
          </p:nvSpPr>
          <p:spPr>
            <a:xfrm>
              <a:off x="1122986" y="3116679"/>
              <a:ext cx="2024101" cy="578646"/>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600" b="1" dirty="0" smtClean="0">
                  <a:solidFill>
                    <a:schemeClr val="bg1"/>
                  </a:solidFill>
                  <a:latin typeface="微軟正黑體" panose="020B0604030504040204" pitchFamily="34" charset="-120"/>
                  <a:ea typeface="微軟正黑體" panose="020B0604030504040204" pitchFamily="34" charset="-120"/>
                </a:rPr>
                <a:t>Feature engineering</a:t>
              </a: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49" name="圖片 48">
              <a:extLst>
                <a:ext uri="{FF2B5EF4-FFF2-40B4-BE49-F238E27FC236}">
                  <a16:creationId xmlns:a16="http://schemas.microsoft.com/office/drawing/2014/main" id="{9B02F163-6C6B-4A90-954D-1B993C859048}"/>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562858" y="3166370"/>
              <a:ext cx="470540" cy="475200"/>
            </a:xfrm>
            <a:prstGeom prst="rect">
              <a:avLst/>
            </a:prstGeom>
          </p:spPr>
        </p:pic>
      </p:grpSp>
      <p:grpSp>
        <p:nvGrpSpPr>
          <p:cNvPr id="50" name="群組 49"/>
          <p:cNvGrpSpPr/>
          <p:nvPr/>
        </p:nvGrpSpPr>
        <p:grpSpPr>
          <a:xfrm>
            <a:off x="556529" y="3409842"/>
            <a:ext cx="2590900" cy="468000"/>
            <a:chOff x="556529" y="3370712"/>
            <a:chExt cx="2590900" cy="468000"/>
          </a:xfrm>
        </p:grpSpPr>
        <p:sp>
          <p:nvSpPr>
            <p:cNvPr id="51" name="圓角矩形 50"/>
            <p:cNvSpPr/>
            <p:nvPr/>
          </p:nvSpPr>
          <p:spPr>
            <a:xfrm>
              <a:off x="1123326" y="3390591"/>
              <a:ext cx="2024103"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solidFill>
                    <a:schemeClr val="bg1"/>
                  </a:solidFill>
                  <a:latin typeface="微軟正黑體" panose="020B0604030504040204" pitchFamily="34" charset="-120"/>
                  <a:ea typeface="微軟正黑體" panose="020B0604030504040204" pitchFamily="34" charset="-120"/>
                </a:rPr>
                <a:t>Similiarity</a:t>
              </a:r>
              <a:r>
                <a:rPr lang="en-US" altLang="zh-TW" sz="1600" b="1" dirty="0" smtClean="0">
                  <a:solidFill>
                    <a:schemeClr val="bg1"/>
                  </a:solidFill>
                  <a:latin typeface="微軟正黑體" panose="020B0604030504040204" pitchFamily="34" charset="-120"/>
                  <a:ea typeface="微軟正黑體" panose="020B0604030504040204" pitchFamily="34" charset="-120"/>
                </a:rPr>
                <a:t> house</a:t>
              </a: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52" name="圖片 51">
              <a:extLst>
                <a:ext uri="{FF2B5EF4-FFF2-40B4-BE49-F238E27FC236}">
                  <a16:creationId xmlns:a16="http://schemas.microsoft.com/office/drawing/2014/main" id="{6476BD48-F004-4E4F-A87D-97BD0FEE449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529" y="3370712"/>
              <a:ext cx="468000" cy="468000"/>
            </a:xfrm>
            <a:prstGeom prst="rect">
              <a:avLst/>
            </a:prstGeom>
          </p:spPr>
        </p:pic>
      </p:grpSp>
      <p:grpSp>
        <p:nvGrpSpPr>
          <p:cNvPr id="53" name="群組 52"/>
          <p:cNvGrpSpPr/>
          <p:nvPr/>
        </p:nvGrpSpPr>
        <p:grpSpPr>
          <a:xfrm>
            <a:off x="559257" y="4026619"/>
            <a:ext cx="2587832" cy="475200"/>
            <a:chOff x="559257" y="4026619"/>
            <a:chExt cx="2587832" cy="475200"/>
          </a:xfrm>
        </p:grpSpPr>
        <p:sp>
          <p:nvSpPr>
            <p:cNvPr id="54" name="圓角矩形 53"/>
            <p:cNvSpPr/>
            <p:nvPr/>
          </p:nvSpPr>
          <p:spPr>
            <a:xfrm>
              <a:off x="1122986" y="4050426"/>
              <a:ext cx="2024103" cy="419878"/>
            </a:xfrm>
            <a:prstGeom prst="roundRect">
              <a:avLst>
                <a:gd name="adj" fmla="val 32223"/>
              </a:avLst>
            </a:prstGeom>
            <a:solidFill>
              <a:srgbClr val="00B050">
                <a:alpha val="6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b="1" dirty="0" smtClean="0">
                  <a:latin typeface="微軟正黑體" panose="020B0604030504040204" pitchFamily="34" charset="-120"/>
                  <a:ea typeface="微軟正黑體" panose="020B0604030504040204" pitchFamily="34" charset="-120"/>
                </a:rPr>
                <a:t>True Price Model</a:t>
              </a:r>
              <a:endParaRPr lang="zh-TW" altLang="en-US" sz="1600" b="1" dirty="0">
                <a:latin typeface="微軟正黑體" panose="020B0604030504040204" pitchFamily="34" charset="-120"/>
                <a:ea typeface="微軟正黑體" panose="020B0604030504040204" pitchFamily="34" charset="-120"/>
              </a:endParaRPr>
            </a:p>
          </p:txBody>
        </p:sp>
        <p:pic>
          <p:nvPicPr>
            <p:cNvPr id="55" name="圖片 54">
              <a:extLst>
                <a:ext uri="{FF2B5EF4-FFF2-40B4-BE49-F238E27FC236}">
                  <a16:creationId xmlns:a16="http://schemas.microsoft.com/office/drawing/2014/main" id="{911AC3FF-31E0-4022-8208-DB4365C9A2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9257" y="4026619"/>
              <a:ext cx="475200" cy="475200"/>
            </a:xfrm>
            <a:prstGeom prst="rect">
              <a:avLst/>
            </a:prstGeom>
          </p:spPr>
        </p:pic>
      </p:grpSp>
      <p:grpSp>
        <p:nvGrpSpPr>
          <p:cNvPr id="59" name="群組 58">
            <a:extLst>
              <a:ext uri="{FF2B5EF4-FFF2-40B4-BE49-F238E27FC236}">
                <a16:creationId xmlns:a16="http://schemas.microsoft.com/office/drawing/2014/main" id="{AE9E720B-C4E9-4D08-9283-4EE1E8836A57}"/>
              </a:ext>
            </a:extLst>
          </p:cNvPr>
          <p:cNvGrpSpPr/>
          <p:nvPr/>
        </p:nvGrpSpPr>
        <p:grpSpPr>
          <a:xfrm>
            <a:off x="605351" y="1553304"/>
            <a:ext cx="2532129" cy="459810"/>
            <a:chOff x="614958" y="1273147"/>
            <a:chExt cx="2532129" cy="459810"/>
          </a:xfrm>
        </p:grpSpPr>
        <p:sp>
          <p:nvSpPr>
            <p:cNvPr id="60" name="圓角矩形 59"/>
            <p:cNvSpPr/>
            <p:nvPr/>
          </p:nvSpPr>
          <p:spPr>
            <a:xfrm>
              <a:off x="1122987" y="1293113"/>
              <a:ext cx="2024100"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600" b="1" dirty="0" smtClean="0">
                  <a:solidFill>
                    <a:schemeClr val="bg1"/>
                  </a:solidFill>
                  <a:latin typeface="微軟正黑體" panose="020B0604030504040204" pitchFamily="34" charset="-120"/>
                  <a:ea typeface="微軟正黑體" panose="020B0604030504040204" pitchFamily="34" charset="-120"/>
                </a:rPr>
                <a:t>Property Info</a:t>
              </a: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61" name="圖片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4958" y="1273147"/>
              <a:ext cx="459810" cy="459810"/>
            </a:xfrm>
            <a:prstGeom prst="rect">
              <a:avLst/>
            </a:prstGeom>
          </p:spPr>
        </p:pic>
      </p:grpSp>
      <p:grpSp>
        <p:nvGrpSpPr>
          <p:cNvPr id="63" name="群組 62">
            <a:extLst>
              <a:ext uri="{FF2B5EF4-FFF2-40B4-BE49-F238E27FC236}">
                <a16:creationId xmlns:a16="http://schemas.microsoft.com/office/drawing/2014/main" id="{92B59EDA-431D-48FC-B38D-80DF26515803}"/>
              </a:ext>
            </a:extLst>
          </p:cNvPr>
          <p:cNvGrpSpPr/>
          <p:nvPr/>
        </p:nvGrpSpPr>
        <p:grpSpPr>
          <a:xfrm>
            <a:off x="3324627" y="4461852"/>
            <a:ext cx="1637789" cy="640960"/>
            <a:chOff x="3844083" y="4707523"/>
            <a:chExt cx="1637789" cy="640960"/>
          </a:xfrm>
        </p:grpSpPr>
        <p:sp>
          <p:nvSpPr>
            <p:cNvPr id="64" name="文字方塊 79">
              <a:extLst>
                <a:ext uri="{FF2B5EF4-FFF2-40B4-BE49-F238E27FC236}">
                  <a16:creationId xmlns:a16="http://schemas.microsoft.com/office/drawing/2014/main" id="{59B6FECF-7BB3-4495-8304-A64C9C672052}"/>
                </a:ext>
              </a:extLst>
            </p:cNvPr>
            <p:cNvSpPr txBox="1"/>
            <p:nvPr/>
          </p:nvSpPr>
          <p:spPr>
            <a:xfrm>
              <a:off x="4273286" y="5033332"/>
              <a:ext cx="779381" cy="315151"/>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100" b="1" dirty="0" err="1">
                  <a:latin typeface="微軟正黑體" panose="020B0604030504040204" pitchFamily="34" charset="-120"/>
                  <a:ea typeface="微軟正黑體" panose="020B0604030504040204" pitchFamily="34" charset="-120"/>
                </a:rPr>
                <a:t>XGBoost</a:t>
              </a:r>
              <a:endParaRPr lang="zh-TW" altLang="en-US" sz="1100" b="1" dirty="0">
                <a:latin typeface="微軟正黑體" panose="020B0604030504040204" pitchFamily="34" charset="-120"/>
                <a:ea typeface="微軟正黑體" panose="020B0604030504040204" pitchFamily="34" charset="-120"/>
              </a:endParaRPr>
            </a:p>
          </p:txBody>
        </p:sp>
        <p:sp>
          <p:nvSpPr>
            <p:cNvPr id="65" name="矩形 64">
              <a:extLst>
                <a:ext uri="{FF2B5EF4-FFF2-40B4-BE49-F238E27FC236}">
                  <a16:creationId xmlns:a16="http://schemas.microsoft.com/office/drawing/2014/main" id="{3F7084F9-C6F6-490A-88B0-1359ADB99129}"/>
                </a:ext>
              </a:extLst>
            </p:cNvPr>
            <p:cNvSpPr/>
            <p:nvPr/>
          </p:nvSpPr>
          <p:spPr>
            <a:xfrm>
              <a:off x="3921428" y="4707523"/>
              <a:ext cx="1483098" cy="375872"/>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400" b="1" dirty="0">
                  <a:latin typeface="微軟正黑體" panose="020B0604030504040204" pitchFamily="34" charset="-120"/>
                  <a:ea typeface="微軟正黑體" panose="020B0604030504040204" pitchFamily="34" charset="-120"/>
                </a:rPr>
                <a:t>Model Method</a:t>
              </a:r>
            </a:p>
          </p:txBody>
        </p:sp>
        <p:cxnSp>
          <p:nvCxnSpPr>
            <p:cNvPr id="66" name="直線接點 65">
              <a:extLst>
                <a:ext uri="{FF2B5EF4-FFF2-40B4-BE49-F238E27FC236}">
                  <a16:creationId xmlns:a16="http://schemas.microsoft.com/office/drawing/2014/main" id="{2F915365-96BA-4B37-9C5B-8A93B150ACDA}"/>
                </a:ext>
              </a:extLst>
            </p:cNvPr>
            <p:cNvCxnSpPr/>
            <p:nvPr/>
          </p:nvCxnSpPr>
          <p:spPr>
            <a:xfrm flipH="1" flipV="1">
              <a:off x="3844083" y="5080511"/>
              <a:ext cx="1637789" cy="1077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群組 66">
            <a:extLst>
              <a:ext uri="{FF2B5EF4-FFF2-40B4-BE49-F238E27FC236}">
                <a16:creationId xmlns:a16="http://schemas.microsoft.com/office/drawing/2014/main" id="{9DF5E8C8-09CA-478D-80C6-D0CE810FE844}"/>
              </a:ext>
            </a:extLst>
          </p:cNvPr>
          <p:cNvGrpSpPr/>
          <p:nvPr/>
        </p:nvGrpSpPr>
        <p:grpSpPr>
          <a:xfrm>
            <a:off x="5336494" y="4941140"/>
            <a:ext cx="1802363" cy="681997"/>
            <a:chOff x="5624276" y="4707523"/>
            <a:chExt cx="1802363" cy="681997"/>
          </a:xfrm>
        </p:grpSpPr>
        <p:sp>
          <p:nvSpPr>
            <p:cNvPr id="68" name="矩形 67">
              <a:extLst>
                <a:ext uri="{FF2B5EF4-FFF2-40B4-BE49-F238E27FC236}">
                  <a16:creationId xmlns:a16="http://schemas.microsoft.com/office/drawing/2014/main" id="{FE3F4F2E-88BE-4C60-9787-EEF756B5762A}"/>
                </a:ext>
              </a:extLst>
            </p:cNvPr>
            <p:cNvSpPr/>
            <p:nvPr/>
          </p:nvSpPr>
          <p:spPr>
            <a:xfrm>
              <a:off x="5795270" y="5043271"/>
              <a:ext cx="1457450" cy="346249"/>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100" b="1" dirty="0" smtClean="0">
                  <a:latin typeface="微軟正黑體" panose="020B0604030504040204" pitchFamily="34" charset="-120"/>
                  <a:ea typeface="微軟正黑體" panose="020B0604030504040204" pitchFamily="34" charset="-120"/>
                </a:rPr>
                <a:t>2020/11 – 2020/12</a:t>
              </a:r>
              <a:endParaRPr lang="en-US" altLang="zh-TW" sz="1100" b="1" dirty="0">
                <a:latin typeface="微軟正黑體" panose="020B0604030504040204" pitchFamily="34" charset="-120"/>
                <a:ea typeface="微軟正黑體" panose="020B0604030504040204" pitchFamily="34" charset="-120"/>
              </a:endParaRPr>
            </a:p>
          </p:txBody>
        </p:sp>
        <p:sp>
          <p:nvSpPr>
            <p:cNvPr id="69" name="文字方塊 84">
              <a:extLst>
                <a:ext uri="{FF2B5EF4-FFF2-40B4-BE49-F238E27FC236}">
                  <a16:creationId xmlns:a16="http://schemas.microsoft.com/office/drawing/2014/main" id="{A6487A75-EF28-4B5F-A30D-4E713EB30F29}"/>
                </a:ext>
              </a:extLst>
            </p:cNvPr>
            <p:cNvSpPr txBox="1"/>
            <p:nvPr/>
          </p:nvSpPr>
          <p:spPr>
            <a:xfrm>
              <a:off x="5916674" y="4707523"/>
              <a:ext cx="1214627" cy="37587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400" b="1" dirty="0" smtClean="0">
                  <a:latin typeface="微軟正黑體" panose="020B0604030504040204" pitchFamily="34" charset="-120"/>
                  <a:ea typeface="微軟正黑體" panose="020B0604030504040204" pitchFamily="34" charset="-120"/>
                </a:rPr>
                <a:t>Test </a:t>
              </a:r>
              <a:r>
                <a:rPr lang="en-US" altLang="zh-TW" sz="1400" b="1" dirty="0">
                  <a:latin typeface="微軟正黑體" panose="020B0604030504040204" pitchFamily="34" charset="-120"/>
                  <a:ea typeface="微軟正黑體" panose="020B0604030504040204" pitchFamily="34" charset="-120"/>
                </a:rPr>
                <a:t>Sample</a:t>
              </a:r>
            </a:p>
          </p:txBody>
        </p:sp>
        <p:cxnSp>
          <p:nvCxnSpPr>
            <p:cNvPr id="70" name="直線接點 69">
              <a:extLst>
                <a:ext uri="{FF2B5EF4-FFF2-40B4-BE49-F238E27FC236}">
                  <a16:creationId xmlns:a16="http://schemas.microsoft.com/office/drawing/2014/main" id="{1A95C840-E486-4745-83EC-34FF590B4036}"/>
                </a:ext>
              </a:extLst>
            </p:cNvPr>
            <p:cNvCxnSpPr/>
            <p:nvPr/>
          </p:nvCxnSpPr>
          <p:spPr>
            <a:xfrm flipH="1" flipV="1">
              <a:off x="5624276" y="5108522"/>
              <a:ext cx="180236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群組 70">
            <a:extLst>
              <a:ext uri="{FF2B5EF4-FFF2-40B4-BE49-F238E27FC236}">
                <a16:creationId xmlns:a16="http://schemas.microsoft.com/office/drawing/2014/main" id="{0C8D040E-8A1C-4610-98D6-F605F2BC2A47}"/>
              </a:ext>
            </a:extLst>
          </p:cNvPr>
          <p:cNvGrpSpPr/>
          <p:nvPr/>
        </p:nvGrpSpPr>
        <p:grpSpPr>
          <a:xfrm>
            <a:off x="7061201" y="4446655"/>
            <a:ext cx="1792477" cy="650899"/>
            <a:chOff x="7129785" y="4707523"/>
            <a:chExt cx="1792477" cy="650899"/>
          </a:xfrm>
        </p:grpSpPr>
        <p:sp>
          <p:nvSpPr>
            <p:cNvPr id="72" name="文字方塊 87">
              <a:extLst>
                <a:ext uri="{FF2B5EF4-FFF2-40B4-BE49-F238E27FC236}">
                  <a16:creationId xmlns:a16="http://schemas.microsoft.com/office/drawing/2014/main" id="{2A310509-667A-45AA-9264-EC69B75C8B8C}"/>
                </a:ext>
              </a:extLst>
            </p:cNvPr>
            <p:cNvSpPr txBox="1"/>
            <p:nvPr/>
          </p:nvSpPr>
          <p:spPr>
            <a:xfrm>
              <a:off x="7545762" y="4707523"/>
              <a:ext cx="960519" cy="415498"/>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400" b="1" dirty="0">
                  <a:latin typeface="微軟正黑體" panose="020B0604030504040204" pitchFamily="34" charset="-120"/>
                  <a:ea typeface="微軟正黑體" panose="020B0604030504040204" pitchFamily="34" charset="-120"/>
                </a:rPr>
                <a:t>Segment</a:t>
              </a:r>
            </a:p>
          </p:txBody>
        </p:sp>
        <p:sp>
          <p:nvSpPr>
            <p:cNvPr id="73" name="矩形 72">
              <a:extLst>
                <a:ext uri="{FF2B5EF4-FFF2-40B4-BE49-F238E27FC236}">
                  <a16:creationId xmlns:a16="http://schemas.microsoft.com/office/drawing/2014/main" id="{D65483BF-ADB7-4CA1-94A3-EF2B4B131761}"/>
                </a:ext>
              </a:extLst>
            </p:cNvPr>
            <p:cNvSpPr/>
            <p:nvPr/>
          </p:nvSpPr>
          <p:spPr>
            <a:xfrm>
              <a:off x="7129785" y="5043271"/>
              <a:ext cx="1792477" cy="315151"/>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100" b="1" dirty="0" smtClean="0">
                  <a:latin typeface="微軟正黑體" panose="020B0604030504040204" pitchFamily="34" charset="-120"/>
                  <a:ea typeface="微軟正黑體" panose="020B0604030504040204" pitchFamily="34" charset="-120"/>
                </a:rPr>
                <a:t>Municipality + Hsinchu </a:t>
              </a:r>
              <a:endParaRPr lang="zh-TW" altLang="en-US" sz="1100" b="1" dirty="0">
                <a:latin typeface="微軟正黑體" panose="020B0604030504040204" pitchFamily="34" charset="-120"/>
                <a:ea typeface="微軟正黑體" panose="020B0604030504040204" pitchFamily="34" charset="-120"/>
              </a:endParaRPr>
            </a:p>
          </p:txBody>
        </p:sp>
        <p:cxnSp>
          <p:nvCxnSpPr>
            <p:cNvPr id="74" name="直線接點 73">
              <a:extLst>
                <a:ext uri="{FF2B5EF4-FFF2-40B4-BE49-F238E27FC236}">
                  <a16:creationId xmlns:a16="http://schemas.microsoft.com/office/drawing/2014/main" id="{6E60F72A-4133-462C-9F25-5754D67A62FF}"/>
                </a:ext>
              </a:extLst>
            </p:cNvPr>
            <p:cNvCxnSpPr/>
            <p:nvPr/>
          </p:nvCxnSpPr>
          <p:spPr>
            <a:xfrm flipH="1">
              <a:off x="7569311" y="5113980"/>
              <a:ext cx="91342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5" name="群組 74">
            <a:extLst>
              <a:ext uri="{FF2B5EF4-FFF2-40B4-BE49-F238E27FC236}">
                <a16:creationId xmlns:a16="http://schemas.microsoft.com/office/drawing/2014/main" id="{9DF5E8C8-09CA-478D-80C6-D0CE810FE844}"/>
              </a:ext>
            </a:extLst>
          </p:cNvPr>
          <p:cNvGrpSpPr/>
          <p:nvPr/>
        </p:nvGrpSpPr>
        <p:grpSpPr>
          <a:xfrm>
            <a:off x="5026744" y="4440029"/>
            <a:ext cx="2418931" cy="650899"/>
            <a:chOff x="5314526" y="4707523"/>
            <a:chExt cx="2418931" cy="650899"/>
          </a:xfrm>
        </p:grpSpPr>
        <p:sp>
          <p:nvSpPr>
            <p:cNvPr id="76" name="矩形 75">
              <a:extLst>
                <a:ext uri="{FF2B5EF4-FFF2-40B4-BE49-F238E27FC236}">
                  <a16:creationId xmlns:a16="http://schemas.microsoft.com/office/drawing/2014/main" id="{FE3F4F2E-88BE-4C60-9787-EEF756B5762A}"/>
                </a:ext>
              </a:extLst>
            </p:cNvPr>
            <p:cNvSpPr/>
            <p:nvPr/>
          </p:nvSpPr>
          <p:spPr>
            <a:xfrm>
              <a:off x="5953161" y="5043271"/>
              <a:ext cx="1141658" cy="315151"/>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100" b="1" dirty="0" smtClean="0">
                  <a:latin typeface="微軟正黑體" panose="020B0604030504040204" pitchFamily="34" charset="-120"/>
                  <a:ea typeface="微軟正黑體" panose="020B0604030504040204" pitchFamily="34" charset="-120"/>
                </a:rPr>
                <a:t>2017-2020/10</a:t>
              </a:r>
              <a:endParaRPr lang="en-US" altLang="zh-TW" sz="1100" b="1" dirty="0">
                <a:latin typeface="微軟正黑體" panose="020B0604030504040204" pitchFamily="34" charset="-120"/>
                <a:ea typeface="微軟正黑體" panose="020B0604030504040204" pitchFamily="34" charset="-120"/>
              </a:endParaRPr>
            </a:p>
          </p:txBody>
        </p:sp>
        <p:sp>
          <p:nvSpPr>
            <p:cNvPr id="77" name="文字方塊 84">
              <a:extLst>
                <a:ext uri="{FF2B5EF4-FFF2-40B4-BE49-F238E27FC236}">
                  <a16:creationId xmlns:a16="http://schemas.microsoft.com/office/drawing/2014/main" id="{A6487A75-EF28-4B5F-A30D-4E713EB30F29}"/>
                </a:ext>
              </a:extLst>
            </p:cNvPr>
            <p:cNvSpPr txBox="1"/>
            <p:nvPr/>
          </p:nvSpPr>
          <p:spPr>
            <a:xfrm>
              <a:off x="5314526" y="4707523"/>
              <a:ext cx="2418931" cy="37587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TW" sz="1400" b="1" dirty="0" smtClean="0">
                  <a:latin typeface="微軟正黑體" panose="020B0604030504040204" pitchFamily="34" charset="-120"/>
                  <a:ea typeface="微軟正黑體" panose="020B0604030504040204" pitchFamily="34" charset="-120"/>
                </a:rPr>
                <a:t>Train Sample(5 Fold Valid)</a:t>
              </a:r>
              <a:endParaRPr lang="en-US" altLang="zh-TW" sz="1400" b="1" dirty="0">
                <a:latin typeface="微軟正黑體" panose="020B0604030504040204" pitchFamily="34" charset="-120"/>
                <a:ea typeface="微軟正黑體" panose="020B0604030504040204" pitchFamily="34" charset="-120"/>
              </a:endParaRPr>
            </a:p>
          </p:txBody>
        </p:sp>
        <p:cxnSp>
          <p:nvCxnSpPr>
            <p:cNvPr id="78" name="直線接點 77">
              <a:extLst>
                <a:ext uri="{FF2B5EF4-FFF2-40B4-BE49-F238E27FC236}">
                  <a16:creationId xmlns:a16="http://schemas.microsoft.com/office/drawing/2014/main" id="{1A95C840-E486-4745-83EC-34FF590B4036}"/>
                </a:ext>
              </a:extLst>
            </p:cNvPr>
            <p:cNvCxnSpPr/>
            <p:nvPr/>
          </p:nvCxnSpPr>
          <p:spPr>
            <a:xfrm flipH="1" flipV="1">
              <a:off x="5624276" y="5108522"/>
              <a:ext cx="180236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8671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9232216" cy="646331"/>
            <a:chOff x="4829175" y="1093171"/>
            <a:chExt cx="9232216"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03</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8431998" cy="584775"/>
            </a:xfrm>
            <a:prstGeom prst="rect">
              <a:avLst/>
            </a:prstGeom>
            <a:noFill/>
          </p:spPr>
          <p:txBody>
            <a:bodyPr wrap="square" rtlCol="0">
              <a:spAutoFit/>
            </a:bodyPr>
            <a:lstStyle/>
            <a:p>
              <a:pPr lvl="0">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Projects </a:t>
              </a:r>
              <a:r>
                <a:rPr lang="en-US" altLang="zh-TW" sz="3200" b="1" dirty="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ML : Personal </a:t>
              </a:r>
              <a:r>
                <a:rPr lang="en-US" altLang="zh-TW" sz="3200" b="1" dirty="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risk assessment model</a:t>
              </a: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圓角矩形 24"/>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Picture 8" descr="Medal "/>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0998468" y="287958"/>
            <a:ext cx="552829" cy="552829"/>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530219" y="5647470"/>
            <a:ext cx="11161038" cy="1132355"/>
          </a:xfrm>
          <a:prstGeom prst="rect">
            <a:avLst/>
          </a:prstGeom>
          <a:solidFill>
            <a:srgbClr val="E6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4" name="向右箭號 33"/>
          <p:cNvSpPr/>
          <p:nvPr/>
        </p:nvSpPr>
        <p:spPr>
          <a:xfrm>
            <a:off x="7679956" y="2774958"/>
            <a:ext cx="655963" cy="513557"/>
          </a:xfrm>
          <a:prstGeom prst="striped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矩形 34"/>
          <p:cNvSpPr/>
          <p:nvPr/>
        </p:nvSpPr>
        <p:spPr>
          <a:xfrm>
            <a:off x="3225300" y="1885003"/>
            <a:ext cx="1071992" cy="249127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36" name="群組 35"/>
          <p:cNvGrpSpPr/>
          <p:nvPr/>
        </p:nvGrpSpPr>
        <p:grpSpPr>
          <a:xfrm>
            <a:off x="559836" y="1045259"/>
            <a:ext cx="5032788" cy="4263860"/>
            <a:chOff x="559836" y="1045259"/>
            <a:chExt cx="5032788" cy="4263860"/>
          </a:xfrm>
        </p:grpSpPr>
        <p:sp>
          <p:nvSpPr>
            <p:cNvPr id="37" name="圓角矩形 36"/>
            <p:cNvSpPr/>
            <p:nvPr/>
          </p:nvSpPr>
          <p:spPr>
            <a:xfrm>
              <a:off x="559836" y="1045259"/>
              <a:ext cx="2920871" cy="426386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0" name="橢圓 39"/>
            <p:cNvSpPr/>
            <p:nvPr/>
          </p:nvSpPr>
          <p:spPr>
            <a:xfrm>
              <a:off x="3475787" y="3298825"/>
              <a:ext cx="2111918" cy="189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41" name="橢圓 40"/>
            <p:cNvSpPr/>
            <p:nvPr/>
          </p:nvSpPr>
          <p:spPr>
            <a:xfrm>
              <a:off x="3480704" y="1082568"/>
              <a:ext cx="2111920" cy="17261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42" name="群組 41"/>
          <p:cNvGrpSpPr/>
          <p:nvPr/>
        </p:nvGrpSpPr>
        <p:grpSpPr>
          <a:xfrm>
            <a:off x="781337" y="1522909"/>
            <a:ext cx="2560986" cy="508894"/>
            <a:chOff x="1480716" y="1450535"/>
            <a:chExt cx="2560986" cy="508894"/>
          </a:xfrm>
        </p:grpSpPr>
        <p:sp>
          <p:nvSpPr>
            <p:cNvPr id="43" name="圓角矩形 42"/>
            <p:cNvSpPr/>
            <p:nvPr/>
          </p:nvSpPr>
          <p:spPr>
            <a:xfrm>
              <a:off x="2017602" y="1539551"/>
              <a:ext cx="2024100"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Customer Info</a:t>
              </a:r>
              <a:endParaRPr kumimoji="0" lang="zh-TW" altLang="en-US" sz="1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pic>
          <p:nvPicPr>
            <p:cNvPr id="44" name="圖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0716" y="1450535"/>
              <a:ext cx="490232" cy="490232"/>
            </a:xfrm>
            <a:prstGeom prst="rect">
              <a:avLst/>
            </a:prstGeom>
          </p:spPr>
        </p:pic>
      </p:grpSp>
      <p:grpSp>
        <p:nvGrpSpPr>
          <p:cNvPr id="45" name="群組 44"/>
          <p:cNvGrpSpPr/>
          <p:nvPr/>
        </p:nvGrpSpPr>
        <p:grpSpPr>
          <a:xfrm>
            <a:off x="833872" y="2339735"/>
            <a:ext cx="2508451" cy="459810"/>
            <a:chOff x="1533251" y="2068786"/>
            <a:chExt cx="2508451" cy="459810"/>
          </a:xfrm>
        </p:grpSpPr>
        <p:sp>
          <p:nvSpPr>
            <p:cNvPr id="46" name="圓角矩形 45"/>
            <p:cNvSpPr/>
            <p:nvPr/>
          </p:nvSpPr>
          <p:spPr>
            <a:xfrm>
              <a:off x="2017602" y="2108718"/>
              <a:ext cx="2024100"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1600" b="1" dirty="0">
                  <a:solidFill>
                    <a:prstClr val="white"/>
                  </a:solidFill>
                  <a:latin typeface="微軟正黑體" panose="020B0604030504040204" pitchFamily="34" charset="-120"/>
                  <a:ea typeface="微軟正黑體" panose="020B0604030504040204" pitchFamily="34" charset="-120"/>
                </a:rPr>
                <a:t>Product r</a:t>
              </a:r>
              <a:r>
                <a:rPr lang="en-US" altLang="zh-TW" sz="1600" b="1" dirty="0" smtClean="0">
                  <a:solidFill>
                    <a:prstClr val="white"/>
                  </a:solidFill>
                  <a:latin typeface="微軟正黑體" panose="020B0604030504040204" pitchFamily="34" charset="-120"/>
                  <a:ea typeface="微軟正黑體" panose="020B0604030504040204" pitchFamily="34" charset="-120"/>
                </a:rPr>
                <a:t>ecord</a:t>
              </a:r>
              <a:endParaRPr kumimoji="0" lang="zh-TW" altLang="en-US" sz="1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pic>
          <p:nvPicPr>
            <p:cNvPr id="47" name="圖片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3251" y="2068786"/>
              <a:ext cx="459810" cy="459810"/>
            </a:xfrm>
            <a:prstGeom prst="rect">
              <a:avLst/>
            </a:prstGeom>
          </p:spPr>
        </p:pic>
      </p:grpSp>
      <p:grpSp>
        <p:nvGrpSpPr>
          <p:cNvPr id="48" name="群組 47"/>
          <p:cNvGrpSpPr/>
          <p:nvPr/>
        </p:nvGrpSpPr>
        <p:grpSpPr>
          <a:xfrm>
            <a:off x="768847" y="4178511"/>
            <a:ext cx="2573476" cy="480027"/>
            <a:chOff x="1468226" y="3199556"/>
            <a:chExt cx="2573476" cy="480027"/>
          </a:xfrm>
        </p:grpSpPr>
        <p:sp>
          <p:nvSpPr>
            <p:cNvPr id="49" name="圓角矩形 48"/>
            <p:cNvSpPr/>
            <p:nvPr/>
          </p:nvSpPr>
          <p:spPr>
            <a:xfrm>
              <a:off x="2017601" y="3247052"/>
              <a:ext cx="2024101"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1600" b="1" dirty="0" err="1" smtClean="0">
                  <a:solidFill>
                    <a:prstClr val="white"/>
                  </a:solidFill>
                  <a:latin typeface="微軟正黑體" panose="020B0604030504040204" pitchFamily="34" charset="-120"/>
                  <a:ea typeface="微軟正黑體" panose="020B0604030504040204" pitchFamily="34" charset="-120"/>
                </a:rPr>
                <a:t>Credict</a:t>
              </a:r>
              <a:r>
                <a:rPr lang="en-US" altLang="zh-TW" sz="1600" b="1" dirty="0" smtClean="0">
                  <a:solidFill>
                    <a:prstClr val="white"/>
                  </a:solidFill>
                  <a:latin typeface="微軟正黑體" panose="020B0604030504040204" pitchFamily="34" charset="-120"/>
                  <a:ea typeface="微軟正黑體" panose="020B0604030504040204" pitchFamily="34" charset="-120"/>
                </a:rPr>
                <a:t> Card </a:t>
              </a:r>
              <a:r>
                <a:rPr lang="en-US" altLang="zh-TW" sz="1600" b="1" dirty="0">
                  <a:solidFill>
                    <a:prstClr val="white"/>
                  </a:solidFill>
                  <a:latin typeface="微軟正黑體" panose="020B0604030504040204" pitchFamily="34" charset="-120"/>
                  <a:ea typeface="微軟正黑體" panose="020B0604030504040204" pitchFamily="34" charset="-120"/>
                </a:rPr>
                <a:t>Info</a:t>
              </a:r>
              <a:endParaRPr lang="zh-TW" altLang="en-US" sz="1600" b="1" dirty="0">
                <a:solidFill>
                  <a:prstClr val="white"/>
                </a:solidFill>
                <a:latin typeface="微軟正黑體" panose="020B0604030504040204" pitchFamily="34" charset="-120"/>
                <a:ea typeface="微軟正黑體" panose="020B0604030504040204" pitchFamily="34" charset="-120"/>
              </a:endParaRPr>
            </a:p>
          </p:txBody>
        </p:sp>
        <p:pic>
          <p:nvPicPr>
            <p:cNvPr id="50" name="圖片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226" y="3199556"/>
              <a:ext cx="472542" cy="480027"/>
            </a:xfrm>
            <a:prstGeom prst="rect">
              <a:avLst/>
            </a:prstGeom>
          </p:spPr>
        </p:pic>
      </p:grpSp>
      <p:sp>
        <p:nvSpPr>
          <p:cNvPr id="51" name="向右箭號 50"/>
          <p:cNvSpPr/>
          <p:nvPr/>
        </p:nvSpPr>
        <p:spPr>
          <a:xfrm>
            <a:off x="3876879" y="2575467"/>
            <a:ext cx="794264" cy="912540"/>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52" name="群組 51"/>
          <p:cNvGrpSpPr/>
          <p:nvPr/>
        </p:nvGrpSpPr>
        <p:grpSpPr>
          <a:xfrm>
            <a:off x="4795063" y="1584629"/>
            <a:ext cx="2760973" cy="2787782"/>
            <a:chOff x="6156562" y="1651520"/>
            <a:chExt cx="3226739" cy="3223956"/>
          </a:xfrm>
        </p:grpSpPr>
        <p:sp>
          <p:nvSpPr>
            <p:cNvPr id="53" name="橢圓 52"/>
            <p:cNvSpPr/>
            <p:nvPr/>
          </p:nvSpPr>
          <p:spPr>
            <a:xfrm>
              <a:off x="6156562" y="1651520"/>
              <a:ext cx="3226739" cy="3223956"/>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4" name="橢圓 53"/>
            <p:cNvSpPr/>
            <p:nvPr/>
          </p:nvSpPr>
          <p:spPr>
            <a:xfrm>
              <a:off x="6469933" y="1929789"/>
              <a:ext cx="2599997" cy="266741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5" name="橢圓 54"/>
            <p:cNvSpPr/>
            <p:nvPr/>
          </p:nvSpPr>
          <p:spPr>
            <a:xfrm>
              <a:off x="6832216" y="2302850"/>
              <a:ext cx="1893449" cy="1885593"/>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6" name="文字方塊 55"/>
            <p:cNvSpPr txBox="1"/>
            <p:nvPr/>
          </p:nvSpPr>
          <p:spPr>
            <a:xfrm>
              <a:off x="6649783" y="2761501"/>
              <a:ext cx="2291572" cy="1174573"/>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2000" b="1" i="0" u="none" strike="noStrike" kern="1200" cap="none" spc="0" normalizeH="0" baseline="0" noProof="0" dirty="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Risk Model</a:t>
              </a:r>
              <a:br>
                <a:rPr kumimoji="0" lang="en-US" altLang="zh-TW" sz="2000" b="1" i="0" u="none" strike="noStrike" kern="1200" cap="none" spc="0" normalizeH="0" baseline="0" noProof="0" dirty="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br>
              <a:r>
                <a:rPr kumimoji="0" lang="en-US" altLang="zh-TW" sz="2000" b="1" i="0" u="none" strike="noStrike" kern="1200" cap="none" spc="0" normalizeH="0" baseline="0" noProof="0" dirty="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with Bank Info</a:t>
              </a:r>
              <a:endParaRPr kumimoji="0" lang="zh-TW" altLang="en-US"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grpSp>
      <p:cxnSp>
        <p:nvCxnSpPr>
          <p:cNvPr id="57" name="直線接點 56"/>
          <p:cNvCxnSpPr/>
          <p:nvPr/>
        </p:nvCxnSpPr>
        <p:spPr>
          <a:xfrm>
            <a:off x="530219" y="5553032"/>
            <a:ext cx="1116103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589353" y="5557217"/>
            <a:ext cx="9655464" cy="1246495"/>
          </a:xfrm>
          <a:prstGeom prst="rect">
            <a:avLst/>
          </a:prstGeom>
          <a:noFill/>
        </p:spPr>
        <p:txBody>
          <a:bodyPr wrap="none" rtlCol="0">
            <a:spAutoFit/>
          </a:bodyPr>
          <a:lstStyle/>
          <a:p>
            <a:pPr marL="342900" lvl="0" indent="-342900">
              <a:lnSpc>
                <a:spcPts val="3000"/>
              </a:lnSpc>
              <a:buFontTx/>
              <a:buAutoNum type="arabicPeriod"/>
              <a:defRPr/>
            </a:pPr>
            <a:r>
              <a:rPr lang="en-US" altLang="zh-TW" sz="1600" spc="50" dirty="0">
                <a:solidFill>
                  <a:prstClr val="black"/>
                </a:solidFill>
                <a:latin typeface="微軟正黑體" panose="020B0604030504040204" pitchFamily="34" charset="-120"/>
                <a:ea typeface="微軟正黑體" panose="020B0604030504040204" pitchFamily="34" charset="-120"/>
              </a:rPr>
              <a:t>Using bank and transaction data, an algorithm predicts customers' personal risk rankings</a:t>
            </a:r>
            <a:r>
              <a:rPr lang="en-US" altLang="zh-TW" sz="1600" spc="50" dirty="0" smtClean="0">
                <a:solidFill>
                  <a:prstClr val="black"/>
                </a:solidFill>
                <a:latin typeface="微軟正黑體" panose="020B0604030504040204" pitchFamily="34" charset="-120"/>
                <a:ea typeface="微軟正黑體" panose="020B0604030504040204" pitchFamily="34" charset="-120"/>
              </a:rPr>
              <a:t>.</a:t>
            </a:r>
          </a:p>
          <a:p>
            <a:pPr marL="342900" lvl="0" indent="-342900">
              <a:lnSpc>
                <a:spcPts val="3000"/>
              </a:lnSpc>
              <a:buFontTx/>
              <a:buAutoNum type="arabicPeriod"/>
              <a:defRPr/>
            </a:pPr>
            <a:r>
              <a:rPr lang="en-US" altLang="zh-TW" sz="1600" spc="50" dirty="0">
                <a:solidFill>
                  <a:prstClr val="black"/>
                </a:solidFill>
                <a:latin typeface="微軟正黑體" panose="020B0604030504040204" pitchFamily="34" charset="-120"/>
                <a:ea typeface="微軟正黑體" panose="020B0604030504040204" pitchFamily="34" charset="-120"/>
              </a:rPr>
              <a:t>Customers of the same gender and age are split into </a:t>
            </a:r>
            <a:r>
              <a:rPr lang="en-US" altLang="zh-TW" sz="1600" spc="50" dirty="0" smtClean="0">
                <a:solidFill>
                  <a:prstClr val="black"/>
                </a:solidFill>
                <a:latin typeface="微軟正黑體" panose="020B0604030504040204" pitchFamily="34" charset="-120"/>
                <a:ea typeface="微軟正黑體" panose="020B0604030504040204" pitchFamily="34" charset="-120"/>
              </a:rPr>
              <a:t>different groups.</a:t>
            </a:r>
          </a:p>
          <a:p>
            <a:pPr marL="342900" lvl="0" indent="-342900">
              <a:lnSpc>
                <a:spcPts val="3000"/>
              </a:lnSpc>
              <a:buFontTx/>
              <a:buAutoNum type="arabicPeriod"/>
              <a:defRPr/>
            </a:pPr>
            <a:r>
              <a:rPr lang="en-US" altLang="zh-TW" sz="1600" spc="50" dirty="0" smtClean="0">
                <a:solidFill>
                  <a:prstClr val="black"/>
                </a:solidFill>
                <a:latin typeface="微軟正黑體" panose="020B0604030504040204" pitchFamily="34" charset="-120"/>
                <a:ea typeface="微軟正黑體" panose="020B0604030504040204" pitchFamily="34" charset="-120"/>
              </a:rPr>
              <a:t>In marketing , focusing on the low risk group is the most important target.</a:t>
            </a:r>
            <a:endParaRPr kumimoji="0" lang="zh-TW" altLang="en-US" sz="1600" b="0" i="0" u="none" strike="noStrike" kern="1200" cap="none" spc="5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grpSp>
        <p:nvGrpSpPr>
          <p:cNvPr id="59" name="群組 58"/>
          <p:cNvGrpSpPr/>
          <p:nvPr/>
        </p:nvGrpSpPr>
        <p:grpSpPr>
          <a:xfrm>
            <a:off x="3731194" y="4540569"/>
            <a:ext cx="1637789" cy="672058"/>
            <a:chOff x="3844083" y="4707523"/>
            <a:chExt cx="1637789" cy="672058"/>
          </a:xfrm>
        </p:grpSpPr>
        <p:sp>
          <p:nvSpPr>
            <p:cNvPr id="60" name="文字方塊 59"/>
            <p:cNvSpPr txBox="1"/>
            <p:nvPr/>
          </p:nvSpPr>
          <p:spPr>
            <a:xfrm>
              <a:off x="3890169" y="5033332"/>
              <a:ext cx="1545616" cy="346249"/>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100" b="1" i="0" u="none" strike="noStrike" kern="1200" cap="none" spc="0" normalizeH="0" baseline="0" noProof="0" dirty="0" err="1">
                  <a:ln>
                    <a:noFill/>
                  </a:ln>
                  <a:solidFill>
                    <a:prstClr val="black"/>
                  </a:solidFill>
                  <a:effectLst/>
                  <a:uLnTx/>
                  <a:uFillTx/>
                  <a:latin typeface="微軟正黑體" panose="020B0604030504040204" pitchFamily="34" charset="-120"/>
                  <a:ea typeface="微軟正黑體" panose="020B0604030504040204" pitchFamily="34" charset="-120"/>
                  <a:cs typeface="+mn-cs"/>
                </a:rPr>
                <a:t>XGBoost+ensemble</a:t>
              </a:r>
              <a:endParaRPr kumimoji="0" lang="zh-TW" altLang="en-US" sz="11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61" name="矩形 60"/>
            <p:cNvSpPr/>
            <p:nvPr/>
          </p:nvSpPr>
          <p:spPr>
            <a:xfrm>
              <a:off x="3921428" y="4707523"/>
              <a:ext cx="1483098" cy="375872"/>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Model Method</a:t>
              </a:r>
            </a:p>
          </p:txBody>
        </p:sp>
        <p:cxnSp>
          <p:nvCxnSpPr>
            <p:cNvPr id="62" name="直線接點 61"/>
            <p:cNvCxnSpPr/>
            <p:nvPr/>
          </p:nvCxnSpPr>
          <p:spPr>
            <a:xfrm flipH="1" flipV="1">
              <a:off x="3844083" y="5080511"/>
              <a:ext cx="1637789" cy="1077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443862" y="4525372"/>
            <a:ext cx="1802363" cy="681997"/>
            <a:chOff x="5624276" y="4707523"/>
            <a:chExt cx="1802363" cy="681997"/>
          </a:xfrm>
        </p:grpSpPr>
        <p:sp>
          <p:nvSpPr>
            <p:cNvPr id="64" name="矩形 63"/>
            <p:cNvSpPr/>
            <p:nvPr/>
          </p:nvSpPr>
          <p:spPr>
            <a:xfrm>
              <a:off x="5688664" y="5043271"/>
              <a:ext cx="1670649" cy="346249"/>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100" b="1"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2018y </a:t>
              </a:r>
              <a:r>
                <a:rPr kumimoji="0" lang="en-US" altLang="zh-TW" sz="11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sample / 5-fold</a:t>
              </a:r>
            </a:p>
          </p:txBody>
        </p:sp>
        <p:sp>
          <p:nvSpPr>
            <p:cNvPr id="65" name="文字方塊 64"/>
            <p:cNvSpPr txBox="1"/>
            <p:nvPr/>
          </p:nvSpPr>
          <p:spPr>
            <a:xfrm>
              <a:off x="5651538" y="4707523"/>
              <a:ext cx="1744901" cy="375872"/>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Validation Sample</a:t>
              </a:r>
            </a:p>
          </p:txBody>
        </p:sp>
        <p:cxnSp>
          <p:nvCxnSpPr>
            <p:cNvPr id="66" name="直線接點 65"/>
            <p:cNvCxnSpPr/>
            <p:nvPr/>
          </p:nvCxnSpPr>
          <p:spPr>
            <a:xfrm flipH="1" flipV="1">
              <a:off x="5624276" y="5108522"/>
              <a:ext cx="180236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7" name="群組 66"/>
          <p:cNvGrpSpPr/>
          <p:nvPr/>
        </p:nvGrpSpPr>
        <p:grpSpPr>
          <a:xfrm>
            <a:off x="7295373" y="4525372"/>
            <a:ext cx="960519" cy="650899"/>
            <a:chOff x="7545762" y="4707523"/>
            <a:chExt cx="960519" cy="650899"/>
          </a:xfrm>
        </p:grpSpPr>
        <p:sp>
          <p:nvSpPr>
            <p:cNvPr id="68" name="文字方塊 67"/>
            <p:cNvSpPr txBox="1"/>
            <p:nvPr/>
          </p:nvSpPr>
          <p:spPr>
            <a:xfrm>
              <a:off x="7545762" y="4707523"/>
              <a:ext cx="960519" cy="375872"/>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Segment</a:t>
              </a:r>
            </a:p>
          </p:txBody>
        </p:sp>
        <p:sp>
          <p:nvSpPr>
            <p:cNvPr id="69" name="矩形 68"/>
            <p:cNvSpPr/>
            <p:nvPr/>
          </p:nvSpPr>
          <p:spPr>
            <a:xfrm>
              <a:off x="7682819" y="5043271"/>
              <a:ext cx="686406" cy="315151"/>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100" b="1"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Gender</a:t>
              </a:r>
              <a:endParaRPr kumimoji="0" lang="zh-TW" altLang="en-US" sz="11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cxnSp>
          <p:nvCxnSpPr>
            <p:cNvPr id="70" name="直線接點 69"/>
            <p:cNvCxnSpPr/>
            <p:nvPr/>
          </p:nvCxnSpPr>
          <p:spPr>
            <a:xfrm flipH="1">
              <a:off x="7569311" y="5113980"/>
              <a:ext cx="91342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群組 70"/>
          <p:cNvGrpSpPr/>
          <p:nvPr/>
        </p:nvGrpSpPr>
        <p:grpSpPr>
          <a:xfrm>
            <a:off x="9256422" y="1969999"/>
            <a:ext cx="384756" cy="2493520"/>
            <a:chOff x="1535351" y="2607092"/>
            <a:chExt cx="468000" cy="3610587"/>
          </a:xfrm>
        </p:grpSpPr>
        <p:pic>
          <p:nvPicPr>
            <p:cNvPr id="72" name="圖片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5351" y="3654620"/>
              <a:ext cx="468000" cy="468000"/>
            </a:xfrm>
            <a:prstGeom prst="rect">
              <a:avLst/>
            </a:prstGeom>
          </p:spPr>
        </p:pic>
        <p:pic>
          <p:nvPicPr>
            <p:cNvPr id="73" name="圖片 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35351" y="3130856"/>
              <a:ext cx="468000" cy="468000"/>
            </a:xfrm>
            <a:prstGeom prst="rect">
              <a:avLst/>
            </a:prstGeom>
          </p:spPr>
        </p:pic>
        <p:pic>
          <p:nvPicPr>
            <p:cNvPr id="74" name="圖片 7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35351" y="2607092"/>
              <a:ext cx="468000" cy="468000"/>
            </a:xfrm>
            <a:prstGeom prst="rect">
              <a:avLst/>
            </a:prstGeom>
          </p:spPr>
        </p:pic>
        <p:pic>
          <p:nvPicPr>
            <p:cNvPr id="75" name="圖片 7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35351" y="5749679"/>
              <a:ext cx="468000" cy="468000"/>
            </a:xfrm>
            <a:prstGeom prst="rect">
              <a:avLst/>
            </a:prstGeom>
          </p:spPr>
        </p:pic>
        <p:pic>
          <p:nvPicPr>
            <p:cNvPr id="76" name="圖片 7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35351" y="5225912"/>
              <a:ext cx="468000" cy="468000"/>
            </a:xfrm>
            <a:prstGeom prst="rect">
              <a:avLst/>
            </a:prstGeom>
          </p:spPr>
        </p:pic>
        <p:pic>
          <p:nvPicPr>
            <p:cNvPr id="77" name="圖片 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35351" y="4702148"/>
              <a:ext cx="468000" cy="468000"/>
            </a:xfrm>
            <a:prstGeom prst="rect">
              <a:avLst/>
            </a:prstGeom>
          </p:spPr>
        </p:pic>
        <p:pic>
          <p:nvPicPr>
            <p:cNvPr id="78" name="圖片 7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35351" y="4182566"/>
              <a:ext cx="468000" cy="468000"/>
            </a:xfrm>
            <a:prstGeom prst="rect">
              <a:avLst/>
            </a:prstGeom>
          </p:spPr>
        </p:pic>
      </p:grpSp>
      <p:grpSp>
        <p:nvGrpSpPr>
          <p:cNvPr id="79" name="群組 78"/>
          <p:cNvGrpSpPr/>
          <p:nvPr/>
        </p:nvGrpSpPr>
        <p:grpSpPr>
          <a:xfrm>
            <a:off x="8634277" y="1433652"/>
            <a:ext cx="814523" cy="3266585"/>
            <a:chOff x="692393" y="1902329"/>
            <a:chExt cx="790383" cy="4850390"/>
          </a:xfrm>
        </p:grpSpPr>
        <p:sp>
          <p:nvSpPr>
            <p:cNvPr id="80" name="矩形 79"/>
            <p:cNvSpPr/>
            <p:nvPr/>
          </p:nvSpPr>
          <p:spPr>
            <a:xfrm>
              <a:off x="1105291" y="2506806"/>
              <a:ext cx="61834" cy="3845803"/>
            </a:xfrm>
            <a:prstGeom prst="rect">
              <a:avLst/>
            </a:prstGeom>
            <a:gradFill>
              <a:gsLst>
                <a:gs pos="0">
                  <a:srgbClr val="C00000"/>
                </a:gs>
                <a:gs pos="30000">
                  <a:schemeClr val="accent4">
                    <a:lumMod val="60000"/>
                    <a:lumOff val="40000"/>
                  </a:schemeClr>
                </a:gs>
                <a:gs pos="52000">
                  <a:srgbClr val="79B601"/>
                </a:gs>
                <a:gs pos="86000">
                  <a:srgbClr val="05847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814003" y="1902329"/>
              <a:ext cx="668773" cy="400109"/>
            </a:xfrm>
            <a:prstGeom prst="rect">
              <a:avLst/>
            </a:prstGeom>
            <a:noFill/>
          </p:spPr>
          <p:txBody>
            <a:bodyPr wrap="none" rtlCol="0">
              <a:spAutoFit/>
            </a:bodyPr>
            <a:lstStyle/>
            <a:p>
              <a:r>
                <a:rPr lang="en-US" altLang="zh-TW" sz="2000" b="1" dirty="0">
                  <a:solidFill>
                    <a:srgbClr val="B40101"/>
                  </a:solidFill>
                </a:rPr>
                <a:t>High</a:t>
              </a:r>
              <a:endParaRPr lang="zh-TW" altLang="en-US" sz="2000" b="1" dirty="0">
                <a:solidFill>
                  <a:srgbClr val="B40101"/>
                </a:solidFill>
              </a:endParaRPr>
            </a:p>
          </p:txBody>
        </p:sp>
        <p:sp>
          <p:nvSpPr>
            <p:cNvPr id="82" name="文字方塊 81"/>
            <p:cNvSpPr txBox="1"/>
            <p:nvPr/>
          </p:nvSpPr>
          <p:spPr>
            <a:xfrm>
              <a:off x="825321" y="6352609"/>
              <a:ext cx="621773" cy="400110"/>
            </a:xfrm>
            <a:prstGeom prst="rect">
              <a:avLst/>
            </a:prstGeom>
            <a:noFill/>
          </p:spPr>
          <p:txBody>
            <a:bodyPr wrap="none" rtlCol="0">
              <a:spAutoFit/>
            </a:bodyPr>
            <a:lstStyle/>
            <a:p>
              <a:r>
                <a:rPr lang="en-US" altLang="zh-TW" sz="2000" b="1" dirty="0">
                  <a:solidFill>
                    <a:srgbClr val="058476"/>
                  </a:solidFill>
                </a:rPr>
                <a:t>Low</a:t>
              </a:r>
              <a:endParaRPr lang="zh-TW" altLang="en-US" sz="2000" b="1" dirty="0">
                <a:solidFill>
                  <a:srgbClr val="058476"/>
                </a:solidFill>
              </a:endParaRPr>
            </a:p>
          </p:txBody>
        </p:sp>
        <p:sp>
          <p:nvSpPr>
            <p:cNvPr id="83" name="文字方塊 82"/>
            <p:cNvSpPr txBox="1"/>
            <p:nvPr/>
          </p:nvSpPr>
          <p:spPr>
            <a:xfrm>
              <a:off x="692393" y="2666060"/>
              <a:ext cx="319319" cy="2554546"/>
            </a:xfrm>
            <a:prstGeom prst="rect">
              <a:avLst/>
            </a:prstGeom>
            <a:noFill/>
          </p:spPr>
          <p:txBody>
            <a:bodyPr wrap="none" rtlCol="0">
              <a:spAutoFit/>
            </a:bodyPr>
            <a:lstStyle/>
            <a:p>
              <a:pPr algn="ctr"/>
              <a:r>
                <a:rPr lang="en-US" altLang="zh-TW" sz="1600" dirty="0">
                  <a:solidFill>
                    <a:schemeClr val="bg2">
                      <a:lumMod val="10000"/>
                    </a:schemeClr>
                  </a:solidFill>
                </a:rPr>
                <a:t>R</a:t>
              </a:r>
            </a:p>
            <a:p>
              <a:pPr algn="ctr"/>
              <a:r>
                <a:rPr lang="en-US" altLang="zh-TW" sz="1600" dirty="0">
                  <a:solidFill>
                    <a:schemeClr val="bg2">
                      <a:lumMod val="10000"/>
                    </a:schemeClr>
                  </a:solidFill>
                </a:rPr>
                <a:t>I</a:t>
              </a:r>
            </a:p>
            <a:p>
              <a:pPr algn="ctr"/>
              <a:r>
                <a:rPr lang="en-US" altLang="zh-TW" sz="1600" dirty="0">
                  <a:solidFill>
                    <a:schemeClr val="bg2">
                      <a:lumMod val="10000"/>
                    </a:schemeClr>
                  </a:solidFill>
                </a:rPr>
                <a:t>S</a:t>
              </a:r>
            </a:p>
            <a:p>
              <a:pPr algn="ctr"/>
              <a:r>
                <a:rPr lang="en-US" altLang="zh-TW" sz="1600" dirty="0">
                  <a:solidFill>
                    <a:schemeClr val="bg2">
                      <a:lumMod val="10000"/>
                    </a:schemeClr>
                  </a:solidFill>
                </a:rPr>
                <a:t>K</a:t>
              </a:r>
            </a:p>
            <a:p>
              <a:pPr algn="ctr"/>
              <a:endParaRPr lang="en-US" altLang="zh-TW" sz="1600" dirty="0">
                <a:solidFill>
                  <a:schemeClr val="bg2">
                    <a:lumMod val="10000"/>
                  </a:schemeClr>
                </a:solidFill>
              </a:endParaRPr>
            </a:p>
            <a:p>
              <a:pPr algn="ctr"/>
              <a:r>
                <a:rPr lang="en-US" altLang="zh-TW" sz="1600" dirty="0">
                  <a:solidFill>
                    <a:schemeClr val="bg2">
                      <a:lumMod val="10000"/>
                    </a:schemeClr>
                  </a:solidFill>
                </a:rPr>
                <a:t>V</a:t>
              </a:r>
            </a:p>
            <a:p>
              <a:pPr algn="ctr"/>
              <a:r>
                <a:rPr lang="en-US" altLang="zh-TW" sz="1600" dirty="0">
                  <a:solidFill>
                    <a:schemeClr val="bg2">
                      <a:lumMod val="10000"/>
                    </a:schemeClr>
                  </a:solidFill>
                </a:rPr>
                <a:t>A</a:t>
              </a:r>
            </a:p>
            <a:p>
              <a:pPr algn="ctr"/>
              <a:r>
                <a:rPr lang="en-US" altLang="zh-TW" sz="1600" dirty="0">
                  <a:solidFill>
                    <a:schemeClr val="bg2">
                      <a:lumMod val="10000"/>
                    </a:schemeClr>
                  </a:solidFill>
                </a:rPr>
                <a:t>L</a:t>
              </a:r>
            </a:p>
            <a:p>
              <a:pPr algn="ctr"/>
              <a:r>
                <a:rPr lang="en-US" altLang="zh-TW" sz="1600" dirty="0">
                  <a:solidFill>
                    <a:schemeClr val="bg2">
                      <a:lumMod val="10000"/>
                    </a:schemeClr>
                  </a:solidFill>
                </a:rPr>
                <a:t>U</a:t>
              </a:r>
            </a:p>
            <a:p>
              <a:pPr algn="ctr"/>
              <a:r>
                <a:rPr lang="en-US" altLang="zh-TW" sz="1600" dirty="0">
                  <a:solidFill>
                    <a:schemeClr val="bg2">
                      <a:lumMod val="10000"/>
                    </a:schemeClr>
                  </a:solidFill>
                </a:rPr>
                <a:t>E</a:t>
              </a:r>
            </a:p>
          </p:txBody>
        </p:sp>
      </p:grpSp>
      <p:sp>
        <p:nvSpPr>
          <p:cNvPr id="84" name="文字方塊 83"/>
          <p:cNvSpPr txBox="1"/>
          <p:nvPr/>
        </p:nvSpPr>
        <p:spPr>
          <a:xfrm>
            <a:off x="10183220" y="2331717"/>
            <a:ext cx="2139368" cy="400110"/>
          </a:xfrm>
          <a:prstGeom prst="rect">
            <a:avLst/>
          </a:prstGeom>
          <a:noFill/>
        </p:spPr>
        <p:txBody>
          <a:bodyPr wrap="none" rtlCol="0">
            <a:spAutoFit/>
          </a:bodyPr>
          <a:lstStyle/>
          <a:p>
            <a:r>
              <a:rPr lang="en-US" altLang="zh-TW" sz="2000" b="1" dirty="0" smtClean="0">
                <a:solidFill>
                  <a:srgbClr val="C00000"/>
                </a:solidFill>
                <a:latin typeface="微軟正黑體" panose="020B0604030504040204" pitchFamily="34" charset="-120"/>
                <a:ea typeface="微軟正黑體" panose="020B0604030504040204" pitchFamily="34" charset="-120"/>
              </a:rPr>
              <a:t>Average</a:t>
            </a:r>
            <a:r>
              <a:rPr lang="zh-TW" altLang="en-US" sz="2000" b="1" dirty="0" smtClean="0">
                <a:solidFill>
                  <a:srgbClr val="C00000"/>
                </a:solidFill>
                <a:latin typeface="微軟正黑體" panose="020B0604030504040204" pitchFamily="34" charset="-120"/>
                <a:ea typeface="微軟正黑體" panose="020B0604030504040204" pitchFamily="34" charset="-120"/>
              </a:rPr>
              <a:t> </a:t>
            </a:r>
            <a:r>
              <a:rPr lang="zh-TW" altLang="en-US" sz="2000" b="1" dirty="0">
                <a:solidFill>
                  <a:srgbClr val="C00000"/>
                </a:solidFill>
                <a:latin typeface="微軟正黑體" panose="020B0604030504040204" pitchFamily="34" charset="-120"/>
                <a:ea typeface="微軟正黑體" panose="020B0604030504040204" pitchFamily="34" charset="-120"/>
              </a:rPr>
              <a:t>* </a:t>
            </a:r>
            <a:r>
              <a:rPr lang="en-US" altLang="zh-TW" sz="2000" b="1" dirty="0" smtClean="0">
                <a:solidFill>
                  <a:srgbClr val="C00000"/>
                </a:solidFill>
                <a:latin typeface="微軟正黑體" panose="020B0604030504040204" pitchFamily="34" charset="-120"/>
                <a:ea typeface="微軟正黑體" panose="020B0604030504040204" pitchFamily="34" charset="-120"/>
              </a:rPr>
              <a:t>254%</a:t>
            </a:r>
            <a:endParaRPr lang="zh-TW" altLang="en-US" sz="2000" b="1" dirty="0">
              <a:solidFill>
                <a:srgbClr val="C00000"/>
              </a:solidFill>
              <a:latin typeface="微軟正黑體" panose="020B0604030504040204" pitchFamily="34" charset="-120"/>
              <a:ea typeface="微軟正黑體" panose="020B0604030504040204" pitchFamily="34" charset="-120"/>
            </a:endParaRPr>
          </a:p>
        </p:txBody>
      </p:sp>
      <p:sp>
        <p:nvSpPr>
          <p:cNvPr id="85" name="文字方塊 84"/>
          <p:cNvSpPr txBox="1"/>
          <p:nvPr/>
        </p:nvSpPr>
        <p:spPr>
          <a:xfrm>
            <a:off x="10223619" y="3804888"/>
            <a:ext cx="2051203" cy="400110"/>
          </a:xfrm>
          <a:prstGeom prst="rect">
            <a:avLst/>
          </a:prstGeom>
          <a:noFill/>
        </p:spPr>
        <p:txBody>
          <a:bodyPr wrap="none" rtlCol="0">
            <a:spAutoFit/>
          </a:bodyPr>
          <a:lstStyle/>
          <a:p>
            <a:r>
              <a:rPr lang="en-US" altLang="zh-TW" sz="2000" b="1" dirty="0" smtClean="0">
                <a:solidFill>
                  <a:srgbClr val="058476"/>
                </a:solidFill>
                <a:latin typeface="微軟正黑體" panose="020B0604030504040204" pitchFamily="34" charset="-120"/>
                <a:ea typeface="微軟正黑體" panose="020B0604030504040204" pitchFamily="34" charset="-120"/>
              </a:rPr>
              <a:t>Average</a:t>
            </a:r>
            <a:r>
              <a:rPr lang="zh-TW" altLang="en-US" sz="2000" b="1" dirty="0" smtClean="0">
                <a:solidFill>
                  <a:srgbClr val="058476"/>
                </a:solidFill>
                <a:latin typeface="微軟正黑體" panose="020B0604030504040204" pitchFamily="34" charset="-120"/>
                <a:ea typeface="微軟正黑體" panose="020B0604030504040204" pitchFamily="34" charset="-120"/>
              </a:rPr>
              <a:t> </a:t>
            </a:r>
            <a:r>
              <a:rPr lang="zh-TW" altLang="en-US" sz="2000" b="1" dirty="0">
                <a:solidFill>
                  <a:srgbClr val="058476"/>
                </a:solidFill>
                <a:latin typeface="微軟正黑體" panose="020B0604030504040204" pitchFamily="34" charset="-120"/>
                <a:ea typeface="微軟正黑體" panose="020B0604030504040204" pitchFamily="34" charset="-120"/>
              </a:rPr>
              <a:t>* </a:t>
            </a:r>
            <a:r>
              <a:rPr lang="en-US" altLang="zh-TW" sz="2000" b="1" dirty="0" smtClean="0">
                <a:solidFill>
                  <a:srgbClr val="058476"/>
                </a:solidFill>
                <a:latin typeface="微軟正黑體" panose="020B0604030504040204" pitchFamily="34" charset="-120"/>
                <a:ea typeface="微軟正黑體" panose="020B0604030504040204" pitchFamily="34" charset="-120"/>
              </a:rPr>
              <a:t>23 </a:t>
            </a:r>
            <a:r>
              <a:rPr lang="en-US" altLang="zh-TW" sz="2000" b="1" dirty="0">
                <a:solidFill>
                  <a:srgbClr val="058476"/>
                </a:solidFill>
                <a:latin typeface="微軟正黑體" panose="020B0604030504040204" pitchFamily="34" charset="-120"/>
                <a:ea typeface="微軟正黑體" panose="020B0604030504040204" pitchFamily="34" charset="-120"/>
              </a:rPr>
              <a:t>%</a:t>
            </a:r>
            <a:endParaRPr lang="zh-TW" altLang="en-US" sz="2000" b="1" dirty="0">
              <a:solidFill>
                <a:srgbClr val="058476"/>
              </a:solidFill>
              <a:latin typeface="微軟正黑體" panose="020B0604030504040204" pitchFamily="34" charset="-120"/>
              <a:ea typeface="微軟正黑體" panose="020B0604030504040204" pitchFamily="34" charset="-120"/>
            </a:endParaRPr>
          </a:p>
        </p:txBody>
      </p:sp>
      <p:sp>
        <p:nvSpPr>
          <p:cNvPr id="86" name="右大括弧 85"/>
          <p:cNvSpPr/>
          <p:nvPr/>
        </p:nvSpPr>
        <p:spPr>
          <a:xfrm>
            <a:off x="9774091" y="2084396"/>
            <a:ext cx="300453" cy="849336"/>
          </a:xfrm>
          <a:prstGeom prst="rightBrace">
            <a:avLst>
              <a:gd name="adj1" fmla="val 62475"/>
              <a:gd name="adj2" fmla="val 52124"/>
            </a:avLst>
          </a:prstGeom>
          <a:ln w="15875">
            <a:solidFill>
              <a:srgbClr val="BA010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7" name="右大括弧 86"/>
          <p:cNvSpPr/>
          <p:nvPr/>
        </p:nvSpPr>
        <p:spPr>
          <a:xfrm>
            <a:off x="9774091" y="3623980"/>
            <a:ext cx="360244" cy="797232"/>
          </a:xfrm>
          <a:prstGeom prst="rightBrace">
            <a:avLst>
              <a:gd name="adj1" fmla="val 62475"/>
              <a:gd name="adj2" fmla="val 51696"/>
            </a:avLst>
          </a:prstGeom>
          <a:ln w="15875">
            <a:solidFill>
              <a:srgbClr val="0584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8" name="文字方塊 87"/>
          <p:cNvSpPr txBox="1"/>
          <p:nvPr/>
        </p:nvSpPr>
        <p:spPr>
          <a:xfrm>
            <a:off x="9642531" y="4511236"/>
            <a:ext cx="2657671" cy="307777"/>
          </a:xfrm>
          <a:prstGeom prst="rect">
            <a:avLst/>
          </a:prstGeom>
          <a:noFill/>
        </p:spPr>
        <p:txBody>
          <a:bodyPr wrap="square" rtlCol="0">
            <a:spAutoFit/>
          </a:bodyPr>
          <a:lstStyle/>
          <a:p>
            <a:pPr algn="ctr"/>
            <a:r>
              <a:rPr lang="en-US" altLang="zh-TW" sz="1400" dirty="0" smtClean="0">
                <a:latin typeface="微軟正黑體" panose="020B0604030504040204" pitchFamily="34" charset="-120"/>
                <a:ea typeface="微軟正黑體" panose="020B0604030504040204" pitchFamily="34" charset="-120"/>
              </a:rPr>
              <a:t>(ex: male in age 35-39)</a:t>
            </a:r>
            <a:endParaRPr lang="zh-TW" altLang="en-US" sz="1400" dirty="0">
              <a:latin typeface="微軟正黑體" panose="020B0604030504040204" pitchFamily="34" charset="-120"/>
              <a:ea typeface="微軟正黑體" panose="020B0604030504040204" pitchFamily="34" charset="-120"/>
            </a:endParaRPr>
          </a:p>
        </p:txBody>
      </p:sp>
      <p:grpSp>
        <p:nvGrpSpPr>
          <p:cNvPr id="89" name="群組 88"/>
          <p:cNvGrpSpPr/>
          <p:nvPr/>
        </p:nvGrpSpPr>
        <p:grpSpPr>
          <a:xfrm>
            <a:off x="589353" y="3107477"/>
            <a:ext cx="2761736" cy="763103"/>
            <a:chOff x="589353" y="2423962"/>
            <a:chExt cx="2761736" cy="763103"/>
          </a:xfrm>
        </p:grpSpPr>
        <p:sp>
          <p:nvSpPr>
            <p:cNvPr id="90" name="圓角矩形 89"/>
            <p:cNvSpPr/>
            <p:nvPr/>
          </p:nvSpPr>
          <p:spPr>
            <a:xfrm>
              <a:off x="1318222" y="2651546"/>
              <a:ext cx="2032867" cy="419878"/>
            </a:xfrm>
            <a:prstGeom prst="roundRect">
              <a:avLst>
                <a:gd name="adj" fmla="val 32223"/>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1600" b="1" dirty="0">
                  <a:solidFill>
                    <a:prstClr val="white"/>
                  </a:solidFill>
                  <a:latin typeface="微軟正黑體" panose="020B0604030504040204" pitchFamily="34" charset="-120"/>
                  <a:ea typeface="微軟正黑體" panose="020B0604030504040204" pitchFamily="34" charset="-120"/>
                </a:rPr>
                <a:t>Deposit </a:t>
              </a:r>
              <a:r>
                <a:rPr lang="en-US" altLang="zh-TW" sz="1600" b="1" dirty="0" smtClean="0">
                  <a:solidFill>
                    <a:prstClr val="white"/>
                  </a:solidFill>
                  <a:latin typeface="微軟正黑體" panose="020B0604030504040204" pitchFamily="34" charset="-120"/>
                  <a:ea typeface="微軟正黑體" panose="020B0604030504040204" pitchFamily="34" charset="-120"/>
                </a:rPr>
                <a:t>Info</a:t>
              </a:r>
              <a:endParaRPr kumimoji="0" lang="zh-TW" altLang="en-US" sz="1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pic>
          <p:nvPicPr>
            <p:cNvPr id="91" name="Picture 2" descr="存款利率- 玉山銀行"/>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89353" y="2423962"/>
              <a:ext cx="763103" cy="7631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54223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smtClean="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03</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Projects – </a:t>
              </a:r>
              <a:r>
                <a:rPr lang="en-US" altLang="zh-TW" sz="3200" b="1" dirty="0" err="1"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MLops</a:t>
              </a:r>
              <a:r>
                <a:rPr lang="en-US" altLang="zh-TW" sz="3200" b="1" dirty="0" smtClean="0">
                  <a:solidFill>
                    <a:srgbClr val="E7E6E6">
                      <a:lumMod val="10000"/>
                    </a:srgbClr>
                  </a:solidFill>
                  <a:latin typeface="Calibri" panose="020F0502020204030204" pitchFamily="34" charset="0"/>
                  <a:ea typeface="微軟正黑體" panose="020B0604030504040204" pitchFamily="34" charset="-120"/>
                  <a:cs typeface="Calibri" panose="020F0502020204030204" pitchFamily="34" charset="0"/>
                </a:rPr>
                <a:t> Engineer</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8" name="圓角矩形 27"/>
          <p:cNvSpPr/>
          <p:nvPr/>
        </p:nvSpPr>
        <p:spPr>
          <a:xfrm>
            <a:off x="10906198" y="200025"/>
            <a:ext cx="739186" cy="739186"/>
          </a:xfrm>
          <a:prstGeom prst="roundRect">
            <a:avLst/>
          </a:prstGeom>
          <a:solidFill>
            <a:schemeClr val="accent1">
              <a:lumMod val="50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9" name="Picture 8" descr="Medal "/>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0998468" y="287958"/>
            <a:ext cx="552829" cy="552829"/>
          </a:xfrm>
          <a:prstGeom prst="rect">
            <a:avLst/>
          </a:prstGeom>
          <a:noFill/>
          <a:extLst>
            <a:ext uri="{909E8E84-426E-40DD-AFC4-6F175D3DCCD1}">
              <a14:hiddenFill xmlns:a14="http://schemas.microsoft.com/office/drawing/2010/main">
                <a:solidFill>
                  <a:srgbClr val="FFFFFF"/>
                </a:solidFill>
              </a14:hiddenFill>
            </a:ext>
          </a:extLst>
        </p:spPr>
      </p:pic>
      <p:sp>
        <p:nvSpPr>
          <p:cNvPr id="47" name="文字方塊 46"/>
          <p:cNvSpPr txBox="1"/>
          <p:nvPr/>
        </p:nvSpPr>
        <p:spPr>
          <a:xfrm>
            <a:off x="26773" y="1270088"/>
            <a:ext cx="2961067" cy="1169551"/>
          </a:xfrm>
          <a:prstGeom prst="rect">
            <a:avLst/>
          </a:prstGeom>
          <a:noFill/>
        </p:spPr>
        <p:txBody>
          <a:bodyPr wrap="none" rtlCol="0">
            <a:spAutoFit/>
          </a:bodyPr>
          <a:lstStyle/>
          <a:p>
            <a:pPr marL="285750" indent="-285750">
              <a:buFont typeface="Arial" panose="020B0604020202020204" pitchFamily="34" charset="0"/>
              <a:buChar char="•"/>
            </a:pPr>
            <a:r>
              <a:rPr lang="en-US" altLang="zh-TW" sz="1400" dirty="0" smtClean="0"/>
              <a:t>All serving by </a:t>
            </a:r>
            <a:r>
              <a:rPr lang="en-US" altLang="zh-TW" sz="1400" dirty="0" err="1" smtClean="0"/>
              <a:t>docker</a:t>
            </a:r>
            <a:r>
              <a:rPr lang="en-US" altLang="zh-TW" sz="1400" dirty="0" smtClean="0"/>
              <a:t> container</a:t>
            </a:r>
          </a:p>
          <a:p>
            <a:pPr marL="285750" indent="-285750">
              <a:buFont typeface="Arial" panose="020B0604020202020204" pitchFamily="34" charset="0"/>
              <a:buChar char="•"/>
            </a:pPr>
            <a:r>
              <a:rPr lang="en-US" altLang="zh-TW" sz="1400" dirty="0" err="1" smtClean="0"/>
              <a:t>Mediawiki</a:t>
            </a:r>
            <a:r>
              <a:rPr lang="en-US" altLang="zh-TW" sz="1400" dirty="0"/>
              <a:t> </a:t>
            </a:r>
            <a:r>
              <a:rPr lang="en-US" altLang="zh-TW" sz="1400" dirty="0" smtClean="0"/>
              <a:t>&amp; </a:t>
            </a:r>
            <a:r>
              <a:rPr lang="en-US" altLang="zh-TW" sz="1400" dirty="0" err="1" smtClean="0"/>
              <a:t>GitLab</a:t>
            </a:r>
            <a:r>
              <a:rPr lang="en-US" altLang="zh-TW" sz="1400" dirty="0" smtClean="0"/>
              <a:t> is </a:t>
            </a:r>
            <a:r>
              <a:rPr lang="en-US" altLang="zh-TW" sz="1400" dirty="0" err="1" smtClean="0"/>
              <a:t>opensource</a:t>
            </a:r>
            <a:endParaRPr lang="en-US" altLang="zh-TW" sz="1400" dirty="0" smtClean="0"/>
          </a:p>
          <a:p>
            <a:pPr marL="285750" indent="-285750">
              <a:buFont typeface="Arial" panose="020B0604020202020204" pitchFamily="34" charset="0"/>
              <a:buChar char="•"/>
            </a:pPr>
            <a:r>
              <a:rPr lang="en-US" altLang="zh-TW" sz="1400" dirty="0" smtClean="0"/>
              <a:t>Workbench is self-built system</a:t>
            </a:r>
            <a:br>
              <a:rPr lang="en-US" altLang="zh-TW" sz="1400" dirty="0" smtClean="0"/>
            </a:br>
            <a:r>
              <a:rPr lang="en-US" altLang="zh-TW" sz="1400" dirty="0" smtClean="0"/>
              <a:t>with Django and </a:t>
            </a:r>
            <a:r>
              <a:rPr lang="en-US" altLang="zh-TW" sz="1400" dirty="0" err="1" smtClean="0"/>
              <a:t>Vuejs</a:t>
            </a:r>
            <a:endParaRPr lang="en-US" altLang="zh-TW" sz="1400" dirty="0" smtClean="0"/>
          </a:p>
          <a:p>
            <a:pPr marL="285750" indent="-285750">
              <a:buFont typeface="Arial" panose="020B0604020202020204" pitchFamily="34" charset="0"/>
              <a:buChar char="•"/>
            </a:pPr>
            <a:endParaRPr lang="zh-TW" altLang="en-US" sz="1400" dirty="0"/>
          </a:p>
        </p:txBody>
      </p:sp>
      <p:pic>
        <p:nvPicPr>
          <p:cNvPr id="6170" name="Picture 26" descr="Data Transformation in PySpark: A Beginner's Guide | by Jones ntongana |  Mediu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975" b="28931"/>
          <a:stretch/>
        </p:blipFill>
        <p:spPr bwMode="auto">
          <a:xfrm>
            <a:off x="4124537" y="5487431"/>
            <a:ext cx="1171057" cy="38352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2019939" y="5874705"/>
            <a:ext cx="451253" cy="447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grpSp>
        <p:nvGrpSpPr>
          <p:cNvPr id="31" name="群組 30"/>
          <p:cNvGrpSpPr/>
          <p:nvPr/>
        </p:nvGrpSpPr>
        <p:grpSpPr>
          <a:xfrm>
            <a:off x="2824637" y="3105593"/>
            <a:ext cx="8422062" cy="451611"/>
            <a:chOff x="1061192" y="1608449"/>
            <a:chExt cx="8033313" cy="517647"/>
          </a:xfrm>
          <a:solidFill>
            <a:srgbClr val="457C99"/>
          </a:solidFill>
        </p:grpSpPr>
        <p:sp>
          <p:nvSpPr>
            <p:cNvPr id="38" name="Freeform 3"/>
            <p:cNvSpPr/>
            <p:nvPr/>
          </p:nvSpPr>
          <p:spPr>
            <a:xfrm>
              <a:off x="2643729" y="1608449"/>
              <a:ext cx="1787193" cy="517647"/>
            </a:xfrm>
            <a:prstGeom prst="chevron">
              <a:avLst/>
            </a:prstGeom>
            <a:grpFill/>
          </p:spPr>
          <p:txBody>
            <a:bodyPr anchor="ctr"/>
            <a:lstStyle/>
            <a:p>
              <a:pPr algn="ctr" defTabSz="914445">
                <a:defRPr/>
              </a:pPr>
              <a:r>
                <a:rPr lang="en-US" altLang="zh-TW" sz="1200" b="1" kern="0" dirty="0" smtClean="0">
                  <a:solidFill>
                    <a:prstClr val="white"/>
                  </a:solidFill>
                  <a:latin typeface="微軟正黑體" panose="020B0604030504040204" pitchFamily="34" charset="-120"/>
                  <a:ea typeface="微軟正黑體" panose="020B0604030504040204" pitchFamily="34" charset="-120"/>
                </a:rPr>
                <a:t>Model</a:t>
              </a:r>
            </a:p>
            <a:p>
              <a:pPr algn="ctr" defTabSz="914445">
                <a:defRPr/>
              </a:pPr>
              <a:r>
                <a:rPr lang="en-US" altLang="zh-TW" sz="1200" b="1" kern="0" dirty="0" smtClean="0">
                  <a:solidFill>
                    <a:prstClr val="white"/>
                  </a:solidFill>
                  <a:latin typeface="微軟正黑體" panose="020B0604030504040204" pitchFamily="34" charset="-120"/>
                  <a:ea typeface="微軟正黑體" panose="020B0604030504040204" pitchFamily="34" charset="-120"/>
                </a:rPr>
                <a:t>Training</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sp>
          <p:nvSpPr>
            <p:cNvPr id="39" name="Freeform 3"/>
            <p:cNvSpPr/>
            <p:nvPr/>
          </p:nvSpPr>
          <p:spPr>
            <a:xfrm>
              <a:off x="4226266" y="1608449"/>
              <a:ext cx="1759184" cy="517647"/>
            </a:xfrm>
            <a:prstGeom prst="chevron">
              <a:avLst/>
            </a:prstGeom>
            <a:grpFill/>
          </p:spPr>
          <p:txBody>
            <a:bodyPr anchor="ctr"/>
            <a:lstStyle/>
            <a:p>
              <a:pPr algn="ctr" defTabSz="914445">
                <a:defRPr/>
              </a:pPr>
              <a:r>
                <a:rPr lang="en-US" altLang="zh-TW" sz="1200" b="1" kern="0" dirty="0" smtClean="0">
                  <a:solidFill>
                    <a:prstClr val="white"/>
                  </a:solidFill>
                  <a:latin typeface="微軟正黑體" panose="020B0604030504040204" pitchFamily="34" charset="-120"/>
                  <a:ea typeface="微軟正黑體" panose="020B0604030504040204" pitchFamily="34" charset="-120"/>
                </a:rPr>
                <a:t>Model</a:t>
              </a:r>
            </a:p>
            <a:p>
              <a:pPr algn="ctr" defTabSz="914445">
                <a:defRPr/>
              </a:pPr>
              <a:r>
                <a:rPr lang="en-US" altLang="zh-TW" sz="1200" b="1" kern="0" dirty="0" smtClean="0">
                  <a:solidFill>
                    <a:prstClr val="white"/>
                  </a:solidFill>
                  <a:latin typeface="微軟正黑體" panose="020B0604030504040204" pitchFamily="34" charset="-120"/>
                  <a:ea typeface="微軟正黑體" panose="020B0604030504040204" pitchFamily="34" charset="-120"/>
                </a:rPr>
                <a:t>Evaluation</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sp>
          <p:nvSpPr>
            <p:cNvPr id="41" name="Freeform 3"/>
            <p:cNvSpPr/>
            <p:nvPr/>
          </p:nvSpPr>
          <p:spPr>
            <a:xfrm>
              <a:off x="1061192" y="1608449"/>
              <a:ext cx="1787193" cy="517647"/>
            </a:xfrm>
            <a:prstGeom prst="chevron">
              <a:avLst/>
            </a:prstGeom>
            <a:grpFill/>
          </p:spPr>
          <p:txBody>
            <a:bodyPr anchor="ctr"/>
            <a:lstStyle/>
            <a:p>
              <a:pPr algn="ctr" defTabSz="914445">
                <a:defRPr/>
              </a:pPr>
              <a:r>
                <a:rPr lang="en-US" altLang="zh-TW" sz="1200" b="1" kern="0" dirty="0" smtClean="0">
                  <a:solidFill>
                    <a:prstClr val="white"/>
                  </a:solidFill>
                  <a:latin typeface="微軟正黑體" panose="020B0604030504040204" pitchFamily="34" charset="-120"/>
                  <a:ea typeface="微軟正黑體" panose="020B0604030504040204" pitchFamily="34" charset="-120"/>
                </a:rPr>
                <a:t>Feature Engineering</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sp>
          <p:nvSpPr>
            <p:cNvPr id="42" name="Freeform 3"/>
            <p:cNvSpPr/>
            <p:nvPr/>
          </p:nvSpPr>
          <p:spPr>
            <a:xfrm>
              <a:off x="5780794" y="1608449"/>
              <a:ext cx="1759184" cy="517647"/>
            </a:xfrm>
            <a:prstGeom prst="chevron">
              <a:avLst/>
            </a:prstGeom>
            <a:grpFill/>
          </p:spPr>
          <p:txBody>
            <a:bodyPr anchor="ctr"/>
            <a:lstStyle/>
            <a:p>
              <a:pPr algn="ctr" defTabSz="914445"/>
              <a:r>
                <a:rPr lang="en-US" altLang="zh-TW" sz="1200" b="1" kern="0" dirty="0">
                  <a:solidFill>
                    <a:prstClr val="white"/>
                  </a:solidFill>
                  <a:latin typeface="微軟正黑體" panose="020B0604030504040204" pitchFamily="34" charset="-120"/>
                  <a:ea typeface="微軟正黑體" panose="020B0604030504040204" pitchFamily="34" charset="-120"/>
                </a:rPr>
                <a:t>Model </a:t>
              </a:r>
            </a:p>
            <a:p>
              <a:pPr algn="ctr" defTabSz="914445"/>
              <a:r>
                <a:rPr lang="en-US" altLang="zh-TW" sz="1200" b="1" kern="0" dirty="0" smtClean="0">
                  <a:solidFill>
                    <a:prstClr val="white"/>
                  </a:solidFill>
                  <a:latin typeface="微軟正黑體" panose="020B0604030504040204" pitchFamily="34" charset="-120"/>
                  <a:ea typeface="微軟正黑體" panose="020B0604030504040204" pitchFamily="34" charset="-120"/>
                </a:rPr>
                <a:t>Deployment</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sp>
          <p:nvSpPr>
            <p:cNvPr id="43" name="Freeform 3"/>
            <p:cNvSpPr/>
            <p:nvPr/>
          </p:nvSpPr>
          <p:spPr>
            <a:xfrm>
              <a:off x="7335321" y="1608449"/>
              <a:ext cx="1759184" cy="517647"/>
            </a:xfrm>
            <a:prstGeom prst="chevron">
              <a:avLst/>
            </a:prstGeom>
            <a:grpFill/>
          </p:spPr>
          <p:txBody>
            <a:bodyPr anchor="ctr"/>
            <a:lstStyle/>
            <a:p>
              <a:pPr algn="ctr" defTabSz="914445">
                <a:defRPr/>
              </a:pPr>
              <a:r>
                <a:rPr lang="en-US" altLang="zh-TW" sz="1200" b="1" kern="0" dirty="0">
                  <a:solidFill>
                    <a:prstClr val="white"/>
                  </a:solidFill>
                  <a:latin typeface="微軟正黑體" panose="020B0604030504040204" pitchFamily="34" charset="-120"/>
                  <a:ea typeface="微軟正黑體" panose="020B0604030504040204" pitchFamily="34" charset="-120"/>
                </a:rPr>
                <a:t>Monitoring</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grpSp>
      <p:sp>
        <p:nvSpPr>
          <p:cNvPr id="7" name="圓角矩形 6"/>
          <p:cNvSpPr/>
          <p:nvPr/>
        </p:nvSpPr>
        <p:spPr>
          <a:xfrm>
            <a:off x="3708874" y="2649590"/>
            <a:ext cx="1978885" cy="313227"/>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346C93"/>
                </a:solidFill>
                <a:latin typeface="Calibri" panose="020F0502020204030204" pitchFamily="34" charset="0"/>
                <a:cs typeface="Calibri" panose="020F0502020204030204" pitchFamily="34" charset="0"/>
              </a:rPr>
              <a:t>Domain Knowledge</a:t>
            </a:r>
            <a:endParaRPr lang="zh-TW" altLang="en-US" sz="1600" dirty="0">
              <a:solidFill>
                <a:srgbClr val="346C93"/>
              </a:solidFill>
              <a:latin typeface="Calibri" panose="020F0502020204030204" pitchFamily="34" charset="0"/>
              <a:cs typeface="Calibri" panose="020F0502020204030204" pitchFamily="34" charset="0"/>
            </a:endParaRPr>
          </a:p>
        </p:txBody>
      </p:sp>
      <p:sp>
        <p:nvSpPr>
          <p:cNvPr id="44" name="圓角矩形 43"/>
          <p:cNvSpPr/>
          <p:nvPr/>
        </p:nvSpPr>
        <p:spPr>
          <a:xfrm>
            <a:off x="5889223" y="2649590"/>
            <a:ext cx="1978885" cy="313227"/>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346C93"/>
                </a:solidFill>
                <a:latin typeface="Calibri" panose="020F0502020204030204" pitchFamily="34" charset="0"/>
                <a:cs typeface="Calibri" panose="020F0502020204030204" pitchFamily="34" charset="0"/>
              </a:rPr>
              <a:t>Code documents</a:t>
            </a:r>
            <a:endParaRPr lang="zh-TW" altLang="en-US" sz="1600" dirty="0">
              <a:solidFill>
                <a:srgbClr val="346C93"/>
              </a:solidFill>
              <a:latin typeface="Calibri" panose="020F0502020204030204" pitchFamily="34" charset="0"/>
              <a:cs typeface="Calibri" panose="020F0502020204030204" pitchFamily="34" charset="0"/>
            </a:endParaRPr>
          </a:p>
        </p:txBody>
      </p:sp>
      <p:sp>
        <p:nvSpPr>
          <p:cNvPr id="45" name="圓角矩形 44"/>
          <p:cNvSpPr/>
          <p:nvPr/>
        </p:nvSpPr>
        <p:spPr>
          <a:xfrm>
            <a:off x="8159290" y="2649590"/>
            <a:ext cx="1978885" cy="313227"/>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346C93"/>
                </a:solidFill>
                <a:latin typeface="Calibri" panose="020F0502020204030204" pitchFamily="34" charset="0"/>
                <a:cs typeface="Calibri" panose="020F0502020204030204" pitchFamily="34" charset="0"/>
              </a:rPr>
              <a:t>Project documents</a:t>
            </a:r>
            <a:endParaRPr lang="zh-TW" altLang="en-US" sz="1600" dirty="0">
              <a:solidFill>
                <a:srgbClr val="346C93"/>
              </a:solidFill>
              <a:latin typeface="Calibri" panose="020F0502020204030204" pitchFamily="34" charset="0"/>
              <a:cs typeface="Calibri" panose="020F0502020204030204" pitchFamily="34" charset="0"/>
            </a:endParaRPr>
          </a:p>
        </p:txBody>
      </p:sp>
      <p:sp>
        <p:nvSpPr>
          <p:cNvPr id="8" name="矩形 7"/>
          <p:cNvSpPr/>
          <p:nvPr/>
        </p:nvSpPr>
        <p:spPr>
          <a:xfrm>
            <a:off x="2824637" y="2347258"/>
            <a:ext cx="8172460" cy="686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9" name="文字方塊 8"/>
          <p:cNvSpPr txBox="1"/>
          <p:nvPr/>
        </p:nvSpPr>
        <p:spPr>
          <a:xfrm>
            <a:off x="2907013" y="2306534"/>
            <a:ext cx="1837619" cy="338554"/>
          </a:xfrm>
          <a:prstGeom prst="rect">
            <a:avLst/>
          </a:prstGeom>
          <a:noFill/>
        </p:spPr>
        <p:txBody>
          <a:bodyPr wrap="none" rtlCol="0">
            <a:spAutoFit/>
          </a:bodyPr>
          <a:lstStyle/>
          <a:p>
            <a:r>
              <a:rPr lang="en-US" altLang="zh-TW" sz="1600" dirty="0" smtClean="0">
                <a:solidFill>
                  <a:srgbClr val="346C93"/>
                </a:solidFill>
                <a:latin typeface="Calibri" panose="020F0502020204030204" pitchFamily="34" charset="0"/>
                <a:cs typeface="Calibri" panose="020F0502020204030204" pitchFamily="34" charset="0"/>
              </a:rPr>
              <a:t>Property for project</a:t>
            </a:r>
            <a:endParaRPr lang="zh-TW" altLang="en-US" sz="1600" dirty="0">
              <a:solidFill>
                <a:srgbClr val="346C93"/>
              </a:solidFill>
              <a:latin typeface="Calibri" panose="020F0502020204030204" pitchFamily="34" charset="0"/>
              <a:cs typeface="Calibri" panose="020F0502020204030204" pitchFamily="34" charset="0"/>
            </a:endParaRPr>
          </a:p>
        </p:txBody>
      </p:sp>
      <p:pic>
        <p:nvPicPr>
          <p:cNvPr id="6150" name="Picture 6" descr="File:MediaWiki-2020-logo.svg - 維基百科，自由的百科全書"/>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9141"/>
          <a:stretch/>
        </p:blipFill>
        <p:spPr bwMode="auto">
          <a:xfrm>
            <a:off x="4298270" y="1155688"/>
            <a:ext cx="820585" cy="737061"/>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Gitlab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7718" y="1172871"/>
            <a:ext cx="702695" cy="702696"/>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4292133" y="1824357"/>
            <a:ext cx="832857" cy="276999"/>
          </a:xfrm>
          <a:prstGeom prst="rect">
            <a:avLst/>
          </a:prstGeom>
          <a:noFill/>
        </p:spPr>
        <p:txBody>
          <a:bodyPr wrap="none" rtlCol="0">
            <a:spAutoFit/>
          </a:bodyPr>
          <a:lstStyle/>
          <a:p>
            <a:pPr algn="ctr"/>
            <a:r>
              <a:rPr lang="en-US" altLang="zh-TW" sz="1200" dirty="0" err="1" smtClean="0">
                <a:latin typeface="Calibri" panose="020F0502020204030204" pitchFamily="34" charset="0"/>
                <a:cs typeface="Calibri" panose="020F0502020204030204" pitchFamily="34" charset="0"/>
              </a:rPr>
              <a:t>Mediawiki</a:t>
            </a:r>
            <a:endParaRPr lang="zh-TW" altLang="en-US" sz="1200" dirty="0">
              <a:latin typeface="Calibri" panose="020F0502020204030204" pitchFamily="34" charset="0"/>
              <a:cs typeface="Calibri" panose="020F0502020204030204" pitchFamily="34" charset="0"/>
            </a:endParaRPr>
          </a:p>
        </p:txBody>
      </p:sp>
      <p:sp>
        <p:nvSpPr>
          <p:cNvPr id="56" name="文字方塊 55"/>
          <p:cNvSpPr txBox="1"/>
          <p:nvPr/>
        </p:nvSpPr>
        <p:spPr>
          <a:xfrm>
            <a:off x="6555556" y="1824357"/>
            <a:ext cx="587020" cy="276999"/>
          </a:xfrm>
          <a:prstGeom prst="rect">
            <a:avLst/>
          </a:prstGeom>
          <a:noFill/>
        </p:spPr>
        <p:txBody>
          <a:bodyPr wrap="none" rtlCol="0">
            <a:spAutoFit/>
          </a:bodyPr>
          <a:lstStyle/>
          <a:p>
            <a:pPr algn="ctr"/>
            <a:r>
              <a:rPr lang="en-US" altLang="zh-TW" sz="1200" dirty="0" err="1" smtClean="0">
                <a:latin typeface="Calibri" panose="020F0502020204030204" pitchFamily="34" charset="0"/>
                <a:cs typeface="Calibri" panose="020F0502020204030204" pitchFamily="34" charset="0"/>
              </a:rPr>
              <a:t>GitLab</a:t>
            </a:r>
            <a:endParaRPr lang="zh-TW" altLang="en-US" sz="1200" dirty="0">
              <a:latin typeface="Calibri" panose="020F0502020204030204" pitchFamily="34" charset="0"/>
              <a:cs typeface="Calibri" panose="020F0502020204030204" pitchFamily="34" charset="0"/>
            </a:endParaRPr>
          </a:p>
        </p:txBody>
      </p:sp>
      <p:sp>
        <p:nvSpPr>
          <p:cNvPr id="58" name="文字方塊 57"/>
          <p:cNvSpPr txBox="1"/>
          <p:nvPr/>
        </p:nvSpPr>
        <p:spPr>
          <a:xfrm>
            <a:off x="8407221" y="1824357"/>
            <a:ext cx="1587101" cy="276999"/>
          </a:xfrm>
          <a:prstGeom prst="rect">
            <a:avLst/>
          </a:prstGeom>
          <a:noFill/>
        </p:spPr>
        <p:txBody>
          <a:bodyPr wrap="none" rtlCol="0">
            <a:spAutoFit/>
          </a:bodyPr>
          <a:lstStyle/>
          <a:p>
            <a:pPr algn="ctr"/>
            <a:r>
              <a:rPr lang="en-US" altLang="zh-TW" sz="1200" dirty="0" smtClean="0">
                <a:latin typeface="Calibri" panose="020F0502020204030204" pitchFamily="34" charset="0"/>
                <a:cs typeface="Calibri" panose="020F0502020204030204" pitchFamily="34" charset="0"/>
              </a:rPr>
              <a:t>Data team Workbench</a:t>
            </a:r>
            <a:endParaRPr lang="zh-TW" altLang="en-US" sz="1200" dirty="0">
              <a:latin typeface="Calibri" panose="020F0502020204030204" pitchFamily="34" charset="0"/>
              <a:cs typeface="Calibri" panose="020F0502020204030204" pitchFamily="34" charset="0"/>
            </a:endParaRPr>
          </a:p>
        </p:txBody>
      </p:sp>
      <p:pic>
        <p:nvPicPr>
          <p:cNvPr id="6168" name="Picture 24" descr="Workflow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6303" y="1214855"/>
            <a:ext cx="660711" cy="660712"/>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直線單箭頭接點 45"/>
          <p:cNvCxnSpPr>
            <a:stCxn id="7" idx="0"/>
          </p:cNvCxnSpPr>
          <p:nvPr/>
        </p:nvCxnSpPr>
        <p:spPr>
          <a:xfrm flipV="1">
            <a:off x="4698316" y="2081124"/>
            <a:ext cx="0" cy="568466"/>
          </a:xfrm>
          <a:prstGeom prst="straightConnector1">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flipV="1">
            <a:off x="6841967" y="2081124"/>
            <a:ext cx="0" cy="568466"/>
          </a:xfrm>
          <a:prstGeom prst="straightConnector1">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flipV="1">
            <a:off x="9245008" y="2081124"/>
            <a:ext cx="0" cy="568466"/>
          </a:xfrm>
          <a:prstGeom prst="straightConnector1">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sp>
        <p:nvSpPr>
          <p:cNvPr id="50" name="圓角矩形 49"/>
          <p:cNvSpPr/>
          <p:nvPr/>
        </p:nvSpPr>
        <p:spPr>
          <a:xfrm>
            <a:off x="2907013" y="3726618"/>
            <a:ext cx="1443441"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rgbClr val="346C93"/>
                </a:solidFill>
                <a:latin typeface="Calibri" panose="020F0502020204030204" pitchFamily="34" charset="0"/>
                <a:cs typeface="Calibri" panose="020F0502020204030204" pitchFamily="34" charset="0"/>
              </a:rPr>
              <a:t>D</a:t>
            </a:r>
            <a:r>
              <a:rPr lang="en-US" altLang="zh-TW" sz="1400" dirty="0" smtClean="0">
                <a:solidFill>
                  <a:srgbClr val="346C93"/>
                </a:solidFill>
                <a:latin typeface="Calibri" panose="020F0502020204030204" pitchFamily="34" charset="0"/>
                <a:cs typeface="Calibri" panose="020F0502020204030204" pitchFamily="34" charset="0"/>
              </a:rPr>
              <a:t>ata lineage</a:t>
            </a:r>
            <a:br>
              <a:rPr lang="en-US" altLang="zh-TW" sz="1400" dirty="0" smtClean="0">
                <a:solidFill>
                  <a:srgbClr val="346C93"/>
                </a:solidFill>
                <a:latin typeface="Calibri" panose="020F0502020204030204" pitchFamily="34" charset="0"/>
                <a:cs typeface="Calibri" panose="020F0502020204030204" pitchFamily="34" charset="0"/>
              </a:rPr>
            </a:br>
            <a:r>
              <a:rPr lang="en-US" altLang="zh-TW" sz="1400" dirty="0" smtClean="0">
                <a:solidFill>
                  <a:srgbClr val="346C93"/>
                </a:solidFill>
                <a:latin typeface="Calibri" panose="020F0502020204030204" pitchFamily="34" charset="0"/>
                <a:cs typeface="Calibri" panose="020F0502020204030204" pitchFamily="34" charset="0"/>
              </a:rPr>
              <a:t>(for SAS code)</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68" name="圓角矩形 67"/>
          <p:cNvSpPr/>
          <p:nvPr/>
        </p:nvSpPr>
        <p:spPr>
          <a:xfrm>
            <a:off x="2907013" y="4211339"/>
            <a:ext cx="1443441"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346C93"/>
                </a:solidFill>
                <a:latin typeface="Calibri" panose="020F0502020204030204" pitchFamily="34" charset="0"/>
                <a:cs typeface="Calibri" panose="020F0502020204030204" pitchFamily="34" charset="0"/>
              </a:rPr>
              <a:t>Feature Codebase</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69" name="圓角矩形 68"/>
          <p:cNvSpPr/>
          <p:nvPr/>
        </p:nvSpPr>
        <p:spPr>
          <a:xfrm>
            <a:off x="2907013" y="4696059"/>
            <a:ext cx="1443441"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346C93"/>
                </a:solidFill>
                <a:latin typeface="Calibri" panose="020F0502020204030204" pitchFamily="34" charset="0"/>
                <a:cs typeface="Calibri" panose="020F0502020204030204" pitchFamily="34" charset="0"/>
              </a:rPr>
              <a:t>Features table</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71" name="圓角矩形 70"/>
          <p:cNvSpPr/>
          <p:nvPr/>
        </p:nvSpPr>
        <p:spPr>
          <a:xfrm>
            <a:off x="4633782" y="3726618"/>
            <a:ext cx="3120105"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346C93"/>
                </a:solidFill>
                <a:latin typeface="Calibri" panose="020F0502020204030204" pitchFamily="34" charset="0"/>
                <a:cs typeface="Calibri" panose="020F0502020204030204" pitchFamily="34" charset="0"/>
              </a:rPr>
              <a:t>Model Registry</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72" name="圓角矩形 71"/>
          <p:cNvSpPr/>
          <p:nvPr/>
        </p:nvSpPr>
        <p:spPr>
          <a:xfrm>
            <a:off x="6310446" y="4211338"/>
            <a:ext cx="1443441"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346C93"/>
                </a:solidFill>
                <a:latin typeface="Calibri" panose="020F0502020204030204" pitchFamily="34" charset="0"/>
                <a:cs typeface="Calibri" panose="020F0502020204030204" pitchFamily="34" charset="0"/>
              </a:rPr>
              <a:t>Evaluation Template</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73" name="圓角矩形 72"/>
          <p:cNvSpPr/>
          <p:nvPr/>
        </p:nvSpPr>
        <p:spPr>
          <a:xfrm>
            <a:off x="7935646" y="3726617"/>
            <a:ext cx="1443441"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346C93"/>
                </a:solidFill>
                <a:latin typeface="Calibri" panose="020F0502020204030204" pitchFamily="34" charset="0"/>
                <a:cs typeface="Calibri" panose="020F0502020204030204" pitchFamily="34" charset="0"/>
              </a:rPr>
              <a:t>CI/CD Process</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74" name="圓角矩形 73"/>
          <p:cNvSpPr/>
          <p:nvPr/>
        </p:nvSpPr>
        <p:spPr>
          <a:xfrm>
            <a:off x="9602821" y="3726617"/>
            <a:ext cx="1443441" cy="421282"/>
          </a:xfrm>
          <a:prstGeom prst="roundRect">
            <a:avLst/>
          </a:prstGeom>
          <a:noFill/>
          <a:ln>
            <a:solidFill>
              <a:srgbClr val="346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346C93"/>
                </a:solidFill>
                <a:latin typeface="Calibri" panose="020F0502020204030204" pitchFamily="34" charset="0"/>
                <a:cs typeface="Calibri" panose="020F0502020204030204" pitchFamily="34" charset="0"/>
              </a:rPr>
              <a:t>Data quality</a:t>
            </a:r>
          </a:p>
          <a:p>
            <a:pPr algn="ctr"/>
            <a:r>
              <a:rPr lang="en-US" altLang="zh-TW" sz="1400" dirty="0" smtClean="0">
                <a:solidFill>
                  <a:srgbClr val="346C93"/>
                </a:solidFill>
                <a:latin typeface="Calibri" panose="020F0502020204030204" pitchFamily="34" charset="0"/>
                <a:cs typeface="Calibri" panose="020F0502020204030204" pitchFamily="34" charset="0"/>
              </a:rPr>
              <a:t>monitoring</a:t>
            </a:r>
            <a:endParaRPr lang="zh-TW" altLang="en-US" sz="1400" dirty="0">
              <a:solidFill>
                <a:srgbClr val="346C93"/>
              </a:solidFill>
              <a:latin typeface="Calibri" panose="020F0502020204030204" pitchFamily="34" charset="0"/>
              <a:cs typeface="Calibri" panose="020F0502020204030204" pitchFamily="34" charset="0"/>
            </a:endParaRPr>
          </a:p>
        </p:txBody>
      </p:sp>
      <p:sp>
        <p:nvSpPr>
          <p:cNvPr id="51" name="文字方塊 50"/>
          <p:cNvSpPr txBox="1"/>
          <p:nvPr/>
        </p:nvSpPr>
        <p:spPr>
          <a:xfrm>
            <a:off x="2257047" y="5617733"/>
            <a:ext cx="1872629" cy="523220"/>
          </a:xfrm>
          <a:prstGeom prst="rect">
            <a:avLst/>
          </a:prstGeom>
          <a:noFill/>
        </p:spPr>
        <p:txBody>
          <a:bodyPr wrap="none" rtlCol="0">
            <a:spAutoFit/>
          </a:bodyPr>
          <a:lstStyle/>
          <a:p>
            <a:r>
              <a:rPr lang="en-US" altLang="zh-TW" sz="1600" dirty="0" smtClean="0"/>
              <a:t>Self-built Tool </a:t>
            </a:r>
            <a:br>
              <a:rPr lang="en-US" altLang="zh-TW" sz="1600" dirty="0" smtClean="0"/>
            </a:br>
            <a:r>
              <a:rPr lang="en-US" altLang="zh-TW" sz="1200" dirty="0" smtClean="0"/>
              <a:t>(Python, Django, mermaid)</a:t>
            </a:r>
            <a:endParaRPr lang="zh-TW" altLang="en-US" sz="1200" dirty="0"/>
          </a:p>
        </p:txBody>
      </p:sp>
      <p:sp>
        <p:nvSpPr>
          <p:cNvPr id="55" name="左中括弧 54"/>
          <p:cNvSpPr/>
          <p:nvPr/>
        </p:nvSpPr>
        <p:spPr>
          <a:xfrm>
            <a:off x="2697970" y="3778202"/>
            <a:ext cx="102196" cy="854418"/>
          </a:xfrm>
          <a:prstGeom prst="leftBracket">
            <a:avLst/>
          </a:prstGeom>
          <a:ln>
            <a:solidFill>
              <a:srgbClr val="346C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600"/>
          </a:p>
        </p:txBody>
      </p:sp>
      <p:cxnSp>
        <p:nvCxnSpPr>
          <p:cNvPr id="60" name="肘形接點 59"/>
          <p:cNvCxnSpPr>
            <a:stCxn id="55" idx="1"/>
          </p:cNvCxnSpPr>
          <p:nvPr/>
        </p:nvCxnSpPr>
        <p:spPr>
          <a:xfrm rot="10800000" flipH="1" flipV="1">
            <a:off x="2697970" y="4205410"/>
            <a:ext cx="285260" cy="1277179"/>
          </a:xfrm>
          <a:prstGeom prst="bentConnector4">
            <a:avLst>
              <a:gd name="adj1" fmla="val -80137"/>
              <a:gd name="adj2" fmla="val 75973"/>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4004006" y="5876078"/>
            <a:ext cx="1351652" cy="276999"/>
          </a:xfrm>
          <a:prstGeom prst="rect">
            <a:avLst/>
          </a:prstGeom>
          <a:noFill/>
        </p:spPr>
        <p:txBody>
          <a:bodyPr wrap="none" rtlCol="0">
            <a:spAutoFit/>
          </a:bodyPr>
          <a:lstStyle/>
          <a:p>
            <a:r>
              <a:rPr lang="en-US" altLang="zh-TW" sz="1200" dirty="0" err="1" smtClean="0"/>
              <a:t>Pyspark</a:t>
            </a:r>
            <a:r>
              <a:rPr lang="en-US" altLang="zh-TW" sz="1200" dirty="0" smtClean="0"/>
              <a:t> in Hadoop</a:t>
            </a:r>
            <a:endParaRPr lang="zh-TW" altLang="en-US" sz="1200" dirty="0"/>
          </a:p>
        </p:txBody>
      </p:sp>
      <p:cxnSp>
        <p:nvCxnSpPr>
          <p:cNvPr id="82" name="肘形接點 81"/>
          <p:cNvCxnSpPr>
            <a:stCxn id="69" idx="3"/>
          </p:cNvCxnSpPr>
          <p:nvPr/>
        </p:nvCxnSpPr>
        <p:spPr>
          <a:xfrm>
            <a:off x="4350454" y="4906700"/>
            <a:ext cx="358706" cy="636850"/>
          </a:xfrm>
          <a:prstGeom prst="bentConnector2">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pic>
        <p:nvPicPr>
          <p:cNvPr id="6172" name="Picture 28" descr="基於容器的MLflow和模型版本控制- HackM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45704" y="5533707"/>
            <a:ext cx="893965" cy="327787"/>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肘形接點 94"/>
          <p:cNvCxnSpPr>
            <a:endCxn id="6172" idx="0"/>
          </p:cNvCxnSpPr>
          <p:nvPr/>
        </p:nvCxnSpPr>
        <p:spPr>
          <a:xfrm rot="5400000">
            <a:off x="5894715" y="5235733"/>
            <a:ext cx="595947" cy="1"/>
          </a:xfrm>
          <a:prstGeom prst="bentConnector3">
            <a:avLst>
              <a:gd name="adj1" fmla="val 50000"/>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sp>
        <p:nvSpPr>
          <p:cNvPr id="106" name="文字方塊 105"/>
          <p:cNvSpPr txBox="1"/>
          <p:nvPr/>
        </p:nvSpPr>
        <p:spPr>
          <a:xfrm>
            <a:off x="5395396" y="5876078"/>
            <a:ext cx="1590500" cy="276999"/>
          </a:xfrm>
          <a:prstGeom prst="rect">
            <a:avLst/>
          </a:prstGeom>
          <a:noFill/>
        </p:spPr>
        <p:txBody>
          <a:bodyPr wrap="none" rtlCol="0">
            <a:spAutoFit/>
          </a:bodyPr>
          <a:lstStyle>
            <a:defPPr>
              <a:defRPr lang="zh-TW"/>
            </a:defPPr>
            <a:lvl1pPr>
              <a:defRPr sz="1400"/>
            </a:lvl1pPr>
          </a:lstStyle>
          <a:p>
            <a:r>
              <a:rPr lang="en-US" altLang="zh-TW" sz="1200" dirty="0" err="1"/>
              <a:t>Mlflow</a:t>
            </a:r>
            <a:r>
              <a:rPr lang="en-US" altLang="zh-TW" sz="1200" dirty="0"/>
              <a:t> built by </a:t>
            </a:r>
            <a:r>
              <a:rPr lang="en-US" altLang="zh-TW" sz="1200" dirty="0" err="1"/>
              <a:t>docker</a:t>
            </a:r>
            <a:endParaRPr lang="zh-TW" altLang="en-US" sz="1200" dirty="0"/>
          </a:p>
        </p:txBody>
      </p:sp>
      <p:pic>
        <p:nvPicPr>
          <p:cNvPr id="6174" name="Picture 30" descr="Automation/Latihan 4: gitlab-runner.md · restructure · mohd arif bin jamal  / Testing Training Curriculum · GitLa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05616" y="5570671"/>
            <a:ext cx="550350" cy="550350"/>
          </a:xfrm>
          <a:prstGeom prst="rect">
            <a:avLst/>
          </a:prstGeom>
          <a:noFill/>
          <a:extLst>
            <a:ext uri="{909E8E84-426E-40DD-AFC4-6F175D3DCCD1}">
              <a14:hiddenFill xmlns:a14="http://schemas.microsoft.com/office/drawing/2010/main">
                <a:solidFill>
                  <a:srgbClr val="FFFFFF"/>
                </a:solidFill>
              </a14:hiddenFill>
            </a:ext>
          </a:extLst>
        </p:spPr>
      </p:pic>
      <p:sp>
        <p:nvSpPr>
          <p:cNvPr id="120" name="文字方塊 119"/>
          <p:cNvSpPr txBox="1"/>
          <p:nvPr/>
        </p:nvSpPr>
        <p:spPr>
          <a:xfrm>
            <a:off x="8396634" y="5591620"/>
            <a:ext cx="1285929" cy="461665"/>
          </a:xfrm>
          <a:prstGeom prst="rect">
            <a:avLst/>
          </a:prstGeom>
          <a:noFill/>
        </p:spPr>
        <p:txBody>
          <a:bodyPr wrap="none" rtlCol="0">
            <a:spAutoFit/>
          </a:bodyPr>
          <a:lstStyle>
            <a:defPPr>
              <a:defRPr lang="zh-TW"/>
            </a:defPPr>
            <a:lvl1pPr>
              <a:defRPr sz="1400"/>
            </a:lvl1pPr>
          </a:lstStyle>
          <a:p>
            <a:r>
              <a:rPr lang="en-US" altLang="zh-TW" sz="1200" dirty="0" smtClean="0"/>
              <a:t>Runner with </a:t>
            </a:r>
          </a:p>
          <a:p>
            <a:r>
              <a:rPr lang="en-US" altLang="zh-TW" sz="1200" dirty="0" smtClean="0"/>
              <a:t>Flask deployment</a:t>
            </a:r>
            <a:endParaRPr lang="zh-TW" altLang="en-US" sz="1200" dirty="0"/>
          </a:p>
        </p:txBody>
      </p:sp>
      <p:pic>
        <p:nvPicPr>
          <p:cNvPr id="6178" name="Picture 34" descr="https://images.ctfassets.net/ycwst8v1r2x5/jbrHhqGtdpbZFhki5MqBp/e6a5f6b567173b39430a1a18d060cb8e/gx_logo_horiz_color.png?w=210&amp;h=56&amp;q=85&amp;fm=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21913" y="5627873"/>
            <a:ext cx="1745080" cy="465355"/>
          </a:xfrm>
          <a:prstGeom prst="rect">
            <a:avLst/>
          </a:prstGeom>
          <a:noFill/>
          <a:extLst>
            <a:ext uri="{909E8E84-426E-40DD-AFC4-6F175D3DCCD1}">
              <a14:hiddenFill xmlns:a14="http://schemas.microsoft.com/office/drawing/2010/main">
                <a:solidFill>
                  <a:srgbClr val="FFFFFF"/>
                </a:solidFill>
              </a14:hiddenFill>
            </a:ext>
          </a:extLst>
        </p:spPr>
      </p:pic>
      <p:sp>
        <p:nvSpPr>
          <p:cNvPr id="140" name="文字方塊 139"/>
          <p:cNvSpPr txBox="1"/>
          <p:nvPr/>
        </p:nvSpPr>
        <p:spPr>
          <a:xfrm>
            <a:off x="26773" y="3944320"/>
            <a:ext cx="2231701" cy="1600438"/>
          </a:xfrm>
          <a:prstGeom prst="rect">
            <a:avLst/>
          </a:prstGeom>
          <a:noFill/>
        </p:spPr>
        <p:txBody>
          <a:bodyPr wrap="none" rtlCol="0">
            <a:spAutoFit/>
          </a:bodyPr>
          <a:lstStyle/>
          <a:p>
            <a:pPr marL="285750" indent="-285750">
              <a:buFont typeface="Arial" panose="020B0604020202020204" pitchFamily="34" charset="0"/>
              <a:buChar char="•"/>
            </a:pPr>
            <a:r>
              <a:rPr lang="en-US" altLang="zh-TW" sz="1400" dirty="0" smtClean="0"/>
              <a:t>All Tool was built as a </a:t>
            </a:r>
            <a:br>
              <a:rPr lang="en-US" altLang="zh-TW" sz="1400" dirty="0" smtClean="0"/>
            </a:br>
            <a:r>
              <a:rPr lang="en-US" altLang="zh-TW" sz="1400" dirty="0" smtClean="0"/>
              <a:t>container service for </a:t>
            </a:r>
            <a:br>
              <a:rPr lang="en-US" altLang="zh-TW" sz="1400" dirty="0" smtClean="0"/>
            </a:br>
            <a:r>
              <a:rPr lang="en-US" altLang="zh-TW" sz="1400" dirty="0" smtClean="0"/>
              <a:t>data scientist using</a:t>
            </a:r>
          </a:p>
          <a:p>
            <a:pPr marL="285750" indent="-285750">
              <a:buFont typeface="Arial" panose="020B0604020202020204" pitchFamily="34" charset="0"/>
              <a:buChar char="•"/>
            </a:pPr>
            <a:r>
              <a:rPr lang="en-US" altLang="zh-TW" sz="1400" dirty="0" smtClean="0"/>
              <a:t>Teach all data scientist </a:t>
            </a:r>
            <a:br>
              <a:rPr lang="en-US" altLang="zh-TW" sz="1400" dirty="0" smtClean="0"/>
            </a:br>
            <a:r>
              <a:rPr lang="en-US" altLang="zh-TW" sz="1400" dirty="0" smtClean="0"/>
              <a:t>and implement them in </a:t>
            </a:r>
            <a:br>
              <a:rPr lang="en-US" altLang="zh-TW" sz="1400" dirty="0" smtClean="0"/>
            </a:br>
            <a:r>
              <a:rPr lang="en-US" altLang="zh-TW" sz="1400" dirty="0" smtClean="0"/>
              <a:t>existing process</a:t>
            </a:r>
          </a:p>
          <a:p>
            <a:pPr marL="285750" indent="-285750">
              <a:buFont typeface="Arial" panose="020B0604020202020204" pitchFamily="34" charset="0"/>
              <a:buChar char="•"/>
            </a:pPr>
            <a:endParaRPr lang="zh-TW" altLang="en-US" sz="1400" dirty="0"/>
          </a:p>
        </p:txBody>
      </p:sp>
      <p:cxnSp>
        <p:nvCxnSpPr>
          <p:cNvPr id="143" name="肘形接點 142"/>
          <p:cNvCxnSpPr/>
          <p:nvPr/>
        </p:nvCxnSpPr>
        <p:spPr>
          <a:xfrm rot="5400000">
            <a:off x="8420259" y="5235733"/>
            <a:ext cx="595947" cy="1"/>
          </a:xfrm>
          <a:prstGeom prst="bentConnector3">
            <a:avLst>
              <a:gd name="adj1" fmla="val 50000"/>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肘形接點 143"/>
          <p:cNvCxnSpPr/>
          <p:nvPr/>
        </p:nvCxnSpPr>
        <p:spPr>
          <a:xfrm rot="5400000">
            <a:off x="10026568" y="5235733"/>
            <a:ext cx="595947" cy="1"/>
          </a:xfrm>
          <a:prstGeom prst="bentConnector3">
            <a:avLst>
              <a:gd name="adj1" fmla="val 50000"/>
            </a:avLst>
          </a:prstGeom>
          <a:ln w="57150">
            <a:solidFill>
              <a:srgbClr val="346C9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05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578633" y="2683415"/>
            <a:ext cx="6976026" cy="1429825"/>
          </a:xfrm>
        </p:spPr>
        <p:txBody>
          <a:bodyPr anchor="ctr"/>
          <a:lstStyle/>
          <a:p>
            <a:r>
              <a:rPr lang="en-US" altLang="zh-TW" sz="3600" dirty="0" smtClean="0"/>
              <a:t>Thanks for your listening</a:t>
            </a:r>
            <a:endParaRPr lang="en-US" altLang="zh-TW" sz="3600" dirty="0"/>
          </a:p>
        </p:txBody>
      </p:sp>
    </p:spTree>
    <p:extLst>
      <p:ext uri="{BB962C8B-B14F-4D97-AF65-F5344CB8AC3E}">
        <p14:creationId xmlns:p14="http://schemas.microsoft.com/office/powerpoint/2010/main" val="2294103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圖片 41"/>
          <p:cNvPicPr>
            <a:picLocks noChangeAspect="1"/>
          </p:cNvPicPr>
          <p:nvPr/>
        </p:nvPicPr>
        <p:blipFill>
          <a:blip r:embed="rId2"/>
          <a:stretch>
            <a:fillRect/>
          </a:stretch>
        </p:blipFill>
        <p:spPr>
          <a:xfrm>
            <a:off x="3498940" y="1504989"/>
            <a:ext cx="3429957" cy="2854328"/>
          </a:xfrm>
          <a:prstGeom prst="rect">
            <a:avLst/>
          </a:prstGeom>
        </p:spPr>
      </p:pic>
      <p:pic>
        <p:nvPicPr>
          <p:cNvPr id="9" name="圖片 8"/>
          <p:cNvPicPr>
            <a:picLocks noChangeAspect="1"/>
          </p:cNvPicPr>
          <p:nvPr/>
        </p:nvPicPr>
        <p:blipFill rotWithShape="1">
          <a:blip r:embed="rId3"/>
          <a:srcRect l="4303"/>
          <a:stretch/>
        </p:blipFill>
        <p:spPr>
          <a:xfrm>
            <a:off x="3591343" y="4744635"/>
            <a:ext cx="3530923" cy="1898344"/>
          </a:xfrm>
          <a:prstGeom prst="rect">
            <a:avLst/>
          </a:prstGeom>
        </p:spPr>
      </p:pic>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7072313" cy="646331"/>
            <a:chOff x="4829175" y="1093171"/>
            <a:chExt cx="7072313"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62720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Basic </a:t>
              </a: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EDA with Users - 237</a:t>
              </a:r>
              <a:r>
                <a:rPr kumimoji="0" lang="en-US" altLang="zh-TW" sz="3200" b="1" i="0" u="none" strike="noStrike" kern="1200" cap="none" spc="0" normalizeH="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 people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sp>
        <p:nvSpPr>
          <p:cNvPr id="4" name="文字方塊 3"/>
          <p:cNvSpPr txBox="1"/>
          <p:nvPr/>
        </p:nvSpPr>
        <p:spPr>
          <a:xfrm>
            <a:off x="3113096" y="1805566"/>
            <a:ext cx="369012" cy="400110"/>
          </a:xfrm>
          <a:prstGeom prst="rect">
            <a:avLst/>
          </a:prstGeom>
          <a:noFill/>
        </p:spPr>
        <p:txBody>
          <a:bodyPr wrap="none" rtlCol="0" anchor="ctr">
            <a:spAutoFit/>
          </a:bodyPr>
          <a:lstStyle/>
          <a:p>
            <a:pPr algn="ctr"/>
            <a:r>
              <a:rPr lang="en-US" altLang="zh-TW" sz="2000" b="1" dirty="0">
                <a:latin typeface="微軟正黑體" panose="020B0604030504040204" pitchFamily="34" charset="-120"/>
                <a:ea typeface="微軟正黑體" panose="020B0604030504040204" pitchFamily="34" charset="-120"/>
              </a:rPr>
              <a:t>A</a:t>
            </a:r>
            <a:endParaRPr lang="zh-TW" altLang="en-US" sz="2000" b="1" dirty="0">
              <a:latin typeface="微軟正黑體" panose="020B0604030504040204" pitchFamily="34" charset="-120"/>
              <a:ea typeface="微軟正黑體" panose="020B0604030504040204" pitchFamily="34" charset="-120"/>
            </a:endParaRPr>
          </a:p>
        </p:txBody>
      </p:sp>
      <p:sp>
        <p:nvSpPr>
          <p:cNvPr id="5" name="矩形 4"/>
          <p:cNvSpPr/>
          <p:nvPr/>
        </p:nvSpPr>
        <p:spPr>
          <a:xfrm>
            <a:off x="3641346" y="1942738"/>
            <a:ext cx="101131" cy="131955"/>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0" name="矩形 19"/>
          <p:cNvSpPr/>
          <p:nvPr/>
        </p:nvSpPr>
        <p:spPr>
          <a:xfrm>
            <a:off x="3641346" y="2304372"/>
            <a:ext cx="101131" cy="131955"/>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2" name="矩形 21"/>
          <p:cNvSpPr/>
          <p:nvPr/>
        </p:nvSpPr>
        <p:spPr>
          <a:xfrm>
            <a:off x="3641347" y="2683538"/>
            <a:ext cx="77578" cy="13810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3" name="文字方塊 22"/>
          <p:cNvSpPr txBox="1"/>
          <p:nvPr/>
        </p:nvSpPr>
        <p:spPr>
          <a:xfrm>
            <a:off x="3129928" y="2168828"/>
            <a:ext cx="335348"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S</a:t>
            </a:r>
            <a:endParaRPr lang="zh-TW" altLang="en-US" sz="2000" b="1" dirty="0">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3137943" y="2589557"/>
            <a:ext cx="319318"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L</a:t>
            </a:r>
            <a:endParaRPr lang="zh-TW" altLang="en-US" sz="2000" b="1" dirty="0">
              <a:latin typeface="微軟正黑體" panose="020B0604030504040204" pitchFamily="34" charset="-120"/>
              <a:ea typeface="微軟正黑體" panose="020B0604030504040204" pitchFamily="34" charset="-120"/>
            </a:endParaRPr>
          </a:p>
        </p:txBody>
      </p:sp>
      <p:sp>
        <p:nvSpPr>
          <p:cNvPr id="34" name="橢圓 33"/>
          <p:cNvSpPr/>
          <p:nvPr/>
        </p:nvSpPr>
        <p:spPr>
          <a:xfrm>
            <a:off x="664142" y="2506356"/>
            <a:ext cx="1936223" cy="851388"/>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User Type</a:t>
            </a:r>
            <a:endParaRPr lang="zh-TW" altLang="en-US" sz="2000" dirty="0">
              <a:solidFill>
                <a:sysClr val="windowText" lastClr="000000"/>
              </a:solidFill>
            </a:endParaRPr>
          </a:p>
        </p:txBody>
      </p:sp>
      <p:sp>
        <p:nvSpPr>
          <p:cNvPr id="35" name="橢圓 34"/>
          <p:cNvSpPr/>
          <p:nvPr/>
        </p:nvSpPr>
        <p:spPr>
          <a:xfrm>
            <a:off x="664142" y="5121994"/>
            <a:ext cx="1937073" cy="851762"/>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Residence</a:t>
            </a:r>
            <a:endParaRPr lang="zh-TW" altLang="en-US" sz="2000" dirty="0">
              <a:solidFill>
                <a:sysClr val="windowText" lastClr="000000"/>
              </a:solidFill>
            </a:endParaRPr>
          </a:p>
        </p:txBody>
      </p:sp>
      <p:sp>
        <p:nvSpPr>
          <p:cNvPr id="28" name="文字方塊 27"/>
          <p:cNvSpPr txBox="1"/>
          <p:nvPr/>
        </p:nvSpPr>
        <p:spPr>
          <a:xfrm>
            <a:off x="3135935" y="4996459"/>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P03</a:t>
            </a:r>
            <a:endParaRPr lang="zh-TW" altLang="en-US" sz="1600" b="1" dirty="0">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3135935" y="5379013"/>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P02</a:t>
            </a:r>
            <a:endParaRPr lang="zh-TW" altLang="en-US" sz="1600" b="1" dirty="0">
              <a:latin typeface="微軟正黑體" panose="020B0604030504040204" pitchFamily="34" charset="-120"/>
              <a:ea typeface="微軟正黑體" panose="020B0604030504040204" pitchFamily="34" charset="-120"/>
            </a:endParaRPr>
          </a:p>
        </p:txBody>
      </p:sp>
      <p:sp>
        <p:nvSpPr>
          <p:cNvPr id="32" name="文字方塊 31"/>
          <p:cNvSpPr txBox="1"/>
          <p:nvPr/>
        </p:nvSpPr>
        <p:spPr>
          <a:xfrm>
            <a:off x="3135935" y="5773435"/>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P01</a:t>
            </a:r>
            <a:endParaRPr lang="zh-TW" altLang="en-US" sz="1600" b="1" dirty="0">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3135935" y="6167858"/>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P05</a:t>
            </a:r>
            <a:endParaRPr lang="zh-TW" altLang="en-US" sz="1600" b="1" dirty="0">
              <a:latin typeface="微軟正黑體" panose="020B0604030504040204" pitchFamily="34" charset="-120"/>
              <a:ea typeface="微軟正黑體" panose="020B0604030504040204" pitchFamily="34" charset="-120"/>
            </a:endParaRPr>
          </a:p>
        </p:txBody>
      </p:sp>
      <p:sp>
        <p:nvSpPr>
          <p:cNvPr id="36" name="矩形 35"/>
          <p:cNvSpPr/>
          <p:nvPr/>
        </p:nvSpPr>
        <p:spPr>
          <a:xfrm>
            <a:off x="3615156" y="5119444"/>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37" name="矩形 36"/>
          <p:cNvSpPr/>
          <p:nvPr/>
        </p:nvSpPr>
        <p:spPr>
          <a:xfrm>
            <a:off x="3615156" y="5467574"/>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38" name="矩形 37"/>
          <p:cNvSpPr/>
          <p:nvPr/>
        </p:nvSpPr>
        <p:spPr>
          <a:xfrm>
            <a:off x="3615156" y="5881464"/>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39" name="矩形 38"/>
          <p:cNvSpPr/>
          <p:nvPr/>
        </p:nvSpPr>
        <p:spPr>
          <a:xfrm>
            <a:off x="3615156" y="6263197"/>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0" name="矩形 39"/>
          <p:cNvSpPr/>
          <p:nvPr/>
        </p:nvSpPr>
        <p:spPr>
          <a:xfrm>
            <a:off x="7567613" y="2168828"/>
            <a:ext cx="4471124" cy="1554579"/>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TW" dirty="0" smtClean="0">
                <a:solidFill>
                  <a:sysClr val="windowText" lastClr="000000"/>
                </a:solidFill>
              </a:rPr>
              <a:t>“A” Type dominates with 50%</a:t>
            </a:r>
          </a:p>
          <a:p>
            <a:pPr marL="285750" indent="-285750">
              <a:lnSpc>
                <a:spcPct val="150000"/>
              </a:lnSpc>
              <a:buFont typeface="Arial" panose="020B0604020202020204" pitchFamily="34" charset="0"/>
              <a:buChar char="•"/>
            </a:pPr>
            <a:r>
              <a:rPr lang="en-US" altLang="zh-TW" dirty="0" smtClean="0">
                <a:solidFill>
                  <a:sysClr val="windowText" lastClr="000000"/>
                </a:solidFill>
              </a:rPr>
              <a:t>20% People with two type in (AS, AL, LS)</a:t>
            </a:r>
            <a:endParaRPr lang="zh-TW" altLang="en-US" dirty="0">
              <a:solidFill>
                <a:sysClr val="windowText" lastClr="000000"/>
              </a:solidFill>
            </a:endParaRPr>
          </a:p>
        </p:txBody>
      </p:sp>
      <p:sp>
        <p:nvSpPr>
          <p:cNvPr id="41" name="矩形 40"/>
          <p:cNvSpPr/>
          <p:nvPr/>
        </p:nvSpPr>
        <p:spPr>
          <a:xfrm>
            <a:off x="7567613" y="4916517"/>
            <a:ext cx="4471124" cy="1554579"/>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TW" dirty="0" smtClean="0">
                <a:solidFill>
                  <a:sysClr val="windowText" lastClr="000000"/>
                </a:solidFill>
              </a:rPr>
              <a:t>P03 Residence dominates</a:t>
            </a:r>
          </a:p>
        </p:txBody>
      </p:sp>
      <p:sp>
        <p:nvSpPr>
          <p:cNvPr id="43" name="文字方塊 42"/>
          <p:cNvSpPr txBox="1"/>
          <p:nvPr/>
        </p:nvSpPr>
        <p:spPr>
          <a:xfrm>
            <a:off x="3037755" y="2989667"/>
            <a:ext cx="519694"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AS</a:t>
            </a:r>
            <a:endParaRPr lang="zh-TW" altLang="en-US" sz="2000" b="1" dirty="0">
              <a:latin typeface="微軟正黑體" panose="020B0604030504040204" pitchFamily="34" charset="-120"/>
              <a:ea typeface="微軟正黑體" panose="020B0604030504040204" pitchFamily="34" charset="-120"/>
            </a:endParaRPr>
          </a:p>
        </p:txBody>
      </p:sp>
      <p:sp>
        <p:nvSpPr>
          <p:cNvPr id="44" name="文字方塊 43"/>
          <p:cNvSpPr txBox="1"/>
          <p:nvPr/>
        </p:nvSpPr>
        <p:spPr>
          <a:xfrm>
            <a:off x="3037755" y="3357744"/>
            <a:ext cx="519694"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AL</a:t>
            </a:r>
            <a:endParaRPr lang="zh-TW" altLang="en-US" sz="2000" b="1" dirty="0">
              <a:latin typeface="微軟正黑體" panose="020B0604030504040204" pitchFamily="34" charset="-120"/>
              <a:ea typeface="微軟正黑體" panose="020B0604030504040204" pitchFamily="34" charset="-120"/>
            </a:endParaRPr>
          </a:p>
        </p:txBody>
      </p:sp>
      <p:sp>
        <p:nvSpPr>
          <p:cNvPr id="46" name="文字方塊 45"/>
          <p:cNvSpPr txBox="1"/>
          <p:nvPr/>
        </p:nvSpPr>
        <p:spPr>
          <a:xfrm>
            <a:off x="3062602" y="3810121"/>
            <a:ext cx="470000"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LS</a:t>
            </a:r>
            <a:endParaRPr lang="zh-TW" altLang="en-US" sz="2000" b="1" dirty="0">
              <a:latin typeface="微軟正黑體" panose="020B0604030504040204" pitchFamily="34" charset="-120"/>
              <a:ea typeface="微軟正黑體" panose="020B0604030504040204" pitchFamily="34" charset="-120"/>
            </a:endParaRPr>
          </a:p>
        </p:txBody>
      </p:sp>
      <p:sp>
        <p:nvSpPr>
          <p:cNvPr id="47" name="矩形 46"/>
          <p:cNvSpPr/>
          <p:nvPr/>
        </p:nvSpPr>
        <p:spPr>
          <a:xfrm>
            <a:off x="3557449" y="3125737"/>
            <a:ext cx="161476" cy="129891"/>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8" name="矩形 47"/>
          <p:cNvSpPr/>
          <p:nvPr/>
        </p:nvSpPr>
        <p:spPr>
          <a:xfrm>
            <a:off x="3557449" y="3507452"/>
            <a:ext cx="161476" cy="129891"/>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9" name="矩形 48"/>
          <p:cNvSpPr/>
          <p:nvPr/>
        </p:nvSpPr>
        <p:spPr>
          <a:xfrm>
            <a:off x="3557449" y="3926764"/>
            <a:ext cx="161476" cy="129891"/>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Tree>
    <p:extLst>
      <p:ext uri="{BB962C8B-B14F-4D97-AF65-F5344CB8AC3E}">
        <p14:creationId xmlns:p14="http://schemas.microsoft.com/office/powerpoint/2010/main" val="1460257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grpSp>
        <p:nvGrpSpPr>
          <p:cNvPr id="12" name="群組 11"/>
          <p:cNvGrpSpPr/>
          <p:nvPr/>
        </p:nvGrpSpPr>
        <p:grpSpPr>
          <a:xfrm>
            <a:off x="361950" y="200025"/>
            <a:ext cx="5886449" cy="646331"/>
            <a:chOff x="4829175" y="1093171"/>
            <a:chExt cx="5886449" cy="646331"/>
          </a:xfrm>
        </p:grpSpPr>
        <p:sp>
          <p:nvSpPr>
            <p:cNvPr id="13" name="文字方塊 12"/>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4" name="文字方塊 13"/>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Data Description</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0" name="圓角矩形 19"/>
          <p:cNvSpPr/>
          <p:nvPr/>
        </p:nvSpPr>
        <p:spPr>
          <a:xfrm>
            <a:off x="1771565" y="1718299"/>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bg1"/>
                </a:solidFill>
              </a:rPr>
              <a:t>Sample</a:t>
            </a:r>
            <a:endParaRPr lang="zh-TW" altLang="en-US" sz="2400" b="1" dirty="0">
              <a:solidFill>
                <a:schemeClr val="bg1"/>
              </a:solidFill>
            </a:endParaRPr>
          </a:p>
        </p:txBody>
      </p:sp>
      <p:sp>
        <p:nvSpPr>
          <p:cNvPr id="22" name="圓角矩形 21"/>
          <p:cNvSpPr/>
          <p:nvPr/>
        </p:nvSpPr>
        <p:spPr>
          <a:xfrm>
            <a:off x="1771565" y="2650372"/>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bg1"/>
                </a:solidFill>
              </a:rPr>
              <a:t>Customer</a:t>
            </a:r>
            <a:endParaRPr lang="zh-TW" altLang="en-US" sz="2400" b="1" dirty="0">
              <a:solidFill>
                <a:schemeClr val="bg1"/>
              </a:solidFill>
            </a:endParaRPr>
          </a:p>
        </p:txBody>
      </p:sp>
      <p:sp>
        <p:nvSpPr>
          <p:cNvPr id="23" name="圓角矩形 22"/>
          <p:cNvSpPr/>
          <p:nvPr/>
        </p:nvSpPr>
        <p:spPr>
          <a:xfrm>
            <a:off x="1771565" y="3538330"/>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bg1"/>
                </a:solidFill>
              </a:rPr>
              <a:t>Residence</a:t>
            </a:r>
            <a:endParaRPr lang="zh-TW" altLang="en-US" sz="2400" b="1" dirty="0">
              <a:solidFill>
                <a:schemeClr val="bg1"/>
              </a:solidFill>
            </a:endParaRPr>
          </a:p>
        </p:txBody>
      </p:sp>
      <p:sp>
        <p:nvSpPr>
          <p:cNvPr id="24" name="圓角矩形 23"/>
          <p:cNvSpPr/>
          <p:nvPr/>
        </p:nvSpPr>
        <p:spPr>
          <a:xfrm>
            <a:off x="1771565" y="5270131"/>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bg1"/>
                </a:solidFill>
              </a:rPr>
              <a:t>Function</a:t>
            </a:r>
            <a:endParaRPr lang="zh-TW" altLang="en-US" sz="2400" b="1" dirty="0">
              <a:solidFill>
                <a:schemeClr val="bg1"/>
              </a:solidFill>
            </a:endParaRPr>
          </a:p>
        </p:txBody>
      </p:sp>
      <p:sp>
        <p:nvSpPr>
          <p:cNvPr id="25" name="圓角矩形 24"/>
          <p:cNvSpPr/>
          <p:nvPr/>
        </p:nvSpPr>
        <p:spPr>
          <a:xfrm>
            <a:off x="1771565" y="4382172"/>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bg1"/>
                </a:solidFill>
              </a:rPr>
              <a:t>User Type</a:t>
            </a:r>
            <a:endParaRPr lang="zh-TW" altLang="en-US" sz="2400" b="1" dirty="0">
              <a:solidFill>
                <a:schemeClr val="bg1"/>
              </a:solidFill>
            </a:endParaRPr>
          </a:p>
        </p:txBody>
      </p:sp>
      <p:sp>
        <p:nvSpPr>
          <p:cNvPr id="27" name="文字方塊 26"/>
          <p:cNvSpPr txBox="1"/>
          <p:nvPr/>
        </p:nvSpPr>
        <p:spPr>
          <a:xfrm>
            <a:off x="1827620" y="1096336"/>
            <a:ext cx="1834156" cy="461665"/>
          </a:xfrm>
          <a:prstGeom prst="rect">
            <a:avLst/>
          </a:prstGeom>
          <a:noFill/>
        </p:spPr>
        <p:txBody>
          <a:bodyPr wrap="none" rtlCol="0">
            <a:spAutoFit/>
          </a:bodyPr>
          <a:lstStyle/>
          <a:p>
            <a:r>
              <a:rPr lang="en-US" altLang="zh-TW" sz="2400" dirty="0" smtClean="0"/>
              <a:t>Time </a:t>
            </a:r>
            <a:r>
              <a:rPr lang="en-US" altLang="zh-TW" sz="2400" dirty="0" smtClean="0"/>
              <a:t>Interval</a:t>
            </a:r>
            <a:endParaRPr lang="zh-TW" altLang="en-US" sz="2400" dirty="0"/>
          </a:p>
        </p:txBody>
      </p:sp>
      <p:sp>
        <p:nvSpPr>
          <p:cNvPr id="28" name="文字方塊 27"/>
          <p:cNvSpPr txBox="1"/>
          <p:nvPr/>
        </p:nvSpPr>
        <p:spPr>
          <a:xfrm>
            <a:off x="4199670" y="1772060"/>
            <a:ext cx="1370888" cy="523220"/>
          </a:xfrm>
          <a:prstGeom prst="rect">
            <a:avLst/>
          </a:prstGeom>
          <a:noFill/>
        </p:spPr>
        <p:txBody>
          <a:bodyPr wrap="none" rtlCol="0" anchor="ctr">
            <a:spAutoFit/>
          </a:bodyPr>
          <a:lstStyle/>
          <a:p>
            <a:r>
              <a:rPr lang="en-US" altLang="zh-TW" sz="2800" dirty="0" smtClean="0"/>
              <a:t>181,978</a:t>
            </a:r>
            <a:endParaRPr lang="zh-TW" altLang="en-US" sz="2800" dirty="0"/>
          </a:p>
        </p:txBody>
      </p:sp>
      <p:sp>
        <p:nvSpPr>
          <p:cNvPr id="29" name="文字方塊 28"/>
          <p:cNvSpPr txBox="1"/>
          <p:nvPr/>
        </p:nvSpPr>
        <p:spPr>
          <a:xfrm>
            <a:off x="4409449" y="2686460"/>
            <a:ext cx="732893" cy="523220"/>
          </a:xfrm>
          <a:prstGeom prst="rect">
            <a:avLst/>
          </a:prstGeom>
          <a:noFill/>
        </p:spPr>
        <p:txBody>
          <a:bodyPr wrap="none" rtlCol="0" anchor="ctr">
            <a:spAutoFit/>
          </a:bodyPr>
          <a:lstStyle/>
          <a:p>
            <a:r>
              <a:rPr lang="en-US" altLang="zh-TW" sz="2800" dirty="0" smtClean="0"/>
              <a:t>237</a:t>
            </a:r>
            <a:endParaRPr lang="zh-TW" altLang="en-US" sz="2800" dirty="0"/>
          </a:p>
        </p:txBody>
      </p:sp>
      <p:sp>
        <p:nvSpPr>
          <p:cNvPr id="32" name="文字方塊 31"/>
          <p:cNvSpPr txBox="1"/>
          <p:nvPr/>
        </p:nvSpPr>
        <p:spPr>
          <a:xfrm>
            <a:off x="4592191" y="3600860"/>
            <a:ext cx="367408" cy="523220"/>
          </a:xfrm>
          <a:prstGeom prst="rect">
            <a:avLst/>
          </a:prstGeom>
          <a:noFill/>
        </p:spPr>
        <p:txBody>
          <a:bodyPr wrap="none" rtlCol="0" anchor="ctr">
            <a:spAutoFit/>
          </a:bodyPr>
          <a:lstStyle/>
          <a:p>
            <a:r>
              <a:rPr lang="en-US" altLang="zh-TW" sz="2800" dirty="0" smtClean="0"/>
              <a:t>4</a:t>
            </a:r>
            <a:endParaRPr lang="zh-TW" altLang="en-US" sz="2800" dirty="0"/>
          </a:p>
        </p:txBody>
      </p:sp>
      <p:sp>
        <p:nvSpPr>
          <p:cNvPr id="33" name="文字方塊 32"/>
          <p:cNvSpPr txBox="1"/>
          <p:nvPr/>
        </p:nvSpPr>
        <p:spPr>
          <a:xfrm>
            <a:off x="4500820" y="5355880"/>
            <a:ext cx="550151" cy="523220"/>
          </a:xfrm>
          <a:prstGeom prst="rect">
            <a:avLst/>
          </a:prstGeom>
          <a:noFill/>
        </p:spPr>
        <p:txBody>
          <a:bodyPr wrap="none" rtlCol="0" anchor="ctr">
            <a:spAutoFit/>
          </a:bodyPr>
          <a:lstStyle/>
          <a:p>
            <a:r>
              <a:rPr lang="en-US" altLang="zh-TW" sz="2800" dirty="0" smtClean="0"/>
              <a:t>33</a:t>
            </a:r>
            <a:endParaRPr lang="zh-TW" altLang="en-US" sz="2800" dirty="0"/>
          </a:p>
        </p:txBody>
      </p:sp>
      <p:sp>
        <p:nvSpPr>
          <p:cNvPr id="34" name="文字方塊 33"/>
          <p:cNvSpPr txBox="1"/>
          <p:nvPr/>
        </p:nvSpPr>
        <p:spPr>
          <a:xfrm>
            <a:off x="4592191" y="4441232"/>
            <a:ext cx="367408" cy="523220"/>
          </a:xfrm>
          <a:prstGeom prst="rect">
            <a:avLst/>
          </a:prstGeom>
          <a:noFill/>
        </p:spPr>
        <p:txBody>
          <a:bodyPr wrap="none" rtlCol="0" anchor="ctr">
            <a:spAutoFit/>
          </a:bodyPr>
          <a:lstStyle/>
          <a:p>
            <a:r>
              <a:rPr lang="en-US" altLang="zh-TW" sz="2800" dirty="0" smtClean="0"/>
              <a:t>3</a:t>
            </a:r>
            <a:endParaRPr lang="zh-TW" altLang="en-US" sz="2800" dirty="0"/>
          </a:p>
        </p:txBody>
      </p:sp>
      <p:sp>
        <p:nvSpPr>
          <p:cNvPr id="35" name="矩形 34"/>
          <p:cNvSpPr/>
          <p:nvPr/>
        </p:nvSpPr>
        <p:spPr>
          <a:xfrm>
            <a:off x="5582939" y="2686460"/>
            <a:ext cx="1179362" cy="523220"/>
          </a:xfrm>
          <a:prstGeom prst="rect">
            <a:avLst/>
          </a:prstGeom>
        </p:spPr>
        <p:txBody>
          <a:bodyPr wrap="none">
            <a:spAutoFit/>
          </a:bodyPr>
          <a:lstStyle/>
          <a:p>
            <a:r>
              <a:rPr lang="en-US" altLang="zh-TW" sz="2800" dirty="0"/>
              <a:t>P</a:t>
            </a:r>
            <a:r>
              <a:rPr lang="en-US" altLang="zh-TW" sz="2800" dirty="0" smtClean="0"/>
              <a:t>eople</a:t>
            </a:r>
            <a:endParaRPr lang="zh-TW" altLang="en-US" sz="2800" dirty="0"/>
          </a:p>
        </p:txBody>
      </p:sp>
      <p:sp>
        <p:nvSpPr>
          <p:cNvPr id="36" name="文字方塊 35"/>
          <p:cNvSpPr txBox="1"/>
          <p:nvPr/>
        </p:nvSpPr>
        <p:spPr>
          <a:xfrm>
            <a:off x="5580739" y="3600860"/>
            <a:ext cx="1095172" cy="523220"/>
          </a:xfrm>
          <a:prstGeom prst="rect">
            <a:avLst/>
          </a:prstGeom>
          <a:noFill/>
        </p:spPr>
        <p:txBody>
          <a:bodyPr wrap="none" rtlCol="0" anchor="ctr">
            <a:spAutoFit/>
          </a:bodyPr>
          <a:lstStyle/>
          <a:p>
            <a:r>
              <a:rPr lang="en-US" altLang="zh-TW" sz="2800" dirty="0"/>
              <a:t>P</a:t>
            </a:r>
            <a:r>
              <a:rPr lang="en-US" altLang="zh-TW" sz="2800" dirty="0" smtClean="0"/>
              <a:t>laces</a:t>
            </a:r>
            <a:endParaRPr lang="zh-TW" altLang="en-US" sz="2800" dirty="0"/>
          </a:p>
        </p:txBody>
      </p:sp>
      <p:sp>
        <p:nvSpPr>
          <p:cNvPr id="37" name="文字方塊 36"/>
          <p:cNvSpPr txBox="1"/>
          <p:nvPr/>
        </p:nvSpPr>
        <p:spPr>
          <a:xfrm>
            <a:off x="5580739" y="5355880"/>
            <a:ext cx="1601721" cy="523220"/>
          </a:xfrm>
          <a:prstGeom prst="rect">
            <a:avLst/>
          </a:prstGeom>
          <a:noFill/>
        </p:spPr>
        <p:txBody>
          <a:bodyPr wrap="none" rtlCol="0" anchor="ctr">
            <a:spAutoFit/>
          </a:bodyPr>
          <a:lstStyle/>
          <a:p>
            <a:r>
              <a:rPr lang="en-US" altLang="zh-TW" sz="2800" dirty="0"/>
              <a:t>F</a:t>
            </a:r>
            <a:r>
              <a:rPr lang="en-US" altLang="zh-TW" sz="2800" dirty="0" smtClean="0"/>
              <a:t>unctions</a:t>
            </a:r>
            <a:endParaRPr lang="zh-TW" altLang="en-US" sz="2800" dirty="0"/>
          </a:p>
        </p:txBody>
      </p:sp>
      <p:sp>
        <p:nvSpPr>
          <p:cNvPr id="38" name="文字方塊 37"/>
          <p:cNvSpPr txBox="1"/>
          <p:nvPr/>
        </p:nvSpPr>
        <p:spPr>
          <a:xfrm>
            <a:off x="5580739" y="4441232"/>
            <a:ext cx="971741" cy="523220"/>
          </a:xfrm>
          <a:prstGeom prst="rect">
            <a:avLst/>
          </a:prstGeom>
          <a:noFill/>
        </p:spPr>
        <p:txBody>
          <a:bodyPr wrap="none" rtlCol="0" anchor="ctr">
            <a:spAutoFit/>
          </a:bodyPr>
          <a:lstStyle/>
          <a:p>
            <a:r>
              <a:rPr lang="en-US" altLang="zh-TW" sz="2800" dirty="0" smtClean="0"/>
              <a:t>Kinds</a:t>
            </a:r>
            <a:endParaRPr lang="zh-TW" altLang="en-US" sz="2800" dirty="0"/>
          </a:p>
        </p:txBody>
      </p:sp>
      <p:sp>
        <p:nvSpPr>
          <p:cNvPr id="39" name="文字方塊 38"/>
          <p:cNvSpPr txBox="1"/>
          <p:nvPr/>
        </p:nvSpPr>
        <p:spPr>
          <a:xfrm>
            <a:off x="5580739" y="1772060"/>
            <a:ext cx="6026265" cy="523220"/>
          </a:xfrm>
          <a:prstGeom prst="rect">
            <a:avLst/>
          </a:prstGeom>
          <a:noFill/>
        </p:spPr>
        <p:txBody>
          <a:bodyPr wrap="none" rtlCol="0" anchor="ctr">
            <a:spAutoFit/>
          </a:bodyPr>
          <a:lstStyle/>
          <a:p>
            <a:r>
              <a:rPr lang="en-US" altLang="zh-TW" sz="2800" dirty="0" smtClean="0"/>
              <a:t>Rows </a:t>
            </a:r>
            <a:r>
              <a:rPr lang="en-US" altLang="zh-TW" sz="2000" dirty="0" smtClean="0"/>
              <a:t>(</a:t>
            </a:r>
            <a:r>
              <a:rPr lang="en-US" altLang="zh-TW" sz="2000" dirty="0" smtClean="0">
                <a:solidFill>
                  <a:srgbClr val="FF0000"/>
                </a:solidFill>
              </a:rPr>
              <a:t>3153</a:t>
            </a:r>
            <a:r>
              <a:rPr lang="en-US" altLang="zh-TW" sz="2000" dirty="0" smtClean="0"/>
              <a:t> sample no timestamp &amp; Function record) </a:t>
            </a:r>
            <a:endParaRPr lang="zh-TW" altLang="en-US" sz="2800" dirty="0"/>
          </a:p>
        </p:txBody>
      </p:sp>
      <p:sp>
        <p:nvSpPr>
          <p:cNvPr id="40" name="文字方塊 39"/>
          <p:cNvSpPr txBox="1"/>
          <p:nvPr/>
        </p:nvSpPr>
        <p:spPr>
          <a:xfrm>
            <a:off x="4199670" y="1065559"/>
            <a:ext cx="4009431" cy="523220"/>
          </a:xfrm>
          <a:prstGeom prst="rect">
            <a:avLst/>
          </a:prstGeom>
          <a:noFill/>
        </p:spPr>
        <p:txBody>
          <a:bodyPr wrap="none" rtlCol="0" anchor="ctr">
            <a:spAutoFit/>
          </a:bodyPr>
          <a:lstStyle/>
          <a:p>
            <a:r>
              <a:rPr lang="en-US" altLang="zh-TW" sz="2800" dirty="0" smtClean="0"/>
              <a:t>2023/04/01 – 2023/06/30</a:t>
            </a:r>
            <a:endParaRPr lang="zh-TW" altLang="en-US" sz="2800" dirty="0"/>
          </a:p>
        </p:txBody>
      </p:sp>
    </p:spTree>
    <p:extLst>
      <p:ext uri="{BB962C8B-B14F-4D97-AF65-F5344CB8AC3E}">
        <p14:creationId xmlns:p14="http://schemas.microsoft.com/office/powerpoint/2010/main" val="393296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grpSp>
        <p:nvGrpSpPr>
          <p:cNvPr id="12" name="群組 11"/>
          <p:cNvGrpSpPr/>
          <p:nvPr/>
        </p:nvGrpSpPr>
        <p:grpSpPr>
          <a:xfrm>
            <a:off x="361950" y="200025"/>
            <a:ext cx="9869768" cy="646331"/>
            <a:chOff x="4829175" y="1093171"/>
            <a:chExt cx="9869768" cy="646331"/>
          </a:xfrm>
        </p:grpSpPr>
        <p:sp>
          <p:nvSpPr>
            <p:cNvPr id="13" name="文字方塊 12"/>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4" name="文字方塊 13"/>
            <p:cNvSpPr txBox="1"/>
            <p:nvPr/>
          </p:nvSpPr>
          <p:spPr>
            <a:xfrm>
              <a:off x="5629393" y="1123950"/>
              <a:ext cx="906955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Data </a:t>
              </a: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Description – missing sample eliminate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0" name="圓角矩形 19"/>
          <p:cNvSpPr/>
          <p:nvPr/>
        </p:nvSpPr>
        <p:spPr>
          <a:xfrm>
            <a:off x="1771565" y="1718299"/>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bg1"/>
                </a:solidFill>
              </a:rPr>
              <a:t>Sample</a:t>
            </a:r>
            <a:endParaRPr lang="zh-TW" altLang="en-US" sz="2400" b="1" dirty="0">
              <a:solidFill>
                <a:schemeClr val="bg1"/>
              </a:solidFill>
            </a:endParaRPr>
          </a:p>
        </p:txBody>
      </p:sp>
      <p:sp>
        <p:nvSpPr>
          <p:cNvPr id="22" name="圓角矩形 21"/>
          <p:cNvSpPr/>
          <p:nvPr/>
        </p:nvSpPr>
        <p:spPr>
          <a:xfrm>
            <a:off x="1771565" y="2650372"/>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bg1"/>
                </a:solidFill>
              </a:rPr>
              <a:t>Customer</a:t>
            </a:r>
            <a:endParaRPr lang="zh-TW" altLang="en-US" sz="2400" b="1" dirty="0">
              <a:solidFill>
                <a:schemeClr val="bg1"/>
              </a:solidFill>
            </a:endParaRPr>
          </a:p>
        </p:txBody>
      </p:sp>
      <p:sp>
        <p:nvSpPr>
          <p:cNvPr id="23" name="圓角矩形 22"/>
          <p:cNvSpPr/>
          <p:nvPr/>
        </p:nvSpPr>
        <p:spPr>
          <a:xfrm>
            <a:off x="1771565" y="3538330"/>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bg1"/>
                </a:solidFill>
              </a:rPr>
              <a:t>Residence</a:t>
            </a:r>
            <a:endParaRPr lang="zh-TW" altLang="en-US" sz="2400" b="1" dirty="0">
              <a:solidFill>
                <a:schemeClr val="bg1"/>
              </a:solidFill>
            </a:endParaRPr>
          </a:p>
        </p:txBody>
      </p:sp>
      <p:sp>
        <p:nvSpPr>
          <p:cNvPr id="24" name="圓角矩形 23"/>
          <p:cNvSpPr/>
          <p:nvPr/>
        </p:nvSpPr>
        <p:spPr>
          <a:xfrm>
            <a:off x="1771565" y="5270131"/>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bg1"/>
                </a:solidFill>
              </a:rPr>
              <a:t>Function</a:t>
            </a:r>
            <a:endParaRPr lang="zh-TW" altLang="en-US" sz="2400" b="1" dirty="0">
              <a:solidFill>
                <a:schemeClr val="bg1"/>
              </a:solidFill>
            </a:endParaRPr>
          </a:p>
        </p:txBody>
      </p:sp>
      <p:sp>
        <p:nvSpPr>
          <p:cNvPr id="25" name="圓角矩形 24"/>
          <p:cNvSpPr/>
          <p:nvPr/>
        </p:nvSpPr>
        <p:spPr>
          <a:xfrm>
            <a:off x="1771565" y="4382172"/>
            <a:ext cx="1946266" cy="694719"/>
          </a:xfrm>
          <a:prstGeom prst="roundRect">
            <a:avLst/>
          </a:prstGeom>
          <a:solidFill>
            <a:srgbClr val="346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bg1"/>
                </a:solidFill>
              </a:rPr>
              <a:t>User Type</a:t>
            </a:r>
            <a:endParaRPr lang="zh-TW" altLang="en-US" sz="2400" b="1" dirty="0">
              <a:solidFill>
                <a:schemeClr val="bg1"/>
              </a:solidFill>
            </a:endParaRPr>
          </a:p>
        </p:txBody>
      </p:sp>
      <p:sp>
        <p:nvSpPr>
          <p:cNvPr id="27" name="文字方塊 26"/>
          <p:cNvSpPr txBox="1"/>
          <p:nvPr/>
        </p:nvSpPr>
        <p:spPr>
          <a:xfrm>
            <a:off x="1827620" y="1096336"/>
            <a:ext cx="1834156" cy="461665"/>
          </a:xfrm>
          <a:prstGeom prst="rect">
            <a:avLst/>
          </a:prstGeom>
          <a:noFill/>
        </p:spPr>
        <p:txBody>
          <a:bodyPr wrap="none" rtlCol="0">
            <a:spAutoFit/>
          </a:bodyPr>
          <a:lstStyle/>
          <a:p>
            <a:r>
              <a:rPr lang="en-US" altLang="zh-TW" sz="2400" dirty="0" smtClean="0"/>
              <a:t>Time </a:t>
            </a:r>
            <a:r>
              <a:rPr lang="en-US" altLang="zh-TW" sz="2400" dirty="0" smtClean="0"/>
              <a:t>Interval</a:t>
            </a:r>
            <a:endParaRPr lang="zh-TW" altLang="en-US" sz="2400" dirty="0"/>
          </a:p>
        </p:txBody>
      </p:sp>
      <p:sp>
        <p:nvSpPr>
          <p:cNvPr id="28" name="文字方塊 27"/>
          <p:cNvSpPr txBox="1"/>
          <p:nvPr/>
        </p:nvSpPr>
        <p:spPr>
          <a:xfrm>
            <a:off x="4199670" y="1772060"/>
            <a:ext cx="1370888" cy="523220"/>
          </a:xfrm>
          <a:prstGeom prst="rect">
            <a:avLst/>
          </a:prstGeom>
          <a:noFill/>
        </p:spPr>
        <p:txBody>
          <a:bodyPr wrap="none" rtlCol="0" anchor="ctr">
            <a:spAutoFit/>
          </a:bodyPr>
          <a:lstStyle/>
          <a:p>
            <a:r>
              <a:rPr lang="en-US" altLang="zh-TW" sz="2800" dirty="0" smtClean="0"/>
              <a:t>178,825</a:t>
            </a:r>
            <a:endParaRPr lang="zh-TW" altLang="en-US" sz="2800" dirty="0"/>
          </a:p>
        </p:txBody>
      </p:sp>
      <p:sp>
        <p:nvSpPr>
          <p:cNvPr id="29" name="文字方塊 28"/>
          <p:cNvSpPr txBox="1"/>
          <p:nvPr/>
        </p:nvSpPr>
        <p:spPr>
          <a:xfrm>
            <a:off x="4409449" y="2686460"/>
            <a:ext cx="732893" cy="523220"/>
          </a:xfrm>
          <a:prstGeom prst="rect">
            <a:avLst/>
          </a:prstGeom>
          <a:noFill/>
        </p:spPr>
        <p:txBody>
          <a:bodyPr wrap="none" rtlCol="0" anchor="ctr">
            <a:spAutoFit/>
          </a:bodyPr>
          <a:lstStyle/>
          <a:p>
            <a:r>
              <a:rPr lang="en-US" altLang="zh-TW" sz="2800" dirty="0" smtClean="0"/>
              <a:t>222</a:t>
            </a:r>
            <a:endParaRPr lang="zh-TW" altLang="en-US" sz="2800" dirty="0"/>
          </a:p>
        </p:txBody>
      </p:sp>
      <p:sp>
        <p:nvSpPr>
          <p:cNvPr id="32" name="文字方塊 31"/>
          <p:cNvSpPr txBox="1"/>
          <p:nvPr/>
        </p:nvSpPr>
        <p:spPr>
          <a:xfrm>
            <a:off x="4592191" y="3600860"/>
            <a:ext cx="367408" cy="523220"/>
          </a:xfrm>
          <a:prstGeom prst="rect">
            <a:avLst/>
          </a:prstGeom>
          <a:noFill/>
        </p:spPr>
        <p:txBody>
          <a:bodyPr wrap="none" rtlCol="0" anchor="ctr">
            <a:spAutoFit/>
          </a:bodyPr>
          <a:lstStyle/>
          <a:p>
            <a:r>
              <a:rPr lang="en-US" altLang="zh-TW" sz="2800" dirty="0" smtClean="0"/>
              <a:t>4</a:t>
            </a:r>
            <a:endParaRPr lang="zh-TW" altLang="en-US" sz="2800" dirty="0"/>
          </a:p>
        </p:txBody>
      </p:sp>
      <p:sp>
        <p:nvSpPr>
          <p:cNvPr id="33" name="文字方塊 32"/>
          <p:cNvSpPr txBox="1"/>
          <p:nvPr/>
        </p:nvSpPr>
        <p:spPr>
          <a:xfrm>
            <a:off x="4500820" y="5355880"/>
            <a:ext cx="550151" cy="523220"/>
          </a:xfrm>
          <a:prstGeom prst="rect">
            <a:avLst/>
          </a:prstGeom>
          <a:noFill/>
        </p:spPr>
        <p:txBody>
          <a:bodyPr wrap="none" rtlCol="0" anchor="ctr">
            <a:spAutoFit/>
          </a:bodyPr>
          <a:lstStyle/>
          <a:p>
            <a:r>
              <a:rPr lang="en-US" altLang="zh-TW" sz="2800" dirty="0" smtClean="0"/>
              <a:t>33</a:t>
            </a:r>
            <a:endParaRPr lang="zh-TW" altLang="en-US" sz="2800" dirty="0"/>
          </a:p>
        </p:txBody>
      </p:sp>
      <p:sp>
        <p:nvSpPr>
          <p:cNvPr id="34" name="文字方塊 33"/>
          <p:cNvSpPr txBox="1"/>
          <p:nvPr/>
        </p:nvSpPr>
        <p:spPr>
          <a:xfrm>
            <a:off x="4592191" y="4441232"/>
            <a:ext cx="367408" cy="523220"/>
          </a:xfrm>
          <a:prstGeom prst="rect">
            <a:avLst/>
          </a:prstGeom>
          <a:noFill/>
        </p:spPr>
        <p:txBody>
          <a:bodyPr wrap="none" rtlCol="0" anchor="ctr">
            <a:spAutoFit/>
          </a:bodyPr>
          <a:lstStyle/>
          <a:p>
            <a:r>
              <a:rPr lang="en-US" altLang="zh-TW" sz="2800" dirty="0" smtClean="0"/>
              <a:t>3</a:t>
            </a:r>
            <a:endParaRPr lang="zh-TW" altLang="en-US" sz="2800" dirty="0"/>
          </a:p>
        </p:txBody>
      </p:sp>
      <p:sp>
        <p:nvSpPr>
          <p:cNvPr id="35" name="矩形 34"/>
          <p:cNvSpPr/>
          <p:nvPr/>
        </p:nvSpPr>
        <p:spPr>
          <a:xfrm>
            <a:off x="5582939" y="2686460"/>
            <a:ext cx="1179362" cy="523220"/>
          </a:xfrm>
          <a:prstGeom prst="rect">
            <a:avLst/>
          </a:prstGeom>
        </p:spPr>
        <p:txBody>
          <a:bodyPr wrap="none">
            <a:spAutoFit/>
          </a:bodyPr>
          <a:lstStyle/>
          <a:p>
            <a:r>
              <a:rPr lang="en-US" altLang="zh-TW" sz="2800" dirty="0"/>
              <a:t>P</a:t>
            </a:r>
            <a:r>
              <a:rPr lang="en-US" altLang="zh-TW" sz="2800" dirty="0" smtClean="0"/>
              <a:t>eople</a:t>
            </a:r>
            <a:endParaRPr lang="zh-TW" altLang="en-US" sz="2800" dirty="0"/>
          </a:p>
        </p:txBody>
      </p:sp>
      <p:sp>
        <p:nvSpPr>
          <p:cNvPr id="36" name="文字方塊 35"/>
          <p:cNvSpPr txBox="1"/>
          <p:nvPr/>
        </p:nvSpPr>
        <p:spPr>
          <a:xfrm>
            <a:off x="5580739" y="3600860"/>
            <a:ext cx="1095172" cy="523220"/>
          </a:xfrm>
          <a:prstGeom prst="rect">
            <a:avLst/>
          </a:prstGeom>
          <a:noFill/>
        </p:spPr>
        <p:txBody>
          <a:bodyPr wrap="none" rtlCol="0" anchor="ctr">
            <a:spAutoFit/>
          </a:bodyPr>
          <a:lstStyle/>
          <a:p>
            <a:r>
              <a:rPr lang="en-US" altLang="zh-TW" sz="2800" dirty="0"/>
              <a:t>P</a:t>
            </a:r>
            <a:r>
              <a:rPr lang="en-US" altLang="zh-TW" sz="2800" dirty="0" smtClean="0"/>
              <a:t>laces</a:t>
            </a:r>
            <a:endParaRPr lang="zh-TW" altLang="en-US" sz="2800" dirty="0"/>
          </a:p>
        </p:txBody>
      </p:sp>
      <p:sp>
        <p:nvSpPr>
          <p:cNvPr id="37" name="文字方塊 36"/>
          <p:cNvSpPr txBox="1"/>
          <p:nvPr/>
        </p:nvSpPr>
        <p:spPr>
          <a:xfrm>
            <a:off x="5580739" y="5355880"/>
            <a:ext cx="1601721" cy="523220"/>
          </a:xfrm>
          <a:prstGeom prst="rect">
            <a:avLst/>
          </a:prstGeom>
          <a:noFill/>
        </p:spPr>
        <p:txBody>
          <a:bodyPr wrap="none" rtlCol="0" anchor="ctr">
            <a:spAutoFit/>
          </a:bodyPr>
          <a:lstStyle/>
          <a:p>
            <a:r>
              <a:rPr lang="en-US" altLang="zh-TW" sz="2800" dirty="0"/>
              <a:t>F</a:t>
            </a:r>
            <a:r>
              <a:rPr lang="en-US" altLang="zh-TW" sz="2800" dirty="0" smtClean="0"/>
              <a:t>unctions</a:t>
            </a:r>
            <a:endParaRPr lang="zh-TW" altLang="en-US" sz="2800" dirty="0"/>
          </a:p>
        </p:txBody>
      </p:sp>
      <p:sp>
        <p:nvSpPr>
          <p:cNvPr id="38" name="文字方塊 37"/>
          <p:cNvSpPr txBox="1"/>
          <p:nvPr/>
        </p:nvSpPr>
        <p:spPr>
          <a:xfrm>
            <a:off x="5580739" y="4441232"/>
            <a:ext cx="971741" cy="523220"/>
          </a:xfrm>
          <a:prstGeom prst="rect">
            <a:avLst/>
          </a:prstGeom>
          <a:noFill/>
        </p:spPr>
        <p:txBody>
          <a:bodyPr wrap="none" rtlCol="0" anchor="ctr">
            <a:spAutoFit/>
          </a:bodyPr>
          <a:lstStyle/>
          <a:p>
            <a:r>
              <a:rPr lang="en-US" altLang="zh-TW" sz="2800" dirty="0" smtClean="0"/>
              <a:t>Kinds</a:t>
            </a:r>
            <a:endParaRPr lang="zh-TW" altLang="en-US" sz="2800" dirty="0"/>
          </a:p>
        </p:txBody>
      </p:sp>
      <p:sp>
        <p:nvSpPr>
          <p:cNvPr id="39" name="文字方塊 38"/>
          <p:cNvSpPr txBox="1"/>
          <p:nvPr/>
        </p:nvSpPr>
        <p:spPr>
          <a:xfrm>
            <a:off x="5580739" y="1772060"/>
            <a:ext cx="1048685" cy="523220"/>
          </a:xfrm>
          <a:prstGeom prst="rect">
            <a:avLst/>
          </a:prstGeom>
          <a:noFill/>
        </p:spPr>
        <p:txBody>
          <a:bodyPr wrap="none" rtlCol="0" anchor="ctr">
            <a:spAutoFit/>
          </a:bodyPr>
          <a:lstStyle/>
          <a:p>
            <a:r>
              <a:rPr lang="en-US" altLang="zh-TW" sz="2800" dirty="0" smtClean="0"/>
              <a:t>Rows </a:t>
            </a:r>
            <a:endParaRPr lang="zh-TW" altLang="en-US" sz="2800" dirty="0"/>
          </a:p>
        </p:txBody>
      </p:sp>
      <p:sp>
        <p:nvSpPr>
          <p:cNvPr id="40" name="文字方塊 39"/>
          <p:cNvSpPr txBox="1"/>
          <p:nvPr/>
        </p:nvSpPr>
        <p:spPr>
          <a:xfrm>
            <a:off x="4199670" y="1065559"/>
            <a:ext cx="4009431" cy="523220"/>
          </a:xfrm>
          <a:prstGeom prst="rect">
            <a:avLst/>
          </a:prstGeom>
          <a:noFill/>
        </p:spPr>
        <p:txBody>
          <a:bodyPr wrap="none" rtlCol="0" anchor="ctr">
            <a:spAutoFit/>
          </a:bodyPr>
          <a:lstStyle/>
          <a:p>
            <a:r>
              <a:rPr lang="en-US" altLang="zh-TW" sz="2800" dirty="0" smtClean="0"/>
              <a:t>2023/04/01 – 2023/06/30</a:t>
            </a:r>
            <a:endParaRPr lang="zh-TW" altLang="en-US" sz="2800" dirty="0"/>
          </a:p>
        </p:txBody>
      </p:sp>
    </p:spTree>
    <p:extLst>
      <p:ext uri="{BB962C8B-B14F-4D97-AF65-F5344CB8AC3E}">
        <p14:creationId xmlns:p14="http://schemas.microsoft.com/office/powerpoint/2010/main" val="2595825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grpSp>
        <p:nvGrpSpPr>
          <p:cNvPr id="12" name="群組 11"/>
          <p:cNvGrpSpPr/>
          <p:nvPr/>
        </p:nvGrpSpPr>
        <p:grpSpPr>
          <a:xfrm>
            <a:off x="361950" y="200025"/>
            <a:ext cx="5886449" cy="646331"/>
            <a:chOff x="4829175" y="1093171"/>
            <a:chExt cx="5886449" cy="646331"/>
          </a:xfrm>
        </p:grpSpPr>
        <p:sp>
          <p:nvSpPr>
            <p:cNvPr id="13" name="文字方塊 12"/>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4" name="文字方塊 13"/>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EDA range</a:t>
              </a:r>
              <a:r>
                <a:rPr kumimoji="0" lang="en-US" altLang="zh-TW" sz="3200" b="1" i="0" u="none" strike="noStrike" kern="1200" cap="none" spc="0" normalizeH="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 description</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pic>
        <p:nvPicPr>
          <p:cNvPr id="1026" name="Picture 2" descr="Programm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100" y="2159001"/>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772275" y="1833564"/>
            <a:ext cx="1476375" cy="2157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7084657" y="4090990"/>
            <a:ext cx="861133" cy="369332"/>
          </a:xfrm>
          <a:prstGeom prst="rect">
            <a:avLst/>
          </a:prstGeom>
          <a:noFill/>
        </p:spPr>
        <p:txBody>
          <a:bodyPr wrap="none" rtlCol="0">
            <a:spAutoFit/>
          </a:bodyPr>
          <a:lstStyle/>
          <a:p>
            <a:r>
              <a:rPr lang="en-US" altLang="zh-TW" dirty="0" smtClean="0"/>
              <a:t>System</a:t>
            </a:r>
            <a:endParaRPr lang="zh-TW" altLang="en-US" dirty="0"/>
          </a:p>
        </p:txBody>
      </p:sp>
      <p:sp>
        <p:nvSpPr>
          <p:cNvPr id="4" name="矩形 3"/>
          <p:cNvSpPr/>
          <p:nvPr/>
        </p:nvSpPr>
        <p:spPr>
          <a:xfrm>
            <a:off x="6900863" y="2066926"/>
            <a:ext cx="1238250" cy="404812"/>
          </a:xfrm>
          <a:prstGeom prst="rect">
            <a:avLst/>
          </a:prstGeom>
          <a:solidFill>
            <a:srgbClr val="346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Function1</a:t>
            </a:r>
            <a:endParaRPr lang="zh-TW" altLang="en-US" dirty="0"/>
          </a:p>
        </p:txBody>
      </p:sp>
      <p:sp>
        <p:nvSpPr>
          <p:cNvPr id="30" name="矩形 29"/>
          <p:cNvSpPr/>
          <p:nvPr/>
        </p:nvSpPr>
        <p:spPr>
          <a:xfrm>
            <a:off x="6900863" y="2600323"/>
            <a:ext cx="1238250" cy="404812"/>
          </a:xfrm>
          <a:prstGeom prst="rect">
            <a:avLst/>
          </a:prstGeom>
          <a:solidFill>
            <a:srgbClr val="346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Function2</a:t>
            </a:r>
            <a:endParaRPr lang="zh-TW" altLang="en-US" dirty="0"/>
          </a:p>
        </p:txBody>
      </p:sp>
      <p:sp>
        <p:nvSpPr>
          <p:cNvPr id="31" name="矩形 30"/>
          <p:cNvSpPr/>
          <p:nvPr/>
        </p:nvSpPr>
        <p:spPr>
          <a:xfrm>
            <a:off x="6900863" y="3105149"/>
            <a:ext cx="1238250" cy="404812"/>
          </a:xfrm>
          <a:prstGeom prst="rect">
            <a:avLst/>
          </a:prstGeom>
          <a:solidFill>
            <a:srgbClr val="346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Function3</a:t>
            </a:r>
            <a:endParaRPr lang="zh-TW" altLang="en-US" dirty="0"/>
          </a:p>
        </p:txBody>
      </p:sp>
      <p:sp>
        <p:nvSpPr>
          <p:cNvPr id="5" name="文字方塊 4"/>
          <p:cNvSpPr txBox="1"/>
          <p:nvPr/>
        </p:nvSpPr>
        <p:spPr>
          <a:xfrm>
            <a:off x="7295498" y="3453110"/>
            <a:ext cx="429926" cy="461665"/>
          </a:xfrm>
          <a:prstGeom prst="rect">
            <a:avLst/>
          </a:prstGeom>
          <a:noFill/>
        </p:spPr>
        <p:txBody>
          <a:bodyPr wrap="none" rtlCol="0">
            <a:spAutoFit/>
          </a:bodyPr>
          <a:lstStyle/>
          <a:p>
            <a:r>
              <a:rPr lang="en-US" altLang="zh-TW" sz="2400" b="1" dirty="0" smtClean="0"/>
              <a:t>...</a:t>
            </a:r>
            <a:endParaRPr lang="zh-TW" altLang="en-US" sz="2400" b="1" dirty="0"/>
          </a:p>
        </p:txBody>
      </p:sp>
      <p:sp>
        <p:nvSpPr>
          <p:cNvPr id="6" name="矩形 5"/>
          <p:cNvSpPr/>
          <p:nvPr/>
        </p:nvSpPr>
        <p:spPr>
          <a:xfrm>
            <a:off x="1290638" y="4852987"/>
            <a:ext cx="8186737" cy="914401"/>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ysClr val="windowText" lastClr="000000"/>
                </a:solidFill>
              </a:rPr>
              <a:t>The EDA contains two dimension, User &amp; System</a:t>
            </a:r>
          </a:p>
          <a:p>
            <a:pPr algn="ctr"/>
            <a:r>
              <a:rPr lang="en-US" altLang="zh-TW" dirty="0" smtClean="0">
                <a:solidFill>
                  <a:sysClr val="windowText" lastClr="000000"/>
                </a:solidFill>
              </a:rPr>
              <a:t>Then we can use the main 4 attribute to explore</a:t>
            </a:r>
            <a:endParaRPr lang="zh-TW" altLang="en-US" dirty="0">
              <a:solidFill>
                <a:sysClr val="windowText" lastClr="000000"/>
              </a:solidFill>
            </a:endParaRPr>
          </a:p>
        </p:txBody>
      </p:sp>
      <p:sp>
        <p:nvSpPr>
          <p:cNvPr id="41" name="文字方塊 40"/>
          <p:cNvSpPr txBox="1"/>
          <p:nvPr/>
        </p:nvSpPr>
        <p:spPr>
          <a:xfrm>
            <a:off x="3469077" y="3453110"/>
            <a:ext cx="707245" cy="369332"/>
          </a:xfrm>
          <a:prstGeom prst="rect">
            <a:avLst/>
          </a:prstGeom>
          <a:noFill/>
        </p:spPr>
        <p:txBody>
          <a:bodyPr wrap="none" rtlCol="0">
            <a:spAutoFit/>
          </a:bodyPr>
          <a:lstStyle/>
          <a:p>
            <a:pPr algn="ctr"/>
            <a:r>
              <a:rPr lang="en-US" altLang="zh-TW" dirty="0" smtClean="0"/>
              <a:t>Users</a:t>
            </a:r>
            <a:endParaRPr lang="zh-TW" altLang="en-US" dirty="0"/>
          </a:p>
        </p:txBody>
      </p:sp>
      <p:sp>
        <p:nvSpPr>
          <p:cNvPr id="7" name="橢圓 6"/>
          <p:cNvSpPr/>
          <p:nvPr/>
        </p:nvSpPr>
        <p:spPr>
          <a:xfrm>
            <a:off x="990600" y="1948458"/>
            <a:ext cx="1343026" cy="590550"/>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ysClr val="windowText" lastClr="000000"/>
                </a:solidFill>
              </a:rPr>
              <a:t>Residence</a:t>
            </a:r>
            <a:endParaRPr lang="zh-TW" altLang="en-US" sz="1400" dirty="0">
              <a:solidFill>
                <a:sysClr val="windowText" lastClr="000000"/>
              </a:solidFill>
            </a:endParaRPr>
          </a:p>
        </p:txBody>
      </p:sp>
      <p:sp>
        <p:nvSpPr>
          <p:cNvPr id="42" name="橢圓 41"/>
          <p:cNvSpPr/>
          <p:nvPr/>
        </p:nvSpPr>
        <p:spPr>
          <a:xfrm>
            <a:off x="990600" y="2768601"/>
            <a:ext cx="1343026" cy="590550"/>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ysClr val="windowText" lastClr="000000"/>
                </a:solidFill>
              </a:rPr>
              <a:t>User Type</a:t>
            </a:r>
            <a:endParaRPr lang="zh-TW" altLang="en-US" sz="1400" dirty="0">
              <a:solidFill>
                <a:sysClr val="windowText" lastClr="000000"/>
              </a:solidFill>
            </a:endParaRPr>
          </a:p>
        </p:txBody>
      </p:sp>
      <p:cxnSp>
        <p:nvCxnSpPr>
          <p:cNvPr id="9" name="直線接點 8"/>
          <p:cNvCxnSpPr>
            <a:stCxn id="1026" idx="1"/>
            <a:endCxn id="7" idx="6"/>
          </p:cNvCxnSpPr>
          <p:nvPr/>
        </p:nvCxnSpPr>
        <p:spPr>
          <a:xfrm flipH="1" flipV="1">
            <a:off x="2333626" y="2243733"/>
            <a:ext cx="879474" cy="52486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a:stCxn id="1026" idx="1"/>
            <a:endCxn id="42" idx="6"/>
          </p:cNvCxnSpPr>
          <p:nvPr/>
        </p:nvCxnSpPr>
        <p:spPr>
          <a:xfrm flipH="1">
            <a:off x="2333626" y="2768602"/>
            <a:ext cx="879474" cy="29527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026" idx="3"/>
            <a:endCxn id="4" idx="1"/>
          </p:cNvCxnSpPr>
          <p:nvPr/>
        </p:nvCxnSpPr>
        <p:spPr>
          <a:xfrm flipV="1">
            <a:off x="4432300" y="2269332"/>
            <a:ext cx="2468563" cy="49927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1026" idx="3"/>
            <a:endCxn id="30" idx="1"/>
          </p:cNvCxnSpPr>
          <p:nvPr/>
        </p:nvCxnSpPr>
        <p:spPr>
          <a:xfrm>
            <a:off x="4432300" y="2768602"/>
            <a:ext cx="2468563" cy="3412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橢圓 48"/>
          <p:cNvSpPr/>
          <p:nvPr/>
        </p:nvSpPr>
        <p:spPr>
          <a:xfrm>
            <a:off x="8569325" y="1948458"/>
            <a:ext cx="1343026" cy="590550"/>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ysClr val="windowText" lastClr="000000"/>
                </a:solidFill>
              </a:rPr>
              <a:t>Function Name</a:t>
            </a:r>
            <a:endParaRPr lang="zh-TW" altLang="en-US" sz="1400" dirty="0">
              <a:solidFill>
                <a:sysClr val="windowText" lastClr="000000"/>
              </a:solidFill>
            </a:endParaRPr>
          </a:p>
        </p:txBody>
      </p:sp>
      <p:sp>
        <p:nvSpPr>
          <p:cNvPr id="50" name="橢圓 49"/>
          <p:cNvSpPr/>
          <p:nvPr/>
        </p:nvSpPr>
        <p:spPr>
          <a:xfrm>
            <a:off x="4929579" y="2321720"/>
            <a:ext cx="1343026" cy="590550"/>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ysClr val="windowText" lastClr="000000"/>
                </a:solidFill>
              </a:rPr>
              <a:t>Usage Date</a:t>
            </a:r>
            <a:endParaRPr lang="zh-TW" altLang="en-US" sz="1400" dirty="0">
              <a:solidFill>
                <a:sysClr val="windowText" lastClr="000000"/>
              </a:solidFill>
            </a:endParaRPr>
          </a:p>
        </p:txBody>
      </p:sp>
      <p:cxnSp>
        <p:nvCxnSpPr>
          <p:cNvPr id="51" name="直線接點 50"/>
          <p:cNvCxnSpPr>
            <a:stCxn id="49" idx="2"/>
            <a:endCxn id="4" idx="3"/>
          </p:cNvCxnSpPr>
          <p:nvPr/>
        </p:nvCxnSpPr>
        <p:spPr>
          <a:xfrm flipH="1">
            <a:off x="8139113" y="2243733"/>
            <a:ext cx="430212" cy="2559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892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3532602" y="1480911"/>
            <a:ext cx="3439793" cy="2858476"/>
          </a:xfrm>
          <a:prstGeom prst="rect">
            <a:avLst/>
          </a:prstGeom>
        </p:spPr>
      </p:pic>
      <p:pic>
        <p:nvPicPr>
          <p:cNvPr id="9" name="圖片 8"/>
          <p:cNvPicPr>
            <a:picLocks noChangeAspect="1"/>
          </p:cNvPicPr>
          <p:nvPr/>
        </p:nvPicPr>
        <p:blipFill rotWithShape="1">
          <a:blip r:embed="rId3"/>
          <a:srcRect l="4303"/>
          <a:stretch/>
        </p:blipFill>
        <p:spPr>
          <a:xfrm>
            <a:off x="3591343" y="4744635"/>
            <a:ext cx="3530923" cy="1898344"/>
          </a:xfrm>
          <a:prstGeom prst="rect">
            <a:avLst/>
          </a:prstGeom>
        </p:spPr>
      </p:pic>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7072313" cy="646331"/>
            <a:chOff x="4829175" y="1093171"/>
            <a:chExt cx="7072313"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62720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Basic </a:t>
              </a: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EDA with Users - 222</a:t>
              </a:r>
              <a:r>
                <a:rPr kumimoji="0" lang="en-US" altLang="zh-TW" sz="3200" b="1" i="0" u="none" strike="noStrike" kern="1200" cap="none" spc="0" normalizeH="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 people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sp>
        <p:nvSpPr>
          <p:cNvPr id="4" name="文字方塊 3"/>
          <p:cNvSpPr txBox="1"/>
          <p:nvPr/>
        </p:nvSpPr>
        <p:spPr>
          <a:xfrm>
            <a:off x="3113096" y="1805566"/>
            <a:ext cx="369012" cy="400110"/>
          </a:xfrm>
          <a:prstGeom prst="rect">
            <a:avLst/>
          </a:prstGeom>
          <a:noFill/>
        </p:spPr>
        <p:txBody>
          <a:bodyPr wrap="none" rtlCol="0" anchor="ctr">
            <a:spAutoFit/>
          </a:bodyPr>
          <a:lstStyle/>
          <a:p>
            <a:pPr algn="ctr"/>
            <a:r>
              <a:rPr lang="en-US" altLang="zh-TW" sz="2000" b="1" dirty="0">
                <a:latin typeface="微軟正黑體" panose="020B0604030504040204" pitchFamily="34" charset="-120"/>
                <a:ea typeface="微軟正黑體" panose="020B0604030504040204" pitchFamily="34" charset="-120"/>
              </a:rPr>
              <a:t>A</a:t>
            </a:r>
            <a:endParaRPr lang="zh-TW" altLang="en-US" sz="2000" b="1" dirty="0">
              <a:latin typeface="微軟正黑體" panose="020B0604030504040204" pitchFamily="34" charset="-120"/>
              <a:ea typeface="微軟正黑體" panose="020B0604030504040204" pitchFamily="34" charset="-120"/>
            </a:endParaRPr>
          </a:p>
        </p:txBody>
      </p:sp>
      <p:sp>
        <p:nvSpPr>
          <p:cNvPr id="5" name="矩形 4"/>
          <p:cNvSpPr/>
          <p:nvPr/>
        </p:nvSpPr>
        <p:spPr>
          <a:xfrm>
            <a:off x="3641346" y="1942738"/>
            <a:ext cx="101131" cy="131955"/>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0" name="矩形 19"/>
          <p:cNvSpPr/>
          <p:nvPr/>
        </p:nvSpPr>
        <p:spPr>
          <a:xfrm>
            <a:off x="3641346" y="2304372"/>
            <a:ext cx="101131" cy="131955"/>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2" name="矩形 21"/>
          <p:cNvSpPr/>
          <p:nvPr/>
        </p:nvSpPr>
        <p:spPr>
          <a:xfrm>
            <a:off x="3641347" y="2683538"/>
            <a:ext cx="77578" cy="13810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3" name="文字方塊 22"/>
          <p:cNvSpPr txBox="1"/>
          <p:nvPr/>
        </p:nvSpPr>
        <p:spPr>
          <a:xfrm>
            <a:off x="3129928" y="2168828"/>
            <a:ext cx="335348"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S</a:t>
            </a:r>
            <a:endParaRPr lang="zh-TW" altLang="en-US" sz="2000" b="1" dirty="0">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3137943" y="2589557"/>
            <a:ext cx="319318"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L</a:t>
            </a:r>
            <a:endParaRPr lang="zh-TW" altLang="en-US" sz="2000" b="1" dirty="0">
              <a:latin typeface="微軟正黑體" panose="020B0604030504040204" pitchFamily="34" charset="-120"/>
              <a:ea typeface="微軟正黑體" panose="020B0604030504040204" pitchFamily="34" charset="-120"/>
            </a:endParaRPr>
          </a:p>
        </p:txBody>
      </p:sp>
      <p:sp>
        <p:nvSpPr>
          <p:cNvPr id="34" name="橢圓 33"/>
          <p:cNvSpPr/>
          <p:nvPr/>
        </p:nvSpPr>
        <p:spPr>
          <a:xfrm>
            <a:off x="664142" y="2506356"/>
            <a:ext cx="1936223" cy="851388"/>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User Type</a:t>
            </a:r>
            <a:endParaRPr lang="zh-TW" altLang="en-US" sz="2000" dirty="0">
              <a:solidFill>
                <a:sysClr val="windowText" lastClr="000000"/>
              </a:solidFill>
            </a:endParaRPr>
          </a:p>
        </p:txBody>
      </p:sp>
      <p:sp>
        <p:nvSpPr>
          <p:cNvPr id="35" name="橢圓 34"/>
          <p:cNvSpPr/>
          <p:nvPr/>
        </p:nvSpPr>
        <p:spPr>
          <a:xfrm>
            <a:off x="664142" y="5121994"/>
            <a:ext cx="1937073" cy="851762"/>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Residence</a:t>
            </a:r>
            <a:endParaRPr lang="zh-TW" altLang="en-US" sz="2000" dirty="0">
              <a:solidFill>
                <a:sysClr val="windowText" lastClr="000000"/>
              </a:solidFill>
            </a:endParaRPr>
          </a:p>
        </p:txBody>
      </p:sp>
      <p:sp>
        <p:nvSpPr>
          <p:cNvPr id="28" name="文字方塊 27"/>
          <p:cNvSpPr txBox="1"/>
          <p:nvPr/>
        </p:nvSpPr>
        <p:spPr>
          <a:xfrm>
            <a:off x="3135935" y="4996459"/>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P03</a:t>
            </a:r>
            <a:endParaRPr lang="zh-TW" altLang="en-US" sz="1600" b="1" dirty="0">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3135935" y="5379013"/>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P02</a:t>
            </a:r>
            <a:endParaRPr lang="zh-TW" altLang="en-US" sz="1600" b="1" dirty="0">
              <a:latin typeface="微軟正黑體" panose="020B0604030504040204" pitchFamily="34" charset="-120"/>
              <a:ea typeface="微軟正黑體" panose="020B0604030504040204" pitchFamily="34" charset="-120"/>
            </a:endParaRPr>
          </a:p>
        </p:txBody>
      </p:sp>
      <p:sp>
        <p:nvSpPr>
          <p:cNvPr id="32" name="文字方塊 31"/>
          <p:cNvSpPr txBox="1"/>
          <p:nvPr/>
        </p:nvSpPr>
        <p:spPr>
          <a:xfrm>
            <a:off x="3135935" y="5773435"/>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P01</a:t>
            </a:r>
            <a:endParaRPr lang="zh-TW" altLang="en-US" sz="1600" b="1" dirty="0">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3135935" y="6167858"/>
            <a:ext cx="556563" cy="338554"/>
          </a:xfrm>
          <a:prstGeom prst="rect">
            <a:avLst/>
          </a:prstGeom>
          <a:noFill/>
        </p:spPr>
        <p:txBody>
          <a:bodyPr wrap="none" rtlCol="0" anchor="ctr">
            <a:spAutoFit/>
          </a:bodyPr>
          <a:lstStyle/>
          <a:p>
            <a:r>
              <a:rPr lang="en-US" altLang="zh-TW" sz="1600" b="1" dirty="0" smtClean="0">
                <a:latin typeface="微軟正黑體" panose="020B0604030504040204" pitchFamily="34" charset="-120"/>
                <a:ea typeface="微軟正黑體" panose="020B0604030504040204" pitchFamily="34" charset="-120"/>
              </a:rPr>
              <a:t>P05</a:t>
            </a:r>
            <a:endParaRPr lang="zh-TW" altLang="en-US" sz="1600" b="1" dirty="0">
              <a:latin typeface="微軟正黑體" panose="020B0604030504040204" pitchFamily="34" charset="-120"/>
              <a:ea typeface="微軟正黑體" panose="020B0604030504040204" pitchFamily="34" charset="-120"/>
            </a:endParaRPr>
          </a:p>
        </p:txBody>
      </p:sp>
      <p:sp>
        <p:nvSpPr>
          <p:cNvPr id="36" name="矩形 35"/>
          <p:cNvSpPr/>
          <p:nvPr/>
        </p:nvSpPr>
        <p:spPr>
          <a:xfrm>
            <a:off x="3615156" y="5119444"/>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37" name="矩形 36"/>
          <p:cNvSpPr/>
          <p:nvPr/>
        </p:nvSpPr>
        <p:spPr>
          <a:xfrm>
            <a:off x="3615156" y="5467574"/>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38" name="矩形 37"/>
          <p:cNvSpPr/>
          <p:nvPr/>
        </p:nvSpPr>
        <p:spPr>
          <a:xfrm>
            <a:off x="3615156" y="5881464"/>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39" name="矩形 38"/>
          <p:cNvSpPr/>
          <p:nvPr/>
        </p:nvSpPr>
        <p:spPr>
          <a:xfrm>
            <a:off x="3615156" y="6263197"/>
            <a:ext cx="183661" cy="147877"/>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0" name="矩形 39"/>
          <p:cNvSpPr/>
          <p:nvPr/>
        </p:nvSpPr>
        <p:spPr>
          <a:xfrm>
            <a:off x="7567613" y="2168828"/>
            <a:ext cx="4471124" cy="1554579"/>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TW" dirty="0" smtClean="0">
                <a:solidFill>
                  <a:sysClr val="windowText" lastClr="000000"/>
                </a:solidFill>
              </a:rPr>
              <a:t>“A” Type dominates with 50%</a:t>
            </a:r>
          </a:p>
          <a:p>
            <a:pPr marL="285750" indent="-285750">
              <a:lnSpc>
                <a:spcPct val="150000"/>
              </a:lnSpc>
              <a:buFont typeface="Arial" panose="020B0604020202020204" pitchFamily="34" charset="0"/>
              <a:buChar char="•"/>
            </a:pPr>
            <a:r>
              <a:rPr lang="en-US" altLang="zh-TW" dirty="0" smtClean="0">
                <a:solidFill>
                  <a:sysClr val="windowText" lastClr="000000"/>
                </a:solidFill>
              </a:rPr>
              <a:t>20% People with two type in (AS, AL, LS)</a:t>
            </a:r>
            <a:endParaRPr lang="zh-TW" altLang="en-US" dirty="0">
              <a:solidFill>
                <a:sysClr val="windowText" lastClr="000000"/>
              </a:solidFill>
            </a:endParaRPr>
          </a:p>
        </p:txBody>
      </p:sp>
      <p:sp>
        <p:nvSpPr>
          <p:cNvPr id="41" name="矩形 40"/>
          <p:cNvSpPr/>
          <p:nvPr/>
        </p:nvSpPr>
        <p:spPr>
          <a:xfrm>
            <a:off x="7567613" y="4916517"/>
            <a:ext cx="4471124" cy="1554579"/>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TW" dirty="0" smtClean="0">
                <a:solidFill>
                  <a:sysClr val="windowText" lastClr="000000"/>
                </a:solidFill>
              </a:rPr>
              <a:t>P03 Residence dominates</a:t>
            </a:r>
          </a:p>
        </p:txBody>
      </p:sp>
      <p:sp>
        <p:nvSpPr>
          <p:cNvPr id="43" name="文字方塊 42"/>
          <p:cNvSpPr txBox="1"/>
          <p:nvPr/>
        </p:nvSpPr>
        <p:spPr>
          <a:xfrm>
            <a:off x="3037755" y="2989667"/>
            <a:ext cx="519694"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AS</a:t>
            </a:r>
            <a:endParaRPr lang="zh-TW" altLang="en-US" sz="2000" b="1" dirty="0">
              <a:latin typeface="微軟正黑體" panose="020B0604030504040204" pitchFamily="34" charset="-120"/>
              <a:ea typeface="微軟正黑體" panose="020B0604030504040204" pitchFamily="34" charset="-120"/>
            </a:endParaRPr>
          </a:p>
        </p:txBody>
      </p:sp>
      <p:sp>
        <p:nvSpPr>
          <p:cNvPr id="44" name="文字方塊 43"/>
          <p:cNvSpPr txBox="1"/>
          <p:nvPr/>
        </p:nvSpPr>
        <p:spPr>
          <a:xfrm>
            <a:off x="3037755" y="3357744"/>
            <a:ext cx="519694"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AL</a:t>
            </a:r>
            <a:endParaRPr lang="zh-TW" altLang="en-US" sz="2000" b="1" dirty="0">
              <a:latin typeface="微軟正黑體" panose="020B0604030504040204" pitchFamily="34" charset="-120"/>
              <a:ea typeface="微軟正黑體" panose="020B0604030504040204" pitchFamily="34" charset="-120"/>
            </a:endParaRPr>
          </a:p>
        </p:txBody>
      </p:sp>
      <p:sp>
        <p:nvSpPr>
          <p:cNvPr id="46" name="文字方塊 45"/>
          <p:cNvSpPr txBox="1"/>
          <p:nvPr/>
        </p:nvSpPr>
        <p:spPr>
          <a:xfrm>
            <a:off x="3062602" y="3810121"/>
            <a:ext cx="470000" cy="400110"/>
          </a:xfrm>
          <a:prstGeom prst="rect">
            <a:avLst/>
          </a:prstGeom>
          <a:noFill/>
        </p:spPr>
        <p:txBody>
          <a:bodyPr wrap="none" rtlCol="0" anchor="ctr">
            <a:spAutoFit/>
          </a:bodyPr>
          <a:lstStyle/>
          <a:p>
            <a:pPr algn="ctr"/>
            <a:r>
              <a:rPr lang="en-US" altLang="zh-TW" sz="2000" b="1" dirty="0" smtClean="0">
                <a:latin typeface="微軟正黑體" panose="020B0604030504040204" pitchFamily="34" charset="-120"/>
                <a:ea typeface="微軟正黑體" panose="020B0604030504040204" pitchFamily="34" charset="-120"/>
              </a:rPr>
              <a:t>LS</a:t>
            </a:r>
            <a:endParaRPr lang="zh-TW" altLang="en-US" sz="2000" b="1" dirty="0">
              <a:latin typeface="微軟正黑體" panose="020B0604030504040204" pitchFamily="34" charset="-120"/>
              <a:ea typeface="微軟正黑體" panose="020B0604030504040204" pitchFamily="34" charset="-120"/>
            </a:endParaRPr>
          </a:p>
        </p:txBody>
      </p:sp>
      <p:sp>
        <p:nvSpPr>
          <p:cNvPr id="47" name="矩形 46"/>
          <p:cNvSpPr/>
          <p:nvPr/>
        </p:nvSpPr>
        <p:spPr>
          <a:xfrm>
            <a:off x="3557449" y="3125737"/>
            <a:ext cx="161476" cy="129891"/>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8" name="矩形 47"/>
          <p:cNvSpPr/>
          <p:nvPr/>
        </p:nvSpPr>
        <p:spPr>
          <a:xfrm>
            <a:off x="3557449" y="3507452"/>
            <a:ext cx="161476" cy="129891"/>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9" name="矩形 48"/>
          <p:cNvSpPr/>
          <p:nvPr/>
        </p:nvSpPr>
        <p:spPr>
          <a:xfrm>
            <a:off x="3557449" y="3926764"/>
            <a:ext cx="161476" cy="129891"/>
          </a:xfrm>
          <a:prstGeom prst="rect">
            <a:avLst/>
          </a:prstGeom>
          <a:solidFill>
            <a:srgbClr val="F7F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50" name="文字方塊 49"/>
          <p:cNvSpPr txBox="1"/>
          <p:nvPr/>
        </p:nvSpPr>
        <p:spPr>
          <a:xfrm>
            <a:off x="3568966" y="1272625"/>
            <a:ext cx="276037"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0</a:t>
            </a:r>
            <a:endParaRPr lang="zh-TW" altLang="en-US" sz="1200" b="1" dirty="0">
              <a:latin typeface="微軟正黑體" panose="020B0604030504040204" pitchFamily="34" charset="-120"/>
              <a:ea typeface="微軟正黑體" panose="020B0604030504040204" pitchFamily="34" charset="-120"/>
            </a:endParaRPr>
          </a:p>
        </p:txBody>
      </p:sp>
      <p:sp>
        <p:nvSpPr>
          <p:cNvPr id="51" name="文字方塊 50"/>
          <p:cNvSpPr txBox="1"/>
          <p:nvPr/>
        </p:nvSpPr>
        <p:spPr>
          <a:xfrm>
            <a:off x="4044779" y="1272625"/>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10%</a:t>
            </a:r>
            <a:endParaRPr lang="zh-TW" altLang="en-US" sz="1200" b="1" dirty="0">
              <a:latin typeface="微軟正黑體" panose="020B0604030504040204" pitchFamily="34" charset="-120"/>
              <a:ea typeface="微軟正黑體" panose="020B0604030504040204" pitchFamily="34" charset="-120"/>
            </a:endParaRPr>
          </a:p>
        </p:txBody>
      </p:sp>
      <p:sp>
        <p:nvSpPr>
          <p:cNvPr id="52" name="文字方塊 51"/>
          <p:cNvSpPr txBox="1"/>
          <p:nvPr/>
        </p:nvSpPr>
        <p:spPr>
          <a:xfrm>
            <a:off x="4592188" y="1272625"/>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20%</a:t>
            </a:r>
            <a:endParaRPr lang="zh-TW" altLang="en-US" sz="1200" b="1"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5259696" y="1272625"/>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30%</a:t>
            </a:r>
            <a:endParaRPr lang="zh-TW" altLang="en-US" sz="1200" b="1" dirty="0">
              <a:latin typeface="微軟正黑體" panose="020B0604030504040204" pitchFamily="34" charset="-120"/>
              <a:ea typeface="微軟正黑體" panose="020B0604030504040204" pitchFamily="34" charset="-120"/>
            </a:endParaRPr>
          </a:p>
        </p:txBody>
      </p:sp>
      <p:sp>
        <p:nvSpPr>
          <p:cNvPr id="54" name="文字方塊 53"/>
          <p:cNvSpPr txBox="1"/>
          <p:nvPr/>
        </p:nvSpPr>
        <p:spPr>
          <a:xfrm>
            <a:off x="5803891" y="1272625"/>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40%</a:t>
            </a:r>
            <a:endParaRPr lang="zh-TW" altLang="en-US" sz="1200" b="1" dirty="0">
              <a:latin typeface="微軟正黑體" panose="020B0604030504040204" pitchFamily="34" charset="-120"/>
              <a:ea typeface="微軟正黑體" panose="020B0604030504040204" pitchFamily="34" charset="-120"/>
            </a:endParaRPr>
          </a:p>
        </p:txBody>
      </p:sp>
      <p:sp>
        <p:nvSpPr>
          <p:cNvPr id="55" name="文字方塊 54"/>
          <p:cNvSpPr txBox="1"/>
          <p:nvPr/>
        </p:nvSpPr>
        <p:spPr>
          <a:xfrm>
            <a:off x="6358924" y="1272625"/>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50%</a:t>
            </a:r>
            <a:endParaRPr lang="zh-TW" altLang="en-US" sz="1200" b="1" dirty="0">
              <a:latin typeface="微軟正黑體" panose="020B0604030504040204" pitchFamily="34" charset="-120"/>
              <a:ea typeface="微軟正黑體" panose="020B0604030504040204" pitchFamily="34" charset="-120"/>
            </a:endParaRPr>
          </a:p>
        </p:txBody>
      </p:sp>
      <p:sp>
        <p:nvSpPr>
          <p:cNvPr id="56" name="文字方塊 55"/>
          <p:cNvSpPr txBox="1"/>
          <p:nvPr/>
        </p:nvSpPr>
        <p:spPr>
          <a:xfrm>
            <a:off x="3638187" y="4544231"/>
            <a:ext cx="276037"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0</a:t>
            </a:r>
            <a:endParaRPr lang="zh-TW" altLang="en-US" sz="1200" b="1" dirty="0">
              <a:latin typeface="微軟正黑體" panose="020B0604030504040204" pitchFamily="34" charset="-120"/>
              <a:ea typeface="微軟正黑體" panose="020B0604030504040204" pitchFamily="34" charset="-120"/>
            </a:endParaRPr>
          </a:p>
        </p:txBody>
      </p:sp>
      <p:sp>
        <p:nvSpPr>
          <p:cNvPr id="57" name="文字方塊 56"/>
          <p:cNvSpPr txBox="1"/>
          <p:nvPr/>
        </p:nvSpPr>
        <p:spPr>
          <a:xfrm>
            <a:off x="4338753" y="4544231"/>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10%</a:t>
            </a:r>
            <a:endParaRPr lang="zh-TW" altLang="en-US" sz="1200" b="1" dirty="0">
              <a:latin typeface="微軟正黑體" panose="020B0604030504040204" pitchFamily="34" charset="-120"/>
              <a:ea typeface="微軟正黑體" panose="020B0604030504040204" pitchFamily="34" charset="-120"/>
            </a:endParaRPr>
          </a:p>
        </p:txBody>
      </p:sp>
      <p:sp>
        <p:nvSpPr>
          <p:cNvPr id="58" name="文字方塊 57"/>
          <p:cNvSpPr txBox="1"/>
          <p:nvPr/>
        </p:nvSpPr>
        <p:spPr>
          <a:xfrm>
            <a:off x="5189754" y="4544231"/>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20%</a:t>
            </a:r>
            <a:endParaRPr lang="zh-TW" altLang="en-US" sz="1200" b="1"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5935765" y="4544231"/>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30%</a:t>
            </a:r>
            <a:endParaRPr lang="zh-TW" altLang="en-US" sz="1200" b="1" dirty="0">
              <a:latin typeface="微軟正黑體" panose="020B0604030504040204" pitchFamily="34" charset="-120"/>
              <a:ea typeface="微軟正黑體" panose="020B0604030504040204" pitchFamily="34" charset="-120"/>
            </a:endParaRPr>
          </a:p>
        </p:txBody>
      </p:sp>
      <p:sp>
        <p:nvSpPr>
          <p:cNvPr id="60" name="文字方塊 59"/>
          <p:cNvSpPr txBox="1"/>
          <p:nvPr/>
        </p:nvSpPr>
        <p:spPr>
          <a:xfrm>
            <a:off x="6681776" y="4544231"/>
            <a:ext cx="506870" cy="276999"/>
          </a:xfrm>
          <a:prstGeom prst="rect">
            <a:avLst/>
          </a:prstGeom>
          <a:noFill/>
        </p:spPr>
        <p:txBody>
          <a:bodyPr wrap="none" rtlCol="0" anchor="ctr">
            <a:spAutoFit/>
          </a:bodyPr>
          <a:lstStyle/>
          <a:p>
            <a:pPr algn="ctr"/>
            <a:r>
              <a:rPr lang="en-US" altLang="zh-TW" sz="1200" b="1" dirty="0" smtClean="0">
                <a:latin typeface="微軟正黑體" panose="020B0604030504040204" pitchFamily="34" charset="-120"/>
                <a:ea typeface="微軟正黑體" panose="020B0604030504040204" pitchFamily="34" charset="-120"/>
              </a:rPr>
              <a:t>40%</a:t>
            </a:r>
            <a:endParaRPr lang="zh-TW" altLang="en-US" sz="1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638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7072313" cy="646331"/>
            <a:chOff x="4829175" y="1093171"/>
            <a:chExt cx="7072313"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62720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Basic EDA with Users - 222 people</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sp>
        <p:nvSpPr>
          <p:cNvPr id="30" name="橢圓 29"/>
          <p:cNvSpPr/>
          <p:nvPr/>
        </p:nvSpPr>
        <p:spPr>
          <a:xfrm>
            <a:off x="664142" y="1114061"/>
            <a:ext cx="1936223" cy="851388"/>
          </a:xfrm>
          <a:prstGeom prst="ellipse">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Usage Date</a:t>
            </a:r>
            <a:endParaRPr lang="zh-TW" altLang="en-US" sz="2000" dirty="0">
              <a:solidFill>
                <a:sysClr val="windowText" lastClr="000000"/>
              </a:solidFill>
            </a:endParaRPr>
          </a:p>
        </p:txBody>
      </p:sp>
      <p:sp>
        <p:nvSpPr>
          <p:cNvPr id="31" name="矩形 30"/>
          <p:cNvSpPr/>
          <p:nvPr/>
        </p:nvSpPr>
        <p:spPr>
          <a:xfrm>
            <a:off x="3103189" y="1114062"/>
            <a:ext cx="5795776" cy="851388"/>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TW" dirty="0" smtClean="0">
                <a:solidFill>
                  <a:sysClr val="windowText" lastClr="000000"/>
                </a:solidFill>
              </a:rPr>
              <a:t>With different topic to show the usage habit </a:t>
            </a:r>
            <a:endParaRPr lang="zh-TW" altLang="en-US" dirty="0">
              <a:solidFill>
                <a:sysClr val="windowText" lastClr="000000"/>
              </a:solidFill>
            </a:endParaRPr>
          </a:p>
        </p:txBody>
      </p:sp>
    </p:spTree>
    <p:extLst>
      <p:ext uri="{BB962C8B-B14F-4D97-AF65-F5344CB8AC3E}">
        <p14:creationId xmlns:p14="http://schemas.microsoft.com/office/powerpoint/2010/main" val="2861993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6696075" cy="646331"/>
            <a:chOff x="4829175" y="1093171"/>
            <a:chExt cx="6696075"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89585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Basic EDA with System</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9822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Basic EDA</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sp>
        <p:nvSpPr>
          <p:cNvPr id="30" name="矩形 29"/>
          <p:cNvSpPr/>
          <p:nvPr/>
        </p:nvSpPr>
        <p:spPr>
          <a:xfrm>
            <a:off x="361950" y="1057095"/>
            <a:ext cx="2540608" cy="1549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dirty="0">
                <a:solidFill>
                  <a:sysClr val="windowText" lastClr="000000"/>
                </a:solidFill>
              </a:rPr>
              <a:t>Usage Period</a:t>
            </a:r>
            <a:endParaRPr lang="zh-TW" altLang="en-US" dirty="0">
              <a:solidFill>
                <a:sysClr val="windowText" lastClr="000000"/>
              </a:solidFill>
            </a:endParaRPr>
          </a:p>
        </p:txBody>
      </p:sp>
      <p:pic>
        <p:nvPicPr>
          <p:cNvPr id="4" name="圖片 3"/>
          <p:cNvPicPr>
            <a:picLocks noChangeAspect="1"/>
          </p:cNvPicPr>
          <p:nvPr/>
        </p:nvPicPr>
        <p:blipFill>
          <a:blip r:embed="rId2"/>
          <a:stretch>
            <a:fillRect/>
          </a:stretch>
        </p:blipFill>
        <p:spPr>
          <a:xfrm>
            <a:off x="77799" y="3126078"/>
            <a:ext cx="4239163" cy="1666397"/>
          </a:xfrm>
          <a:prstGeom prst="rect">
            <a:avLst/>
          </a:prstGeom>
          <a:ln>
            <a:solidFill>
              <a:schemeClr val="tx1"/>
            </a:solidFill>
          </a:ln>
        </p:spPr>
      </p:pic>
      <p:sp>
        <p:nvSpPr>
          <p:cNvPr id="5" name="文字方塊 4"/>
          <p:cNvSpPr txBox="1"/>
          <p:nvPr/>
        </p:nvSpPr>
        <p:spPr>
          <a:xfrm>
            <a:off x="1440223" y="2663165"/>
            <a:ext cx="824265" cy="369332"/>
          </a:xfrm>
          <a:prstGeom prst="rect">
            <a:avLst/>
          </a:prstGeom>
          <a:noFill/>
        </p:spPr>
        <p:txBody>
          <a:bodyPr wrap="none" rtlCol="0">
            <a:spAutoFit/>
          </a:bodyPr>
          <a:lstStyle/>
          <a:p>
            <a:r>
              <a:rPr lang="en-US" altLang="zh-TW" dirty="0" smtClean="0"/>
              <a:t>Month</a:t>
            </a:r>
            <a:endParaRPr lang="zh-TW" altLang="en-US" dirty="0"/>
          </a:p>
        </p:txBody>
      </p:sp>
      <p:pic>
        <p:nvPicPr>
          <p:cNvPr id="6" name="圖片 5"/>
          <p:cNvPicPr>
            <a:picLocks noChangeAspect="1"/>
          </p:cNvPicPr>
          <p:nvPr/>
        </p:nvPicPr>
        <p:blipFill>
          <a:blip r:embed="rId3"/>
          <a:stretch>
            <a:fillRect/>
          </a:stretch>
        </p:blipFill>
        <p:spPr>
          <a:xfrm>
            <a:off x="4884099" y="3082274"/>
            <a:ext cx="3403265" cy="2972605"/>
          </a:xfrm>
          <a:prstGeom prst="rect">
            <a:avLst/>
          </a:prstGeom>
          <a:ln>
            <a:solidFill>
              <a:schemeClr val="tx1"/>
            </a:solidFill>
          </a:ln>
        </p:spPr>
      </p:pic>
      <p:sp>
        <p:nvSpPr>
          <p:cNvPr id="25" name="文字方塊 24"/>
          <p:cNvSpPr txBox="1"/>
          <p:nvPr/>
        </p:nvSpPr>
        <p:spPr>
          <a:xfrm>
            <a:off x="6012448" y="2619361"/>
            <a:ext cx="1061509" cy="369332"/>
          </a:xfrm>
          <a:prstGeom prst="rect">
            <a:avLst/>
          </a:prstGeom>
          <a:noFill/>
        </p:spPr>
        <p:txBody>
          <a:bodyPr wrap="none" rtlCol="0">
            <a:spAutoFit/>
          </a:bodyPr>
          <a:lstStyle/>
          <a:p>
            <a:r>
              <a:rPr lang="en-US" altLang="zh-TW" dirty="0" smtClean="0"/>
              <a:t>Weekday</a:t>
            </a:r>
            <a:endParaRPr lang="zh-TW" altLang="en-US" dirty="0"/>
          </a:p>
        </p:txBody>
      </p:sp>
      <p:pic>
        <p:nvPicPr>
          <p:cNvPr id="7" name="圖片 6"/>
          <p:cNvPicPr>
            <a:picLocks noChangeAspect="1"/>
          </p:cNvPicPr>
          <p:nvPr/>
        </p:nvPicPr>
        <p:blipFill>
          <a:blip r:embed="rId4"/>
          <a:stretch>
            <a:fillRect/>
          </a:stretch>
        </p:blipFill>
        <p:spPr>
          <a:xfrm>
            <a:off x="8723186" y="3057024"/>
            <a:ext cx="3281252" cy="3203835"/>
          </a:xfrm>
          <a:prstGeom prst="rect">
            <a:avLst/>
          </a:prstGeom>
          <a:ln>
            <a:solidFill>
              <a:schemeClr val="tx1"/>
            </a:solidFill>
          </a:ln>
        </p:spPr>
      </p:pic>
      <p:sp>
        <p:nvSpPr>
          <p:cNvPr id="27" name="文字方塊 26"/>
          <p:cNvSpPr txBox="1"/>
          <p:nvPr/>
        </p:nvSpPr>
        <p:spPr>
          <a:xfrm>
            <a:off x="9946574" y="2619361"/>
            <a:ext cx="652743" cy="369332"/>
          </a:xfrm>
          <a:prstGeom prst="rect">
            <a:avLst/>
          </a:prstGeom>
          <a:noFill/>
        </p:spPr>
        <p:txBody>
          <a:bodyPr wrap="none" rtlCol="0">
            <a:spAutoFit/>
          </a:bodyPr>
          <a:lstStyle/>
          <a:p>
            <a:r>
              <a:rPr lang="en-US" altLang="zh-TW" dirty="0" smtClean="0"/>
              <a:t>Hour</a:t>
            </a:r>
            <a:endParaRPr lang="zh-TW" altLang="en-US" dirty="0"/>
          </a:p>
        </p:txBody>
      </p:sp>
    </p:spTree>
    <p:extLst>
      <p:ext uri="{BB962C8B-B14F-4D97-AF65-F5344CB8AC3E}">
        <p14:creationId xmlns:p14="http://schemas.microsoft.com/office/powerpoint/2010/main" val="30075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200025"/>
            <a:ext cx="171450" cy="628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投影片編號版面配置區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3B5028-ECEA-41AB-9BAD-9226C54C6970}"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dirty="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pSp>
        <p:nvGrpSpPr>
          <p:cNvPr id="17" name="群組 16"/>
          <p:cNvGrpSpPr/>
          <p:nvPr/>
        </p:nvGrpSpPr>
        <p:grpSpPr>
          <a:xfrm>
            <a:off x="361950" y="200025"/>
            <a:ext cx="5886449" cy="646331"/>
            <a:chOff x="4829175" y="1093171"/>
            <a:chExt cx="5886449" cy="646331"/>
          </a:xfrm>
        </p:grpSpPr>
        <p:sp>
          <p:nvSpPr>
            <p:cNvPr id="18" name="文字方塊 17"/>
            <p:cNvSpPr txBox="1"/>
            <p:nvPr/>
          </p:nvSpPr>
          <p:spPr>
            <a:xfrm>
              <a:off x="4829175" y="1093171"/>
              <a:ext cx="800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rPr>
                <a:t>01</a:t>
              </a:r>
              <a:endParaRPr kumimoji="0" lang="zh-TW" altLang="en-US" sz="3600" b="1" i="0" u="none" strike="noStrike" kern="1200" cap="none" spc="0" normalizeH="0" baseline="0" noProof="0" dirty="0">
                <a:ln>
                  <a:noFill/>
                </a:ln>
                <a:solidFill>
                  <a:srgbClr val="5B9BD5">
                    <a:lumMod val="50000"/>
                  </a:srgbClr>
                </a:solidFill>
                <a:effectLst/>
                <a:uLnTx/>
                <a:uFillTx/>
                <a:latin typeface="Arial Black" panose="020B0A04020102020204" pitchFamily="34" charset="0"/>
                <a:ea typeface="微軟正黑體" panose="020B0604030504040204" pitchFamily="34" charset="-120"/>
                <a:cs typeface="+mn-cs"/>
              </a:endParaRPr>
            </a:p>
          </p:txBody>
        </p:sp>
        <p:sp>
          <p:nvSpPr>
            <p:cNvPr id="19" name="文字方塊 18"/>
            <p:cNvSpPr txBox="1"/>
            <p:nvPr/>
          </p:nvSpPr>
          <p:spPr>
            <a:xfrm>
              <a:off x="5629393" y="1123950"/>
              <a:ext cx="50862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rPr>
                <a:t>Basic EDA</a:t>
              </a:r>
              <a:endParaRPr kumimoji="0" lang="zh-TW" altLang="en-US" sz="3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微軟正黑體" panose="020B0604030504040204" pitchFamily="34" charset="-120"/>
                <a:cs typeface="Calibri" panose="020F0502020204030204" pitchFamily="34" charset="0"/>
              </a:endParaRPr>
            </a:p>
          </p:txBody>
        </p:sp>
      </p:grpSp>
      <p:sp>
        <p:nvSpPr>
          <p:cNvPr id="21" name="矩形 20"/>
          <p:cNvSpPr/>
          <p:nvPr/>
        </p:nvSpPr>
        <p:spPr>
          <a:xfrm>
            <a:off x="267855" y="6345382"/>
            <a:ext cx="51723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等线" panose="020F0502020204030204"/>
              <a:ea typeface="新細明體" panose="02020500000000000000" pitchFamily="18" charset="-120"/>
              <a:cs typeface="+mn-cs"/>
            </a:endParaRPr>
          </a:p>
        </p:txBody>
      </p:sp>
      <p:sp>
        <p:nvSpPr>
          <p:cNvPr id="30" name="矩形 29"/>
          <p:cNvSpPr/>
          <p:nvPr/>
        </p:nvSpPr>
        <p:spPr>
          <a:xfrm>
            <a:off x="361950" y="1057095"/>
            <a:ext cx="2540608" cy="1549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dirty="0">
                <a:solidFill>
                  <a:sysClr val="windowText" lastClr="000000"/>
                </a:solidFill>
              </a:rPr>
              <a:t>Function Usage</a:t>
            </a:r>
            <a:endParaRPr lang="zh-TW" altLang="en-US" dirty="0">
              <a:solidFill>
                <a:sysClr val="windowText" lastClr="000000"/>
              </a:solidFill>
            </a:endParaRPr>
          </a:p>
        </p:txBody>
      </p:sp>
      <p:pic>
        <p:nvPicPr>
          <p:cNvPr id="3" name="圖片 2"/>
          <p:cNvPicPr>
            <a:picLocks noChangeAspect="1"/>
          </p:cNvPicPr>
          <p:nvPr/>
        </p:nvPicPr>
        <p:blipFill>
          <a:blip r:embed="rId2"/>
          <a:stretch>
            <a:fillRect/>
          </a:stretch>
        </p:blipFill>
        <p:spPr>
          <a:xfrm>
            <a:off x="3165380" y="1057095"/>
            <a:ext cx="3868621" cy="1549219"/>
          </a:xfrm>
          <a:prstGeom prst="rect">
            <a:avLst/>
          </a:prstGeom>
        </p:spPr>
      </p:pic>
    </p:spTree>
    <p:extLst>
      <p:ext uri="{BB962C8B-B14F-4D97-AF65-F5344CB8AC3E}">
        <p14:creationId xmlns:p14="http://schemas.microsoft.com/office/powerpoint/2010/main" val="4003725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22462</TotalTime>
  <Words>2049</Words>
  <Application>Microsoft Office PowerPoint</Application>
  <PresentationFormat>寬螢幕</PresentationFormat>
  <Paragraphs>442</Paragraphs>
  <Slides>19</Slides>
  <Notes>7</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19</vt:i4>
      </vt:variant>
    </vt:vector>
  </HeadingPairs>
  <TitlesOfParts>
    <vt:vector size="30" baseType="lpstr">
      <vt:lpstr>等线</vt:lpstr>
      <vt:lpstr>等线 Light</vt:lpstr>
      <vt:lpstr>Montserrat</vt:lpstr>
      <vt:lpstr>微軟正黑體</vt:lpstr>
      <vt:lpstr>新細明體</vt:lpstr>
      <vt:lpstr>Arial</vt:lpstr>
      <vt:lpstr>Arial Black</vt:lpstr>
      <vt:lpstr>Calibri</vt:lpstr>
      <vt:lpstr>Calibri Light</vt:lpstr>
      <vt:lpstr>1_Office 佈景主題</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高詩涵</dc:creator>
  <cp:lastModifiedBy>i9h002</cp:lastModifiedBy>
  <cp:revision>1083</cp:revision>
  <dcterms:created xsi:type="dcterms:W3CDTF">2020-03-25T06:12:22Z</dcterms:created>
  <dcterms:modified xsi:type="dcterms:W3CDTF">2024-06-02T02:02:13Z</dcterms:modified>
  <cp:contentStatus/>
</cp:coreProperties>
</file>