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94" r:id="rId2"/>
  </p:sldMasterIdLst>
  <p:notesMasterIdLst>
    <p:notesMasterId r:id="rId26"/>
  </p:notesMasterIdLst>
  <p:handoutMasterIdLst>
    <p:handoutMasterId r:id="rId27"/>
  </p:handoutMasterIdLst>
  <p:sldIdLst>
    <p:sldId id="352" r:id="rId3"/>
    <p:sldId id="421" r:id="rId4"/>
    <p:sldId id="422" r:id="rId5"/>
    <p:sldId id="412" r:id="rId6"/>
    <p:sldId id="418" r:id="rId7"/>
    <p:sldId id="416" r:id="rId8"/>
    <p:sldId id="409" r:id="rId9"/>
    <p:sldId id="417" r:id="rId10"/>
    <p:sldId id="413" r:id="rId11"/>
    <p:sldId id="414" r:id="rId12"/>
    <p:sldId id="420" r:id="rId13"/>
    <p:sldId id="423" r:id="rId14"/>
    <p:sldId id="424" r:id="rId15"/>
    <p:sldId id="425" r:id="rId16"/>
    <p:sldId id="431" r:id="rId17"/>
    <p:sldId id="433" r:id="rId18"/>
    <p:sldId id="432" r:id="rId19"/>
    <p:sldId id="435" r:id="rId20"/>
    <p:sldId id="434" r:id="rId21"/>
    <p:sldId id="436" r:id="rId22"/>
    <p:sldId id="437" r:id="rId23"/>
    <p:sldId id="405" r:id="rId24"/>
    <p:sldId id="41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E186A79-FACB-48F9-8D4D-38F4E070B089}">
          <p14:sldIdLst>
            <p14:sldId id="352"/>
            <p14:sldId id="421"/>
            <p14:sldId id="422"/>
            <p14:sldId id="412"/>
            <p14:sldId id="418"/>
            <p14:sldId id="416"/>
            <p14:sldId id="409"/>
            <p14:sldId id="417"/>
            <p14:sldId id="413"/>
            <p14:sldId id="414"/>
            <p14:sldId id="420"/>
            <p14:sldId id="423"/>
            <p14:sldId id="424"/>
            <p14:sldId id="425"/>
            <p14:sldId id="431"/>
            <p14:sldId id="433"/>
            <p14:sldId id="432"/>
            <p14:sldId id="435"/>
            <p14:sldId id="434"/>
            <p14:sldId id="436"/>
            <p14:sldId id="437"/>
            <p14:sldId id="405"/>
            <p14:sldId id="419"/>
          </p14:sldIdLst>
        </p14:section>
        <p14:section name="投影片參考" id="{A26DE5F3-DEA4-4E6E-B969-28A1F73268C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C93"/>
    <a:srgbClr val="FF7721"/>
    <a:srgbClr val="0088ED"/>
    <a:srgbClr val="F7F7F5"/>
    <a:srgbClr val="457C99"/>
    <a:srgbClr val="FFFFFF"/>
    <a:srgbClr val="FFFF55"/>
    <a:srgbClr val="FFFF6F"/>
    <a:srgbClr val="FFC000"/>
    <a:srgbClr val="E09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9" autoAdjust="0"/>
    <p:restoredTop sz="91980" autoAdjust="0"/>
  </p:normalViewPr>
  <p:slideViewPr>
    <p:cSldViewPr snapToGrid="0">
      <p:cViewPr varScale="1">
        <p:scale>
          <a:sx n="69" d="100"/>
          <a:sy n="69" d="100"/>
        </p:scale>
        <p:origin x="48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D6385-5A1C-43D0-B237-C30C5AAD67D6}" type="datetimeFigureOut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42E8D-65FB-4AF5-AF55-D02C8B98D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417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3E095-0A23-442F-AAA7-419E07B1CD93}" type="datetimeFigureOut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58D5-902C-47D9-A59A-1A6186F19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72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7CE29-9C4A-4B72-8CA8-E01C33FE91A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81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7CE29-9C4A-4B72-8CA8-E01C33FE91A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61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7CE29-9C4A-4B72-8CA8-E01C33FE91A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49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C3BF-5D67-49E3-B32F-460778D98A3D}" type="datetime1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318552" y="6370234"/>
            <a:ext cx="1559953" cy="382406"/>
            <a:chOff x="429718" y="6301226"/>
            <a:chExt cx="1928834" cy="472833"/>
          </a:xfrm>
        </p:grpSpPr>
        <p:pic>
          <p:nvPicPr>
            <p:cNvPr id="15" name="Picture 2" descr="「國泰人壽」的圖片搜尋結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18" y="6367922"/>
              <a:ext cx="504762" cy="364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/>
            <p:cNvSpPr txBox="1"/>
            <p:nvPr/>
          </p:nvSpPr>
          <p:spPr>
            <a:xfrm>
              <a:off x="952398" y="6512449"/>
              <a:ext cx="14061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Cathay Life Insurance</a:t>
              </a:r>
              <a:endParaRPr lang="zh-TW" altLang="en-US" sz="11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26500" y="630122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國泰人壽</a:t>
              </a:r>
            </a:p>
          </p:txBody>
        </p:sp>
      </p:grpSp>
      <p:cxnSp>
        <p:nvCxnSpPr>
          <p:cNvPr id="18" name="直線接點 17"/>
          <p:cNvCxnSpPr/>
          <p:nvPr userDrawn="1"/>
        </p:nvCxnSpPr>
        <p:spPr>
          <a:xfrm>
            <a:off x="2154047" y="6646203"/>
            <a:ext cx="10073143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60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3C5D-EFFC-4529-92F9-7FC6E9EAE953}" type="datetime1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7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5A5F-FF6E-46C2-842A-BCB126BCDF79}" type="datetime1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3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rgbClr val="F7F7F7"/>
              </a:gs>
              <a:gs pos="100000">
                <a:srgbClr val="FCFCF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8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rgbClr val="F7F7F7"/>
              </a:gs>
              <a:gs pos="100000">
                <a:srgbClr val="FCFCF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3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70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50" y="190500"/>
            <a:ext cx="7307580" cy="4735827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7750" y="1888907"/>
            <a:ext cx="7307580" cy="4735827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828800" y="6248401"/>
            <a:ext cx="3524250" cy="609600"/>
          </a:xfrm>
        </p:spPr>
        <p:txBody>
          <a:bodyPr/>
          <a:lstStyle/>
          <a:p>
            <a:fld id="{783041F6-75C1-49EE-90C1-5610959A458F}" type="datetime1">
              <a:rPr lang="zh-TW" altLang="en-US" smtClean="0"/>
              <a:t>2024/6/2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95300" y="6248400"/>
            <a:ext cx="2209800" cy="1430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51297" y="6391469"/>
            <a:ext cx="513185" cy="466531"/>
          </a:xfrm>
        </p:spPr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68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 userDrawn="1"/>
        </p:nvGrpSpPr>
        <p:grpSpPr>
          <a:xfrm>
            <a:off x="2709150" y="1973014"/>
            <a:ext cx="6519910" cy="2864800"/>
            <a:chOff x="735420" y="1409731"/>
            <a:chExt cx="3089462" cy="177362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23C40B1-4D71-49E2-9C4C-2943D8E3299A}"/>
                </a:ext>
              </a:extLst>
            </p:cNvPr>
            <p:cNvSpPr/>
            <p:nvPr/>
          </p:nvSpPr>
          <p:spPr>
            <a:xfrm rot="5400000">
              <a:off x="1461627" y="820099"/>
              <a:ext cx="1700333" cy="30261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123C40B1-4D71-49E2-9C4C-2943D8E3299A}"/>
                </a:ext>
              </a:extLst>
            </p:cNvPr>
            <p:cNvSpPr/>
            <p:nvPr/>
          </p:nvSpPr>
          <p:spPr>
            <a:xfrm rot="5400000">
              <a:off x="1398341" y="746810"/>
              <a:ext cx="1700333" cy="30261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13" name="文字版面配置區 20"/>
          <p:cNvSpPr>
            <a:spLocks noGrp="1"/>
          </p:cNvSpPr>
          <p:nvPr>
            <p:ph type="body" sz="quarter" idx="10" hasCustomPrompt="1"/>
          </p:nvPr>
        </p:nvSpPr>
        <p:spPr>
          <a:xfrm>
            <a:off x="3962744" y="2943844"/>
            <a:ext cx="3599592" cy="664330"/>
          </a:xfrm>
        </p:spPr>
        <p:txBody>
          <a:bodyPr>
            <a:no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輸入報告標題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9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41F6-75C1-49EE-90C1-5610959A458F}" type="datetime1">
              <a:rPr lang="zh-TW" altLang="en-US" smtClean="0"/>
              <a:t>2024/6/2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05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E616-F299-462D-8FD8-7FF14C22A3AB}" type="datetime1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AC58-2790-412A-A0AF-A12E69E061F7}" type="datetime1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69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2FA4-10B7-485D-BCE2-BECBF8792DDB}" type="datetime1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50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F338-6136-4734-B512-C8252AA0BCB7}" type="datetime1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8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1178-B52C-4398-B052-1DAAC04C60BF}" type="datetime1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57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2310-5689-4E13-9A1F-5645C646F310}" type="datetime1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25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9CC2-8453-48BF-A7DC-FAC8AD443202}" type="datetime1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90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NUL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F087-535C-4803-A57D-240D9B8E6C68}" type="datetime1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448800" y="6320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318552" y="6370234"/>
            <a:ext cx="1559953" cy="382406"/>
            <a:chOff x="429718" y="6301226"/>
            <a:chExt cx="1928834" cy="472833"/>
          </a:xfrm>
        </p:grpSpPr>
        <p:pic>
          <p:nvPicPr>
            <p:cNvPr id="8" name="Picture 2" descr="「國泰人壽」的圖片搜尋結果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18" y="6367922"/>
              <a:ext cx="504762" cy="364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字方塊 8"/>
            <p:cNvSpPr txBox="1"/>
            <p:nvPr/>
          </p:nvSpPr>
          <p:spPr>
            <a:xfrm>
              <a:off x="952398" y="6512449"/>
              <a:ext cx="14061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Cathay Life Insurance</a:t>
              </a:r>
              <a:endParaRPr lang="zh-TW" altLang="en-US" sz="11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926500" y="630122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國泰人壽</a:t>
              </a:r>
            </a:p>
          </p:txBody>
        </p:sp>
      </p:grpSp>
      <p:cxnSp>
        <p:nvCxnSpPr>
          <p:cNvPr id="11" name="直線接點 10"/>
          <p:cNvCxnSpPr/>
          <p:nvPr userDrawn="1"/>
        </p:nvCxnSpPr>
        <p:spPr>
          <a:xfrm>
            <a:off x="2154047" y="6646203"/>
            <a:ext cx="10073143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09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46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8" r:id="rId3"/>
    <p:sldLayoutId id="2147483699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microsoft.com/office/2007/relationships/hdphoto" Target="../media/hdphoto2.wdp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手繪多邊形 78"/>
          <p:cNvSpPr/>
          <p:nvPr/>
        </p:nvSpPr>
        <p:spPr>
          <a:xfrm rot="2700000">
            <a:off x="10261277" y="-1347884"/>
            <a:ext cx="2681556" cy="2681557"/>
          </a:xfrm>
          <a:custGeom>
            <a:avLst/>
            <a:gdLst>
              <a:gd name="connsiteX0" fmla="*/ 0 w 2681556"/>
              <a:gd name="connsiteY0" fmla="*/ 2681557 h 2681557"/>
              <a:gd name="connsiteX1" fmla="*/ 2681556 w 2681556"/>
              <a:gd name="connsiteY1" fmla="*/ 0 h 2681557"/>
              <a:gd name="connsiteX2" fmla="*/ 2681556 w 2681556"/>
              <a:gd name="connsiteY2" fmla="*/ 2681557 h 268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1556" h="2681557">
                <a:moveTo>
                  <a:pt x="0" y="2681557"/>
                </a:moveTo>
                <a:lnTo>
                  <a:pt x="2681556" y="0"/>
                </a:lnTo>
                <a:lnTo>
                  <a:pt x="2681556" y="268155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等腰三角形 53"/>
          <p:cNvSpPr/>
          <p:nvPr/>
        </p:nvSpPr>
        <p:spPr>
          <a:xfrm flipV="1">
            <a:off x="-1494386" y="4228"/>
            <a:ext cx="2687738" cy="13519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6381" y="3449336"/>
            <a:ext cx="8848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5400" b="1" dirty="0" smtClean="0">
                <a:solidFill>
                  <a:srgbClr val="4472C4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Logs report</a:t>
            </a:r>
            <a:endParaRPr lang="en-US" altLang="zh-TW" sz="5400" b="1" dirty="0">
              <a:solidFill>
                <a:srgbClr val="4472C4">
                  <a:lumMod val="5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920382" y="387651"/>
            <a:ext cx="297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2024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65205" y="4345612"/>
            <a:ext cx="567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2024/06/04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7125370" y="92660"/>
            <a:ext cx="5595263" cy="4935539"/>
            <a:chOff x="7001545" y="45035"/>
            <a:chExt cx="5595263" cy="4935539"/>
          </a:xfrm>
        </p:grpSpPr>
        <p:grpSp>
          <p:nvGrpSpPr>
            <p:cNvPr id="86" name="群組 85"/>
            <p:cNvGrpSpPr/>
            <p:nvPr/>
          </p:nvGrpSpPr>
          <p:grpSpPr>
            <a:xfrm>
              <a:off x="7007797" y="48472"/>
              <a:ext cx="5589011" cy="4932102"/>
              <a:chOff x="7360221" y="48471"/>
              <a:chExt cx="5589011" cy="4932102"/>
            </a:xfrm>
            <a:blipFill>
              <a:blip r:embed="rId2"/>
              <a:stretch>
                <a:fillRect/>
              </a:stretch>
            </a:blipFill>
          </p:grpSpPr>
          <p:sp>
            <p:nvSpPr>
              <p:cNvPr id="115" name="矩形 114"/>
              <p:cNvSpPr/>
              <p:nvPr/>
            </p:nvSpPr>
            <p:spPr>
              <a:xfrm rot="2700000">
                <a:off x="12077822" y="147582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 rot="2700000">
                <a:off x="11419487" y="2134160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 rot="2700000">
                <a:off x="12089578" y="2804250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 rot="2700000">
                <a:off x="10761153" y="279249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 rot="2700000">
                <a:off x="11431243" y="346258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 rot="2700000">
                <a:off x="12101334" y="413267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pSp>
            <p:nvGrpSpPr>
              <p:cNvPr id="121" name="群組 120"/>
              <p:cNvGrpSpPr/>
              <p:nvPr/>
            </p:nvGrpSpPr>
            <p:grpSpPr>
              <a:xfrm rot="2700000">
                <a:off x="7335283" y="73409"/>
                <a:ext cx="3690851" cy="3640976"/>
                <a:chOff x="1446415" y="598516"/>
                <a:chExt cx="3690851" cy="3640976"/>
              </a:xfrm>
              <a:grpFill/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1446415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2394066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3341717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4289368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1446415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2394066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3341717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>
                  <a:off x="4289368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1446415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2394066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3341717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4289368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1446415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>
                  <a:off x="2394066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3341717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4289368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</p:grpSp>
        <p:grpSp>
          <p:nvGrpSpPr>
            <p:cNvPr id="87" name="群組 86"/>
            <p:cNvGrpSpPr/>
            <p:nvPr/>
          </p:nvGrpSpPr>
          <p:grpSpPr>
            <a:xfrm>
              <a:off x="7001545" y="45035"/>
              <a:ext cx="5589011" cy="4932102"/>
              <a:chOff x="7360221" y="48471"/>
              <a:chExt cx="5589011" cy="4932102"/>
            </a:xfrm>
            <a:solidFill>
              <a:schemeClr val="tx2">
                <a:alpha val="41000"/>
              </a:schemeClr>
            </a:solidFill>
          </p:grpSpPr>
          <p:sp>
            <p:nvSpPr>
              <p:cNvPr id="88" name="矩形 87"/>
              <p:cNvSpPr/>
              <p:nvPr/>
            </p:nvSpPr>
            <p:spPr>
              <a:xfrm rot="2700000">
                <a:off x="12077822" y="147582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 rot="2700000">
                <a:off x="11419487" y="2134160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 rot="2700000">
                <a:off x="12089578" y="2804250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 rot="2700000">
                <a:off x="10761153" y="279249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 rot="2700000">
                <a:off x="11431243" y="346258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 rot="2700000">
                <a:off x="12101334" y="413267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pSp>
            <p:nvGrpSpPr>
              <p:cNvPr id="98" name="群組 97"/>
              <p:cNvGrpSpPr/>
              <p:nvPr/>
            </p:nvGrpSpPr>
            <p:grpSpPr>
              <a:xfrm rot="2700000">
                <a:off x="7335283" y="73409"/>
                <a:ext cx="3690851" cy="3640976"/>
                <a:chOff x="1446415" y="598516"/>
                <a:chExt cx="3690851" cy="3640976"/>
              </a:xfrm>
              <a:grpFill/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1446415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2394066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3341717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4289368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1446415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94066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3341717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4289368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1446415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2394066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3341717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>
                  <a:off x="4289368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1446415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>
                  <a:off x="2394066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3341717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289368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</p:grpSp>
      </p:grpSp>
      <p:grpSp>
        <p:nvGrpSpPr>
          <p:cNvPr id="149" name="群組 148"/>
          <p:cNvGrpSpPr/>
          <p:nvPr/>
        </p:nvGrpSpPr>
        <p:grpSpPr>
          <a:xfrm>
            <a:off x="284561" y="292401"/>
            <a:ext cx="2415385" cy="1574901"/>
            <a:chOff x="442569" y="164842"/>
            <a:chExt cx="2415385" cy="1574901"/>
          </a:xfrm>
          <a:blipFill dpi="0" rotWithShape="1">
            <a:blip r:embed="rId2"/>
            <a:srcRect/>
            <a:tile tx="0" ty="0" sx="100000" sy="100000" flip="none" algn="tl"/>
          </a:blipFill>
        </p:grpSpPr>
        <p:sp>
          <p:nvSpPr>
            <p:cNvPr id="150" name="矩形 149"/>
            <p:cNvSpPr/>
            <p:nvPr/>
          </p:nvSpPr>
          <p:spPr>
            <a:xfrm rot="2700000">
              <a:off x="442569" y="662882"/>
              <a:ext cx="1076861" cy="10768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 rot="2700000">
              <a:off x="2052559" y="800640"/>
              <a:ext cx="805395" cy="8053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 rot="2700000">
              <a:off x="1406877" y="164842"/>
              <a:ext cx="805395" cy="8053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53" name="群組 152"/>
          <p:cNvGrpSpPr/>
          <p:nvPr/>
        </p:nvGrpSpPr>
        <p:grpSpPr>
          <a:xfrm>
            <a:off x="285449" y="290914"/>
            <a:ext cx="2415385" cy="1574901"/>
            <a:chOff x="442569" y="164842"/>
            <a:chExt cx="2415385" cy="1574901"/>
          </a:xfrm>
          <a:solidFill>
            <a:schemeClr val="tx2">
              <a:alpha val="18000"/>
            </a:schemeClr>
          </a:solidFill>
        </p:grpSpPr>
        <p:sp>
          <p:nvSpPr>
            <p:cNvPr id="154" name="矩形 153"/>
            <p:cNvSpPr/>
            <p:nvPr/>
          </p:nvSpPr>
          <p:spPr>
            <a:xfrm rot="2700000">
              <a:off x="442569" y="662882"/>
              <a:ext cx="1076861" cy="10768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 rot="2700000">
              <a:off x="2052559" y="800640"/>
              <a:ext cx="805395" cy="8053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 rot="2700000">
              <a:off x="1406877" y="164842"/>
              <a:ext cx="805395" cy="8053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6381" y="6240087"/>
            <a:ext cx="1593844" cy="570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0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03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Basic EDA with System - 178,825 function calling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4223"/>
          <a:stretch/>
        </p:blipFill>
        <p:spPr>
          <a:xfrm rot="16200000">
            <a:off x="4645001" y="2838345"/>
            <a:ext cx="2634910" cy="2683101"/>
          </a:xfrm>
          <a:prstGeom prst="rect">
            <a:avLst/>
          </a:prstGeom>
          <a:ln>
            <a:noFill/>
          </a:ln>
        </p:spPr>
      </p:pic>
      <p:sp>
        <p:nvSpPr>
          <p:cNvPr id="20" name="橢圓 19"/>
          <p:cNvSpPr/>
          <p:nvPr/>
        </p:nvSpPr>
        <p:spPr>
          <a:xfrm>
            <a:off x="664142" y="1114061"/>
            <a:ext cx="1936223" cy="851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Usage Date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03189" y="1114062"/>
            <a:ext cx="5795776" cy="851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With different topic to show the usage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habit, in system dimension.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1852" t="6514"/>
          <a:stretch/>
        </p:blipFill>
        <p:spPr>
          <a:xfrm rot="16200000">
            <a:off x="8187485" y="3168836"/>
            <a:ext cx="2763366" cy="1920574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 rot="1597289">
            <a:off x="8583042" y="545253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Morning</a:t>
            </a:r>
            <a:endParaRPr lang="zh-TW" altLang="en-US" sz="1050" dirty="0"/>
          </a:p>
        </p:txBody>
      </p:sp>
      <p:sp>
        <p:nvSpPr>
          <p:cNvPr id="24" name="文字方塊 23"/>
          <p:cNvSpPr txBox="1"/>
          <p:nvPr/>
        </p:nvSpPr>
        <p:spPr>
          <a:xfrm rot="1597289">
            <a:off x="9033746" y="5452534"/>
            <a:ext cx="6335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Evening</a:t>
            </a:r>
            <a:endParaRPr lang="zh-TW" altLang="en-US" sz="1050" dirty="0"/>
          </a:p>
        </p:txBody>
      </p:sp>
      <p:sp>
        <p:nvSpPr>
          <p:cNvPr id="26" name="文字方塊 25"/>
          <p:cNvSpPr txBox="1"/>
          <p:nvPr/>
        </p:nvSpPr>
        <p:spPr>
          <a:xfrm rot="1597289">
            <a:off x="9440967" y="5452534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Afternoon</a:t>
            </a:r>
            <a:endParaRPr lang="zh-TW" altLang="en-US" sz="1050" dirty="0"/>
          </a:p>
        </p:txBody>
      </p:sp>
      <p:sp>
        <p:nvSpPr>
          <p:cNvPr id="28" name="文字方塊 27"/>
          <p:cNvSpPr txBox="1"/>
          <p:nvPr/>
        </p:nvSpPr>
        <p:spPr>
          <a:xfrm rot="1597289">
            <a:off x="9982389" y="5452535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Midnight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070729" y="286244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40%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070728" y="3439012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30%</a:t>
            </a:r>
            <a:endParaRPr lang="zh-TW" altLang="en-US" sz="1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070728" y="4035555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2</a:t>
            </a:r>
            <a:r>
              <a:rPr lang="en-US" altLang="zh-TW" sz="1400" dirty="0" smtClean="0"/>
              <a:t>0%</a:t>
            </a:r>
            <a:endParaRPr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070728" y="4618489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10%</a:t>
            </a:r>
            <a:endParaRPr lang="zh-TW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8266000" y="2162988"/>
            <a:ext cx="2675882" cy="618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ysClr val="windowText" lastClr="000000"/>
                </a:solidFill>
              </a:rPr>
              <a:t>Main usage Time</a:t>
            </a:r>
            <a:br>
              <a:rPr lang="en-US" altLang="zh-TW" sz="1600" dirty="0" smtClean="0">
                <a:solidFill>
                  <a:sysClr val="windowText" lastClr="000000"/>
                </a:solidFill>
              </a:rPr>
            </a:br>
            <a:r>
              <a:rPr lang="en-US" altLang="zh-TW" sz="1600" dirty="0" smtClean="0">
                <a:solidFill>
                  <a:sysClr val="windowText" lastClr="000000"/>
                </a:solidFill>
              </a:rPr>
              <a:t>(Over 50%)</a:t>
            </a:r>
            <a:endParaRPr lang="zh-TW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094026" y="5801203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System most be called in the morning,</a:t>
            </a:r>
          </a:p>
          <a:p>
            <a:r>
              <a:rPr lang="en-US" altLang="zh-TW" sz="1400" dirty="0"/>
              <a:t>f</a:t>
            </a:r>
            <a:r>
              <a:rPr lang="en-US" altLang="zh-TW" sz="1400" dirty="0" smtClean="0"/>
              <a:t>ollowed by the evening.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8116414" y="527556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0%</a:t>
            </a:r>
            <a:endParaRPr lang="zh-TW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4635479" y="2162988"/>
            <a:ext cx="2675882" cy="618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ysClr val="windowText" lastClr="000000"/>
                </a:solidFill>
              </a:rPr>
              <a:t>Main usage weekday</a:t>
            </a:r>
            <a:endParaRPr lang="zh-TW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 rot="1597289">
            <a:off x="4748029" y="5456380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Friday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 rot="1597289">
            <a:off x="5005175" y="5456379"/>
            <a:ext cx="8290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Wednesday</a:t>
            </a:r>
            <a:endParaRPr lang="zh-TW" altLang="en-US" sz="1050" dirty="0"/>
          </a:p>
        </p:txBody>
      </p:sp>
      <p:sp>
        <p:nvSpPr>
          <p:cNvPr id="41" name="文字方塊 40"/>
          <p:cNvSpPr txBox="1"/>
          <p:nvPr/>
        </p:nvSpPr>
        <p:spPr>
          <a:xfrm rot="1597289">
            <a:off x="5370080" y="5456379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Tuesday</a:t>
            </a:r>
            <a:endParaRPr lang="zh-TW" altLang="en-US" sz="1050" dirty="0"/>
          </a:p>
        </p:txBody>
      </p:sp>
      <p:sp>
        <p:nvSpPr>
          <p:cNvPr id="42" name="文字方塊 41"/>
          <p:cNvSpPr txBox="1"/>
          <p:nvPr/>
        </p:nvSpPr>
        <p:spPr>
          <a:xfrm rot="1597289">
            <a:off x="5688117" y="5456378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Thursday</a:t>
            </a:r>
            <a:endParaRPr lang="zh-TW" altLang="en-US" sz="1050" dirty="0"/>
          </a:p>
        </p:txBody>
      </p:sp>
      <p:sp>
        <p:nvSpPr>
          <p:cNvPr id="43" name="文字方塊 42"/>
          <p:cNvSpPr txBox="1"/>
          <p:nvPr/>
        </p:nvSpPr>
        <p:spPr>
          <a:xfrm rot="1597289">
            <a:off x="5978914" y="5456378"/>
            <a:ext cx="6687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Saturday</a:t>
            </a:r>
            <a:endParaRPr lang="zh-TW" altLang="en-US" sz="1050" dirty="0"/>
          </a:p>
        </p:txBody>
      </p:sp>
      <p:sp>
        <p:nvSpPr>
          <p:cNvPr id="44" name="文字方塊 43"/>
          <p:cNvSpPr txBox="1"/>
          <p:nvPr/>
        </p:nvSpPr>
        <p:spPr>
          <a:xfrm rot="1597289">
            <a:off x="6340061" y="5456377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Monday</a:t>
            </a:r>
            <a:endParaRPr lang="zh-TW" altLang="en-US" sz="1050" dirty="0"/>
          </a:p>
        </p:txBody>
      </p:sp>
      <p:sp>
        <p:nvSpPr>
          <p:cNvPr id="45" name="文字方塊 44"/>
          <p:cNvSpPr txBox="1"/>
          <p:nvPr/>
        </p:nvSpPr>
        <p:spPr>
          <a:xfrm rot="1597289">
            <a:off x="6712730" y="5456377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Sunday</a:t>
            </a:r>
            <a:endParaRPr lang="zh-TW" altLang="en-US" sz="105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201639" y="3361046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15%</a:t>
            </a:r>
            <a:endParaRPr lang="zh-TW" altLang="en-US" sz="1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201639" y="4026006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10%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247325" y="463858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5%</a:t>
            </a:r>
            <a:endParaRPr lang="zh-TW" altLang="en-US" sz="1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247325" y="529445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0%</a:t>
            </a:r>
            <a:endParaRPr lang="zh-TW" altLang="en-US" sz="1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567193" y="5801203"/>
            <a:ext cx="3089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From Monday to Saturday, the usage </a:t>
            </a:r>
            <a:endParaRPr lang="en-US" altLang="zh-TW" sz="1400" dirty="0" smtClean="0"/>
          </a:p>
          <a:p>
            <a:r>
              <a:rPr lang="en-US" altLang="zh-TW" sz="1400" dirty="0" smtClean="0"/>
              <a:t>is </a:t>
            </a:r>
            <a:r>
              <a:rPr lang="en-US" altLang="zh-TW" sz="1400" dirty="0"/>
              <a:t>nearly the same, but it is significantly </a:t>
            </a:r>
            <a:endParaRPr lang="en-US" altLang="zh-TW" sz="1400" dirty="0" smtClean="0"/>
          </a:p>
          <a:p>
            <a:r>
              <a:rPr lang="en-US" altLang="zh-TW" sz="1400" dirty="0" smtClean="0"/>
              <a:t>lower </a:t>
            </a:r>
            <a:r>
              <a:rPr lang="en-US" altLang="zh-TW" sz="1400" dirty="0"/>
              <a:t>on Sunday.</a:t>
            </a:r>
            <a:endParaRPr lang="en-US" altLang="zh-TW" sz="1400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16895" b="8696"/>
          <a:stretch/>
        </p:blipFill>
        <p:spPr>
          <a:xfrm>
            <a:off x="931025" y="2781714"/>
            <a:ext cx="2902428" cy="2582766"/>
          </a:xfrm>
          <a:prstGeom prst="rect">
            <a:avLst/>
          </a:prstGeom>
        </p:spPr>
      </p:pic>
      <p:sp>
        <p:nvSpPr>
          <p:cNvPr id="52" name="文字方塊 51"/>
          <p:cNvSpPr txBox="1"/>
          <p:nvPr/>
        </p:nvSpPr>
        <p:spPr>
          <a:xfrm>
            <a:off x="456366" y="3031376"/>
            <a:ext cx="41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3K</a:t>
            </a:r>
            <a:endParaRPr lang="zh-TW" altLang="en-US" sz="1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56366" y="3726202"/>
            <a:ext cx="41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2K</a:t>
            </a:r>
            <a:endParaRPr lang="zh-TW" altLang="en-US" sz="1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56366" y="4464600"/>
            <a:ext cx="41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1K</a:t>
            </a:r>
            <a:endParaRPr lang="zh-TW" altLang="en-US" sz="1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97668" y="5309023"/>
            <a:ext cx="70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Apr</a:t>
            </a:r>
            <a:endParaRPr lang="zh-TW" altLang="en-US" sz="1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936631" y="5309023"/>
            <a:ext cx="70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May</a:t>
            </a:r>
            <a:endParaRPr lang="zh-TW" altLang="en-US" sz="1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802275" y="5309023"/>
            <a:ext cx="70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Jun</a:t>
            </a:r>
            <a:endParaRPr lang="zh-TW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911510" y="2162988"/>
            <a:ext cx="2675882" cy="618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ysClr val="windowText" lastClr="000000"/>
                </a:solidFill>
              </a:rPr>
              <a:t> Usage date distribution</a:t>
            </a:r>
            <a:endParaRPr lang="zh-TW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737690" y="5801203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From the April to June, the number of </a:t>
            </a:r>
          </a:p>
          <a:p>
            <a:r>
              <a:rPr lang="en-US" altLang="zh-TW" sz="1400" dirty="0" smtClean="0"/>
              <a:t>function calling is raising. 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4151024" y="26802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018326" y="26802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30067" y="268026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Calling count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0666407" y="5389318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Time Slot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217548" y="5389318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Weekday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414608" y="5335099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Month</a:t>
            </a:r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0639020" y="30097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Morning      6-12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Afternoon 12-18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Evening     18-24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Midnight      0-6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07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6195685" y="919876"/>
            <a:ext cx="5732795" cy="5710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46C9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6396" y="919876"/>
            <a:ext cx="5732795" cy="571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46C9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03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Briefly conclusion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pic>
        <p:nvPicPr>
          <p:cNvPr id="62" name="Picture 2" descr="Programmer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41" y="136506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文字方塊 62"/>
          <p:cNvSpPr txBox="1"/>
          <p:nvPr/>
        </p:nvSpPr>
        <p:spPr>
          <a:xfrm>
            <a:off x="2867418" y="265917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Users</a:t>
            </a:r>
            <a:endParaRPr lang="zh-TW" altLang="en-US" dirty="0"/>
          </a:p>
        </p:txBody>
      </p:sp>
      <p:pic>
        <p:nvPicPr>
          <p:cNvPr id="1026" name="Picture 2" descr="Sun symbol&quot; Emoji - Download for free – Icondu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6889" y1="22222" x2="76889" y2="22222"/>
                        <a14:foregroundMark x1="48889" y1="14222" x2="48889" y2="14222"/>
                        <a14:foregroundMark x1="24000" y1="25778" x2="24000" y2="25778"/>
                        <a14:foregroundMark x1="14222" y1="53333" x2="14222" y2="53333"/>
                        <a14:foregroundMark x1="24444" y1="73333" x2="24444" y2="73333"/>
                        <a14:foregroundMark x1="51556" y1="84889" x2="51556" y2="84889"/>
                        <a14:foregroundMark x1="76000" y1="70222" x2="76000" y2="70222"/>
                        <a14:foregroundMark x1="84889" y1="56444" x2="84889" y2="5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3258501"/>
            <a:ext cx="991976" cy="99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49015" y="430581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Morning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70447" y="4909719"/>
            <a:ext cx="170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Most people is mainly using the system in the morning</a:t>
            </a:r>
            <a:endParaRPr lang="zh-TW" altLang="en-US" sz="1400" dirty="0"/>
          </a:p>
        </p:txBody>
      </p:sp>
      <p:pic>
        <p:nvPicPr>
          <p:cNvPr id="1030" name="Picture 6" descr="Calendar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41" y="3248565"/>
            <a:ext cx="886319" cy="88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Calendar 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2" r="-1603"/>
          <a:stretch/>
        </p:blipFill>
        <p:spPr bwMode="auto">
          <a:xfrm>
            <a:off x="3036802" y="3254649"/>
            <a:ext cx="475160" cy="88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/>
          <p:cNvSpPr txBox="1"/>
          <p:nvPr/>
        </p:nvSpPr>
        <p:spPr>
          <a:xfrm>
            <a:off x="2091186" y="4305810"/>
            <a:ext cx="1926836" cy="319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Using Half of the days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2172448" y="4909719"/>
            <a:ext cx="1702001" cy="82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In </a:t>
            </a:r>
            <a:r>
              <a:rPr lang="en-US" altLang="zh-TW" sz="1400" dirty="0"/>
              <a:t>the </a:t>
            </a:r>
            <a:r>
              <a:rPr lang="en-US" altLang="zh-TW" sz="1400" dirty="0" smtClean="0"/>
              <a:t>logs, Most people is mainly using the system for half </a:t>
            </a:r>
            <a:r>
              <a:rPr lang="en-US" altLang="zh-TW" sz="1400" dirty="0"/>
              <a:t>of the </a:t>
            </a:r>
            <a:r>
              <a:rPr lang="en-US" altLang="zh-TW" sz="1400" dirty="0" smtClean="0"/>
              <a:t>days.</a:t>
            </a:r>
            <a:endParaRPr lang="zh-TW" altLang="en-US" sz="14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295037" y="4305810"/>
            <a:ext cx="1189477" cy="319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P03</a:t>
            </a:r>
            <a:r>
              <a:rPr lang="zh-TW" altLang="en-US" dirty="0" smtClean="0"/>
              <a:t> </a:t>
            </a:r>
            <a:r>
              <a:rPr lang="en-US" altLang="zh-TW" dirty="0" smtClean="0"/>
              <a:t>majority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156730" y="4909719"/>
            <a:ext cx="1702001" cy="63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The majority of usage comes from the P03 </a:t>
            </a:r>
            <a:r>
              <a:rPr lang="en-US" altLang="zh-TW" sz="1400" dirty="0" smtClean="0"/>
              <a:t>area.</a:t>
            </a:r>
            <a:endParaRPr lang="zh-TW" altLang="en-US" sz="1400" dirty="0"/>
          </a:p>
        </p:txBody>
      </p:sp>
      <p:pic>
        <p:nvPicPr>
          <p:cNvPr id="1032" name="Picture 8" descr="Map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67" y="3423376"/>
            <a:ext cx="779481" cy="77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062752" y="3375756"/>
            <a:ext cx="464592" cy="319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P03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400775" y="2659170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Functions</a:t>
            </a:r>
            <a:endParaRPr lang="zh-TW" altLang="en-US" dirty="0"/>
          </a:p>
        </p:txBody>
      </p:sp>
      <p:pic>
        <p:nvPicPr>
          <p:cNvPr id="1034" name="Picture 10" descr="Module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727" y="1487760"/>
            <a:ext cx="1097221" cy="109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文字方塊 77"/>
          <p:cNvSpPr txBox="1"/>
          <p:nvPr/>
        </p:nvSpPr>
        <p:spPr>
          <a:xfrm>
            <a:off x="10072011" y="4134885"/>
            <a:ext cx="152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P03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greater </a:t>
            </a:r>
            <a:br>
              <a:rPr lang="en-US" altLang="zh-TW" dirty="0" smtClean="0"/>
            </a:br>
            <a:r>
              <a:rPr lang="en-US" altLang="zh-TW" dirty="0" smtClean="0"/>
              <a:t>than others</a:t>
            </a:r>
            <a:endParaRPr lang="zh-TW" altLang="en-US" dirty="0"/>
          </a:p>
        </p:txBody>
      </p:sp>
      <p:pic>
        <p:nvPicPr>
          <p:cNvPr id="79" name="Picture 8" descr="Map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990" y="3423376"/>
            <a:ext cx="779481" cy="77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矩形 79"/>
          <p:cNvSpPr/>
          <p:nvPr/>
        </p:nvSpPr>
        <p:spPr>
          <a:xfrm>
            <a:off x="11008175" y="3375756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P03 x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10098765" y="4909719"/>
            <a:ext cx="170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Users in the P03 area use the system 2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times more than users in other areas.</a:t>
            </a:r>
            <a:endParaRPr lang="en-US" altLang="zh-TW" sz="1400" dirty="0" smtClean="0"/>
          </a:p>
        </p:txBody>
      </p:sp>
      <p:pic>
        <p:nvPicPr>
          <p:cNvPr id="1036" name="Picture 12" descr="Sunday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114" y="3359816"/>
            <a:ext cx="810158" cy="81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文字方塊 89"/>
          <p:cNvSpPr txBox="1"/>
          <p:nvPr/>
        </p:nvSpPr>
        <p:spPr>
          <a:xfrm>
            <a:off x="8489513" y="430581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Rest day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8272723" y="4909719"/>
            <a:ext cx="170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The usage on Sunday is only 1/10th compared to other days</a:t>
            </a:r>
            <a:endParaRPr lang="zh-TW" altLang="en-US" sz="1400" dirty="0"/>
          </a:p>
        </p:txBody>
      </p:sp>
      <p:pic>
        <p:nvPicPr>
          <p:cNvPr id="1038" name="Picture 14" descr="Course 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838" y="3419832"/>
            <a:ext cx="817366" cy="81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文字方塊 91"/>
          <p:cNvSpPr txBox="1"/>
          <p:nvPr/>
        </p:nvSpPr>
        <p:spPr>
          <a:xfrm>
            <a:off x="6998817" y="4305810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F13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6672320" y="4909719"/>
            <a:ext cx="1702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F13 is the most frequently used feature.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61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/>
          <p:cNvGrpSpPr/>
          <p:nvPr/>
        </p:nvGrpSpPr>
        <p:grpSpPr>
          <a:xfrm>
            <a:off x="0" y="0"/>
            <a:ext cx="12192000" cy="6858000"/>
            <a:chOff x="0" y="22718"/>
            <a:chExt cx="12192000" cy="6858000"/>
          </a:xfrm>
        </p:grpSpPr>
        <p:pic>
          <p:nvPicPr>
            <p:cNvPr id="47" name="Picture Placeholder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2831" b="7813"/>
            <a:stretch/>
          </p:blipFill>
          <p:spPr>
            <a:xfrm>
              <a:off x="0" y="1998369"/>
              <a:ext cx="12192000" cy="4882349"/>
            </a:xfrm>
            <a:prstGeom prst="rect">
              <a:avLst/>
            </a:prstGeom>
          </p:spPr>
        </p:pic>
        <p:sp>
          <p:nvSpPr>
            <p:cNvPr id="48" name="矩形 47"/>
            <p:cNvSpPr/>
            <p:nvPr/>
          </p:nvSpPr>
          <p:spPr>
            <a:xfrm>
              <a:off x="0" y="22718"/>
              <a:ext cx="12192000" cy="68580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123571" y="2391294"/>
            <a:ext cx="5810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6600" b="1" dirty="0" smtClean="0">
                <a:solidFill>
                  <a:srgbClr val="E7E6E6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 Segment</a:t>
            </a:r>
            <a:endParaRPr lang="en-US" altLang="zh-TW" sz="6600" b="1" dirty="0">
              <a:solidFill>
                <a:srgbClr val="E7E6E6">
                  <a:lumMod val="1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383857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-358640" y="1810872"/>
            <a:ext cx="4034713" cy="3009807"/>
            <a:chOff x="-506422" y="1395938"/>
            <a:chExt cx="4465578" cy="3009807"/>
          </a:xfrm>
        </p:grpSpPr>
        <p:sp>
          <p:nvSpPr>
            <p:cNvPr id="17" name="文本框 16"/>
            <p:cNvSpPr txBox="1"/>
            <p:nvPr/>
          </p:nvSpPr>
          <p:spPr>
            <a:xfrm>
              <a:off x="-506422" y="1468529"/>
              <a:ext cx="43148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PART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1721" y="2743095"/>
              <a:ext cx="35757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02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395938"/>
              <a:ext cx="3959156" cy="3009807"/>
            </a:xfrm>
            <a:prstGeom prst="rect">
              <a:avLst/>
            </a:prstGeom>
            <a:noFill/>
            <a:ln w="127000"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67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Customer </a:t>
              </a: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s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egment </a:t>
              </a: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a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ttribute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215134" y="2652986"/>
            <a:ext cx="2641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 stickiness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04756" y="2652986"/>
            <a:ext cx="3113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usage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37027" y="3223429"/>
            <a:ext cx="3985584" cy="2284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Investigate the day that the customer use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in the time </a:t>
            </a:r>
            <a:r>
              <a:rPr lang="en-US" altLang="zh-TW" dirty="0">
                <a:solidFill>
                  <a:sysClr val="windowText" lastClr="000000"/>
                </a:solidFill>
              </a:rPr>
              <a:t>interval 2023/04/01 –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2023/06/30.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Using the proportion as an indicator.</a:t>
            </a:r>
          </a:p>
        </p:txBody>
      </p:sp>
      <p:pic>
        <p:nvPicPr>
          <p:cNvPr id="40" name="Picture 6" descr="Calendar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55" y="1120457"/>
            <a:ext cx="1391113" cy="139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37" y="1620418"/>
            <a:ext cx="209297" cy="22061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37" y="1841028"/>
            <a:ext cx="209297" cy="220610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522" y="2061638"/>
            <a:ext cx="209297" cy="220610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807" y="1841028"/>
            <a:ext cx="209297" cy="220610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807" y="1620418"/>
            <a:ext cx="209297" cy="220610"/>
          </a:xfrm>
          <a:prstGeom prst="rect">
            <a:avLst/>
          </a:prstGeom>
        </p:spPr>
      </p:pic>
      <p:pic>
        <p:nvPicPr>
          <p:cNvPr id="47" name="Picture 10" descr="Module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35" y="1224631"/>
            <a:ext cx="1331179" cy="13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5317" y="1552592"/>
            <a:ext cx="320315" cy="337629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7114" y="1282789"/>
            <a:ext cx="320315" cy="337629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6348732" y="3223429"/>
            <a:ext cx="3985584" cy="2284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Investigate the functions that the customer use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in the time </a:t>
            </a:r>
            <a:r>
              <a:rPr lang="en-US" altLang="zh-TW" dirty="0">
                <a:solidFill>
                  <a:sysClr val="windowText" lastClr="000000"/>
                </a:solidFill>
              </a:rPr>
              <a:t>interval 2023/04/01 –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2023/06/30.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Using the function usage number as an indicator .</a:t>
            </a:r>
          </a:p>
        </p:txBody>
      </p:sp>
    </p:spTree>
    <p:extLst>
      <p:ext uri="{BB962C8B-B14F-4D97-AF65-F5344CB8AC3E}">
        <p14:creationId xmlns:p14="http://schemas.microsoft.com/office/powerpoint/2010/main" val="26062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14" y="998963"/>
            <a:ext cx="9435743" cy="425190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Customer </a:t>
              </a: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s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egment </a:t>
              </a: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a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ttribute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054290" y="5552105"/>
            <a:ext cx="9425720" cy="107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Segmenting customers based on the median of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“Customer stickiness”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(0.5 usage proportion)&amp;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/>
            </a:r>
            <a:br>
              <a:rPr lang="en-US" altLang="zh-TW" dirty="0" smtClean="0">
                <a:solidFill>
                  <a:sysClr val="windowText" lastClr="000000"/>
                </a:solidFill>
              </a:rPr>
            </a:br>
            <a:r>
              <a:rPr lang="en-US" altLang="zh-TW" dirty="0" smtClean="0">
                <a:solidFill>
                  <a:sysClr val="windowText" lastClr="000000"/>
                </a:solidFill>
              </a:rPr>
              <a:t>median </a:t>
            </a:r>
            <a:r>
              <a:rPr lang="en-US" altLang="zh-TW" dirty="0">
                <a:solidFill>
                  <a:sysClr val="windowText" lastClr="000000"/>
                </a:solidFill>
              </a:rPr>
              <a:t>of “Function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usage breadth” (20 function usage)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zh-TW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64132" y="5213551"/>
            <a:ext cx="2145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 stickiness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726" y="2257088"/>
            <a:ext cx="1691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usage</a:t>
            </a:r>
          </a:p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umber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451507" y="40483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526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035161" y="47536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0.5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14" y="998963"/>
            <a:ext cx="9435743" cy="425190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02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Customer </a:t>
              </a: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s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egment Group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054290" y="5552105"/>
            <a:ext cx="9425720" cy="107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solidFill>
                  <a:sysClr val="windowText" lastClr="000000"/>
                </a:solidFill>
              </a:rPr>
              <a:t>S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egment the users to 4 </a:t>
            </a:r>
            <a:r>
              <a:rPr lang="en-US" altLang="zh-TW" dirty="0">
                <a:solidFill>
                  <a:sysClr val="windowText" lastClr="000000"/>
                </a:solidFill>
              </a:rPr>
              <a:t>Groups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, and we can observe that </a:t>
            </a:r>
            <a:br>
              <a:rPr lang="en-US" altLang="zh-TW" dirty="0" smtClean="0">
                <a:solidFill>
                  <a:sysClr val="windowText" lastClr="000000"/>
                </a:solidFill>
              </a:rPr>
            </a:br>
            <a:r>
              <a:rPr lang="en-US" altLang="zh-TW" dirty="0" smtClean="0">
                <a:solidFill>
                  <a:sysClr val="windowText" lastClr="000000"/>
                </a:solidFill>
              </a:rPr>
              <a:t>the normal user and heavy </a:t>
            </a:r>
            <a:r>
              <a:rPr lang="en-US" altLang="zh-TW" dirty="0">
                <a:solidFill>
                  <a:sysClr val="windowText" lastClr="000000"/>
                </a:solidFill>
              </a:rPr>
              <a:t>user make up the majority.</a:t>
            </a:r>
            <a:endParaRPr lang="en-US" altLang="zh-TW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64132" y="5213551"/>
            <a:ext cx="2145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 stickiness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726" y="2257088"/>
            <a:ext cx="1691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usage</a:t>
            </a:r>
          </a:p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umber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0088" y="4300260"/>
            <a:ext cx="4276326" cy="486485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Normal User (85)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74971" y="1242385"/>
            <a:ext cx="3600847" cy="2898537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Heavy User (79)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30088" y="1242385"/>
            <a:ext cx="4276326" cy="2898537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Occasional user</a:t>
            </a:r>
            <a:r>
              <a:rPr lang="zh-TW" altLang="en-US" sz="28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sz="2800" b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zh-TW" sz="2800" b="1" dirty="0">
                <a:solidFill>
                  <a:sysClr val="windowText" lastClr="000000"/>
                </a:solidFill>
              </a:rPr>
              <a:t>32</a:t>
            </a:r>
            <a:r>
              <a:rPr lang="en-US" altLang="zh-TW" sz="2800" b="1" dirty="0" smtClean="0">
                <a:solidFill>
                  <a:sysClr val="windowText" lastClr="000000"/>
                </a:solidFill>
              </a:rPr>
              <a:t>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035161" y="47536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0.5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51507" y="40483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526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74970" y="4300260"/>
            <a:ext cx="3600848" cy="486485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Casual User(26)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13" y="891408"/>
            <a:ext cx="10488736" cy="424254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02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Customer </a:t>
              </a: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s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egment Group</a:t>
              </a:r>
              <a:r>
                <a:rPr lang="zh-TW" altLang="en-US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– K means cluster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054290" y="5552105"/>
            <a:ext cx="9425720" cy="107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solidFill>
                  <a:sysClr val="windowText" lastClr="000000"/>
                </a:solidFill>
              </a:rPr>
              <a:t>To fit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the 4 </a:t>
            </a:r>
            <a:r>
              <a:rPr lang="en-US" altLang="zh-TW" dirty="0">
                <a:solidFill>
                  <a:sysClr val="windowText" lastClr="000000"/>
                </a:solidFill>
              </a:rPr>
              <a:t>dimension segment that have built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before.</a:t>
            </a:r>
          </a:p>
          <a:p>
            <a:pPr algn="ctr"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Try different group number, and finally determine the 5 group cluster.</a:t>
            </a:r>
          </a:p>
        </p:txBody>
      </p:sp>
      <p:sp>
        <p:nvSpPr>
          <p:cNvPr id="23" name="矩形 22"/>
          <p:cNvSpPr/>
          <p:nvPr/>
        </p:nvSpPr>
        <p:spPr>
          <a:xfrm>
            <a:off x="5864132" y="5213551"/>
            <a:ext cx="2145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 stickiness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726" y="2257088"/>
            <a:ext cx="1691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usage</a:t>
            </a:r>
          </a:p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umber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035161" y="47536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0.5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51507" y="40483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526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13" y="891408"/>
            <a:ext cx="10488736" cy="424254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02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Customer </a:t>
              </a: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s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egment Group</a:t>
              </a:r>
              <a:r>
                <a:rPr lang="zh-TW" altLang="en-US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– K means Adjusted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054290" y="5534683"/>
            <a:ext cx="9425720" cy="130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The new grouped we can segment to 5 groups. </a:t>
            </a:r>
            <a:br>
              <a:rPr lang="en-US" altLang="zh-TW" dirty="0" smtClean="0">
                <a:solidFill>
                  <a:sysClr val="windowText" lastClr="000000"/>
                </a:solidFill>
              </a:rPr>
            </a:br>
            <a:r>
              <a:rPr lang="en-US" altLang="zh-TW" dirty="0" smtClean="0">
                <a:solidFill>
                  <a:sysClr val="windowText" lastClr="000000"/>
                </a:solidFill>
              </a:rPr>
              <a:t>And based on high customer stickiness, segment the users to 3 different group.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In low customer stickiness, segment the users to 2 group and mark new group “Infrequent </a:t>
            </a:r>
            <a:r>
              <a:rPr lang="en-US" altLang="zh-TW" dirty="0">
                <a:solidFill>
                  <a:sysClr val="windowText" lastClr="000000"/>
                </a:solidFill>
              </a:rPr>
              <a:t>U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ser” .</a:t>
            </a:r>
          </a:p>
        </p:txBody>
      </p:sp>
      <p:sp>
        <p:nvSpPr>
          <p:cNvPr id="23" name="矩形 22"/>
          <p:cNvSpPr/>
          <p:nvPr/>
        </p:nvSpPr>
        <p:spPr>
          <a:xfrm>
            <a:off x="5864132" y="5213551"/>
            <a:ext cx="2145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 stickiness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726" y="2257088"/>
            <a:ext cx="1691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usage</a:t>
            </a:r>
          </a:p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umber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0089" y="3893127"/>
            <a:ext cx="2337656" cy="848529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Infrequent user(47)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07382" y="1242385"/>
            <a:ext cx="3684158" cy="2131197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Heavy User (21)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8581" y="3373582"/>
            <a:ext cx="1697183" cy="1368074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Normal user</a:t>
            </a:r>
            <a:r>
              <a:rPr lang="zh-TW" altLang="en-US" sz="28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sz="2800" b="1" dirty="0" smtClean="0">
                <a:solidFill>
                  <a:sysClr val="windowText" lastClr="000000"/>
                </a:solidFill>
              </a:rPr>
              <a:t>(72)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035161" y="47536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0.5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51507" y="40483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526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07382" y="4255171"/>
            <a:ext cx="3684158" cy="486485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Casual User(26)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07382" y="3423411"/>
            <a:ext cx="3684158" cy="717511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Sticky User(24)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3837709" y="2841863"/>
            <a:ext cx="0" cy="9335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920737" y="213665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Today we’ll focus on </a:t>
            </a:r>
            <a:br>
              <a:rPr lang="en-US" altLang="zh-TW" b="1" dirty="0" smtClean="0">
                <a:solidFill>
                  <a:srgbClr val="C00000"/>
                </a:solidFill>
              </a:rPr>
            </a:br>
            <a:r>
              <a:rPr lang="en-US" altLang="zh-TW" b="1" dirty="0" smtClean="0">
                <a:solidFill>
                  <a:srgbClr val="C00000"/>
                </a:solidFill>
              </a:rPr>
              <a:t>this group.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1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03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Infrequent user 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6160" t="5587"/>
          <a:stretch/>
        </p:blipFill>
        <p:spPr>
          <a:xfrm>
            <a:off x="3782291" y="1586345"/>
            <a:ext cx="3442854" cy="1700927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319521" y="1923124"/>
            <a:ext cx="2626313" cy="8517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Residence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135935" y="1691559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135935" y="2030697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135935" y="2453373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P05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135935" y="2810218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P01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638187" y="1349931"/>
            <a:ext cx="2760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00939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814917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399239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941504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46950" y="10721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533872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67613" y="1464564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P02 Residence dominates</a:t>
            </a:r>
            <a:r>
              <a:rPr lang="en-US" altLang="zh-TW" dirty="0">
                <a:solidFill>
                  <a:sysClr val="windowText" lastClr="000000"/>
                </a:solidFill>
              </a:rPr>
              <a:t/>
            </a:r>
            <a:br>
              <a:rPr lang="en-US" altLang="zh-TW" dirty="0">
                <a:solidFill>
                  <a:sysClr val="windowText" lastClr="000000"/>
                </a:solidFill>
              </a:rPr>
            </a:br>
            <a:r>
              <a:rPr lang="en-US" altLang="zh-TW" dirty="0" smtClean="0">
                <a:solidFill>
                  <a:sysClr val="windowText" lastClr="000000"/>
                </a:solidFill>
              </a:rPr>
              <a:t>About </a:t>
            </a:r>
            <a:r>
              <a:rPr lang="en-US" altLang="zh-TW" b="1" dirty="0" smtClean="0">
                <a:solidFill>
                  <a:srgbClr val="C00000"/>
                </a:solidFill>
              </a:rPr>
              <a:t>50% infrequent user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live in P02.</a:t>
            </a:r>
            <a:endParaRPr lang="en-US" altLang="zh-TW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2498" y="846356"/>
            <a:ext cx="643975" cy="225821"/>
          </a:xfrm>
          <a:prstGeom prst="rect">
            <a:avLst/>
          </a:prstGeom>
          <a:solidFill>
            <a:srgbClr val="008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99239" y="846356"/>
            <a:ext cx="643975" cy="225821"/>
          </a:xfrm>
          <a:prstGeom prst="rect">
            <a:avLst/>
          </a:prstGeom>
          <a:solidFill>
            <a:srgbClr val="FF7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82985" y="75921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All user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104890" y="75921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Infrequent user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319521" y="3695371"/>
            <a:ext cx="2626313" cy="8517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Function Calling at month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6031" t="11476"/>
          <a:stretch/>
        </p:blipFill>
        <p:spPr>
          <a:xfrm>
            <a:off x="3777513" y="3567522"/>
            <a:ext cx="3447631" cy="1397877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3106279" y="3629453"/>
            <a:ext cx="6158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May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150362" y="4007463"/>
            <a:ext cx="52770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Jun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115898" y="4418298"/>
            <a:ext cx="59663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67613" y="3331108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The functions is about 60%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be called at June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With this sign, maybe </a:t>
            </a:r>
            <a:r>
              <a:rPr lang="en-US" altLang="zh-TW" b="1" dirty="0" smtClean="0">
                <a:solidFill>
                  <a:srgbClr val="C00000"/>
                </a:solidFill>
              </a:rPr>
              <a:t>contains some new customers.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78071" y="3352454"/>
            <a:ext cx="27603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664627" y="33524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129480" y="33524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635164" y="33524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184749" y="33524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675559" y="33524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043901" y="3352454"/>
            <a:ext cx="6639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21996" t="5405" b="41375"/>
          <a:stretch/>
        </p:blipFill>
        <p:spPr>
          <a:xfrm>
            <a:off x="3816928" y="5365816"/>
            <a:ext cx="3365502" cy="1311455"/>
          </a:xfrm>
          <a:prstGeom prst="rect">
            <a:avLst/>
          </a:prstGeom>
        </p:spPr>
      </p:pic>
      <p:sp>
        <p:nvSpPr>
          <p:cNvPr id="56" name="文字方塊 55"/>
          <p:cNvSpPr txBox="1"/>
          <p:nvPr/>
        </p:nvSpPr>
        <p:spPr>
          <a:xfrm>
            <a:off x="4946950" y="31674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57" name="橢圓 56"/>
          <p:cNvSpPr/>
          <p:nvPr/>
        </p:nvSpPr>
        <p:spPr>
          <a:xfrm>
            <a:off x="319521" y="5481468"/>
            <a:ext cx="2626313" cy="8517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Usage Time slot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299974" y="5107149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943892" y="5107149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635164" y="5107149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280437" y="5107149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749302" y="5107149"/>
            <a:ext cx="415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890869" y="5493544"/>
            <a:ext cx="104669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Morning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928989" y="5943835"/>
            <a:ext cx="97045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Evening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898693" y="6303280"/>
            <a:ext cx="103105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main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567613" y="5130059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Compared to all users, low-frequency users are more likely to use the </a:t>
            </a:r>
            <a:r>
              <a:rPr lang="en-US" altLang="zh-TW" b="1" dirty="0">
                <a:solidFill>
                  <a:srgbClr val="C00000"/>
                </a:solidFill>
              </a:rPr>
              <a:t>system in the evening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58" name="投影片編號版面配置區 15"/>
          <p:cNvSpPr txBox="1">
            <a:spLocks/>
          </p:cNvSpPr>
          <p:nvPr/>
        </p:nvSpPr>
        <p:spPr>
          <a:xfrm>
            <a:off x="11703697" y="6543869"/>
            <a:ext cx="513185" cy="466531"/>
          </a:xfr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7E3B5028-ECEA-41AB-9BAD-9226C54C6970}" type="slidenum">
              <a:rPr lang="zh-TW" alt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algn="r">
                <a:defRPr/>
              </a:pPr>
              <a:t>15</a:t>
            </a:fld>
            <a:endParaRPr lang="zh-TW" alt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2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圓角矩形 88"/>
          <p:cNvSpPr/>
          <p:nvPr/>
        </p:nvSpPr>
        <p:spPr>
          <a:xfrm>
            <a:off x="1162168" y="5266483"/>
            <a:ext cx="9422706" cy="10021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162168" y="4096368"/>
            <a:ext cx="9422706" cy="10021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03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Infrequent user – Marketing Strategy 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78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11551297" y="6391469"/>
            <a:ext cx="513185" cy="46653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9" name="Picture 8" descr="Ma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99" y="1988238"/>
            <a:ext cx="1166569" cy="116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矩形 79"/>
          <p:cNvSpPr/>
          <p:nvPr/>
        </p:nvSpPr>
        <p:spPr>
          <a:xfrm>
            <a:off x="2312694" y="3107795"/>
            <a:ext cx="819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P02</a:t>
            </a:r>
            <a:endParaRPr lang="zh-TW" altLang="en-US" sz="32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74473" y="2372245"/>
            <a:ext cx="56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/>
              <a:t>+</a:t>
            </a:r>
            <a:endParaRPr lang="zh-TW" altLang="en-US" sz="3600" b="1" dirty="0"/>
          </a:p>
        </p:txBody>
      </p:sp>
      <p:pic>
        <p:nvPicPr>
          <p:cNvPr id="3074" name="Picture 2" descr="Half mo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07" y="2031999"/>
            <a:ext cx="1122808" cy="112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矩形 80"/>
          <p:cNvSpPr/>
          <p:nvPr/>
        </p:nvSpPr>
        <p:spPr>
          <a:xfrm>
            <a:off x="4337325" y="310979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 smtClean="0"/>
              <a:t>Evening</a:t>
            </a:r>
            <a:endParaRPr lang="zh-TW" altLang="en-US" sz="32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6175641" y="2372245"/>
            <a:ext cx="56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/>
              <a:t>+</a:t>
            </a:r>
            <a:endParaRPr lang="zh-TW" altLang="en-US" sz="3600" b="1" dirty="0"/>
          </a:p>
        </p:txBody>
      </p:sp>
      <p:pic>
        <p:nvPicPr>
          <p:cNvPr id="83" name="Picture 2" descr="Programmer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351" y="198380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矩形 83"/>
          <p:cNvSpPr/>
          <p:nvPr/>
        </p:nvSpPr>
        <p:spPr>
          <a:xfrm>
            <a:off x="6540652" y="3109791"/>
            <a:ext cx="2712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 smtClean="0"/>
              <a:t>New Customer</a:t>
            </a:r>
            <a:endParaRPr lang="zh-TW" altLang="en-US" sz="3200" b="1" dirty="0"/>
          </a:p>
        </p:txBody>
      </p:sp>
      <p:sp>
        <p:nvSpPr>
          <p:cNvPr id="10" name="圓角矩形 9"/>
          <p:cNvSpPr/>
          <p:nvPr/>
        </p:nvSpPr>
        <p:spPr>
          <a:xfrm>
            <a:off x="1946565" y="1129145"/>
            <a:ext cx="1558636" cy="685800"/>
          </a:xfrm>
          <a:prstGeom prst="roundRect">
            <a:avLst/>
          </a:prstGeom>
          <a:solidFill>
            <a:srgbClr val="346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圓角矩形 84"/>
          <p:cNvSpPr/>
          <p:nvPr/>
        </p:nvSpPr>
        <p:spPr>
          <a:xfrm>
            <a:off x="4376293" y="1129145"/>
            <a:ext cx="1558636" cy="685800"/>
          </a:xfrm>
          <a:prstGeom prst="roundRect">
            <a:avLst/>
          </a:prstGeom>
          <a:solidFill>
            <a:srgbClr val="346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圓角矩形 85"/>
          <p:cNvSpPr/>
          <p:nvPr/>
        </p:nvSpPr>
        <p:spPr>
          <a:xfrm>
            <a:off x="6947915" y="1129145"/>
            <a:ext cx="1558636" cy="685800"/>
          </a:xfrm>
          <a:prstGeom prst="roundRect">
            <a:avLst/>
          </a:prstGeom>
          <a:solidFill>
            <a:srgbClr val="346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94013" y="4274366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Strategy 1 :</a:t>
            </a:r>
            <a:endParaRPr lang="zh-TW" altLang="en-US" sz="28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1312260" y="5516812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Strategy 2 : 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3505201" y="4159743"/>
            <a:ext cx="701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Host some limited-time evening events in P02, offering rewards to attract customer usage.</a:t>
            </a:r>
            <a:endParaRPr lang="zh-TW" altLang="en-US" sz="2400" dirty="0"/>
          </a:p>
        </p:txBody>
      </p:sp>
      <p:sp>
        <p:nvSpPr>
          <p:cNvPr id="90" name="矩形 89"/>
          <p:cNvSpPr/>
          <p:nvPr/>
        </p:nvSpPr>
        <p:spPr>
          <a:xfrm>
            <a:off x="3505201" y="5362923"/>
            <a:ext cx="701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Host </a:t>
            </a:r>
            <a:r>
              <a:rPr lang="en-US" altLang="zh-TW" sz="2400" dirty="0" smtClean="0"/>
              <a:t>New customer events, help them rapidly transfer </a:t>
            </a:r>
          </a:p>
          <a:p>
            <a:r>
              <a:rPr lang="en-US" altLang="zh-TW" sz="2400" dirty="0"/>
              <a:t>t</a:t>
            </a:r>
            <a:r>
              <a:rPr lang="en-US" altLang="zh-TW" sz="2400" dirty="0" smtClean="0"/>
              <a:t>o Normal user.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09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0" y="0"/>
            <a:ext cx="12192000" cy="6858000"/>
            <a:chOff x="0" y="22718"/>
            <a:chExt cx="12192000" cy="6858000"/>
          </a:xfrm>
        </p:grpSpPr>
        <p:pic>
          <p:nvPicPr>
            <p:cNvPr id="26" name="Picture Placeholder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2831" b="7813"/>
            <a:stretch/>
          </p:blipFill>
          <p:spPr>
            <a:xfrm>
              <a:off x="0" y="1998369"/>
              <a:ext cx="12192000" cy="4882349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0" y="22718"/>
              <a:ext cx="12192000" cy="68580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83857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本框 64"/>
          <p:cNvSpPr txBox="1"/>
          <p:nvPr/>
        </p:nvSpPr>
        <p:spPr>
          <a:xfrm>
            <a:off x="604664" y="2958554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AGENDA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443239" y="1304031"/>
            <a:ext cx="7312346" cy="769441"/>
            <a:chOff x="4829175" y="1093171"/>
            <a:chExt cx="7312346" cy="769441"/>
          </a:xfrm>
        </p:grpSpPr>
        <p:sp>
          <p:nvSpPr>
            <p:cNvPr id="6" name="文字方塊 5"/>
            <p:cNvSpPr txBox="1"/>
            <p:nvPr/>
          </p:nvSpPr>
          <p:spPr>
            <a:xfrm>
              <a:off x="4829175" y="1093171"/>
              <a:ext cx="9380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962650" y="1123950"/>
              <a:ext cx="6178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Description &amp;</a:t>
              </a:r>
              <a:r>
                <a:rPr kumimoji="0" lang="en-US" altLang="zh-TW" sz="4000" b="1" i="0" u="none" strike="noStrike" kern="1200" cap="none" spc="0" normalizeH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Basic EDA</a:t>
              </a:r>
              <a:endPara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443239" y="3007329"/>
            <a:ext cx="6082843" cy="769441"/>
            <a:chOff x="4829175" y="1093171"/>
            <a:chExt cx="6082843" cy="769441"/>
          </a:xfrm>
        </p:grpSpPr>
        <p:sp>
          <p:nvSpPr>
            <p:cNvPr id="17" name="文字方塊 16"/>
            <p:cNvSpPr txBox="1"/>
            <p:nvPr/>
          </p:nvSpPr>
          <p:spPr>
            <a:xfrm>
              <a:off x="4829175" y="1093171"/>
              <a:ext cx="9380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02</a:t>
              </a:r>
              <a:endPara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962650" y="1123950"/>
              <a:ext cx="49493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Customer Segment</a:t>
              </a:r>
              <a:endPara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443239" y="4710627"/>
            <a:ext cx="5155730" cy="769441"/>
            <a:chOff x="4829175" y="1093171"/>
            <a:chExt cx="5155730" cy="769441"/>
          </a:xfrm>
        </p:grpSpPr>
        <p:sp>
          <p:nvSpPr>
            <p:cNvPr id="29" name="文字方塊 28"/>
            <p:cNvSpPr txBox="1"/>
            <p:nvPr/>
          </p:nvSpPr>
          <p:spPr>
            <a:xfrm>
              <a:off x="4829175" y="1093171"/>
              <a:ext cx="9380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03</a:t>
              </a:r>
              <a:endPara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962650" y="1123950"/>
              <a:ext cx="4022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zh-TW" sz="4000" b="1" dirty="0" smtClean="0">
                  <a:solidFill>
                    <a:srgbClr val="E7E6E6">
                      <a:lumMod val="10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Function Usage</a:t>
              </a:r>
              <a:endParaRPr lang="zh-TW" altLang="en-US" sz="4000" b="1" dirty="0">
                <a:solidFill>
                  <a:srgbClr val="E7E6E6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/>
          <p:cNvGrpSpPr/>
          <p:nvPr/>
        </p:nvGrpSpPr>
        <p:grpSpPr>
          <a:xfrm>
            <a:off x="0" y="0"/>
            <a:ext cx="12192000" cy="6858000"/>
            <a:chOff x="0" y="22718"/>
            <a:chExt cx="12192000" cy="6858000"/>
          </a:xfrm>
        </p:grpSpPr>
        <p:pic>
          <p:nvPicPr>
            <p:cNvPr id="47" name="Picture Placeholder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2831" b="7813"/>
            <a:stretch/>
          </p:blipFill>
          <p:spPr>
            <a:xfrm>
              <a:off x="0" y="1998369"/>
              <a:ext cx="12192000" cy="4882349"/>
            </a:xfrm>
            <a:prstGeom prst="rect">
              <a:avLst/>
            </a:prstGeom>
          </p:spPr>
        </p:pic>
        <p:sp>
          <p:nvSpPr>
            <p:cNvPr id="48" name="矩形 47"/>
            <p:cNvSpPr/>
            <p:nvPr/>
          </p:nvSpPr>
          <p:spPr>
            <a:xfrm>
              <a:off x="0" y="22718"/>
              <a:ext cx="12192000" cy="68580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123571" y="2391294"/>
            <a:ext cx="5810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6600" b="1" dirty="0" smtClean="0">
                <a:solidFill>
                  <a:srgbClr val="E7E6E6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0">
              <a:defRPr/>
            </a:pPr>
            <a:r>
              <a:rPr lang="en-US" altLang="zh-TW" sz="6600" b="1" dirty="0" smtClean="0">
                <a:solidFill>
                  <a:srgbClr val="E7E6E6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Usage</a:t>
            </a:r>
            <a:endParaRPr lang="en-US" altLang="zh-TW" sz="6600" b="1" dirty="0">
              <a:solidFill>
                <a:srgbClr val="E7E6E6">
                  <a:lumMod val="1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383857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-358640" y="1810872"/>
            <a:ext cx="4034713" cy="3009807"/>
            <a:chOff x="-506422" y="1395938"/>
            <a:chExt cx="4465578" cy="3009807"/>
          </a:xfrm>
        </p:grpSpPr>
        <p:sp>
          <p:nvSpPr>
            <p:cNvPr id="17" name="文本框 16"/>
            <p:cNvSpPr txBox="1"/>
            <p:nvPr/>
          </p:nvSpPr>
          <p:spPr>
            <a:xfrm>
              <a:off x="-506422" y="1468529"/>
              <a:ext cx="43148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PART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1721" y="2743095"/>
              <a:ext cx="35757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03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395938"/>
              <a:ext cx="3959156" cy="3009807"/>
            </a:xfrm>
            <a:prstGeom prst="rect">
              <a:avLst/>
            </a:prstGeom>
            <a:noFill/>
            <a:ln w="127000"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9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Function usage - Strategy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52976" y="919876"/>
            <a:ext cx="5732795" cy="5710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46C9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658066" y="2659170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Functions</a:t>
            </a:r>
            <a:endParaRPr lang="zh-TW" altLang="en-US" dirty="0"/>
          </a:p>
        </p:txBody>
      </p:sp>
      <p:pic>
        <p:nvPicPr>
          <p:cNvPr id="22" name="Picture 10" descr="Modul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18" y="1487760"/>
            <a:ext cx="1097221" cy="109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329302" y="4134885"/>
            <a:ext cx="152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P03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greater </a:t>
            </a:r>
            <a:br>
              <a:rPr lang="en-US" altLang="zh-TW" dirty="0" smtClean="0"/>
            </a:br>
            <a:r>
              <a:rPr lang="en-US" altLang="zh-TW" dirty="0" smtClean="0"/>
              <a:t>than others</a:t>
            </a:r>
            <a:endParaRPr lang="zh-TW" altLang="en-US" dirty="0"/>
          </a:p>
        </p:txBody>
      </p:sp>
      <p:pic>
        <p:nvPicPr>
          <p:cNvPr id="24" name="Picture 8" descr="Map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81" y="3423376"/>
            <a:ext cx="779481" cy="77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5265466" y="3375756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P03 x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56056" y="4909719"/>
            <a:ext cx="170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Users in the P03 area use the system 2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times more than users in other areas.</a:t>
            </a:r>
            <a:endParaRPr lang="en-US" altLang="zh-TW" sz="1400" dirty="0" smtClean="0"/>
          </a:p>
        </p:txBody>
      </p:sp>
      <p:pic>
        <p:nvPicPr>
          <p:cNvPr id="27" name="Picture 12" descr="Sunday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05" y="3359816"/>
            <a:ext cx="810158" cy="81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27"/>
          <p:cNvSpPr txBox="1"/>
          <p:nvPr/>
        </p:nvSpPr>
        <p:spPr>
          <a:xfrm>
            <a:off x="2746804" y="430581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Rest day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530014" y="4909719"/>
            <a:ext cx="170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The usage on Sunday is only 1/10th compared to other days</a:t>
            </a:r>
            <a:endParaRPr lang="zh-TW" altLang="en-US" sz="1400" dirty="0"/>
          </a:p>
        </p:txBody>
      </p:sp>
      <p:pic>
        <p:nvPicPr>
          <p:cNvPr id="30" name="Picture 14" descr="Course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29" y="3419832"/>
            <a:ext cx="817366" cy="81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1256108" y="4305810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F13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29611" y="4909719"/>
            <a:ext cx="1702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F13 is the most frequently used feature.</a:t>
            </a:r>
            <a:endParaRPr lang="zh-TW" altLang="en-US" sz="1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323253" y="546667"/>
            <a:ext cx="5671672" cy="2204639"/>
            <a:chOff x="6323253" y="1069882"/>
            <a:chExt cx="5671672" cy="2204639"/>
          </a:xfrm>
        </p:grpSpPr>
        <p:grpSp>
          <p:nvGrpSpPr>
            <p:cNvPr id="3" name="群組 2"/>
            <p:cNvGrpSpPr/>
            <p:nvPr/>
          </p:nvGrpSpPr>
          <p:grpSpPr>
            <a:xfrm>
              <a:off x="6323253" y="1069882"/>
              <a:ext cx="5671672" cy="2204639"/>
              <a:chOff x="2641776" y="1359257"/>
              <a:chExt cx="9422705" cy="1700191"/>
            </a:xfrm>
          </p:grpSpPr>
          <p:sp>
            <p:nvSpPr>
              <p:cNvPr id="34" name="圓角矩形 33"/>
              <p:cNvSpPr/>
              <p:nvPr/>
            </p:nvSpPr>
            <p:spPr>
              <a:xfrm>
                <a:off x="2641776" y="1359257"/>
                <a:ext cx="9422705" cy="1659057"/>
              </a:xfrm>
              <a:prstGeom prst="roundRect">
                <a:avLst>
                  <a:gd name="adj" fmla="val 7679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2870011" y="1373733"/>
                <a:ext cx="8709098" cy="35603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TW" sz="2400" b="1" dirty="0" smtClean="0"/>
                  <a:t>F13 function enhancing and redirecting </a:t>
                </a:r>
                <a:endParaRPr lang="zh-TW" altLang="en-US" sz="2400" b="1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966258" y="1801474"/>
                <a:ext cx="9013483" cy="1257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000" dirty="0" smtClean="0"/>
                  <a:t>Could make some program focus on how to make this function stable for using.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000" dirty="0" smtClean="0"/>
                  <a:t>Try to redirect customer to other new function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or low call frequency function such as F33</a:t>
                </a:r>
                <a:endParaRPr lang="zh-TW" altLang="en-US" sz="2000" dirty="0"/>
              </a:p>
            </p:txBody>
          </p:sp>
        </p:grpSp>
        <p:cxnSp>
          <p:nvCxnSpPr>
            <p:cNvPr id="7" name="直線接點 6"/>
            <p:cNvCxnSpPr/>
            <p:nvPr/>
          </p:nvCxnSpPr>
          <p:spPr>
            <a:xfrm flipV="1">
              <a:off x="6323253" y="1549210"/>
              <a:ext cx="5671672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6323253" y="56008"/>
            <a:ext cx="157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Strategy1</a:t>
            </a:r>
          </a:p>
        </p:txBody>
      </p:sp>
      <p:grpSp>
        <p:nvGrpSpPr>
          <p:cNvPr id="51" name="群組 50"/>
          <p:cNvGrpSpPr/>
          <p:nvPr/>
        </p:nvGrpSpPr>
        <p:grpSpPr>
          <a:xfrm>
            <a:off x="6323253" y="3144735"/>
            <a:ext cx="5679280" cy="1456845"/>
            <a:chOff x="6323253" y="1069882"/>
            <a:chExt cx="5679280" cy="1456845"/>
          </a:xfrm>
        </p:grpSpPr>
        <p:grpSp>
          <p:nvGrpSpPr>
            <p:cNvPr id="52" name="群組 51"/>
            <p:cNvGrpSpPr/>
            <p:nvPr/>
          </p:nvGrpSpPr>
          <p:grpSpPr>
            <a:xfrm>
              <a:off x="6323253" y="1069882"/>
              <a:ext cx="5679280" cy="1456845"/>
              <a:chOff x="2641776" y="1359257"/>
              <a:chExt cx="9435345" cy="1123501"/>
            </a:xfrm>
          </p:grpSpPr>
          <p:sp>
            <p:nvSpPr>
              <p:cNvPr id="54" name="圓角矩形 53"/>
              <p:cNvSpPr/>
              <p:nvPr/>
            </p:nvSpPr>
            <p:spPr>
              <a:xfrm>
                <a:off x="2641776" y="1359257"/>
                <a:ext cx="9422705" cy="1123501"/>
              </a:xfrm>
              <a:prstGeom prst="roundRect">
                <a:avLst>
                  <a:gd name="adj" fmla="val 7679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2870011" y="1373733"/>
                <a:ext cx="9207110" cy="35603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TW" sz="2400" b="1" dirty="0"/>
                  <a:t>Maintenance days and major update days</a:t>
                </a:r>
                <a:endParaRPr lang="zh-TW" altLang="en-US" sz="2400" b="1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966258" y="1801474"/>
                <a:ext cx="9013483" cy="545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000" dirty="0" smtClean="0"/>
                  <a:t>Maintenance can set on the Sunday to avoid impact too many people.</a:t>
                </a:r>
                <a:endParaRPr lang="zh-TW" altLang="en-US" sz="2000" dirty="0"/>
              </a:p>
            </p:txBody>
          </p:sp>
        </p:grpSp>
        <p:cxnSp>
          <p:nvCxnSpPr>
            <p:cNvPr id="53" name="直線接點 52"/>
            <p:cNvCxnSpPr/>
            <p:nvPr/>
          </p:nvCxnSpPr>
          <p:spPr>
            <a:xfrm flipV="1">
              <a:off x="6323253" y="1549210"/>
              <a:ext cx="5671672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6323253" y="2654076"/>
            <a:ext cx="157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Strategy2</a:t>
            </a:r>
            <a:endParaRPr lang="en-US" altLang="zh-TW" sz="2800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323253" y="5121909"/>
            <a:ext cx="5671672" cy="1589086"/>
            <a:chOff x="6323253" y="1069881"/>
            <a:chExt cx="5671672" cy="1589086"/>
          </a:xfrm>
        </p:grpSpPr>
        <p:grpSp>
          <p:nvGrpSpPr>
            <p:cNvPr id="59" name="群組 58"/>
            <p:cNvGrpSpPr/>
            <p:nvPr/>
          </p:nvGrpSpPr>
          <p:grpSpPr>
            <a:xfrm>
              <a:off x="6323253" y="1069881"/>
              <a:ext cx="5671672" cy="1589086"/>
              <a:chOff x="2641776" y="1359257"/>
              <a:chExt cx="9422705" cy="1225484"/>
            </a:xfrm>
          </p:grpSpPr>
          <p:sp>
            <p:nvSpPr>
              <p:cNvPr id="61" name="圓角矩形 60"/>
              <p:cNvSpPr/>
              <p:nvPr/>
            </p:nvSpPr>
            <p:spPr>
              <a:xfrm>
                <a:off x="2641776" y="1359257"/>
                <a:ext cx="9422705" cy="1123501"/>
              </a:xfrm>
              <a:prstGeom prst="roundRect">
                <a:avLst>
                  <a:gd name="adj" fmla="val 7679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2870011" y="1373733"/>
                <a:ext cx="9129878" cy="35603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TW" sz="2400" b="1" dirty="0"/>
                  <a:t>Network traffic </a:t>
                </a:r>
                <a:r>
                  <a:rPr lang="en-US" altLang="zh-TW" sz="2400" b="1" dirty="0" smtClean="0"/>
                  <a:t>expansion in the P03 area</a:t>
                </a:r>
                <a:endParaRPr lang="zh-TW" altLang="en-US" sz="2400" b="1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966258" y="1801474"/>
                <a:ext cx="9013483" cy="783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000" dirty="0" smtClean="0"/>
                  <a:t>Most of request come from P03, for the stability and user experience, expanding the network traffic is important.</a:t>
                </a:r>
                <a:endParaRPr lang="zh-TW" altLang="en-US" sz="2000" dirty="0"/>
              </a:p>
            </p:txBody>
          </p:sp>
        </p:grpSp>
        <p:cxnSp>
          <p:nvCxnSpPr>
            <p:cNvPr id="60" name="直線接點 59"/>
            <p:cNvCxnSpPr/>
            <p:nvPr/>
          </p:nvCxnSpPr>
          <p:spPr>
            <a:xfrm flipV="1">
              <a:off x="6323253" y="1549210"/>
              <a:ext cx="5671672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矩形 63"/>
          <p:cNvSpPr/>
          <p:nvPr/>
        </p:nvSpPr>
        <p:spPr>
          <a:xfrm>
            <a:off x="6323253" y="4631251"/>
            <a:ext cx="157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Strategy3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3843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578633" y="2683415"/>
            <a:ext cx="6976026" cy="1429825"/>
          </a:xfrm>
        </p:spPr>
        <p:txBody>
          <a:bodyPr anchor="ctr"/>
          <a:lstStyle/>
          <a:p>
            <a:r>
              <a:rPr lang="en-US" altLang="zh-TW" sz="3600" dirty="0" smtClean="0"/>
              <a:t>Thanks for your listening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2941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40" y="1504989"/>
            <a:ext cx="3429957" cy="28543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4303"/>
          <a:stretch/>
        </p:blipFill>
        <p:spPr>
          <a:xfrm>
            <a:off x="3591343" y="4744635"/>
            <a:ext cx="3530923" cy="189834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7072313" cy="646331"/>
            <a:chOff x="4829175" y="1093171"/>
            <a:chExt cx="7072313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6272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Basic EDA with Users - 237</a:t>
              </a:r>
              <a:r>
                <a:rPr kumimoji="0" lang="en-US" altLang="zh-TW" sz="3200" b="1" i="0" u="none" strike="noStrike" kern="1200" cap="none" spc="0" normalizeH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people</a:t>
              </a:r>
              <a:endPara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13096" y="1805566"/>
            <a:ext cx="3690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1346" y="1942738"/>
            <a:ext cx="101131" cy="131955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3641346" y="2304372"/>
            <a:ext cx="101131" cy="131955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3641347" y="2683538"/>
            <a:ext cx="77578" cy="13810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3" name="文字方塊 22"/>
          <p:cNvSpPr txBox="1"/>
          <p:nvPr/>
        </p:nvSpPr>
        <p:spPr>
          <a:xfrm>
            <a:off x="3129928" y="2168828"/>
            <a:ext cx="3353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137943" y="2589557"/>
            <a:ext cx="31931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64142" y="2506356"/>
            <a:ext cx="1936223" cy="851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User Type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664142" y="5121994"/>
            <a:ext cx="1937073" cy="8517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Residence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135935" y="4996459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135935" y="5379013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135935" y="5773435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P01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135935" y="6167858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P05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15156" y="5119444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37" name="矩形 36"/>
          <p:cNvSpPr/>
          <p:nvPr/>
        </p:nvSpPr>
        <p:spPr>
          <a:xfrm>
            <a:off x="3615156" y="5467574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3615156" y="5881464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39" name="矩形 38"/>
          <p:cNvSpPr/>
          <p:nvPr/>
        </p:nvSpPr>
        <p:spPr>
          <a:xfrm>
            <a:off x="3615156" y="6263197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7567613" y="2168828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“A” Type dominates with 50%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20% People with two type in (AS, AL, LS)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67613" y="4916517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P03 Residence dominates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3037755" y="2989667"/>
            <a:ext cx="5196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037755" y="3357744"/>
            <a:ext cx="5196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062602" y="3810121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57449" y="3125737"/>
            <a:ext cx="161476" cy="129891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3557449" y="3507452"/>
            <a:ext cx="161476" cy="129891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9" name="矩形 48"/>
          <p:cNvSpPr/>
          <p:nvPr/>
        </p:nvSpPr>
        <p:spPr>
          <a:xfrm>
            <a:off x="3557449" y="3926764"/>
            <a:ext cx="161476" cy="129891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14602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/>
          <p:cNvGrpSpPr/>
          <p:nvPr/>
        </p:nvGrpSpPr>
        <p:grpSpPr>
          <a:xfrm>
            <a:off x="0" y="0"/>
            <a:ext cx="12192000" cy="6858000"/>
            <a:chOff x="0" y="22718"/>
            <a:chExt cx="12192000" cy="6858000"/>
          </a:xfrm>
        </p:grpSpPr>
        <p:pic>
          <p:nvPicPr>
            <p:cNvPr id="47" name="Picture Placeholder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2831" b="7813"/>
            <a:stretch/>
          </p:blipFill>
          <p:spPr>
            <a:xfrm>
              <a:off x="0" y="1998369"/>
              <a:ext cx="12192000" cy="4882349"/>
            </a:xfrm>
            <a:prstGeom prst="rect">
              <a:avLst/>
            </a:prstGeom>
          </p:spPr>
        </p:pic>
        <p:sp>
          <p:nvSpPr>
            <p:cNvPr id="48" name="矩形 47"/>
            <p:cNvSpPr/>
            <p:nvPr/>
          </p:nvSpPr>
          <p:spPr>
            <a:xfrm>
              <a:off x="0" y="22718"/>
              <a:ext cx="12192000" cy="68580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123571" y="2391294"/>
            <a:ext cx="5810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6600" b="1" dirty="0">
                <a:solidFill>
                  <a:srgbClr val="E7E6E6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Description &amp; Basic EDA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383857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-358640" y="1810872"/>
            <a:ext cx="4034713" cy="3009807"/>
            <a:chOff x="-506422" y="1395938"/>
            <a:chExt cx="4465578" cy="3009807"/>
          </a:xfrm>
        </p:grpSpPr>
        <p:sp>
          <p:nvSpPr>
            <p:cNvPr id="17" name="文本框 16"/>
            <p:cNvSpPr txBox="1"/>
            <p:nvPr/>
          </p:nvSpPr>
          <p:spPr>
            <a:xfrm>
              <a:off x="-506422" y="1468529"/>
              <a:ext cx="43148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PART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1721" y="2743095"/>
              <a:ext cx="35757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395938"/>
              <a:ext cx="3959156" cy="3009807"/>
            </a:xfrm>
            <a:prstGeom prst="rect">
              <a:avLst/>
            </a:prstGeom>
            <a:noFill/>
            <a:ln w="127000"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2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61950" y="200025"/>
            <a:ext cx="5886449" cy="646331"/>
            <a:chOff x="4829175" y="1093171"/>
            <a:chExt cx="5886449" cy="646331"/>
          </a:xfrm>
        </p:grpSpPr>
        <p:sp>
          <p:nvSpPr>
            <p:cNvPr id="13" name="文字方塊 12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629393" y="1123950"/>
              <a:ext cx="5086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Data Description</a:t>
              </a:r>
              <a:endPara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1771565" y="1718299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Sample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771565" y="2650372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Customer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771565" y="3538330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Residence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771565" y="5270131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Function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1771565" y="4382172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User Type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827620" y="1096336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Time Interval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199670" y="1772060"/>
            <a:ext cx="137088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181,978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409449" y="2686460"/>
            <a:ext cx="7328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237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592191" y="3600860"/>
            <a:ext cx="36740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500820" y="5355880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33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592191" y="4441232"/>
            <a:ext cx="36740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5582939" y="2686460"/>
            <a:ext cx="1179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</a:t>
            </a:r>
            <a:r>
              <a:rPr lang="en-US" altLang="zh-TW" sz="2800" dirty="0" smtClean="0"/>
              <a:t>eople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580739" y="3600860"/>
            <a:ext cx="109517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/>
              <a:t>P</a:t>
            </a:r>
            <a:r>
              <a:rPr lang="en-US" altLang="zh-TW" sz="2800" dirty="0" smtClean="0"/>
              <a:t>laces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580739" y="5355880"/>
            <a:ext cx="160172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/>
              <a:t>F</a:t>
            </a:r>
            <a:r>
              <a:rPr lang="en-US" altLang="zh-TW" sz="2800" dirty="0" smtClean="0"/>
              <a:t>unctions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80739" y="4441232"/>
            <a:ext cx="9717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Kinds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580739" y="1772060"/>
            <a:ext cx="602626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Rows 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rgbClr val="FF0000"/>
                </a:solidFill>
              </a:rPr>
              <a:t>3153</a:t>
            </a:r>
            <a:r>
              <a:rPr lang="en-US" altLang="zh-TW" sz="2000" dirty="0" smtClean="0"/>
              <a:t> sample no timestamp &amp; Function record) 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199670" y="1065559"/>
            <a:ext cx="400943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2023/04/01 – 2023/06/30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29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61950" y="200025"/>
            <a:ext cx="9869768" cy="646331"/>
            <a:chOff x="4829175" y="1093171"/>
            <a:chExt cx="9869768" cy="646331"/>
          </a:xfrm>
        </p:grpSpPr>
        <p:sp>
          <p:nvSpPr>
            <p:cNvPr id="13" name="文字方塊 12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629393" y="1123950"/>
              <a:ext cx="9069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Data Description – missing sample eliminate</a:t>
              </a:r>
              <a:endPara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1771565" y="1718299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Sample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771565" y="2650372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Customer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771565" y="3538330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Residence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771565" y="5270131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Function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1771565" y="4382172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User Type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827620" y="1096336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Time Interval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199670" y="1772060"/>
            <a:ext cx="137088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178,825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409449" y="2686460"/>
            <a:ext cx="7328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222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592191" y="3600860"/>
            <a:ext cx="36740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500820" y="5355880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33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592191" y="4441232"/>
            <a:ext cx="36740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5582939" y="2686460"/>
            <a:ext cx="1179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</a:t>
            </a:r>
            <a:r>
              <a:rPr lang="en-US" altLang="zh-TW" sz="2800" dirty="0" smtClean="0"/>
              <a:t>eople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580739" y="3600860"/>
            <a:ext cx="109517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/>
              <a:t>P</a:t>
            </a:r>
            <a:r>
              <a:rPr lang="en-US" altLang="zh-TW" sz="2800" dirty="0" smtClean="0"/>
              <a:t>laces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580739" y="5355880"/>
            <a:ext cx="160172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/>
              <a:t>F</a:t>
            </a:r>
            <a:r>
              <a:rPr lang="en-US" altLang="zh-TW" sz="2800" dirty="0" smtClean="0"/>
              <a:t>unctions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80739" y="4441232"/>
            <a:ext cx="9717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Kinds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580739" y="1772060"/>
            <a:ext cx="104868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Rows 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199670" y="1065559"/>
            <a:ext cx="400943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2023/04/01 – 2023/06/30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58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61950" y="200025"/>
            <a:ext cx="5886449" cy="646331"/>
            <a:chOff x="4829175" y="1093171"/>
            <a:chExt cx="5886449" cy="646331"/>
          </a:xfrm>
        </p:grpSpPr>
        <p:sp>
          <p:nvSpPr>
            <p:cNvPr id="13" name="文字方塊 12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629393" y="1123950"/>
              <a:ext cx="5086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EDA range</a:t>
              </a:r>
              <a:r>
                <a:rPr kumimoji="0" lang="en-US" altLang="zh-TW" sz="3200" b="1" i="0" u="none" strike="noStrike" kern="1200" cap="none" spc="0" normalizeH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description</a:t>
              </a:r>
              <a:endPara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pic>
        <p:nvPicPr>
          <p:cNvPr id="1026" name="Picture 2" descr="Programmer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215900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772275" y="1833564"/>
            <a:ext cx="1476375" cy="2157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084657" y="409099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System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0863" y="2066926"/>
            <a:ext cx="1238250" cy="404812"/>
          </a:xfrm>
          <a:prstGeom prst="rect">
            <a:avLst/>
          </a:prstGeom>
          <a:solidFill>
            <a:srgbClr val="346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Function1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900863" y="2600323"/>
            <a:ext cx="1238250" cy="404812"/>
          </a:xfrm>
          <a:prstGeom prst="rect">
            <a:avLst/>
          </a:prstGeom>
          <a:solidFill>
            <a:srgbClr val="346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Function2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900863" y="3105149"/>
            <a:ext cx="1238250" cy="404812"/>
          </a:xfrm>
          <a:prstGeom prst="rect">
            <a:avLst/>
          </a:prstGeom>
          <a:solidFill>
            <a:srgbClr val="346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Function3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95498" y="345311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...</a:t>
            </a:r>
            <a:endParaRPr lang="zh-TW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1290638" y="4852987"/>
            <a:ext cx="8186737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The EDA contains two dimension, User &amp; System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Then we can use the main 4 attribute to explore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469077" y="34531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Users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990600" y="1948458"/>
            <a:ext cx="1343026" cy="590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ysClr val="windowText" lastClr="000000"/>
                </a:solidFill>
              </a:rPr>
              <a:t>Residence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990600" y="2768601"/>
            <a:ext cx="1343026" cy="590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ysClr val="windowText" lastClr="000000"/>
                </a:solidFill>
              </a:rPr>
              <a:t>User Type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/>
          <p:cNvCxnSpPr>
            <a:stCxn id="1026" idx="1"/>
            <a:endCxn id="7" idx="6"/>
          </p:cNvCxnSpPr>
          <p:nvPr/>
        </p:nvCxnSpPr>
        <p:spPr>
          <a:xfrm flipH="1" flipV="1">
            <a:off x="2333626" y="2243733"/>
            <a:ext cx="879474" cy="5248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026" idx="1"/>
            <a:endCxn id="42" idx="6"/>
          </p:cNvCxnSpPr>
          <p:nvPr/>
        </p:nvCxnSpPr>
        <p:spPr>
          <a:xfrm flipH="1">
            <a:off x="2333626" y="2768602"/>
            <a:ext cx="879474" cy="2952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026" idx="3"/>
            <a:endCxn id="4" idx="1"/>
          </p:cNvCxnSpPr>
          <p:nvPr/>
        </p:nvCxnSpPr>
        <p:spPr>
          <a:xfrm flipV="1">
            <a:off x="4432300" y="2269332"/>
            <a:ext cx="2468563" cy="499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026" idx="3"/>
            <a:endCxn id="30" idx="1"/>
          </p:cNvCxnSpPr>
          <p:nvPr/>
        </p:nvCxnSpPr>
        <p:spPr>
          <a:xfrm>
            <a:off x="4432300" y="2768602"/>
            <a:ext cx="2468563" cy="341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8569325" y="1948458"/>
            <a:ext cx="1343026" cy="590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ysClr val="windowText" lastClr="000000"/>
                </a:solidFill>
              </a:rPr>
              <a:t>Function Name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4929579" y="2321720"/>
            <a:ext cx="1343026" cy="590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ysClr val="windowText" lastClr="000000"/>
                </a:solidFill>
              </a:rPr>
              <a:t>Usage Date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直線接點 50"/>
          <p:cNvCxnSpPr>
            <a:stCxn id="49" idx="2"/>
            <a:endCxn id="4" idx="3"/>
          </p:cNvCxnSpPr>
          <p:nvPr/>
        </p:nvCxnSpPr>
        <p:spPr>
          <a:xfrm flipH="1">
            <a:off x="8139113" y="2243733"/>
            <a:ext cx="430212" cy="255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t="5213"/>
          <a:stretch/>
        </p:blipFill>
        <p:spPr>
          <a:xfrm>
            <a:off x="3532602" y="3967941"/>
            <a:ext cx="3439793" cy="270946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7588402" cy="646331"/>
            <a:chOff x="4829175" y="1093171"/>
            <a:chExt cx="7588402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02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6788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Basic EDA with Users - 222</a:t>
              </a:r>
              <a:r>
                <a:rPr kumimoji="0" lang="en-US" altLang="zh-TW" sz="3200" b="1" i="0" u="none" strike="noStrike" kern="1200" cap="none" spc="0" normalizeH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</a:t>
              </a:r>
              <a:r>
                <a:rPr kumimoji="0" lang="en-US" altLang="zh-TW" sz="3200" b="1" i="0" u="none" strike="noStrike" kern="1200" cap="none" spc="0" normalizeH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customer</a:t>
              </a:r>
              <a:endPara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13096" y="4143582"/>
            <a:ext cx="3690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1346" y="4280754"/>
            <a:ext cx="101131" cy="131955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3641346" y="4642388"/>
            <a:ext cx="101131" cy="131955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3641347" y="5021554"/>
            <a:ext cx="77578" cy="13810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3" name="文字方塊 22"/>
          <p:cNvSpPr txBox="1"/>
          <p:nvPr/>
        </p:nvSpPr>
        <p:spPr>
          <a:xfrm>
            <a:off x="3129928" y="4506844"/>
            <a:ext cx="3353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137943" y="4927573"/>
            <a:ext cx="31931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64142" y="4844372"/>
            <a:ext cx="1936223" cy="851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User Type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567613" y="4506844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“A” Type dominates with 50%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20% People with two type in (AS, AL, LS)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037755" y="5327683"/>
            <a:ext cx="5196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037755" y="5695760"/>
            <a:ext cx="5196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062602" y="6148137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57449" y="5463753"/>
            <a:ext cx="161476" cy="129891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3557449" y="5845468"/>
            <a:ext cx="161476" cy="129891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9" name="矩形 48"/>
          <p:cNvSpPr/>
          <p:nvPr/>
        </p:nvSpPr>
        <p:spPr>
          <a:xfrm>
            <a:off x="3557449" y="6264780"/>
            <a:ext cx="161476" cy="129891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文字方塊 49"/>
          <p:cNvSpPr txBox="1"/>
          <p:nvPr/>
        </p:nvSpPr>
        <p:spPr>
          <a:xfrm>
            <a:off x="3568966" y="3680754"/>
            <a:ext cx="2760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44779" y="36807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592188" y="36807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259696" y="36807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803891" y="36807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358924" y="36807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 rotWithShape="1">
          <a:blip r:embed="rId3"/>
          <a:srcRect l="4303" t="6413"/>
          <a:stretch/>
        </p:blipFill>
        <p:spPr>
          <a:xfrm>
            <a:off x="3591343" y="1623753"/>
            <a:ext cx="3530923" cy="1776614"/>
          </a:xfrm>
          <a:prstGeom prst="rect">
            <a:avLst/>
          </a:prstGeom>
        </p:spPr>
      </p:pic>
      <p:sp>
        <p:nvSpPr>
          <p:cNvPr id="61" name="橢圓 60"/>
          <p:cNvSpPr/>
          <p:nvPr/>
        </p:nvSpPr>
        <p:spPr>
          <a:xfrm>
            <a:off x="664142" y="1879382"/>
            <a:ext cx="1937073" cy="8517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Residence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135935" y="1753847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135935" y="2136401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135935" y="2530823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P01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135935" y="2925246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P05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615156" y="1876832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67" name="矩形 66"/>
          <p:cNvSpPr/>
          <p:nvPr/>
        </p:nvSpPr>
        <p:spPr>
          <a:xfrm>
            <a:off x="3615156" y="2224962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68" name="矩形 67"/>
          <p:cNvSpPr/>
          <p:nvPr/>
        </p:nvSpPr>
        <p:spPr>
          <a:xfrm>
            <a:off x="3615156" y="2638852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69" name="矩形 68"/>
          <p:cNvSpPr/>
          <p:nvPr/>
        </p:nvSpPr>
        <p:spPr>
          <a:xfrm>
            <a:off x="3615156" y="3020585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70" name="矩形 69"/>
          <p:cNvSpPr/>
          <p:nvPr/>
        </p:nvSpPr>
        <p:spPr>
          <a:xfrm>
            <a:off x="7567613" y="1673905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P03 Residence dominates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3638187" y="1349931"/>
            <a:ext cx="2760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338753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189754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935765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681776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4946950" y="10721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4950485" y="345758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3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7878601" cy="646331"/>
            <a:chOff x="4829175" y="1093171"/>
            <a:chExt cx="787860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02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7078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Basic EDA with Users - 222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Customer</a:t>
              </a:r>
              <a:endPara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30" name="橢圓 29"/>
          <p:cNvSpPr/>
          <p:nvPr/>
        </p:nvSpPr>
        <p:spPr>
          <a:xfrm>
            <a:off x="664142" y="1114061"/>
            <a:ext cx="1936223" cy="851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Usage Date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03189" y="1114062"/>
            <a:ext cx="5795776" cy="851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With different topic to show the usage habit 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4142" y="2162988"/>
            <a:ext cx="2675882" cy="618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ysClr val="windowText" lastClr="000000"/>
                </a:solidFill>
              </a:rPr>
              <a:t>Function </a:t>
            </a:r>
          </a:p>
          <a:p>
            <a:pPr algn="ctr"/>
            <a:r>
              <a:rPr lang="en-US" altLang="zh-TW" sz="1600" dirty="0">
                <a:solidFill>
                  <a:sysClr val="windowText" lastClr="000000"/>
                </a:solidFill>
              </a:rPr>
              <a:t>Total U</a:t>
            </a:r>
            <a:r>
              <a:rPr lang="en-US" altLang="zh-TW" sz="1600" dirty="0" smtClean="0">
                <a:solidFill>
                  <a:sysClr val="windowText" lastClr="000000"/>
                </a:solidFill>
              </a:rPr>
              <a:t>sage Number</a:t>
            </a:r>
            <a:endParaRPr lang="zh-TW" alt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76254" y="2862998"/>
            <a:ext cx="3063770" cy="3030370"/>
            <a:chOff x="101040" y="3498149"/>
            <a:chExt cx="3396881" cy="3359850"/>
          </a:xfrm>
        </p:grpSpPr>
        <p:sp>
          <p:nvSpPr>
            <p:cNvPr id="21" name="矩形 20"/>
            <p:cNvSpPr/>
            <p:nvPr/>
          </p:nvSpPr>
          <p:spPr>
            <a:xfrm>
              <a:off x="267854" y="6345381"/>
              <a:ext cx="517236" cy="512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081" y="3555937"/>
              <a:ext cx="2883840" cy="28184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文字方塊 3"/>
            <p:cNvSpPr txBox="1"/>
            <p:nvPr/>
          </p:nvSpPr>
          <p:spPr>
            <a:xfrm>
              <a:off x="2843902" y="634538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5k</a:t>
              </a:r>
              <a:endParaRPr lang="zh-TW" altLang="en-US" sz="14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467849" y="634538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4k</a:t>
              </a:r>
              <a:endParaRPr lang="zh-TW" altLang="en-US" sz="14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098579" y="634538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3k</a:t>
              </a:r>
              <a:endParaRPr lang="zh-TW" altLang="en-US" sz="14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722526" y="634538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2k</a:t>
              </a:r>
              <a:endParaRPr lang="zh-TW" altLang="en-US" sz="1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53256" y="634538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1k</a:t>
              </a:r>
              <a:endParaRPr lang="zh-TW" altLang="en-US" sz="1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29672" y="634538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0k</a:t>
              </a:r>
              <a:endParaRPr lang="zh-TW" altLang="en-US" sz="1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1040" y="3498149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50%</a:t>
              </a:r>
              <a:endParaRPr lang="zh-TW" altLang="en-US" sz="1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01040" y="3985464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40%</a:t>
              </a:r>
              <a:endParaRPr lang="zh-TW" altLang="en-US" sz="1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01040" y="4493442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30%</a:t>
              </a:r>
              <a:endParaRPr lang="zh-TW" altLang="en-US" sz="14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1040" y="5001420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20%</a:t>
              </a:r>
              <a:endParaRPr lang="zh-TW" altLang="en-US" sz="1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01040" y="550939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10%</a:t>
              </a:r>
              <a:endParaRPr lang="zh-TW" altLang="en-US" sz="1400" dirty="0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77401" y="5752371"/>
            <a:ext cx="3055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In </a:t>
            </a:r>
            <a:r>
              <a:rPr lang="en-US" altLang="zh-TW" sz="1400" dirty="0"/>
              <a:t>2023/04/01 – 2023/06/30</a:t>
            </a:r>
            <a:endParaRPr lang="zh-TW" altLang="en-US" sz="1400" dirty="0"/>
          </a:p>
          <a:p>
            <a:r>
              <a:rPr lang="en-US" altLang="zh-TW" sz="1400" dirty="0" smtClean="0"/>
              <a:t>About 80% user is using under 1k times</a:t>
            </a:r>
          </a:p>
          <a:p>
            <a:r>
              <a:rPr lang="en-US" altLang="zh-TW" sz="1400" dirty="0" smtClean="0"/>
              <a:t>Some special user use over 4k times</a:t>
            </a:r>
          </a:p>
          <a:p>
            <a:r>
              <a:rPr lang="en-US" altLang="zh-TW" sz="1400" dirty="0" smtClean="0"/>
              <a:t>On this system.</a:t>
            </a:r>
            <a:endParaRPr lang="zh-TW" altLang="en-US" sz="1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953" y="2919648"/>
            <a:ext cx="2615910" cy="2537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文字方塊 28"/>
          <p:cNvSpPr txBox="1"/>
          <p:nvPr/>
        </p:nvSpPr>
        <p:spPr>
          <a:xfrm>
            <a:off x="4039054" y="309091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20%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039053" y="3646413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15%</a:t>
            </a:r>
            <a:endParaRPr lang="zh-TW" altLang="en-US" sz="1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039053" y="4169472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10%</a:t>
            </a:r>
            <a:endParaRPr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084739" y="471186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5%</a:t>
            </a:r>
            <a:endParaRPr lang="zh-TW" altLang="en-US" sz="1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957164" y="5487012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258193" y="548701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0.2</a:t>
            </a:r>
            <a:endParaRPr lang="zh-TW" altLang="en-US" sz="1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60476" y="548701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0.4</a:t>
            </a:r>
            <a:endParaRPr lang="zh-TW" altLang="en-US" sz="1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016483" y="548701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0.6</a:t>
            </a:r>
            <a:endParaRPr lang="zh-TW" altLang="en-US" sz="1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464551" y="548701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0.8</a:t>
            </a:r>
            <a:endParaRPr lang="zh-TW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4443981" y="2162988"/>
            <a:ext cx="2675882" cy="618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ysClr val="windowText" lastClr="000000"/>
                </a:solidFill>
              </a:rPr>
              <a:t>System Using Proportion</a:t>
            </a:r>
          </a:p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(Calculated by how many day use system)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338799" y="5752371"/>
            <a:ext cx="32592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In </a:t>
            </a:r>
            <a:r>
              <a:rPr lang="en-US" altLang="zh-TW" sz="1400" dirty="0"/>
              <a:t>2023/04/01 – 2023/06/30</a:t>
            </a:r>
            <a:endParaRPr lang="zh-TW" altLang="en-US" sz="1400" dirty="0"/>
          </a:p>
          <a:p>
            <a:r>
              <a:rPr lang="en-US" altLang="zh-TW" sz="1400" dirty="0" smtClean="0"/>
              <a:t>Most of people </a:t>
            </a:r>
            <a:r>
              <a:rPr lang="en-US" altLang="zh-TW" sz="1400" dirty="0"/>
              <a:t>have been use this system</a:t>
            </a:r>
            <a:br>
              <a:rPr lang="en-US" altLang="zh-TW" sz="1400" dirty="0"/>
            </a:br>
            <a:r>
              <a:rPr lang="en-US" altLang="zh-TW" sz="1400" dirty="0" smtClean="0"/>
              <a:t>over </a:t>
            </a:r>
            <a:r>
              <a:rPr lang="en-US" altLang="zh-TW" sz="1400" dirty="0"/>
              <a:t>half of the </a:t>
            </a:r>
            <a:r>
              <a:rPr lang="en-US" altLang="zh-TW" sz="1400" dirty="0" smtClean="0"/>
              <a:t>days. 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23879" t="5946" r="-1"/>
          <a:stretch/>
        </p:blipFill>
        <p:spPr>
          <a:xfrm rot="16200000">
            <a:off x="8347564" y="3158537"/>
            <a:ext cx="2512754" cy="20259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文字方塊 43"/>
          <p:cNvSpPr txBox="1"/>
          <p:nvPr/>
        </p:nvSpPr>
        <p:spPr>
          <a:xfrm rot="1597289">
            <a:off x="8509871" y="545253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Morning</a:t>
            </a:r>
            <a:endParaRPr lang="zh-TW" altLang="en-US" sz="1050" dirty="0"/>
          </a:p>
        </p:txBody>
      </p:sp>
      <p:sp>
        <p:nvSpPr>
          <p:cNvPr id="46" name="文字方塊 45"/>
          <p:cNvSpPr txBox="1"/>
          <p:nvPr/>
        </p:nvSpPr>
        <p:spPr>
          <a:xfrm rot="1597289">
            <a:off x="8937543" y="5452534"/>
            <a:ext cx="6335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Evening</a:t>
            </a:r>
            <a:endParaRPr lang="zh-TW" altLang="en-US" sz="1050" dirty="0"/>
          </a:p>
        </p:txBody>
      </p:sp>
      <p:sp>
        <p:nvSpPr>
          <p:cNvPr id="47" name="文字方塊 46"/>
          <p:cNvSpPr txBox="1"/>
          <p:nvPr/>
        </p:nvSpPr>
        <p:spPr>
          <a:xfrm rot="1597289">
            <a:off x="9576281" y="5452534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Afternoon</a:t>
            </a:r>
            <a:endParaRPr lang="zh-TW" altLang="en-US" sz="1050" dirty="0"/>
          </a:p>
        </p:txBody>
      </p:sp>
      <p:sp>
        <p:nvSpPr>
          <p:cNvPr id="48" name="文字方塊 47"/>
          <p:cNvSpPr txBox="1"/>
          <p:nvPr/>
        </p:nvSpPr>
        <p:spPr>
          <a:xfrm rot="1597289">
            <a:off x="9982389" y="5452535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Midnight</a:t>
            </a:r>
            <a:endParaRPr lang="zh-TW" altLang="en-US" sz="1050" dirty="0"/>
          </a:p>
        </p:txBody>
      </p:sp>
      <p:sp>
        <p:nvSpPr>
          <p:cNvPr id="49" name="文字方塊 48"/>
          <p:cNvSpPr txBox="1"/>
          <p:nvPr/>
        </p:nvSpPr>
        <p:spPr>
          <a:xfrm rot="1597289">
            <a:off x="9096665" y="5452535"/>
            <a:ext cx="1031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No main usage</a:t>
            </a:r>
            <a:endParaRPr lang="zh-TW" altLang="en-US" sz="105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070729" y="309091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40%</a:t>
            </a:r>
            <a:endParaRPr lang="zh-TW" altLang="en-US" sz="1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8070728" y="3646413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30%</a:t>
            </a:r>
            <a:endParaRPr lang="zh-TW" altLang="en-US" sz="1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8070728" y="4169472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2</a:t>
            </a:r>
            <a:r>
              <a:rPr lang="en-US" altLang="zh-TW" sz="1400" dirty="0" smtClean="0"/>
              <a:t>0%</a:t>
            </a:r>
            <a:endParaRPr lang="zh-TW" altLang="en-US" sz="1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8070728" y="4711865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10%</a:t>
            </a:r>
            <a:endParaRPr lang="zh-TW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8266000" y="2162988"/>
            <a:ext cx="2675882" cy="618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ysClr val="windowText" lastClr="000000"/>
                </a:solidFill>
              </a:rPr>
              <a:t>Main usage Time</a:t>
            </a:r>
            <a:br>
              <a:rPr lang="en-US" altLang="zh-TW" sz="1600" dirty="0" smtClean="0">
                <a:solidFill>
                  <a:sysClr val="windowText" lastClr="000000"/>
                </a:solidFill>
              </a:rPr>
            </a:br>
            <a:r>
              <a:rPr lang="en-US" altLang="zh-TW" sz="1600" dirty="0" smtClean="0">
                <a:solidFill>
                  <a:sysClr val="windowText" lastClr="000000"/>
                </a:solidFill>
              </a:rPr>
              <a:t>(Over 50%)</a:t>
            </a:r>
            <a:endParaRPr lang="zh-TW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094026" y="5752371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Most user use this system in the morning,</a:t>
            </a:r>
          </a:p>
          <a:p>
            <a:r>
              <a:rPr lang="en-US" altLang="zh-TW" sz="1400" dirty="0"/>
              <a:t>f</a:t>
            </a:r>
            <a:r>
              <a:rPr lang="en-US" altLang="zh-TW" sz="1400" dirty="0" smtClean="0"/>
              <a:t>ollowed by the evening.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223444" y="26802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919980" y="26802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8000197" y="26802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084074" y="5415928"/>
            <a:ext cx="906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Use times</a:t>
            </a:r>
            <a:endParaRPr lang="zh-TW" altLang="en-US" sz="1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930182" y="5389318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00" dirty="0" smtClean="0"/>
              <a:t>Using </a:t>
            </a:r>
            <a:br>
              <a:rPr lang="en-US" altLang="zh-TW" sz="1100" dirty="0" smtClean="0"/>
            </a:br>
            <a:r>
              <a:rPr lang="en-US" altLang="zh-TW" sz="1100" dirty="0" err="1" smtClean="0"/>
              <a:t>propotion</a:t>
            </a:r>
            <a:endParaRPr lang="zh-TW" altLang="en-US" sz="11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0666407" y="5389318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Time Slot</a:t>
            </a:r>
            <a:endParaRPr lang="zh-TW" altLang="en-US" sz="1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0639020" y="30097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Morning      6-12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Afternoon 12-18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Evening     18-24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Midnight      0-6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619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942844" cy="646331"/>
            <a:chOff x="4829175" y="1093171"/>
            <a:chExt cx="9942844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03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2" y="1123950"/>
              <a:ext cx="9142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Basic EDA with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System - </a:t>
              </a:r>
              <a:r>
                <a:rPr lang="en-US" altLang="zh-TW" sz="3200" b="1" dirty="0" smtClean="0"/>
                <a:t>178,825 function calling</a:t>
              </a:r>
              <a:endParaRPr lang="zh-TW" altLang="en-US" sz="3200" b="1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7590" t="7011"/>
          <a:stretch/>
        </p:blipFill>
        <p:spPr>
          <a:xfrm>
            <a:off x="3767109" y="1403328"/>
            <a:ext cx="3236259" cy="1705454"/>
          </a:xfrm>
          <a:prstGeom prst="rect">
            <a:avLst/>
          </a:prstGeom>
          <a:ln>
            <a:noFill/>
          </a:ln>
        </p:spPr>
      </p:pic>
      <p:sp>
        <p:nvSpPr>
          <p:cNvPr id="9" name="橢圓 8"/>
          <p:cNvSpPr/>
          <p:nvPr/>
        </p:nvSpPr>
        <p:spPr>
          <a:xfrm>
            <a:off x="664142" y="1670041"/>
            <a:ext cx="1937073" cy="8517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Residence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135935" y="1544506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35935" y="1927060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35935" y="2321482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P01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135935" y="2715905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P05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899811" y="1092278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338524" y="1092278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758082" y="1092278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74906" y="1092278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681776" y="1092278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498974" y="1092278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058320" y="1092278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655819" y="1092278"/>
            <a:ext cx="415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64142" y="3876725"/>
            <a:ext cx="1936223" cy="851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User Type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288169" y="3821685"/>
            <a:ext cx="3690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305001" y="4184947"/>
            <a:ext cx="3353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313016" y="4605676"/>
            <a:ext cx="31931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723283" y="5187759"/>
            <a:ext cx="2760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168234" y="5187759"/>
            <a:ext cx="415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2646" y="5187759"/>
            <a:ext cx="415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337058" y="5187759"/>
            <a:ext cx="415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722877" y="343888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09645" y="343888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3"/>
          <a:srcRect t="8204"/>
          <a:stretch/>
        </p:blipFill>
        <p:spPr>
          <a:xfrm>
            <a:off x="3655819" y="3737490"/>
            <a:ext cx="3868621" cy="1422121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6845620" y="343888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033236" y="8722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100440" y="323035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7567613" y="1464564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P03 Residence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dominates</a:t>
            </a:r>
            <a:r>
              <a:rPr lang="en-US" altLang="zh-TW" dirty="0">
                <a:solidFill>
                  <a:sysClr val="windowText" lastClr="000000"/>
                </a:solidFill>
              </a:rPr>
              <a:t/>
            </a:r>
            <a:br>
              <a:rPr lang="en-US" altLang="zh-TW" dirty="0">
                <a:solidFill>
                  <a:sysClr val="windowText" lastClr="000000"/>
                </a:solidFill>
              </a:rPr>
            </a:br>
            <a:r>
              <a:rPr lang="en-US" altLang="zh-TW" dirty="0" smtClean="0">
                <a:solidFill>
                  <a:sysClr val="windowText" lastClr="000000"/>
                </a:solidFill>
              </a:rPr>
              <a:t>and the proportion is larger than customer distribution.</a:t>
            </a:r>
            <a:endParaRPr lang="en-US" altLang="zh-TW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67613" y="3539197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“A” Type dominates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over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 60%</a:t>
            </a:r>
            <a:endParaRPr lang="en-US" altLang="zh-TW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97524" y="5611529"/>
            <a:ext cx="1936223" cy="851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Function Call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16143" t="26752" b="-1"/>
          <a:stretch/>
        </p:blipFill>
        <p:spPr>
          <a:xfrm>
            <a:off x="3767109" y="5473950"/>
            <a:ext cx="2704872" cy="1207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文字方塊 46"/>
          <p:cNvSpPr txBox="1"/>
          <p:nvPr/>
        </p:nvSpPr>
        <p:spPr>
          <a:xfrm>
            <a:off x="3203210" y="5412670"/>
            <a:ext cx="53893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F13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203210" y="5772750"/>
            <a:ext cx="53893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F14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203210" y="6086335"/>
            <a:ext cx="53893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F02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203210" y="6402832"/>
            <a:ext cx="53893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F07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921471" y="5187759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67613" y="5259933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“F13”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function was called mostly, followed by “F14” function</a:t>
            </a:r>
            <a:endParaRPr lang="en-US" altLang="zh-TW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216007" y="343888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687551" y="343888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193115" y="343888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685703" y="3438884"/>
            <a:ext cx="415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2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22878</TotalTime>
  <Words>1233</Words>
  <Application>Microsoft Office PowerPoint</Application>
  <PresentationFormat>寬螢幕</PresentationFormat>
  <Paragraphs>434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等线</vt:lpstr>
      <vt:lpstr>等线 Light</vt:lpstr>
      <vt:lpstr>微软雅黑</vt:lpstr>
      <vt:lpstr>Montserrat</vt:lpstr>
      <vt:lpstr>微軟正黑體</vt:lpstr>
      <vt:lpstr>新細明體</vt:lpstr>
      <vt:lpstr>Arial</vt:lpstr>
      <vt:lpstr>Arial Black</vt:lpstr>
      <vt:lpstr>Calibri</vt:lpstr>
      <vt:lpstr>Calibri Light</vt:lpstr>
      <vt:lpstr>1_Office 佈景主題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高詩涵</dc:creator>
  <cp:lastModifiedBy>i9h002</cp:lastModifiedBy>
  <cp:revision>1332</cp:revision>
  <dcterms:created xsi:type="dcterms:W3CDTF">2020-03-25T06:12:22Z</dcterms:created>
  <dcterms:modified xsi:type="dcterms:W3CDTF">2024-06-02T18:03:46Z</dcterms:modified>
  <cp:contentStatus/>
</cp:coreProperties>
</file>