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ogin Screen" id="{FC9E935A-1B89-4060-BFB6-CFD63F50B189}">
          <p14:sldIdLst>
            <p14:sldId id="256"/>
            <p14:sldId id="257"/>
          </p14:sldIdLst>
        </p14:section>
        <p14:section name="Help" id="{E5516A8F-2493-4BBA-9D48-FAFD26D42592}">
          <p14:sldIdLst>
            <p14:sldId id="258"/>
            <p14:sldId id="260"/>
          </p14:sldIdLst>
        </p14:section>
        <p14:section name="Main Pages" id="{E18B94AD-B72E-48E9-BAF6-054F8A955ED1}">
          <p14:sldIdLst>
            <p14:sldId id="261"/>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4B4B4"/>
    <a:srgbClr val="00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42"/>
    <p:restoredTop sz="94604"/>
  </p:normalViewPr>
  <p:slideViewPr>
    <p:cSldViewPr snapToGrid="0" snapToObjects="1">
      <p:cViewPr>
        <p:scale>
          <a:sx n="100" d="100"/>
          <a:sy n="100" d="100"/>
        </p:scale>
        <p:origin x="124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3349B-CB3E-2346-8356-5425D3F54598}" type="datetimeFigureOut">
              <a:rPr lang="en-US" smtClean="0"/>
              <a:t>1/20/2017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5C911A-8E15-4343-B2CD-ADE1EF866866}" type="slidenum">
              <a:rPr lang="en-US" smtClean="0"/>
              <a:t>‹#›</a:t>
            </a:fld>
            <a:endParaRPr lang="en-US"/>
          </a:p>
        </p:txBody>
      </p:sp>
    </p:spTree>
    <p:extLst>
      <p:ext uri="{BB962C8B-B14F-4D97-AF65-F5344CB8AC3E}">
        <p14:creationId xmlns:p14="http://schemas.microsoft.com/office/powerpoint/2010/main" val="1910915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267AB6-785E-CE41-A65F-63EC006527E4}"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290850039"/>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267AB6-785E-CE41-A65F-63EC006527E4}"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279470255"/>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267AB6-785E-CE41-A65F-63EC006527E4}"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509839796"/>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267AB6-785E-CE41-A65F-63EC006527E4}"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643824901"/>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267AB6-785E-CE41-A65F-63EC006527E4}"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1742497521"/>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267AB6-785E-CE41-A65F-63EC006527E4}"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921341308"/>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267AB6-785E-CE41-A65F-63EC006527E4}" type="datetimeFigureOut">
              <a:rPr lang="en-US" smtClean="0"/>
              <a:t>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1626268686"/>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267AB6-785E-CE41-A65F-63EC006527E4}" type="datetimeFigureOut">
              <a:rPr lang="en-US" smtClean="0"/>
              <a:t>1/20/2017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1673430233"/>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267AB6-785E-CE41-A65F-63EC006527E4}" type="datetimeFigureOut">
              <a:rPr lang="en-US" smtClean="0"/>
              <a:t>1/20/2017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1896084919"/>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267AB6-785E-CE41-A65F-63EC006527E4}"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989395800"/>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267AB6-785E-CE41-A65F-63EC006527E4}"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D551E-4F91-3645-94A0-E014E4C30B31}" type="slidenum">
              <a:rPr lang="en-US" smtClean="0"/>
              <a:t>‹#›</a:t>
            </a:fld>
            <a:endParaRPr lang="en-US"/>
          </a:p>
        </p:txBody>
      </p:sp>
    </p:spTree>
    <p:extLst>
      <p:ext uri="{BB962C8B-B14F-4D97-AF65-F5344CB8AC3E}">
        <p14:creationId xmlns:p14="http://schemas.microsoft.com/office/powerpoint/2010/main" val="809331879"/>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67AB6-785E-CE41-A65F-63EC006527E4}" type="datetimeFigureOut">
              <a:rPr lang="en-US" smtClean="0"/>
              <a:t>1/20/2017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D551E-4F91-3645-94A0-E014E4C30B31}" type="slidenum">
              <a:rPr lang="en-US" smtClean="0"/>
              <a:t>‹#›</a:t>
            </a:fld>
            <a:endParaRPr lang="en-US"/>
          </a:p>
        </p:txBody>
      </p:sp>
    </p:spTree>
    <p:extLst>
      <p:ext uri="{BB962C8B-B14F-4D97-AF65-F5344CB8AC3E}">
        <p14:creationId xmlns:p14="http://schemas.microsoft.com/office/powerpoint/2010/main" val="1235583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 Target="slide4.xml"/><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21691" y="2071559"/>
            <a:ext cx="2997200" cy="6223000"/>
            <a:chOff x="1521691" y="317500"/>
            <a:chExt cx="2997200" cy="622300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691" y="317500"/>
              <a:ext cx="2997200" cy="6223000"/>
            </a:xfrm>
            <a:prstGeom prst="rect">
              <a:avLst/>
            </a:prstGeom>
          </p:spPr>
        </p:pic>
        <p:sp>
          <p:nvSpPr>
            <p:cNvPr id="5" name="Rectangle 4"/>
            <p:cNvSpPr/>
            <p:nvPr/>
          </p:nvSpPr>
          <p:spPr>
            <a:xfrm>
              <a:off x="1680272" y="1022769"/>
              <a:ext cx="2695786" cy="4920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1680272" y="2776828"/>
            <a:ext cx="2695786" cy="2289598"/>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63091" y="4609226"/>
            <a:ext cx="914400" cy="914400"/>
          </a:xfrm>
          <a:prstGeom prst="ellipse">
            <a:avLst/>
          </a:prstGeom>
          <a:solidFill>
            <a:schemeClr val="bg1"/>
          </a:solidFill>
          <a:ln w="38100"/>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smtClean="0">
                <a:solidFill>
                  <a:schemeClr val="tx1"/>
                </a:solidFill>
                <a:latin typeface="SF UI Text" charset="0"/>
                <a:ea typeface="SF UI Text" charset="0"/>
                <a:cs typeface="SF UI Text" charset="0"/>
              </a:rPr>
              <a:t>logo</a:t>
            </a:r>
            <a:endParaRPr lang="en-US" sz="900" dirty="0">
              <a:solidFill>
                <a:schemeClr val="tx1"/>
              </a:solidFill>
              <a:latin typeface="SF UI Text" charset="0"/>
              <a:ea typeface="SF UI Text" charset="0"/>
              <a:cs typeface="SF UI Text" charset="0"/>
            </a:endParaRPr>
          </a:p>
        </p:txBody>
      </p:sp>
      <p:sp>
        <p:nvSpPr>
          <p:cNvPr id="9" name="Rounded Rectangle 8"/>
          <p:cNvSpPr/>
          <p:nvPr/>
        </p:nvSpPr>
        <p:spPr>
          <a:xfrm>
            <a:off x="1991591" y="5771695"/>
            <a:ext cx="2057400" cy="365760"/>
          </a:xfrm>
          <a:prstGeom prst="roundRect">
            <a:avLst/>
          </a:prstGeom>
          <a:solidFill>
            <a:srgbClr val="FFFFFF">
              <a:alpha val="0"/>
            </a:srgbClr>
          </a:solidFill>
          <a:ln>
            <a:solidFill>
              <a:srgbClr val="B4B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i="1" dirty="0" smtClean="0">
                <a:solidFill>
                  <a:srgbClr val="B4B4B4"/>
                </a:solidFill>
                <a:latin typeface="SF UI Text" charset="0"/>
                <a:ea typeface="SF UI Text" charset="0"/>
                <a:cs typeface="SF UI Text" charset="0"/>
              </a:rPr>
              <a:t>username</a:t>
            </a:r>
            <a:endParaRPr lang="en-US" sz="1200" i="1" dirty="0">
              <a:solidFill>
                <a:srgbClr val="B4B4B4"/>
              </a:solidFill>
              <a:latin typeface="SF UI Text" charset="0"/>
              <a:ea typeface="SF UI Text" charset="0"/>
              <a:cs typeface="SF UI Text" charset="0"/>
            </a:endParaRPr>
          </a:p>
        </p:txBody>
      </p:sp>
      <p:sp>
        <p:nvSpPr>
          <p:cNvPr id="10" name="Rounded Rectangle 9"/>
          <p:cNvSpPr/>
          <p:nvPr/>
        </p:nvSpPr>
        <p:spPr>
          <a:xfrm>
            <a:off x="1991591" y="6312132"/>
            <a:ext cx="2057400" cy="365760"/>
          </a:xfrm>
          <a:prstGeom prst="roundRect">
            <a:avLst/>
          </a:prstGeom>
          <a:solidFill>
            <a:srgbClr val="FFFFFF">
              <a:alpha val="0"/>
            </a:srgbClr>
          </a:solidFill>
          <a:ln>
            <a:solidFill>
              <a:srgbClr val="B4B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B4B4B4"/>
                </a:solidFill>
                <a:latin typeface="SF UI Text" charset="0"/>
                <a:ea typeface="SF UI Text" charset="0"/>
                <a:cs typeface="SF UI Text" charset="0"/>
              </a:rPr>
              <a:t>••••••••</a:t>
            </a:r>
            <a:endParaRPr lang="en-US" sz="1200" dirty="0">
              <a:solidFill>
                <a:srgbClr val="B4B4B4"/>
              </a:solidFill>
              <a:latin typeface="SF UI Text" charset="0"/>
              <a:ea typeface="SF UI Text" charset="0"/>
              <a:cs typeface="SF UI Text" charset="0"/>
            </a:endParaRPr>
          </a:p>
        </p:txBody>
      </p:sp>
      <p:sp>
        <p:nvSpPr>
          <p:cNvPr id="11" name="Oval 10"/>
          <p:cNvSpPr/>
          <p:nvPr/>
        </p:nvSpPr>
        <p:spPr>
          <a:xfrm>
            <a:off x="1991591" y="6959175"/>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SF UI Text" charset="0"/>
                <a:ea typeface="SF UI Text" charset="0"/>
                <a:cs typeface="SF UI Text" charset="0"/>
              </a:rPr>
              <a:t>?</a:t>
            </a:r>
            <a:endParaRPr lang="en-US" sz="1600" b="1" dirty="0">
              <a:latin typeface="SF UI Text" charset="0"/>
              <a:ea typeface="SF UI Text" charset="0"/>
              <a:cs typeface="SF UI Text" charset="0"/>
            </a:endParaRPr>
          </a:p>
        </p:txBody>
      </p:sp>
      <p:sp>
        <p:nvSpPr>
          <p:cNvPr id="12" name="Oval 11"/>
          <p:cNvSpPr/>
          <p:nvPr/>
        </p:nvSpPr>
        <p:spPr>
          <a:xfrm>
            <a:off x="3591791" y="6959175"/>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680272" y="2836181"/>
            <a:ext cx="2695786" cy="307777"/>
          </a:xfrm>
          <a:prstGeom prst="rect">
            <a:avLst/>
          </a:prstGeom>
          <a:noFill/>
        </p:spPr>
        <p:txBody>
          <a:bodyPr wrap="square" lIns="182880" rtlCol="0">
            <a:spAutoFit/>
          </a:bodyPr>
          <a:lstStyle/>
          <a:p>
            <a:r>
              <a:rPr lang="en-US" sz="1400" dirty="0" smtClean="0">
                <a:latin typeface="SF UI Text" charset="0"/>
                <a:ea typeface="SF UI Text" charset="0"/>
                <a:cs typeface="SF UI Text" charset="0"/>
              </a:rPr>
              <a:t>Login</a:t>
            </a:r>
            <a:endParaRPr lang="en-US" sz="1400" dirty="0">
              <a:latin typeface="SF UI Text" charset="0"/>
              <a:ea typeface="SF UI Text" charset="0"/>
              <a:cs typeface="SF UI Text" charset="0"/>
            </a:endParaRPr>
          </a:p>
        </p:txBody>
      </p:sp>
      <p:cxnSp>
        <p:nvCxnSpPr>
          <p:cNvPr id="15" name="Straight Connector 14"/>
          <p:cNvCxnSpPr/>
          <p:nvPr/>
        </p:nvCxnSpPr>
        <p:spPr>
          <a:xfrm>
            <a:off x="1867766" y="3195236"/>
            <a:ext cx="2305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867766" y="3476520"/>
            <a:ext cx="2305049" cy="752475"/>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SF UI Text" charset="0"/>
                <a:ea typeface="SF UI Text" charset="0"/>
                <a:cs typeface="SF UI Text" charset="0"/>
              </a:rPr>
              <a:t>Moodle-Name</a:t>
            </a:r>
            <a:endParaRPr lang="en-US" sz="2400" dirty="0">
              <a:latin typeface="SF UI Text" charset="0"/>
              <a:ea typeface="SF UI Text" charset="0"/>
              <a:cs typeface="SF UI Text" charset="0"/>
            </a:endParaRPr>
          </a:p>
        </p:txBody>
      </p:sp>
      <p:sp>
        <p:nvSpPr>
          <p:cNvPr id="18" name="Right Arrow 17"/>
          <p:cNvSpPr/>
          <p:nvPr/>
        </p:nvSpPr>
        <p:spPr>
          <a:xfrm>
            <a:off x="3723887" y="7093171"/>
            <a:ext cx="193008" cy="189209"/>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049108" y="0"/>
            <a:ext cx="6142892" cy="68580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t>Welcome to </a:t>
            </a:r>
          </a:p>
          <a:p>
            <a:pPr algn="ctr"/>
            <a:r>
              <a:rPr lang="en-US" sz="6600" dirty="0" smtClean="0"/>
              <a:t>Moodle</a:t>
            </a:r>
          </a:p>
          <a:p>
            <a:pPr algn="ctr"/>
            <a:endParaRPr lang="en-US" sz="3200" dirty="0"/>
          </a:p>
          <a:p>
            <a:pPr algn="ctr"/>
            <a:r>
              <a:rPr lang="en-US" sz="3200" dirty="0" smtClean="0"/>
              <a:t>iOS Wireframes</a:t>
            </a:r>
            <a:endParaRPr lang="en-US" sz="2800" dirty="0"/>
          </a:p>
        </p:txBody>
      </p:sp>
    </p:spTree>
    <p:extLst>
      <p:ext uri="{BB962C8B-B14F-4D97-AF65-F5344CB8AC3E}">
        <p14:creationId xmlns:p14="http://schemas.microsoft.com/office/powerpoint/2010/main" val="4176998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3.54167E-6 2.96296E-6 L 3.54167E-6 -0.25 " pathEditMode="relative" rAng="0" ptsTypes="AA">
                                      <p:cBhvr>
                                        <p:cTn id="6" dur="2000" fill="hold"/>
                                        <p:tgtEl>
                                          <p:spTgt spid="6"/>
                                        </p:tgtEl>
                                        <p:attrNameLst>
                                          <p:attrName>ppt_x</p:attrName>
                                          <p:attrName>ppt_y</p:attrName>
                                        </p:attrNameLst>
                                      </p:cBhvr>
                                      <p:rCtr x="0" y="-12500"/>
                                    </p:animMotion>
                                  </p:childTnLst>
                                </p:cTn>
                              </p:par>
                              <p:par>
                                <p:cTn id="7" presetID="64" presetClass="path" presetSubtype="0" accel="50000" decel="50000" fill="hold" grpId="0" nodeType="withEffect">
                                  <p:stCondLst>
                                    <p:cond delay="0"/>
                                  </p:stCondLst>
                                  <p:childTnLst>
                                    <p:animMotion origin="layout" path="M 2.70833E-6 7.40741E-7 L 2.70833E-6 -0.25 " pathEditMode="relative" rAng="0" ptsTypes="AA">
                                      <p:cBhvr>
                                        <p:cTn id="8" dur="2000" fill="hold"/>
                                        <p:tgtEl>
                                          <p:spTgt spid="7"/>
                                        </p:tgtEl>
                                        <p:attrNameLst>
                                          <p:attrName>ppt_x</p:attrName>
                                          <p:attrName>ppt_y</p:attrName>
                                        </p:attrNameLst>
                                      </p:cBhvr>
                                      <p:rCtr x="0" y="-12500"/>
                                    </p:animMotion>
                                  </p:childTnLst>
                                </p:cTn>
                              </p:par>
                              <p:par>
                                <p:cTn id="9" presetID="64" presetClass="path" presetSubtype="0" accel="50000" decel="50000" fill="hold" grpId="0" nodeType="withEffect">
                                  <p:stCondLst>
                                    <p:cond delay="0"/>
                                  </p:stCondLst>
                                  <p:childTnLst>
                                    <p:animMotion origin="layout" path="M 3.54167E-6 2.59259E-6 L 3.54167E-6 -0.25 " pathEditMode="relative" rAng="0" ptsTypes="AA">
                                      <p:cBhvr>
                                        <p:cTn id="10" dur="2000" fill="hold"/>
                                        <p:tgtEl>
                                          <p:spTgt spid="8"/>
                                        </p:tgtEl>
                                        <p:attrNameLst>
                                          <p:attrName>ppt_x</p:attrName>
                                          <p:attrName>ppt_y</p:attrName>
                                        </p:attrNameLst>
                                      </p:cBhvr>
                                      <p:rCtr x="0" y="-12500"/>
                                    </p:animMotion>
                                  </p:childTnLst>
                                </p:cTn>
                              </p:par>
                              <p:par>
                                <p:cTn id="11" presetID="64" presetClass="path" presetSubtype="0" accel="50000" decel="50000" fill="hold" grpId="0" nodeType="withEffect">
                                  <p:stCondLst>
                                    <p:cond delay="0"/>
                                  </p:stCondLst>
                                  <p:childTnLst>
                                    <p:animMotion origin="layout" path="M 3.54167E-6 2.96296E-6 L 3.54167E-6 -0.25 " pathEditMode="relative" rAng="0" ptsTypes="AA">
                                      <p:cBhvr>
                                        <p:cTn id="12" dur="2000" fill="hold"/>
                                        <p:tgtEl>
                                          <p:spTgt spid="9"/>
                                        </p:tgtEl>
                                        <p:attrNameLst>
                                          <p:attrName>ppt_x</p:attrName>
                                          <p:attrName>ppt_y</p:attrName>
                                        </p:attrNameLst>
                                      </p:cBhvr>
                                      <p:rCtr x="0" y="-12500"/>
                                    </p:animMotion>
                                  </p:childTnLst>
                                </p:cTn>
                              </p:par>
                              <p:par>
                                <p:cTn id="13" presetID="64" presetClass="path" presetSubtype="0" accel="50000" decel="50000" fill="hold" grpId="0" nodeType="withEffect">
                                  <p:stCondLst>
                                    <p:cond delay="0"/>
                                  </p:stCondLst>
                                  <p:childTnLst>
                                    <p:animMotion origin="layout" path="M 3.54167E-6 -7.40741E-7 L 3.54167E-6 -0.25 " pathEditMode="relative" rAng="0" ptsTypes="AA">
                                      <p:cBhvr>
                                        <p:cTn id="14" dur="2000" fill="hold"/>
                                        <p:tgtEl>
                                          <p:spTgt spid="10"/>
                                        </p:tgtEl>
                                        <p:attrNameLst>
                                          <p:attrName>ppt_x</p:attrName>
                                          <p:attrName>ppt_y</p:attrName>
                                        </p:attrNameLst>
                                      </p:cBhvr>
                                      <p:rCtr x="0" y="-12500"/>
                                    </p:animMotion>
                                  </p:childTnLst>
                                </p:cTn>
                              </p:par>
                              <p:par>
                                <p:cTn id="15" presetID="64" presetClass="path" presetSubtype="0" accel="50000" decel="50000" fill="hold" grpId="0" nodeType="withEffect">
                                  <p:stCondLst>
                                    <p:cond delay="0"/>
                                  </p:stCondLst>
                                  <p:childTnLst>
                                    <p:animMotion origin="layout" path="M -1.45833E-6 1.85185E-6 L -1.45833E-6 -0.25 " pathEditMode="relative" rAng="0" ptsTypes="AA">
                                      <p:cBhvr>
                                        <p:cTn id="16" dur="2000" fill="hold"/>
                                        <p:tgtEl>
                                          <p:spTgt spid="11"/>
                                        </p:tgtEl>
                                        <p:attrNameLst>
                                          <p:attrName>ppt_x</p:attrName>
                                          <p:attrName>ppt_y</p:attrName>
                                        </p:attrNameLst>
                                      </p:cBhvr>
                                      <p:rCtr x="0" y="-12500"/>
                                    </p:animMotion>
                                  </p:childTnLst>
                                </p:cTn>
                              </p:par>
                              <p:par>
                                <p:cTn id="17" presetID="64" presetClass="path" presetSubtype="0" accel="50000" decel="50000" fill="hold" grpId="0" nodeType="withEffect">
                                  <p:stCondLst>
                                    <p:cond delay="0"/>
                                  </p:stCondLst>
                                  <p:childTnLst>
                                    <p:animMotion origin="layout" path="M -1.45833E-6 1.85185E-6 L -1.45833E-6 -0.25 " pathEditMode="relative" rAng="0" ptsTypes="AA">
                                      <p:cBhvr>
                                        <p:cTn id="18" dur="2000" fill="hold"/>
                                        <p:tgtEl>
                                          <p:spTgt spid="12"/>
                                        </p:tgtEl>
                                        <p:attrNameLst>
                                          <p:attrName>ppt_x</p:attrName>
                                          <p:attrName>ppt_y</p:attrName>
                                        </p:attrNameLst>
                                      </p:cBhvr>
                                      <p:rCtr x="0" y="-12500"/>
                                    </p:animMotion>
                                  </p:childTnLst>
                                </p:cTn>
                              </p:par>
                              <p:par>
                                <p:cTn id="19" presetID="64" presetClass="path" presetSubtype="0" accel="50000" decel="50000" fill="hold" grpId="0" nodeType="withEffect">
                                  <p:stCondLst>
                                    <p:cond delay="0"/>
                                  </p:stCondLst>
                                  <p:childTnLst>
                                    <p:animMotion origin="layout" path="M 2.70833E-6 3.7037E-7 L 2.70833E-6 -0.25 " pathEditMode="relative" rAng="0" ptsTypes="AA">
                                      <p:cBhvr>
                                        <p:cTn id="20" dur="2000" fill="hold"/>
                                        <p:tgtEl>
                                          <p:spTgt spid="13"/>
                                        </p:tgtEl>
                                        <p:attrNameLst>
                                          <p:attrName>ppt_x</p:attrName>
                                          <p:attrName>ppt_y</p:attrName>
                                        </p:attrNameLst>
                                      </p:cBhvr>
                                      <p:rCtr x="0" y="-12500"/>
                                    </p:animMotion>
                                  </p:childTnLst>
                                </p:cTn>
                              </p:par>
                              <p:par>
                                <p:cTn id="21" presetID="64" presetClass="path" presetSubtype="0" accel="50000" decel="50000" fill="hold" nodeType="withEffect">
                                  <p:stCondLst>
                                    <p:cond delay="0"/>
                                  </p:stCondLst>
                                  <p:childTnLst>
                                    <p:animMotion origin="layout" path="M 3.54167E-6 -2.22222E-6 L 3.54167E-6 -0.25 " pathEditMode="relative" rAng="0" ptsTypes="AA">
                                      <p:cBhvr>
                                        <p:cTn id="22" dur="2000" fill="hold"/>
                                        <p:tgtEl>
                                          <p:spTgt spid="15"/>
                                        </p:tgtEl>
                                        <p:attrNameLst>
                                          <p:attrName>ppt_x</p:attrName>
                                          <p:attrName>ppt_y</p:attrName>
                                        </p:attrNameLst>
                                      </p:cBhvr>
                                      <p:rCtr x="0" y="-12500"/>
                                    </p:animMotion>
                                  </p:childTnLst>
                                </p:cTn>
                              </p:par>
                              <p:par>
                                <p:cTn id="23" presetID="64" presetClass="path" presetSubtype="0" accel="50000" decel="50000" fill="hold" grpId="0" nodeType="withEffect">
                                  <p:stCondLst>
                                    <p:cond delay="0"/>
                                  </p:stCondLst>
                                  <p:childTnLst>
                                    <p:animMotion origin="layout" path="M 3.54167E-6 4.44444E-6 L 3.54167E-6 -0.25 " pathEditMode="relative" rAng="0" ptsTypes="AA">
                                      <p:cBhvr>
                                        <p:cTn id="24" dur="2000" fill="hold"/>
                                        <p:tgtEl>
                                          <p:spTgt spid="16"/>
                                        </p:tgtEl>
                                        <p:attrNameLst>
                                          <p:attrName>ppt_x</p:attrName>
                                          <p:attrName>ppt_y</p:attrName>
                                        </p:attrNameLst>
                                      </p:cBhvr>
                                      <p:rCtr x="0" y="-12500"/>
                                    </p:animMotion>
                                  </p:childTnLst>
                                </p:cTn>
                              </p:par>
                              <p:par>
                                <p:cTn id="25" presetID="64" presetClass="path" presetSubtype="0" accel="50000" decel="50000" fill="hold" grpId="0" nodeType="withEffect">
                                  <p:stCondLst>
                                    <p:cond delay="0"/>
                                  </p:stCondLst>
                                  <p:childTnLst>
                                    <p:animMotion origin="layout" path="M -1.25E-6 3.33333E-6 L -1.25E-6 -0.25 " pathEditMode="relative" rAng="0" ptsTypes="AA">
                                      <p:cBhvr>
                                        <p:cTn id="26" dur="2000" fill="hold"/>
                                        <p:tgtEl>
                                          <p:spTgt spid="18"/>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p:bldP spid="16"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64891" y="273957"/>
            <a:ext cx="2997200" cy="6223000"/>
            <a:chOff x="1521691" y="317500"/>
            <a:chExt cx="2997200" cy="622300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691" y="317500"/>
              <a:ext cx="2997200" cy="6223000"/>
            </a:xfrm>
            <a:prstGeom prst="rect">
              <a:avLst/>
            </a:prstGeom>
          </p:spPr>
        </p:pic>
        <p:sp>
          <p:nvSpPr>
            <p:cNvPr id="6" name="Rectangle 5"/>
            <p:cNvSpPr/>
            <p:nvPr/>
          </p:nvSpPr>
          <p:spPr>
            <a:xfrm>
              <a:off x="1680272" y="1022769"/>
              <a:ext cx="2695786" cy="4920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4423472" y="979226"/>
            <a:ext cx="2695786" cy="2289598"/>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06291" y="2811624"/>
            <a:ext cx="914400" cy="914400"/>
          </a:xfrm>
          <a:prstGeom prst="ellipse">
            <a:avLst/>
          </a:prstGeom>
          <a:solidFill>
            <a:schemeClr val="bg1"/>
          </a:solidFill>
          <a:ln w="38100"/>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smtClean="0">
                <a:solidFill>
                  <a:schemeClr val="tx1"/>
                </a:solidFill>
                <a:latin typeface="SF UI Text" charset="0"/>
                <a:ea typeface="SF UI Text" charset="0"/>
                <a:cs typeface="SF UI Text" charset="0"/>
              </a:rPr>
              <a:t>logo</a:t>
            </a:r>
            <a:endParaRPr lang="en-US" sz="900" dirty="0">
              <a:solidFill>
                <a:schemeClr val="tx1"/>
              </a:solidFill>
              <a:latin typeface="SF UI Text" charset="0"/>
              <a:ea typeface="SF UI Text" charset="0"/>
              <a:cs typeface="SF UI Text" charset="0"/>
            </a:endParaRPr>
          </a:p>
        </p:txBody>
      </p:sp>
      <p:sp>
        <p:nvSpPr>
          <p:cNvPr id="9" name="Rounded Rectangle 8"/>
          <p:cNvSpPr/>
          <p:nvPr/>
        </p:nvSpPr>
        <p:spPr>
          <a:xfrm>
            <a:off x="4734791" y="3974093"/>
            <a:ext cx="2057400" cy="365760"/>
          </a:xfrm>
          <a:prstGeom prst="roundRect">
            <a:avLst/>
          </a:prstGeom>
          <a:solidFill>
            <a:srgbClr val="FFFFFF">
              <a:alpha val="0"/>
            </a:srgbClr>
          </a:solidFill>
          <a:ln>
            <a:solidFill>
              <a:srgbClr val="B4B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i="1" dirty="0" smtClean="0">
                <a:solidFill>
                  <a:srgbClr val="B4B4B4"/>
                </a:solidFill>
                <a:latin typeface="SF UI Text" charset="0"/>
                <a:ea typeface="SF UI Text" charset="0"/>
                <a:cs typeface="SF UI Text" charset="0"/>
              </a:rPr>
              <a:t>username</a:t>
            </a:r>
            <a:endParaRPr lang="en-US" sz="1200" i="1" dirty="0">
              <a:solidFill>
                <a:srgbClr val="B4B4B4"/>
              </a:solidFill>
              <a:latin typeface="SF UI Text" charset="0"/>
              <a:ea typeface="SF UI Text" charset="0"/>
              <a:cs typeface="SF UI Text" charset="0"/>
            </a:endParaRPr>
          </a:p>
        </p:txBody>
      </p:sp>
      <p:sp>
        <p:nvSpPr>
          <p:cNvPr id="10" name="Rounded Rectangle 9"/>
          <p:cNvSpPr/>
          <p:nvPr/>
        </p:nvSpPr>
        <p:spPr>
          <a:xfrm>
            <a:off x="4734791" y="4514530"/>
            <a:ext cx="2057400" cy="365760"/>
          </a:xfrm>
          <a:prstGeom prst="roundRect">
            <a:avLst/>
          </a:prstGeom>
          <a:solidFill>
            <a:srgbClr val="FFFFFF">
              <a:alpha val="0"/>
            </a:srgbClr>
          </a:solidFill>
          <a:ln>
            <a:solidFill>
              <a:srgbClr val="B4B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B4B4B4"/>
                </a:solidFill>
                <a:latin typeface="SF UI Text" charset="0"/>
                <a:ea typeface="SF UI Text" charset="0"/>
                <a:cs typeface="SF UI Text" charset="0"/>
              </a:rPr>
              <a:t>••••••••</a:t>
            </a:r>
            <a:endParaRPr lang="en-US" sz="1200" dirty="0">
              <a:solidFill>
                <a:srgbClr val="B4B4B4"/>
              </a:solidFill>
              <a:latin typeface="SF UI Text" charset="0"/>
              <a:ea typeface="SF UI Text" charset="0"/>
              <a:cs typeface="SF UI Text" charset="0"/>
            </a:endParaRPr>
          </a:p>
        </p:txBody>
      </p:sp>
      <p:sp>
        <p:nvSpPr>
          <p:cNvPr id="11" name="Oval 10">
            <a:hlinkClick r:id="rId3" action="ppaction://hlinksldjump"/>
          </p:cNvPr>
          <p:cNvSpPr/>
          <p:nvPr/>
        </p:nvSpPr>
        <p:spPr>
          <a:xfrm>
            <a:off x="4734791" y="5161573"/>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SF UI Text" charset="0"/>
                <a:ea typeface="SF UI Text" charset="0"/>
                <a:cs typeface="SF UI Text" charset="0"/>
              </a:rPr>
              <a:t>?</a:t>
            </a:r>
            <a:endParaRPr lang="en-US" sz="1600" b="1" dirty="0">
              <a:latin typeface="SF UI Text" charset="0"/>
              <a:ea typeface="SF UI Text" charset="0"/>
              <a:cs typeface="SF UI Text" charset="0"/>
            </a:endParaRPr>
          </a:p>
        </p:txBody>
      </p:sp>
      <p:sp>
        <p:nvSpPr>
          <p:cNvPr id="12" name="Oval 11"/>
          <p:cNvSpPr/>
          <p:nvPr/>
        </p:nvSpPr>
        <p:spPr>
          <a:xfrm>
            <a:off x="6334991" y="5161573"/>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423472" y="1038579"/>
            <a:ext cx="2695786" cy="307777"/>
          </a:xfrm>
          <a:prstGeom prst="rect">
            <a:avLst/>
          </a:prstGeom>
          <a:noFill/>
        </p:spPr>
        <p:txBody>
          <a:bodyPr wrap="square" lIns="182880" rtlCol="0">
            <a:spAutoFit/>
          </a:bodyPr>
          <a:lstStyle/>
          <a:p>
            <a:r>
              <a:rPr lang="en-US" sz="1400" dirty="0" smtClean="0">
                <a:latin typeface="SF UI Text" charset="0"/>
                <a:ea typeface="SF UI Text" charset="0"/>
                <a:cs typeface="SF UI Text" charset="0"/>
              </a:rPr>
              <a:t>Login</a:t>
            </a:r>
            <a:endParaRPr lang="en-US" sz="1400" dirty="0">
              <a:latin typeface="SF UI Text" charset="0"/>
              <a:ea typeface="SF UI Text" charset="0"/>
              <a:cs typeface="SF UI Text" charset="0"/>
            </a:endParaRPr>
          </a:p>
        </p:txBody>
      </p:sp>
      <p:cxnSp>
        <p:nvCxnSpPr>
          <p:cNvPr id="14" name="Straight Connector 13"/>
          <p:cNvCxnSpPr/>
          <p:nvPr/>
        </p:nvCxnSpPr>
        <p:spPr>
          <a:xfrm>
            <a:off x="4610966" y="1397634"/>
            <a:ext cx="2305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610966" y="1678918"/>
            <a:ext cx="2305049" cy="752475"/>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SF UI Text" charset="0"/>
                <a:ea typeface="SF UI Text" charset="0"/>
                <a:cs typeface="SF UI Text" charset="0"/>
              </a:rPr>
              <a:t>Moodle-Name</a:t>
            </a:r>
            <a:endParaRPr lang="en-US" sz="2400" dirty="0">
              <a:latin typeface="SF UI Text" charset="0"/>
              <a:ea typeface="SF UI Text" charset="0"/>
              <a:cs typeface="SF UI Text" charset="0"/>
            </a:endParaRPr>
          </a:p>
        </p:txBody>
      </p:sp>
      <p:sp>
        <p:nvSpPr>
          <p:cNvPr id="16" name="Right Arrow 15"/>
          <p:cNvSpPr/>
          <p:nvPr/>
        </p:nvSpPr>
        <p:spPr>
          <a:xfrm>
            <a:off x="6467087" y="5295569"/>
            <a:ext cx="193008" cy="189209"/>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ne Callout 1 16"/>
          <p:cNvSpPr/>
          <p:nvPr/>
        </p:nvSpPr>
        <p:spPr>
          <a:xfrm>
            <a:off x="1807200" y="844680"/>
            <a:ext cx="1992085" cy="834238"/>
          </a:xfrm>
          <a:prstGeom prst="borderCallout1">
            <a:avLst>
              <a:gd name="adj1" fmla="val 14813"/>
              <a:gd name="adj2" fmla="val 106968"/>
              <a:gd name="adj3" fmla="val 38309"/>
              <a:gd name="adj4" fmla="val 133798"/>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Title of Page</a:t>
            </a:r>
          </a:p>
          <a:p>
            <a:pPr algn="ctr"/>
            <a:r>
              <a:rPr lang="en-US" sz="1200" dirty="0" smtClean="0"/>
              <a:t>Changes per page</a:t>
            </a:r>
            <a:endParaRPr lang="en-US" sz="1200" dirty="0"/>
          </a:p>
        </p:txBody>
      </p:sp>
      <p:sp>
        <p:nvSpPr>
          <p:cNvPr id="19" name="Line Callout 1 18"/>
          <p:cNvSpPr/>
          <p:nvPr/>
        </p:nvSpPr>
        <p:spPr>
          <a:xfrm>
            <a:off x="8036312" y="1706906"/>
            <a:ext cx="1992085" cy="834238"/>
          </a:xfrm>
          <a:prstGeom prst="borderCallout1">
            <a:avLst>
              <a:gd name="adj1" fmla="val 21337"/>
              <a:gd name="adj2" fmla="val -6693"/>
              <a:gd name="adj3" fmla="val 44834"/>
              <a:gd name="adj4" fmla="val -55273"/>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of Product</a:t>
            </a:r>
          </a:p>
          <a:p>
            <a:pPr algn="ctr"/>
            <a:r>
              <a:rPr lang="en-US" sz="1200" dirty="0" smtClean="0"/>
              <a:t>This will change to whatever we name it</a:t>
            </a:r>
            <a:endParaRPr lang="en-US" sz="1200" dirty="0"/>
          </a:p>
        </p:txBody>
      </p:sp>
      <p:sp>
        <p:nvSpPr>
          <p:cNvPr id="20" name="Line Callout 1 19"/>
          <p:cNvSpPr/>
          <p:nvPr/>
        </p:nvSpPr>
        <p:spPr>
          <a:xfrm>
            <a:off x="1807201" y="2891786"/>
            <a:ext cx="1992085" cy="834238"/>
          </a:xfrm>
          <a:prstGeom prst="borderCallout1">
            <a:avLst>
              <a:gd name="adj1" fmla="val 14813"/>
              <a:gd name="adj2" fmla="val 106968"/>
              <a:gd name="adj3" fmla="val 22651"/>
              <a:gd name="adj4" fmla="val 167131"/>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a:t>
            </a:r>
          </a:p>
          <a:p>
            <a:pPr algn="ctr"/>
            <a:r>
              <a:rPr lang="en-US" sz="1200" dirty="0" smtClean="0"/>
              <a:t>Similar to Blackboard®, we are creating our own logo</a:t>
            </a:r>
            <a:endParaRPr lang="en-US" sz="1200" dirty="0"/>
          </a:p>
        </p:txBody>
      </p:sp>
      <p:sp>
        <p:nvSpPr>
          <p:cNvPr id="21" name="Line Callout 1 20"/>
          <p:cNvSpPr/>
          <p:nvPr/>
        </p:nvSpPr>
        <p:spPr>
          <a:xfrm>
            <a:off x="8036311" y="3680292"/>
            <a:ext cx="1992085" cy="834238"/>
          </a:xfrm>
          <a:prstGeom prst="borderCallout1">
            <a:avLst>
              <a:gd name="adj1" fmla="val 21337"/>
              <a:gd name="adj2" fmla="val -6147"/>
              <a:gd name="adj3" fmla="val 51358"/>
              <a:gd name="adj4" fmla="val -55820"/>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Username</a:t>
            </a:r>
          </a:p>
          <a:p>
            <a:pPr algn="ctr"/>
            <a:r>
              <a:rPr lang="en-US" sz="1200" dirty="0" smtClean="0"/>
              <a:t>Provided from schools to student</a:t>
            </a:r>
            <a:endParaRPr lang="en-US" sz="1200" dirty="0"/>
          </a:p>
        </p:txBody>
      </p:sp>
      <p:sp>
        <p:nvSpPr>
          <p:cNvPr id="22" name="Line Callout 1 21"/>
          <p:cNvSpPr/>
          <p:nvPr/>
        </p:nvSpPr>
        <p:spPr>
          <a:xfrm>
            <a:off x="1807202" y="4378177"/>
            <a:ext cx="1992085" cy="834238"/>
          </a:xfrm>
          <a:prstGeom prst="borderCallout1">
            <a:avLst>
              <a:gd name="adj1" fmla="val 16117"/>
              <a:gd name="adj2" fmla="val 104782"/>
              <a:gd name="adj3" fmla="val 34395"/>
              <a:gd name="adj4" fmla="val 140355"/>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Username</a:t>
            </a:r>
          </a:p>
          <a:p>
            <a:pPr algn="ctr"/>
            <a:r>
              <a:rPr lang="en-US" sz="1200" dirty="0" smtClean="0"/>
              <a:t>Provided from schools to student</a:t>
            </a:r>
            <a:endParaRPr lang="en-US" sz="1200" dirty="0"/>
          </a:p>
        </p:txBody>
      </p:sp>
      <p:sp>
        <p:nvSpPr>
          <p:cNvPr id="23" name="Line Callout 1 22"/>
          <p:cNvSpPr/>
          <p:nvPr/>
        </p:nvSpPr>
        <p:spPr>
          <a:xfrm>
            <a:off x="8036311" y="4880290"/>
            <a:ext cx="1992085" cy="834238"/>
          </a:xfrm>
          <a:prstGeom prst="borderCallout1">
            <a:avLst>
              <a:gd name="adj1" fmla="val 21337"/>
              <a:gd name="adj2" fmla="val -6147"/>
              <a:gd name="adj3" fmla="val 51358"/>
              <a:gd name="adj4" fmla="val -55820"/>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p>
          <a:p>
            <a:pPr algn="ctr"/>
            <a:r>
              <a:rPr lang="en-US" sz="1200" dirty="0" smtClean="0"/>
              <a:t>Upon success, change screen to </a:t>
            </a:r>
            <a:r>
              <a:rPr lang="en-US" sz="1200" b="1" dirty="0" smtClean="0"/>
              <a:t>Dashboard</a:t>
            </a:r>
            <a:endParaRPr lang="en-US" sz="1200" dirty="0"/>
          </a:p>
        </p:txBody>
      </p:sp>
      <p:sp>
        <p:nvSpPr>
          <p:cNvPr id="24" name="Line Callout 1 23"/>
          <p:cNvSpPr/>
          <p:nvPr/>
        </p:nvSpPr>
        <p:spPr>
          <a:xfrm>
            <a:off x="1807201" y="5591044"/>
            <a:ext cx="1992085" cy="1114556"/>
          </a:xfrm>
          <a:prstGeom prst="borderCallout1">
            <a:avLst>
              <a:gd name="adj1" fmla="val 17422"/>
              <a:gd name="adj2" fmla="val 105328"/>
              <a:gd name="adj3" fmla="val -17800"/>
              <a:gd name="adj4" fmla="val 139262"/>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Help</a:t>
            </a:r>
          </a:p>
          <a:p>
            <a:pPr algn="ctr"/>
            <a:r>
              <a:rPr lang="en-US" sz="1200" dirty="0" smtClean="0"/>
              <a:t>Loads an offline help menu, which contains a variety of topics about both the system and the app.</a:t>
            </a:r>
            <a:endParaRPr lang="en-US" sz="1200" dirty="0"/>
          </a:p>
        </p:txBody>
      </p:sp>
    </p:spTree>
    <p:extLst>
      <p:ext uri="{BB962C8B-B14F-4D97-AF65-F5344CB8AC3E}">
        <p14:creationId xmlns:p14="http://schemas.microsoft.com/office/powerpoint/2010/main" val="192411360"/>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dissolve">
                                      <p:cBhvr>
                                        <p:cTn id="11" dur="500"/>
                                        <p:tgtEl>
                                          <p:spTgt spid="1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dissolve">
                                      <p:cBhvr>
                                        <p:cTn id="19" dur="500"/>
                                        <p:tgtEl>
                                          <p:spTgt spid="24"/>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dissolve">
                                      <p:cBhvr>
                                        <p:cTn id="23" dur="500"/>
                                        <p:tgtEl>
                                          <p:spTgt spid="23"/>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ssolv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64891" y="273957"/>
            <a:ext cx="2997200" cy="6223000"/>
            <a:chOff x="1521691" y="317500"/>
            <a:chExt cx="2997200" cy="622300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691" y="317500"/>
              <a:ext cx="2997200" cy="6223000"/>
            </a:xfrm>
            <a:prstGeom prst="rect">
              <a:avLst/>
            </a:prstGeom>
          </p:spPr>
        </p:pic>
        <p:sp>
          <p:nvSpPr>
            <p:cNvPr id="6" name="Rectangle 5"/>
            <p:cNvSpPr/>
            <p:nvPr/>
          </p:nvSpPr>
          <p:spPr>
            <a:xfrm>
              <a:off x="1680272" y="1022769"/>
              <a:ext cx="2695786" cy="4920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4423472" y="979224"/>
            <a:ext cx="2695786" cy="1211525"/>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610966" y="2573545"/>
            <a:ext cx="2305050" cy="1292872"/>
          </a:xfrm>
          <a:prstGeom prst="rect">
            <a:avLst/>
          </a:pr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b="1" dirty="0" smtClean="0">
                <a:solidFill>
                  <a:schemeClr val="tx1"/>
                </a:solidFill>
                <a:latin typeface="SF UI Text" charset="0"/>
                <a:ea typeface="SF UI Text" charset="0"/>
                <a:cs typeface="SF UI Text" charset="0"/>
              </a:rPr>
              <a:t>Welcome</a:t>
            </a:r>
          </a:p>
          <a:p>
            <a:pPr algn="just"/>
            <a:r>
              <a:rPr lang="en-US" sz="800" dirty="0" smtClean="0">
                <a:solidFill>
                  <a:schemeClr val="tx1"/>
                </a:solidFill>
                <a:latin typeface="SF UI Text" charset="0"/>
                <a:ea typeface="SF UI Text" charset="0"/>
                <a:cs typeface="SF UI Text" charset="0"/>
              </a:rPr>
              <a:t>Welcome to our Moodle App! We are very proud to offer a clean, intuitive experience for you to view your course content, grades and connect with your instructors and peers.</a:t>
            </a:r>
          </a:p>
          <a:p>
            <a:pPr algn="just"/>
            <a:endParaRPr lang="en-US" sz="800" dirty="0">
              <a:solidFill>
                <a:schemeClr val="tx1"/>
              </a:solidFill>
              <a:latin typeface="SF UI Text" charset="0"/>
              <a:ea typeface="SF UI Text" charset="0"/>
              <a:cs typeface="SF UI Text" charset="0"/>
            </a:endParaRPr>
          </a:p>
          <a:p>
            <a:pPr algn="just"/>
            <a:r>
              <a:rPr lang="en-US" sz="800" dirty="0" smtClean="0">
                <a:solidFill>
                  <a:schemeClr val="tx1"/>
                </a:solidFill>
                <a:latin typeface="SF UI Text" charset="0"/>
                <a:ea typeface="SF UI Text" charset="0"/>
                <a:cs typeface="SF UI Text" charset="0"/>
              </a:rPr>
              <a:t>For popular help topics, please select an item below. If you do not see an item listed, please search or forum or </a:t>
            </a:r>
            <a:r>
              <a:rPr lang="en-US" sz="800" b="1" dirty="0" smtClean="0">
                <a:solidFill>
                  <a:schemeClr val="tx1"/>
                </a:solidFill>
                <a:latin typeface="SF UI Text" charset="0"/>
                <a:ea typeface="SF UI Text" charset="0"/>
                <a:cs typeface="SF UI Text" charset="0"/>
              </a:rPr>
              <a:t>Contact Us</a:t>
            </a:r>
            <a:r>
              <a:rPr lang="en-US" sz="800" dirty="0" smtClean="0">
                <a:solidFill>
                  <a:schemeClr val="tx1"/>
                </a:solidFill>
                <a:latin typeface="SF UI Text" charset="0"/>
                <a:ea typeface="SF UI Text" charset="0"/>
                <a:cs typeface="SF UI Text" charset="0"/>
              </a:rPr>
              <a:t> for further help.</a:t>
            </a:r>
            <a:endParaRPr lang="en-US" sz="700" dirty="0">
              <a:solidFill>
                <a:schemeClr val="tx1"/>
              </a:solidFill>
              <a:latin typeface="SF UI Text" charset="0"/>
              <a:ea typeface="SF UI Text" charset="0"/>
              <a:cs typeface="SF UI Text" charset="0"/>
            </a:endParaRPr>
          </a:p>
        </p:txBody>
      </p:sp>
      <p:sp>
        <p:nvSpPr>
          <p:cNvPr id="8" name="Oval 7"/>
          <p:cNvSpPr/>
          <p:nvPr/>
        </p:nvSpPr>
        <p:spPr>
          <a:xfrm>
            <a:off x="5306291" y="1733549"/>
            <a:ext cx="914400" cy="914400"/>
          </a:xfrm>
          <a:prstGeom prst="ellipse">
            <a:avLst/>
          </a:prstGeom>
          <a:solidFill>
            <a:schemeClr val="bg1"/>
          </a:solidFill>
          <a:ln w="38100"/>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smtClean="0">
                <a:solidFill>
                  <a:schemeClr val="tx1"/>
                </a:solidFill>
                <a:latin typeface="SF UI Text" charset="0"/>
                <a:ea typeface="SF UI Text" charset="0"/>
                <a:cs typeface="SF UI Text" charset="0"/>
              </a:rPr>
              <a:t>logo</a:t>
            </a:r>
            <a:endParaRPr lang="en-US" sz="900" dirty="0">
              <a:solidFill>
                <a:schemeClr val="tx1"/>
              </a:solidFill>
              <a:latin typeface="SF UI Text" charset="0"/>
              <a:ea typeface="SF UI Text" charset="0"/>
              <a:cs typeface="SF UI Text" charset="0"/>
            </a:endParaRPr>
          </a:p>
        </p:txBody>
      </p:sp>
      <p:sp>
        <p:nvSpPr>
          <p:cNvPr id="11" name="Oval 10"/>
          <p:cNvSpPr/>
          <p:nvPr/>
        </p:nvSpPr>
        <p:spPr>
          <a:xfrm>
            <a:off x="6544502" y="1541992"/>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SF UI Text" charset="0"/>
              <a:ea typeface="SF UI Text" charset="0"/>
              <a:cs typeface="SF UI Text" charset="0"/>
            </a:endParaRPr>
          </a:p>
        </p:txBody>
      </p:sp>
      <p:sp>
        <p:nvSpPr>
          <p:cNvPr id="13" name="TextBox 12"/>
          <p:cNvSpPr txBox="1"/>
          <p:nvPr/>
        </p:nvSpPr>
        <p:spPr>
          <a:xfrm>
            <a:off x="4423472" y="1038579"/>
            <a:ext cx="2695786" cy="307777"/>
          </a:xfrm>
          <a:prstGeom prst="rect">
            <a:avLst/>
          </a:prstGeom>
          <a:noFill/>
        </p:spPr>
        <p:txBody>
          <a:bodyPr wrap="square" lIns="182880" rtlCol="0">
            <a:spAutoFit/>
          </a:bodyPr>
          <a:lstStyle/>
          <a:p>
            <a:r>
              <a:rPr lang="en-US" sz="1400" dirty="0" smtClean="0">
                <a:latin typeface="SF UI Text" charset="0"/>
                <a:ea typeface="SF UI Text" charset="0"/>
                <a:cs typeface="SF UI Text" charset="0"/>
              </a:rPr>
              <a:t>Help</a:t>
            </a:r>
            <a:endParaRPr lang="en-US" sz="1400" dirty="0">
              <a:latin typeface="SF UI Text" charset="0"/>
              <a:ea typeface="SF UI Text" charset="0"/>
              <a:cs typeface="SF UI Text" charset="0"/>
            </a:endParaRPr>
          </a:p>
        </p:txBody>
      </p:sp>
      <p:cxnSp>
        <p:nvCxnSpPr>
          <p:cNvPr id="14" name="Straight Connector 13"/>
          <p:cNvCxnSpPr/>
          <p:nvPr/>
        </p:nvCxnSpPr>
        <p:spPr>
          <a:xfrm>
            <a:off x="4610966" y="1397634"/>
            <a:ext cx="2305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hlinkClick r:id="rId3" action="ppaction://hlinksldjump"/>
          </p:cNvPr>
          <p:cNvSpPr/>
          <p:nvPr/>
        </p:nvSpPr>
        <p:spPr>
          <a:xfrm>
            <a:off x="4610965" y="4020910"/>
            <a:ext cx="1005840" cy="322490"/>
          </a:xfrm>
          <a:prstGeom prst="rect">
            <a:avLst/>
          </a:prstGeom>
          <a:solidFill>
            <a:srgbClr val="B4B4B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F UI Text" charset="0"/>
                <a:ea typeface="SF UI Text" charset="0"/>
                <a:cs typeface="SF UI Text" charset="0"/>
              </a:rPr>
              <a:t>Topic 1</a:t>
            </a:r>
            <a:endParaRPr lang="en-US" sz="1200" dirty="0">
              <a:solidFill>
                <a:schemeClr val="tx1"/>
              </a:solidFill>
              <a:latin typeface="SF UI Text" charset="0"/>
              <a:ea typeface="SF UI Text" charset="0"/>
              <a:cs typeface="SF UI Text" charset="0"/>
            </a:endParaRPr>
          </a:p>
        </p:txBody>
      </p:sp>
      <p:sp>
        <p:nvSpPr>
          <p:cNvPr id="25" name="Rectangle 24">
            <a:hlinkClick r:id="rId3" action="ppaction://hlinksldjump"/>
          </p:cNvPr>
          <p:cNvSpPr/>
          <p:nvPr/>
        </p:nvSpPr>
        <p:spPr>
          <a:xfrm>
            <a:off x="5910176" y="4020910"/>
            <a:ext cx="1005840" cy="322490"/>
          </a:xfrm>
          <a:prstGeom prst="rect">
            <a:avLst/>
          </a:prstGeom>
          <a:solidFill>
            <a:srgbClr val="B4B4B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F UI Text" charset="0"/>
                <a:ea typeface="SF UI Text" charset="0"/>
                <a:cs typeface="SF UI Text" charset="0"/>
              </a:rPr>
              <a:t>Topic 2</a:t>
            </a:r>
          </a:p>
        </p:txBody>
      </p:sp>
      <p:grpSp>
        <p:nvGrpSpPr>
          <p:cNvPr id="48" name="Group 47"/>
          <p:cNvGrpSpPr/>
          <p:nvPr/>
        </p:nvGrpSpPr>
        <p:grpSpPr>
          <a:xfrm>
            <a:off x="4544613" y="1541992"/>
            <a:ext cx="457200" cy="457200"/>
            <a:chOff x="4544613" y="1541992"/>
            <a:chExt cx="457200" cy="457200"/>
          </a:xfrm>
        </p:grpSpPr>
        <p:sp>
          <p:nvSpPr>
            <p:cNvPr id="30" name="Oval 29">
              <a:hlinkClick r:id="rId4" action="ppaction://hlinksldjump"/>
            </p:cNvPr>
            <p:cNvSpPr/>
            <p:nvPr/>
          </p:nvSpPr>
          <p:spPr>
            <a:xfrm>
              <a:off x="4544613" y="1541992"/>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SF UI Text" charset="0"/>
                <a:ea typeface="SF UI Text" charset="0"/>
                <a:cs typeface="SF UI Text" charset="0"/>
              </a:endParaRPr>
            </a:p>
          </p:txBody>
        </p:sp>
        <p:sp>
          <p:nvSpPr>
            <p:cNvPr id="34" name="Right Arrow 33">
              <a:hlinkClick r:id="rId4" action="ppaction://hlinksldjump"/>
            </p:cNvPr>
            <p:cNvSpPr/>
            <p:nvPr/>
          </p:nvSpPr>
          <p:spPr>
            <a:xfrm flipH="1">
              <a:off x="4669117" y="1672823"/>
              <a:ext cx="193008" cy="189209"/>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hlinkClick r:id="rId3" action="ppaction://hlinksldjump"/>
          </p:cNvPr>
          <p:cNvSpPr/>
          <p:nvPr/>
        </p:nvSpPr>
        <p:spPr>
          <a:xfrm>
            <a:off x="4610965" y="4478110"/>
            <a:ext cx="1005840" cy="322490"/>
          </a:xfrm>
          <a:prstGeom prst="rect">
            <a:avLst/>
          </a:prstGeom>
          <a:solidFill>
            <a:srgbClr val="B4B4B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F UI Text" charset="0"/>
                <a:ea typeface="SF UI Text" charset="0"/>
                <a:cs typeface="SF UI Text" charset="0"/>
              </a:rPr>
              <a:t>Topic 3</a:t>
            </a:r>
            <a:endParaRPr lang="en-US" sz="1200" dirty="0">
              <a:solidFill>
                <a:schemeClr val="tx1"/>
              </a:solidFill>
              <a:latin typeface="SF UI Text" charset="0"/>
              <a:ea typeface="SF UI Text" charset="0"/>
              <a:cs typeface="SF UI Text" charset="0"/>
            </a:endParaRPr>
          </a:p>
        </p:txBody>
      </p:sp>
      <p:sp>
        <p:nvSpPr>
          <p:cNvPr id="36" name="Rectangle 35">
            <a:hlinkClick r:id="rId3" action="ppaction://hlinksldjump"/>
          </p:cNvPr>
          <p:cNvSpPr/>
          <p:nvPr/>
        </p:nvSpPr>
        <p:spPr>
          <a:xfrm>
            <a:off x="5910176" y="4478110"/>
            <a:ext cx="1005840" cy="322490"/>
          </a:xfrm>
          <a:prstGeom prst="rect">
            <a:avLst/>
          </a:prstGeom>
          <a:solidFill>
            <a:srgbClr val="B4B4B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F UI Text" charset="0"/>
                <a:ea typeface="SF UI Text" charset="0"/>
                <a:cs typeface="SF UI Text" charset="0"/>
              </a:rPr>
              <a:t>Topic 4</a:t>
            </a:r>
          </a:p>
        </p:txBody>
      </p:sp>
      <p:sp>
        <p:nvSpPr>
          <p:cNvPr id="37" name="Rectangle 36"/>
          <p:cNvSpPr/>
          <p:nvPr/>
        </p:nvSpPr>
        <p:spPr>
          <a:xfrm>
            <a:off x="4610965" y="4935310"/>
            <a:ext cx="1005840" cy="322490"/>
          </a:xfrm>
          <a:prstGeom prst="rect">
            <a:avLst/>
          </a:prstGeom>
          <a:solidFill>
            <a:srgbClr val="B4B4B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F UI Text" charset="0"/>
                <a:ea typeface="SF UI Text" charset="0"/>
                <a:cs typeface="SF UI Text" charset="0"/>
              </a:rPr>
              <a:t>Topic 5</a:t>
            </a:r>
            <a:endParaRPr lang="en-US" sz="1200" dirty="0">
              <a:solidFill>
                <a:schemeClr val="tx1"/>
              </a:solidFill>
              <a:latin typeface="SF UI Text" charset="0"/>
              <a:ea typeface="SF UI Text" charset="0"/>
              <a:cs typeface="SF UI Text" charset="0"/>
            </a:endParaRPr>
          </a:p>
        </p:txBody>
      </p:sp>
      <p:sp>
        <p:nvSpPr>
          <p:cNvPr id="38" name="Rectangle 37">
            <a:hlinkClick r:id="rId3" action="ppaction://hlinksldjump"/>
          </p:cNvPr>
          <p:cNvSpPr/>
          <p:nvPr/>
        </p:nvSpPr>
        <p:spPr>
          <a:xfrm>
            <a:off x="5910176" y="4935310"/>
            <a:ext cx="1005840" cy="322490"/>
          </a:xfrm>
          <a:prstGeom prst="rect">
            <a:avLst/>
          </a:prstGeom>
          <a:solidFill>
            <a:srgbClr val="B4B4B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F UI Text" charset="0"/>
                <a:ea typeface="SF UI Text" charset="0"/>
                <a:cs typeface="SF UI Text" charset="0"/>
              </a:rPr>
              <a:t>Topic 6</a:t>
            </a:r>
          </a:p>
        </p:txBody>
      </p:sp>
      <p:sp>
        <p:nvSpPr>
          <p:cNvPr id="39" name="Rectangle 38">
            <a:hlinkClick r:id="rId3" action="ppaction://hlinksldjump"/>
          </p:cNvPr>
          <p:cNvSpPr/>
          <p:nvPr/>
        </p:nvSpPr>
        <p:spPr>
          <a:xfrm>
            <a:off x="4610965" y="5392510"/>
            <a:ext cx="1005840" cy="322490"/>
          </a:xfrm>
          <a:prstGeom prst="rect">
            <a:avLst/>
          </a:prstGeom>
          <a:solidFill>
            <a:srgbClr val="B4B4B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F UI Text" charset="0"/>
                <a:ea typeface="SF UI Text" charset="0"/>
                <a:cs typeface="SF UI Text" charset="0"/>
              </a:rPr>
              <a:t>Topic 7</a:t>
            </a:r>
            <a:endParaRPr lang="en-US" sz="1200" dirty="0">
              <a:solidFill>
                <a:schemeClr val="tx1"/>
              </a:solidFill>
              <a:latin typeface="SF UI Text" charset="0"/>
              <a:ea typeface="SF UI Text" charset="0"/>
              <a:cs typeface="SF UI Text" charset="0"/>
            </a:endParaRPr>
          </a:p>
        </p:txBody>
      </p:sp>
      <p:sp>
        <p:nvSpPr>
          <p:cNvPr id="40" name="Rectangle 39">
            <a:hlinkClick r:id="rId3" action="ppaction://hlinksldjump"/>
          </p:cNvPr>
          <p:cNvSpPr/>
          <p:nvPr/>
        </p:nvSpPr>
        <p:spPr>
          <a:xfrm>
            <a:off x="5910176" y="5392510"/>
            <a:ext cx="1005840" cy="322490"/>
          </a:xfrm>
          <a:prstGeom prst="rect">
            <a:avLst/>
          </a:prstGeom>
          <a:solidFill>
            <a:srgbClr val="B4B4B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F UI Text" charset="0"/>
                <a:ea typeface="SF UI Text" charset="0"/>
                <a:cs typeface="SF UI Text" charset="0"/>
              </a:rPr>
              <a:t>Topic 8</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1662" y="1693607"/>
            <a:ext cx="182880" cy="182880"/>
          </a:xfrm>
          <a:prstGeom prst="rect">
            <a:avLst/>
          </a:prstGeom>
        </p:spPr>
      </p:pic>
      <p:sp>
        <p:nvSpPr>
          <p:cNvPr id="42" name="Line Callout 1 41"/>
          <p:cNvSpPr/>
          <p:nvPr/>
        </p:nvSpPr>
        <p:spPr>
          <a:xfrm>
            <a:off x="1807200" y="844680"/>
            <a:ext cx="1992085" cy="834238"/>
          </a:xfrm>
          <a:prstGeom prst="borderCallout1">
            <a:avLst>
              <a:gd name="adj1" fmla="val 14813"/>
              <a:gd name="adj2" fmla="val 106968"/>
              <a:gd name="adj3" fmla="val 38309"/>
              <a:gd name="adj4" fmla="val 133798"/>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Title of Page</a:t>
            </a:r>
          </a:p>
          <a:p>
            <a:pPr algn="ctr"/>
            <a:r>
              <a:rPr lang="en-US" sz="1000" dirty="0" smtClean="0">
                <a:latin typeface="SF UI Text"/>
              </a:rPr>
              <a:t>Changes per page</a:t>
            </a:r>
            <a:endParaRPr lang="en-US" sz="1000" dirty="0">
              <a:latin typeface="SF UI Text"/>
            </a:endParaRPr>
          </a:p>
        </p:txBody>
      </p:sp>
      <p:sp>
        <p:nvSpPr>
          <p:cNvPr id="43" name="Line Callout 1 42"/>
          <p:cNvSpPr/>
          <p:nvPr/>
        </p:nvSpPr>
        <p:spPr>
          <a:xfrm>
            <a:off x="1807200" y="1899671"/>
            <a:ext cx="1992085" cy="834238"/>
          </a:xfrm>
          <a:prstGeom prst="borderCallout1">
            <a:avLst>
              <a:gd name="adj1" fmla="val 14813"/>
              <a:gd name="adj2" fmla="val 106968"/>
              <a:gd name="adj3" fmla="val 4583"/>
              <a:gd name="adj4" fmla="val 132285"/>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Back Button</a:t>
            </a:r>
          </a:p>
          <a:p>
            <a:pPr algn="ctr"/>
            <a:r>
              <a:rPr lang="en-US" sz="1000" dirty="0" smtClean="0">
                <a:latin typeface="SF UI Text"/>
              </a:rPr>
              <a:t>Takes you to the previous page</a:t>
            </a:r>
            <a:endParaRPr lang="en-US" sz="1000" dirty="0">
              <a:latin typeface="SF UI Text"/>
            </a:endParaRPr>
          </a:p>
        </p:txBody>
      </p:sp>
      <p:sp>
        <p:nvSpPr>
          <p:cNvPr id="44" name="Line Callout 1 43"/>
          <p:cNvSpPr/>
          <p:nvPr/>
        </p:nvSpPr>
        <p:spPr>
          <a:xfrm>
            <a:off x="7727697" y="1876487"/>
            <a:ext cx="1992085" cy="832104"/>
          </a:xfrm>
          <a:prstGeom prst="borderCallout1">
            <a:avLst>
              <a:gd name="adj1" fmla="val 13609"/>
              <a:gd name="adj2" fmla="val -4003"/>
              <a:gd name="adj3" fmla="val -235"/>
              <a:gd name="adj4" fmla="val -30136"/>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Contact Us</a:t>
            </a:r>
          </a:p>
          <a:p>
            <a:pPr algn="ctr"/>
            <a:r>
              <a:rPr lang="en-US" sz="1000" dirty="0" smtClean="0">
                <a:latin typeface="SF UI Text"/>
              </a:rPr>
              <a:t>Opens a new email to the support email address,</a:t>
            </a:r>
          </a:p>
          <a:p>
            <a:pPr algn="ctr"/>
            <a:r>
              <a:rPr lang="en-US" sz="1000" dirty="0" smtClean="0">
                <a:latin typeface="SF UI Text"/>
              </a:rPr>
              <a:t>Or, in-app support via database</a:t>
            </a:r>
            <a:endParaRPr lang="en-US" sz="1000" dirty="0">
              <a:latin typeface="SF UI Text"/>
            </a:endParaRPr>
          </a:p>
        </p:txBody>
      </p:sp>
      <p:sp>
        <p:nvSpPr>
          <p:cNvPr id="45" name="Line Callout 1 44"/>
          <p:cNvSpPr/>
          <p:nvPr/>
        </p:nvSpPr>
        <p:spPr>
          <a:xfrm>
            <a:off x="1807199" y="2949208"/>
            <a:ext cx="1992085" cy="834238"/>
          </a:xfrm>
          <a:prstGeom prst="borderCallout1">
            <a:avLst>
              <a:gd name="adj1" fmla="val 14813"/>
              <a:gd name="adj2" fmla="val 106968"/>
              <a:gd name="adj3" fmla="val -18302"/>
              <a:gd name="adj4" fmla="val 133294"/>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How To</a:t>
            </a:r>
          </a:p>
          <a:p>
            <a:pPr algn="ctr"/>
            <a:r>
              <a:rPr lang="en-US" sz="1000" dirty="0" smtClean="0">
                <a:latin typeface="SF UI Text"/>
              </a:rPr>
              <a:t>How to use </a:t>
            </a:r>
            <a:r>
              <a:rPr lang="en-US" sz="1000" b="1" dirty="0" smtClean="0">
                <a:latin typeface="SF UI Text"/>
              </a:rPr>
              <a:t>Help</a:t>
            </a:r>
            <a:r>
              <a:rPr lang="en-US" sz="1000" dirty="0" smtClean="0">
                <a:latin typeface="SF UI Text"/>
              </a:rPr>
              <a:t> menu</a:t>
            </a:r>
            <a:endParaRPr lang="en-US" sz="1000" dirty="0">
              <a:latin typeface="SF UI Text"/>
            </a:endParaRPr>
          </a:p>
        </p:txBody>
      </p:sp>
      <p:sp>
        <p:nvSpPr>
          <p:cNvPr id="46" name="Line Callout 1 45"/>
          <p:cNvSpPr/>
          <p:nvPr/>
        </p:nvSpPr>
        <p:spPr>
          <a:xfrm>
            <a:off x="7729699" y="3216230"/>
            <a:ext cx="1992085" cy="834238"/>
          </a:xfrm>
          <a:prstGeom prst="borderCallout1">
            <a:avLst>
              <a:gd name="adj1" fmla="val 16018"/>
              <a:gd name="adj2" fmla="val -5012"/>
              <a:gd name="adj3" fmla="val 85284"/>
              <a:gd name="adj4" fmla="val -49809"/>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List of Topics</a:t>
            </a:r>
          </a:p>
          <a:p>
            <a:pPr algn="ctr"/>
            <a:r>
              <a:rPr lang="en-US" sz="1000" dirty="0" smtClean="0">
                <a:latin typeface="SF UI Text"/>
              </a:rPr>
              <a:t>List of top 8 topics viewed</a:t>
            </a:r>
            <a:endParaRPr lang="en-US" sz="1000" dirty="0">
              <a:latin typeface="SF UI Text"/>
            </a:endParaRPr>
          </a:p>
        </p:txBody>
      </p:sp>
      <p:sp>
        <p:nvSpPr>
          <p:cNvPr id="47" name="Rectangle 46"/>
          <p:cNvSpPr/>
          <p:nvPr/>
        </p:nvSpPr>
        <p:spPr>
          <a:xfrm>
            <a:off x="7727696" y="5096555"/>
            <a:ext cx="4464303" cy="17614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latin typeface="SF UI Text"/>
              </a:rPr>
              <a:t>Animation Notes:</a:t>
            </a:r>
          </a:p>
          <a:p>
            <a:r>
              <a:rPr lang="en-US" sz="1050" dirty="0" smtClean="0">
                <a:solidFill>
                  <a:schemeClr val="tx1"/>
                </a:solidFill>
                <a:latin typeface="SF UI Text"/>
              </a:rPr>
              <a:t>The top navigation bar will animate to a smaller height</a:t>
            </a:r>
          </a:p>
          <a:p>
            <a:r>
              <a:rPr lang="en-US" sz="1050" dirty="0" smtClean="0">
                <a:solidFill>
                  <a:schemeClr val="tx1"/>
                </a:solidFill>
                <a:latin typeface="SF UI Text"/>
              </a:rPr>
              <a:t>The back button and contact button will “roll” or slide in from the sides</a:t>
            </a:r>
          </a:p>
          <a:p>
            <a:r>
              <a:rPr lang="en-US" sz="1050" dirty="0" smtClean="0">
                <a:solidFill>
                  <a:schemeClr val="tx1"/>
                </a:solidFill>
                <a:latin typeface="SF UI Text"/>
              </a:rPr>
              <a:t>The logo icon moves up with the navigation bar</a:t>
            </a:r>
          </a:p>
          <a:p>
            <a:r>
              <a:rPr lang="en-US" sz="1050" dirty="0" smtClean="0">
                <a:solidFill>
                  <a:schemeClr val="tx1"/>
                </a:solidFill>
                <a:latin typeface="SF UI Text"/>
              </a:rPr>
              <a:t>Everything below the logo will animate up from the bottom</a:t>
            </a:r>
            <a:endParaRPr lang="en-US" sz="1050" dirty="0">
              <a:solidFill>
                <a:schemeClr val="tx1"/>
              </a:solidFill>
              <a:latin typeface="SF UI Text"/>
            </a:endParaRPr>
          </a:p>
        </p:txBody>
      </p:sp>
    </p:spTree>
    <p:extLst>
      <p:ext uri="{BB962C8B-B14F-4D97-AF65-F5344CB8AC3E}">
        <p14:creationId xmlns:p14="http://schemas.microsoft.com/office/powerpoint/2010/main" val="2121158848"/>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dissolve">
                                      <p:cBhvr>
                                        <p:cTn id="11" dur="500"/>
                                        <p:tgtEl>
                                          <p:spTgt spid="4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dissolve">
                                      <p:cBhvr>
                                        <p:cTn id="15" dur="500"/>
                                        <p:tgtEl>
                                          <p:spTgt spid="43"/>
                                        </p:tgtEl>
                                      </p:cBhvr>
                                    </p:animEffect>
                                  </p:childTnLst>
                                </p:cTn>
                              </p:par>
                            </p:childTnLst>
                          </p:cTn>
                        </p:par>
                        <p:par>
                          <p:cTn id="16" fill="hold">
                            <p:stCondLst>
                              <p:cond delay="2000"/>
                            </p:stCondLst>
                            <p:childTnLst>
                              <p:par>
                                <p:cTn id="17" presetID="9" presetClass="entr" presetSubtype="0"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dissolve">
                                      <p:cBhvr>
                                        <p:cTn id="19" dur="500"/>
                                        <p:tgtEl>
                                          <p:spTgt spid="46"/>
                                        </p:tgtEl>
                                      </p:cBhvr>
                                    </p:animEffect>
                                  </p:childTnLst>
                                </p:cTn>
                              </p:par>
                            </p:childTnLst>
                          </p:cTn>
                        </p:par>
                        <p:par>
                          <p:cTn id="20" fill="hold">
                            <p:stCondLst>
                              <p:cond delay="2500"/>
                            </p:stCondLst>
                            <p:childTnLst>
                              <p:par>
                                <p:cTn id="21" presetID="9"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dissolve">
                                      <p:cBhvr>
                                        <p:cTn id="23" dur="500"/>
                                        <p:tgtEl>
                                          <p:spTgt spid="44"/>
                                        </p:tgtEl>
                                      </p:cBhvr>
                                    </p:animEffect>
                                  </p:childTnLst>
                                </p:cTn>
                              </p:par>
                            </p:childTnLst>
                          </p:cTn>
                        </p:par>
                        <p:par>
                          <p:cTn id="24" fill="hold">
                            <p:stCondLst>
                              <p:cond delay="3000"/>
                            </p:stCondLst>
                            <p:childTnLst>
                              <p:par>
                                <p:cTn id="25" presetID="9" presetClass="entr" presetSubtype="0" fill="hold" grpId="0"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dissolve">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64891" y="273957"/>
            <a:ext cx="2997200" cy="6223000"/>
            <a:chOff x="1521691" y="317500"/>
            <a:chExt cx="2997200" cy="622300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691" y="317500"/>
              <a:ext cx="2997200" cy="6223000"/>
            </a:xfrm>
            <a:prstGeom prst="rect">
              <a:avLst/>
            </a:prstGeom>
          </p:spPr>
        </p:pic>
        <p:sp>
          <p:nvSpPr>
            <p:cNvPr id="6" name="Rectangle 5"/>
            <p:cNvSpPr/>
            <p:nvPr/>
          </p:nvSpPr>
          <p:spPr>
            <a:xfrm>
              <a:off x="1680272" y="1022769"/>
              <a:ext cx="2695786" cy="4920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4423472" y="979224"/>
            <a:ext cx="2695786" cy="1211525"/>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610966" y="2573545"/>
            <a:ext cx="2305050" cy="3131930"/>
          </a:xfrm>
          <a:prstGeom prst="rect">
            <a:avLst/>
          </a:pr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b="1" dirty="0" smtClean="0">
                <a:solidFill>
                  <a:schemeClr val="tx1"/>
                </a:solidFill>
                <a:latin typeface="SF UI Text" charset="0"/>
                <a:ea typeface="SF UI Text" charset="0"/>
                <a:cs typeface="SF UI Text" charset="0"/>
              </a:rPr>
              <a:t>Topic Name</a:t>
            </a:r>
            <a:endParaRPr lang="en-US" sz="1200" b="1" dirty="0" smtClean="0">
              <a:solidFill>
                <a:schemeClr val="tx1"/>
              </a:solidFill>
              <a:latin typeface="SF UI Text" charset="0"/>
              <a:ea typeface="SF UI Text" charset="0"/>
              <a:cs typeface="SF UI Text" charset="0"/>
            </a:endParaRPr>
          </a:p>
          <a:p>
            <a:pPr algn="just"/>
            <a:r>
              <a:rPr lang="en-US" sz="800" dirty="0" smtClean="0">
                <a:solidFill>
                  <a:schemeClr val="tx1"/>
                </a:solidFill>
                <a:latin typeface="SF UI Text" charset="0"/>
                <a:ea typeface="SF UI Text" charset="0"/>
                <a:cs typeface="SF UI Text" charset="0"/>
              </a:rPr>
              <a:t>This is where the exact details of this help topic will appear. </a:t>
            </a:r>
          </a:p>
          <a:p>
            <a:pPr algn="just"/>
            <a:endParaRPr lang="en-US" sz="800" dirty="0" smtClean="0">
              <a:solidFill>
                <a:schemeClr val="tx1"/>
              </a:solidFill>
              <a:latin typeface="SF UI Text" charset="0"/>
              <a:ea typeface="SF UI Text" charset="0"/>
              <a:cs typeface="SF UI Text" charset="0"/>
            </a:endParaRPr>
          </a:p>
          <a:p>
            <a:pPr algn="just"/>
            <a:r>
              <a:rPr lang="en-US" sz="1000" b="1" dirty="0" smtClean="0">
                <a:solidFill>
                  <a:schemeClr val="tx1"/>
                </a:solidFill>
                <a:latin typeface="SF UI Text" charset="0"/>
                <a:ea typeface="SF UI Text" charset="0"/>
                <a:cs typeface="SF UI Text" charset="0"/>
              </a:rPr>
              <a:t>Subsections</a:t>
            </a:r>
            <a:endParaRPr lang="en-US" sz="1000" dirty="0" smtClean="0">
              <a:solidFill>
                <a:schemeClr val="tx1"/>
              </a:solidFill>
              <a:latin typeface="SF UI Text" charset="0"/>
              <a:ea typeface="SF UI Text" charset="0"/>
              <a:cs typeface="SF UI Text" charset="0"/>
            </a:endParaRPr>
          </a:p>
          <a:p>
            <a:pPr algn="just"/>
            <a:r>
              <a:rPr lang="en-US" sz="800" dirty="0" smtClean="0">
                <a:solidFill>
                  <a:schemeClr val="tx1"/>
                </a:solidFill>
                <a:latin typeface="SF UI Text" charset="0"/>
                <a:ea typeface="SF UI Text" charset="0"/>
                <a:cs typeface="SF UI Text" charset="0"/>
              </a:rPr>
              <a:t>Each topic may have several subheadings. This is so that the user can find items easier and more relevant to their topic.</a:t>
            </a:r>
            <a:endParaRPr lang="en-US" sz="800" dirty="0">
              <a:solidFill>
                <a:schemeClr val="tx1"/>
              </a:solidFill>
              <a:latin typeface="SF UI Text" charset="0"/>
              <a:ea typeface="SF UI Text" charset="0"/>
              <a:cs typeface="SF UI Text" charset="0"/>
            </a:endParaRPr>
          </a:p>
          <a:p>
            <a:pPr algn="just"/>
            <a:endParaRPr lang="en-US" sz="800" dirty="0" smtClean="0">
              <a:solidFill>
                <a:schemeClr val="tx1"/>
              </a:solidFill>
              <a:latin typeface="SF UI Text" charset="0"/>
              <a:ea typeface="SF UI Text" charset="0"/>
              <a:cs typeface="SF UI Text" charset="0"/>
            </a:endParaRPr>
          </a:p>
          <a:p>
            <a:pPr algn="just"/>
            <a:r>
              <a:rPr lang="en-US" sz="1000" b="1" dirty="0" smtClean="0">
                <a:solidFill>
                  <a:schemeClr val="tx1"/>
                </a:solidFill>
                <a:latin typeface="SF UI Text" charset="0"/>
                <a:ea typeface="SF UI Text" charset="0"/>
                <a:cs typeface="SF UI Text" charset="0"/>
              </a:rPr>
              <a:t>Jump to Section</a:t>
            </a:r>
            <a:endParaRPr lang="en-US" sz="1000" dirty="0" smtClean="0">
              <a:solidFill>
                <a:schemeClr val="tx1"/>
              </a:solidFill>
              <a:latin typeface="SF UI Text" charset="0"/>
              <a:ea typeface="SF UI Text" charset="0"/>
              <a:cs typeface="SF UI Text" charset="0"/>
            </a:endParaRPr>
          </a:p>
          <a:p>
            <a:pPr algn="just"/>
            <a:r>
              <a:rPr lang="en-US" sz="800" dirty="0" smtClean="0">
                <a:solidFill>
                  <a:schemeClr val="tx1"/>
                </a:solidFill>
                <a:latin typeface="SF UI Text" charset="0"/>
                <a:ea typeface="SF UI Text" charset="0"/>
                <a:cs typeface="SF UI Text" charset="0"/>
              </a:rPr>
              <a:t>In the event there is a long page of details, this section will provide a quick breakdown of each subsection, along with a button to jump to each section.</a:t>
            </a:r>
          </a:p>
          <a:p>
            <a:pPr algn="just"/>
            <a:endParaRPr lang="en-US" sz="800" dirty="0">
              <a:solidFill>
                <a:schemeClr val="tx1"/>
              </a:solidFill>
              <a:latin typeface="SF UI Text" charset="0"/>
              <a:ea typeface="SF UI Text" charset="0"/>
              <a:cs typeface="SF UI Text" charset="0"/>
            </a:endParaRPr>
          </a:p>
          <a:p>
            <a:pPr algn="just"/>
            <a:endParaRPr lang="en-US" sz="800" dirty="0" smtClean="0">
              <a:solidFill>
                <a:schemeClr val="tx1"/>
              </a:solidFill>
              <a:latin typeface="SF UI Text" charset="0"/>
              <a:ea typeface="SF UI Text" charset="0"/>
              <a:cs typeface="SF UI Text" charset="0"/>
            </a:endParaRPr>
          </a:p>
          <a:p>
            <a:pPr algn="just"/>
            <a:endParaRPr lang="en-US" sz="800" dirty="0">
              <a:solidFill>
                <a:schemeClr val="tx1"/>
              </a:solidFill>
              <a:latin typeface="SF UI Text" charset="0"/>
              <a:ea typeface="SF UI Text" charset="0"/>
              <a:cs typeface="SF UI Text" charset="0"/>
            </a:endParaRPr>
          </a:p>
          <a:p>
            <a:pPr algn="just"/>
            <a:endParaRPr lang="en-US" sz="800" dirty="0" smtClean="0">
              <a:solidFill>
                <a:schemeClr val="tx1"/>
              </a:solidFill>
              <a:latin typeface="SF UI Text" charset="0"/>
              <a:ea typeface="SF UI Text" charset="0"/>
              <a:cs typeface="SF UI Text" charset="0"/>
            </a:endParaRPr>
          </a:p>
          <a:p>
            <a:pPr algn="just"/>
            <a:r>
              <a:rPr lang="en-US" sz="1000" b="1" dirty="0" smtClean="0">
                <a:solidFill>
                  <a:schemeClr val="tx1"/>
                </a:solidFill>
                <a:latin typeface="SF UI Text" charset="0"/>
                <a:ea typeface="SF UI Text" charset="0"/>
                <a:cs typeface="SF UI Text" charset="0"/>
              </a:rPr>
              <a:t>Implementation</a:t>
            </a:r>
            <a:endParaRPr lang="en-US" sz="1000" dirty="0" smtClean="0">
              <a:solidFill>
                <a:schemeClr val="tx1"/>
              </a:solidFill>
              <a:latin typeface="SF UI Text" charset="0"/>
              <a:ea typeface="SF UI Text" charset="0"/>
              <a:cs typeface="SF UI Text" charset="0"/>
            </a:endParaRPr>
          </a:p>
          <a:p>
            <a:pPr algn="just"/>
            <a:r>
              <a:rPr lang="en-US" sz="800" dirty="0" smtClean="0">
                <a:solidFill>
                  <a:schemeClr val="tx1"/>
                </a:solidFill>
                <a:latin typeface="SF UI Text" charset="0"/>
                <a:ea typeface="SF UI Text" charset="0"/>
                <a:cs typeface="SF UI Text" charset="0"/>
              </a:rPr>
              <a:t>To make help pages easy to write, each page will be written in HTML using the same stylesheet. This way, all pages will always look the same and buttons are easy to use to jump between  sections on documents.</a:t>
            </a:r>
            <a:endParaRPr lang="en-US" sz="900" dirty="0">
              <a:solidFill>
                <a:schemeClr val="tx1"/>
              </a:solidFill>
              <a:latin typeface="SF UI Text" charset="0"/>
              <a:ea typeface="SF UI Text" charset="0"/>
              <a:cs typeface="SF UI Text" charset="0"/>
            </a:endParaRPr>
          </a:p>
        </p:txBody>
      </p:sp>
      <p:sp>
        <p:nvSpPr>
          <p:cNvPr id="8" name="Oval 7"/>
          <p:cNvSpPr/>
          <p:nvPr/>
        </p:nvSpPr>
        <p:spPr>
          <a:xfrm>
            <a:off x="5306291" y="1733549"/>
            <a:ext cx="914400" cy="914400"/>
          </a:xfrm>
          <a:prstGeom prst="ellipse">
            <a:avLst/>
          </a:prstGeom>
          <a:solidFill>
            <a:schemeClr val="bg1"/>
          </a:solidFill>
          <a:ln w="38100"/>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smtClean="0">
                <a:solidFill>
                  <a:schemeClr val="tx1"/>
                </a:solidFill>
                <a:latin typeface="SF UI Text" charset="0"/>
                <a:ea typeface="SF UI Text" charset="0"/>
                <a:cs typeface="SF UI Text" charset="0"/>
              </a:rPr>
              <a:t>logo</a:t>
            </a:r>
            <a:endParaRPr lang="en-US" sz="900" dirty="0">
              <a:solidFill>
                <a:schemeClr val="tx1"/>
              </a:solidFill>
              <a:latin typeface="SF UI Text" charset="0"/>
              <a:ea typeface="SF UI Text" charset="0"/>
              <a:cs typeface="SF UI Text" charset="0"/>
            </a:endParaRPr>
          </a:p>
        </p:txBody>
      </p:sp>
      <p:sp>
        <p:nvSpPr>
          <p:cNvPr id="11" name="Oval 10"/>
          <p:cNvSpPr/>
          <p:nvPr/>
        </p:nvSpPr>
        <p:spPr>
          <a:xfrm>
            <a:off x="6544502" y="1541992"/>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SF UI Text" charset="0"/>
              <a:ea typeface="SF UI Text" charset="0"/>
              <a:cs typeface="SF UI Text" charset="0"/>
            </a:endParaRPr>
          </a:p>
        </p:txBody>
      </p:sp>
      <p:sp>
        <p:nvSpPr>
          <p:cNvPr id="13" name="TextBox 12"/>
          <p:cNvSpPr txBox="1"/>
          <p:nvPr/>
        </p:nvSpPr>
        <p:spPr>
          <a:xfrm>
            <a:off x="4423472" y="1038579"/>
            <a:ext cx="2695786" cy="307777"/>
          </a:xfrm>
          <a:prstGeom prst="rect">
            <a:avLst/>
          </a:prstGeom>
          <a:noFill/>
        </p:spPr>
        <p:txBody>
          <a:bodyPr wrap="square" lIns="182880" rtlCol="0">
            <a:spAutoFit/>
          </a:bodyPr>
          <a:lstStyle/>
          <a:p>
            <a:r>
              <a:rPr lang="en-US" sz="1400" dirty="0" smtClean="0">
                <a:latin typeface="SF UI Text" charset="0"/>
                <a:ea typeface="SF UI Text" charset="0"/>
                <a:cs typeface="SF UI Text" charset="0"/>
              </a:rPr>
              <a:t>Help</a:t>
            </a:r>
            <a:endParaRPr lang="en-US" sz="1400" dirty="0">
              <a:latin typeface="SF UI Text" charset="0"/>
              <a:ea typeface="SF UI Text" charset="0"/>
              <a:cs typeface="SF UI Text" charset="0"/>
            </a:endParaRPr>
          </a:p>
        </p:txBody>
      </p:sp>
      <p:cxnSp>
        <p:nvCxnSpPr>
          <p:cNvPr id="14" name="Straight Connector 13"/>
          <p:cNvCxnSpPr/>
          <p:nvPr/>
        </p:nvCxnSpPr>
        <p:spPr>
          <a:xfrm>
            <a:off x="4610966" y="1397634"/>
            <a:ext cx="2305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4544613" y="1541992"/>
            <a:ext cx="457200" cy="457200"/>
            <a:chOff x="4544613" y="1541992"/>
            <a:chExt cx="457200" cy="457200"/>
          </a:xfrm>
        </p:grpSpPr>
        <p:sp>
          <p:nvSpPr>
            <p:cNvPr id="30" name="Oval 29">
              <a:hlinkClick r:id="rId3" action="ppaction://hlinksldjump"/>
            </p:cNvPr>
            <p:cNvSpPr/>
            <p:nvPr/>
          </p:nvSpPr>
          <p:spPr>
            <a:xfrm>
              <a:off x="4544613" y="1541992"/>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SF UI Text" charset="0"/>
                <a:ea typeface="SF UI Text" charset="0"/>
                <a:cs typeface="SF UI Text" charset="0"/>
              </a:endParaRPr>
            </a:p>
          </p:txBody>
        </p:sp>
        <p:sp>
          <p:nvSpPr>
            <p:cNvPr id="34" name="Right Arrow 33">
              <a:hlinkClick r:id="rId4" action="ppaction://hlinksldjump"/>
            </p:cNvPr>
            <p:cNvSpPr/>
            <p:nvPr/>
          </p:nvSpPr>
          <p:spPr>
            <a:xfrm flipH="1">
              <a:off x="4669117" y="1672823"/>
              <a:ext cx="193008" cy="189209"/>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1662" y="1693607"/>
            <a:ext cx="182880" cy="182880"/>
          </a:xfrm>
          <a:prstGeom prst="rect">
            <a:avLst/>
          </a:prstGeom>
        </p:spPr>
      </p:pic>
      <p:sp>
        <p:nvSpPr>
          <p:cNvPr id="42" name="Line Callout 1 41"/>
          <p:cNvSpPr/>
          <p:nvPr/>
        </p:nvSpPr>
        <p:spPr>
          <a:xfrm>
            <a:off x="1807200" y="844680"/>
            <a:ext cx="1992085" cy="834238"/>
          </a:xfrm>
          <a:prstGeom prst="borderCallout1">
            <a:avLst>
              <a:gd name="adj1" fmla="val 14813"/>
              <a:gd name="adj2" fmla="val 106968"/>
              <a:gd name="adj3" fmla="val 38309"/>
              <a:gd name="adj4" fmla="val 133798"/>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Title of Page</a:t>
            </a:r>
          </a:p>
          <a:p>
            <a:pPr algn="ctr"/>
            <a:r>
              <a:rPr lang="en-US" sz="1000" dirty="0" smtClean="0">
                <a:latin typeface="SF UI Text"/>
              </a:rPr>
              <a:t>Changes per page</a:t>
            </a:r>
            <a:endParaRPr lang="en-US" sz="1000" dirty="0">
              <a:latin typeface="SF UI Text"/>
            </a:endParaRPr>
          </a:p>
        </p:txBody>
      </p:sp>
      <p:sp>
        <p:nvSpPr>
          <p:cNvPr id="43" name="Line Callout 1 42"/>
          <p:cNvSpPr/>
          <p:nvPr/>
        </p:nvSpPr>
        <p:spPr>
          <a:xfrm>
            <a:off x="1807200" y="1899671"/>
            <a:ext cx="1992085" cy="834238"/>
          </a:xfrm>
          <a:prstGeom prst="borderCallout1">
            <a:avLst>
              <a:gd name="adj1" fmla="val 14813"/>
              <a:gd name="adj2" fmla="val 106968"/>
              <a:gd name="adj3" fmla="val 4583"/>
              <a:gd name="adj4" fmla="val 132285"/>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Back Button</a:t>
            </a:r>
          </a:p>
          <a:p>
            <a:pPr algn="ctr"/>
            <a:r>
              <a:rPr lang="en-US" sz="1000" dirty="0" smtClean="0">
                <a:latin typeface="SF UI Text"/>
              </a:rPr>
              <a:t>Takes you to the </a:t>
            </a:r>
            <a:r>
              <a:rPr lang="en-US" sz="1000" dirty="0" smtClean="0">
                <a:latin typeface="SF UI Text"/>
              </a:rPr>
              <a:t>local previous </a:t>
            </a:r>
            <a:r>
              <a:rPr lang="en-US" sz="1000" dirty="0" smtClean="0">
                <a:latin typeface="SF UI Text"/>
              </a:rPr>
              <a:t>page</a:t>
            </a:r>
            <a:endParaRPr lang="en-US" sz="1000" dirty="0">
              <a:latin typeface="SF UI Text"/>
            </a:endParaRPr>
          </a:p>
        </p:txBody>
      </p:sp>
      <p:sp>
        <p:nvSpPr>
          <p:cNvPr id="44" name="Line Callout 1 43"/>
          <p:cNvSpPr/>
          <p:nvPr/>
        </p:nvSpPr>
        <p:spPr>
          <a:xfrm>
            <a:off x="7727697" y="1876487"/>
            <a:ext cx="1992085" cy="832104"/>
          </a:xfrm>
          <a:prstGeom prst="borderCallout1">
            <a:avLst>
              <a:gd name="adj1" fmla="val 13609"/>
              <a:gd name="adj2" fmla="val -4003"/>
              <a:gd name="adj3" fmla="val -235"/>
              <a:gd name="adj4" fmla="val -30136"/>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Contact Us</a:t>
            </a:r>
          </a:p>
          <a:p>
            <a:pPr algn="ctr"/>
            <a:r>
              <a:rPr lang="en-US" sz="1000" dirty="0" smtClean="0">
                <a:latin typeface="SF UI Text"/>
              </a:rPr>
              <a:t>Opens a new email to the support email address,</a:t>
            </a:r>
          </a:p>
          <a:p>
            <a:pPr algn="ctr"/>
            <a:r>
              <a:rPr lang="en-US" sz="1000" dirty="0" smtClean="0">
                <a:latin typeface="SF UI Text"/>
              </a:rPr>
              <a:t>Or, in-app support via database</a:t>
            </a:r>
            <a:endParaRPr lang="en-US" sz="1000" dirty="0">
              <a:latin typeface="SF UI Text"/>
            </a:endParaRPr>
          </a:p>
        </p:txBody>
      </p:sp>
      <p:sp>
        <p:nvSpPr>
          <p:cNvPr id="45" name="Line Callout 1 44"/>
          <p:cNvSpPr/>
          <p:nvPr/>
        </p:nvSpPr>
        <p:spPr>
          <a:xfrm>
            <a:off x="1807199" y="2949208"/>
            <a:ext cx="1992085" cy="834238"/>
          </a:xfrm>
          <a:prstGeom prst="borderCallout1">
            <a:avLst>
              <a:gd name="adj1" fmla="val 14813"/>
              <a:gd name="adj2" fmla="val 106968"/>
              <a:gd name="adj3" fmla="val -18302"/>
              <a:gd name="adj4" fmla="val 133294"/>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Topic and Detail</a:t>
            </a:r>
          </a:p>
          <a:p>
            <a:pPr algn="ctr"/>
            <a:r>
              <a:rPr lang="en-US" sz="1000" dirty="0" smtClean="0">
                <a:latin typeface="SF UI Text"/>
              </a:rPr>
              <a:t>Details on the selected topic and possible troubleshooting tips</a:t>
            </a:r>
            <a:endParaRPr lang="en-US" sz="1000" dirty="0">
              <a:latin typeface="SF UI Text"/>
            </a:endParaRPr>
          </a:p>
        </p:txBody>
      </p:sp>
      <p:sp>
        <p:nvSpPr>
          <p:cNvPr id="29" name="Rectangle 28"/>
          <p:cNvSpPr/>
          <p:nvPr/>
        </p:nvSpPr>
        <p:spPr>
          <a:xfrm>
            <a:off x="4610965" y="4525735"/>
            <a:ext cx="1005840" cy="322490"/>
          </a:xfrm>
          <a:prstGeom prst="rect">
            <a:avLst/>
          </a:prstGeom>
          <a:solidFill>
            <a:srgbClr val="B4B4B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SF UI Text" charset="0"/>
                <a:ea typeface="SF UI Text" charset="0"/>
                <a:cs typeface="SF UI Text" charset="0"/>
              </a:rPr>
              <a:t>Subsection 1</a:t>
            </a:r>
            <a:endParaRPr lang="en-US" sz="1000" dirty="0">
              <a:solidFill>
                <a:schemeClr val="tx1"/>
              </a:solidFill>
              <a:latin typeface="SF UI Text" charset="0"/>
              <a:ea typeface="SF UI Text" charset="0"/>
              <a:cs typeface="SF UI Text" charset="0"/>
            </a:endParaRPr>
          </a:p>
        </p:txBody>
      </p:sp>
      <p:sp>
        <p:nvSpPr>
          <p:cNvPr id="31" name="Rectangle 30"/>
          <p:cNvSpPr/>
          <p:nvPr/>
        </p:nvSpPr>
        <p:spPr>
          <a:xfrm>
            <a:off x="5910176" y="4525735"/>
            <a:ext cx="1005840" cy="322490"/>
          </a:xfrm>
          <a:prstGeom prst="rect">
            <a:avLst/>
          </a:prstGeom>
          <a:solidFill>
            <a:srgbClr val="B4B4B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SF UI Text" charset="0"/>
                <a:ea typeface="SF UI Text" charset="0"/>
                <a:cs typeface="SF UI Text" charset="0"/>
              </a:rPr>
              <a:t>Subsection 2</a:t>
            </a:r>
            <a:endParaRPr lang="en-US" sz="1000" dirty="0" smtClean="0">
              <a:solidFill>
                <a:schemeClr val="tx1"/>
              </a:solidFill>
              <a:latin typeface="SF UI Text" charset="0"/>
              <a:ea typeface="SF UI Text" charset="0"/>
              <a:cs typeface="SF UI Text" charset="0"/>
            </a:endParaRPr>
          </a:p>
        </p:txBody>
      </p:sp>
      <p:sp>
        <p:nvSpPr>
          <p:cNvPr id="32" name="Line Callout 1 31"/>
          <p:cNvSpPr/>
          <p:nvPr/>
        </p:nvSpPr>
        <p:spPr>
          <a:xfrm>
            <a:off x="7727697" y="2860991"/>
            <a:ext cx="1992085" cy="832104"/>
          </a:xfrm>
          <a:prstGeom prst="borderCallout1">
            <a:avLst>
              <a:gd name="adj1" fmla="val 13609"/>
              <a:gd name="adj2" fmla="val -4003"/>
              <a:gd name="adj3" fmla="val -23129"/>
              <a:gd name="adj4" fmla="val -35396"/>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Details</a:t>
            </a:r>
            <a:endParaRPr lang="en-US" sz="1200" dirty="0" smtClean="0">
              <a:latin typeface="SF UI Text"/>
            </a:endParaRPr>
          </a:p>
          <a:p>
            <a:pPr algn="ctr"/>
            <a:r>
              <a:rPr lang="en-US" sz="1000" dirty="0" smtClean="0">
                <a:latin typeface="SF UI Text"/>
              </a:rPr>
              <a:t>The details section will be a web view that gathers data from our database</a:t>
            </a:r>
            <a:endParaRPr lang="en-US" sz="1000" dirty="0">
              <a:latin typeface="SF UI Text"/>
            </a:endParaRPr>
          </a:p>
        </p:txBody>
      </p:sp>
      <p:sp>
        <p:nvSpPr>
          <p:cNvPr id="33" name="Line Callout 1 32"/>
          <p:cNvSpPr/>
          <p:nvPr/>
        </p:nvSpPr>
        <p:spPr>
          <a:xfrm>
            <a:off x="7727697" y="4686979"/>
            <a:ext cx="1992085" cy="1018495"/>
          </a:xfrm>
          <a:prstGeom prst="borderCallout1">
            <a:avLst>
              <a:gd name="adj1" fmla="val 13609"/>
              <a:gd name="adj2" fmla="val -4003"/>
              <a:gd name="adj3" fmla="val -235"/>
              <a:gd name="adj4" fmla="val -30136"/>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Subsection Buttons</a:t>
            </a:r>
          </a:p>
          <a:p>
            <a:pPr algn="ctr"/>
            <a:r>
              <a:rPr lang="en-US" sz="1000" dirty="0" smtClean="0">
                <a:latin typeface="SF UI Text"/>
              </a:rPr>
              <a:t>These buttons will direc</a:t>
            </a:r>
            <a:r>
              <a:rPr lang="en-US" sz="1000" dirty="0" smtClean="0">
                <a:latin typeface="SF UI Text"/>
              </a:rPr>
              <a:t>t the user to a heading in the page that appears below (long pages only)</a:t>
            </a:r>
            <a:endParaRPr lang="en-US" sz="1000" dirty="0">
              <a:latin typeface="SF UI Text"/>
            </a:endParaRPr>
          </a:p>
        </p:txBody>
      </p:sp>
    </p:spTree>
    <p:extLst>
      <p:ext uri="{BB962C8B-B14F-4D97-AF65-F5344CB8AC3E}">
        <p14:creationId xmlns:p14="http://schemas.microsoft.com/office/powerpoint/2010/main" val="2434531026"/>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dissolve">
                                      <p:cBhvr>
                                        <p:cTn id="11" dur="500"/>
                                        <p:tgtEl>
                                          <p:spTgt spid="4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dissolve">
                                      <p:cBhvr>
                                        <p:cTn id="15" dur="500"/>
                                        <p:tgtEl>
                                          <p:spTgt spid="4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dissolve">
                                      <p:cBhvr>
                                        <p:cTn id="19" dur="500"/>
                                        <p:tgtEl>
                                          <p:spTgt spid="44"/>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dissolve">
                                      <p:cBhvr>
                                        <p:cTn id="23" dur="500"/>
                                        <p:tgtEl>
                                          <p:spTgt spid="32"/>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dissolv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3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086263" y="273957"/>
            <a:ext cx="2997200" cy="6223000"/>
            <a:chOff x="1521691" y="317500"/>
            <a:chExt cx="2997200" cy="622300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691" y="317500"/>
              <a:ext cx="2997200" cy="6223000"/>
            </a:xfrm>
            <a:prstGeom prst="rect">
              <a:avLst/>
            </a:prstGeom>
          </p:spPr>
        </p:pic>
        <p:sp>
          <p:nvSpPr>
            <p:cNvPr id="6" name="Rectangle 5"/>
            <p:cNvSpPr/>
            <p:nvPr/>
          </p:nvSpPr>
          <p:spPr>
            <a:xfrm>
              <a:off x="1680272" y="1022769"/>
              <a:ext cx="2695786" cy="4920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1244844" y="979224"/>
            <a:ext cx="2695786" cy="1211525"/>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127663" y="1733549"/>
            <a:ext cx="914400" cy="914400"/>
          </a:xfrm>
          <a:prstGeom prst="ellipse">
            <a:avLst/>
          </a:prstGeom>
          <a:solidFill>
            <a:schemeClr val="bg1"/>
          </a:solidFill>
          <a:ln w="38100"/>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smtClean="0">
                <a:solidFill>
                  <a:schemeClr val="tx1"/>
                </a:solidFill>
                <a:latin typeface="SF UI Text" charset="0"/>
                <a:ea typeface="SF UI Text" charset="0"/>
                <a:cs typeface="SF UI Text" charset="0"/>
              </a:rPr>
              <a:t>Profile</a:t>
            </a:r>
          </a:p>
          <a:p>
            <a:pPr algn="ctr"/>
            <a:r>
              <a:rPr lang="en-US" sz="900" dirty="0" smtClean="0">
                <a:solidFill>
                  <a:schemeClr val="tx1"/>
                </a:solidFill>
                <a:latin typeface="SF UI Text" charset="0"/>
                <a:ea typeface="SF UI Text" charset="0"/>
                <a:cs typeface="SF UI Text" charset="0"/>
              </a:rPr>
              <a:t>Pic</a:t>
            </a:r>
            <a:endParaRPr lang="en-US" sz="900" dirty="0">
              <a:solidFill>
                <a:schemeClr val="tx1"/>
              </a:solidFill>
              <a:latin typeface="SF UI Text" charset="0"/>
              <a:ea typeface="SF UI Text" charset="0"/>
              <a:cs typeface="SF UI Text" charset="0"/>
            </a:endParaRPr>
          </a:p>
        </p:txBody>
      </p:sp>
      <p:sp>
        <p:nvSpPr>
          <p:cNvPr id="10" name="Oval 9">
            <a:hlinkClick r:id="rId3" action="ppaction://hlinksldjump"/>
          </p:cNvPr>
          <p:cNvSpPr/>
          <p:nvPr/>
        </p:nvSpPr>
        <p:spPr>
          <a:xfrm>
            <a:off x="3365874" y="1541992"/>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SF UI Text" charset="0"/>
                <a:ea typeface="SF UI Text" charset="0"/>
                <a:cs typeface="SF UI Text" charset="0"/>
              </a:rPr>
              <a:t>?</a:t>
            </a:r>
            <a:endParaRPr lang="en-US" sz="1600" b="1" dirty="0">
              <a:latin typeface="SF UI Text" charset="0"/>
              <a:ea typeface="SF UI Text" charset="0"/>
              <a:cs typeface="SF UI Text" charset="0"/>
            </a:endParaRPr>
          </a:p>
        </p:txBody>
      </p:sp>
      <p:sp>
        <p:nvSpPr>
          <p:cNvPr id="11" name="TextBox 10"/>
          <p:cNvSpPr txBox="1"/>
          <p:nvPr/>
        </p:nvSpPr>
        <p:spPr>
          <a:xfrm>
            <a:off x="1244844" y="1038579"/>
            <a:ext cx="2695786" cy="307777"/>
          </a:xfrm>
          <a:prstGeom prst="rect">
            <a:avLst/>
          </a:prstGeom>
          <a:noFill/>
        </p:spPr>
        <p:txBody>
          <a:bodyPr wrap="square" lIns="182880" rtlCol="0">
            <a:spAutoFit/>
          </a:bodyPr>
          <a:lstStyle/>
          <a:p>
            <a:r>
              <a:rPr lang="en-US" sz="1400" dirty="0" smtClean="0">
                <a:latin typeface="SF UI Text" charset="0"/>
                <a:ea typeface="SF UI Text" charset="0"/>
                <a:cs typeface="SF UI Text" charset="0"/>
              </a:rPr>
              <a:t>Grades</a:t>
            </a:r>
            <a:endParaRPr lang="en-US" sz="1400" dirty="0">
              <a:latin typeface="SF UI Text" charset="0"/>
              <a:ea typeface="SF UI Text" charset="0"/>
              <a:cs typeface="SF UI Text" charset="0"/>
            </a:endParaRPr>
          </a:p>
        </p:txBody>
      </p:sp>
      <p:cxnSp>
        <p:nvCxnSpPr>
          <p:cNvPr id="12" name="Straight Connector 11"/>
          <p:cNvCxnSpPr/>
          <p:nvPr/>
        </p:nvCxnSpPr>
        <p:spPr>
          <a:xfrm>
            <a:off x="1432338" y="1397634"/>
            <a:ext cx="2305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244844" y="5529943"/>
            <a:ext cx="2695786" cy="370114"/>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401983" y="5504532"/>
            <a:ext cx="365760" cy="365760"/>
          </a:xfrm>
          <a:prstGeom prst="ellipse">
            <a:avLst/>
          </a:prstGeom>
          <a:solidFill>
            <a:schemeClr val="bg1"/>
          </a:solidFill>
          <a:ln w="38100"/>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900" dirty="0">
              <a:solidFill>
                <a:schemeClr val="tx1"/>
              </a:solidFill>
              <a:latin typeface="SF UI Text" charset="0"/>
              <a:ea typeface="SF UI Text" charset="0"/>
              <a:cs typeface="SF UI Text" charset="0"/>
            </a:endParaRPr>
          </a:p>
        </p:txBody>
      </p:sp>
      <p:grpSp>
        <p:nvGrpSpPr>
          <p:cNvPr id="33" name="Group 32"/>
          <p:cNvGrpSpPr/>
          <p:nvPr/>
        </p:nvGrpSpPr>
        <p:grpSpPr>
          <a:xfrm>
            <a:off x="1244844" y="5529944"/>
            <a:ext cx="499160" cy="370114"/>
            <a:chOff x="4423472" y="5529944"/>
            <a:chExt cx="499160" cy="370114"/>
          </a:xfrm>
        </p:grpSpPr>
        <p:sp>
          <p:nvSpPr>
            <p:cNvPr id="27" name="Rectangle 26"/>
            <p:cNvSpPr/>
            <p:nvPr/>
          </p:nvSpPr>
          <p:spPr>
            <a:xfrm>
              <a:off x="4423472" y="5529944"/>
              <a:ext cx="499160" cy="370114"/>
            </a:xfrm>
            <a:prstGeom prst="rect">
              <a:avLst/>
            </a:prstGeom>
            <a:solidFill>
              <a:srgbClr val="B4B4B4"/>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32" name="TextBox 31"/>
            <p:cNvSpPr txBox="1"/>
            <p:nvPr/>
          </p:nvSpPr>
          <p:spPr>
            <a:xfrm>
              <a:off x="4445794" y="5796547"/>
              <a:ext cx="452437" cy="76944"/>
            </a:xfrm>
            <a:prstGeom prst="rect">
              <a:avLst/>
            </a:prstGeom>
            <a:noFill/>
          </p:spPr>
          <p:txBody>
            <a:bodyPr wrap="square" tIns="0" bIns="0" rtlCol="0">
              <a:spAutoFit/>
            </a:bodyPr>
            <a:lstStyle/>
            <a:p>
              <a:pPr algn="ctr"/>
              <a:r>
                <a:rPr lang="en-US" sz="500" dirty="0" smtClean="0">
                  <a:solidFill>
                    <a:schemeClr val="bg1"/>
                  </a:solidFill>
                  <a:latin typeface="SF UI Text"/>
                </a:rPr>
                <a:t>Grades</a:t>
              </a:r>
              <a:endParaRPr lang="en-US" sz="500" dirty="0">
                <a:solidFill>
                  <a:schemeClr val="bg1"/>
                </a:solidFill>
                <a:latin typeface="SF UI Text"/>
              </a:endParaRPr>
            </a:p>
          </p:txBody>
        </p:sp>
      </p:grpSp>
      <p:grpSp>
        <p:nvGrpSpPr>
          <p:cNvPr id="34" name="Group 33"/>
          <p:cNvGrpSpPr/>
          <p:nvPr/>
        </p:nvGrpSpPr>
        <p:grpSpPr>
          <a:xfrm>
            <a:off x="1861953" y="5529944"/>
            <a:ext cx="499160" cy="370114"/>
            <a:chOff x="4423472" y="5529944"/>
            <a:chExt cx="499160" cy="370114"/>
          </a:xfrm>
        </p:grpSpPr>
        <p:sp>
          <p:nvSpPr>
            <p:cNvPr id="35" name="Rectangle 34"/>
            <p:cNvSpPr/>
            <p:nvPr/>
          </p:nvSpPr>
          <p:spPr>
            <a:xfrm>
              <a:off x="4423472" y="5529944"/>
              <a:ext cx="499160" cy="370114"/>
            </a:xfrm>
            <a:prstGeom prst="rect">
              <a:avLst/>
            </a:prstGeom>
            <a:solidFill>
              <a:srgbClr val="B4B4B4"/>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37" name="TextBox 36"/>
            <p:cNvSpPr txBox="1"/>
            <p:nvPr/>
          </p:nvSpPr>
          <p:spPr>
            <a:xfrm>
              <a:off x="4423472" y="5796547"/>
              <a:ext cx="499160" cy="76944"/>
            </a:xfrm>
            <a:prstGeom prst="rect">
              <a:avLst/>
            </a:prstGeom>
            <a:noFill/>
          </p:spPr>
          <p:txBody>
            <a:bodyPr wrap="square" tIns="0" bIns="0" rtlCol="0">
              <a:spAutoFit/>
            </a:bodyPr>
            <a:lstStyle/>
            <a:p>
              <a:pPr algn="ctr"/>
              <a:r>
                <a:rPr lang="en-US" sz="500" dirty="0" smtClean="0">
                  <a:solidFill>
                    <a:schemeClr val="bg1"/>
                  </a:solidFill>
                  <a:latin typeface="SF UI Text"/>
                </a:rPr>
                <a:t>Calendar</a:t>
              </a:r>
              <a:endParaRPr lang="en-US" sz="500" dirty="0">
                <a:solidFill>
                  <a:schemeClr val="bg1"/>
                </a:solidFill>
                <a:latin typeface="SF UI Text"/>
              </a:endParaRPr>
            </a:p>
          </p:txBody>
        </p:sp>
      </p:grpSp>
      <p:grpSp>
        <p:nvGrpSpPr>
          <p:cNvPr id="42" name="Group 41"/>
          <p:cNvGrpSpPr/>
          <p:nvPr/>
        </p:nvGrpSpPr>
        <p:grpSpPr>
          <a:xfrm>
            <a:off x="3429929" y="5529942"/>
            <a:ext cx="499160" cy="370114"/>
            <a:chOff x="4423472" y="5529944"/>
            <a:chExt cx="499160" cy="370114"/>
          </a:xfrm>
        </p:grpSpPr>
        <p:sp>
          <p:nvSpPr>
            <p:cNvPr id="43" name="Rectangle 42"/>
            <p:cNvSpPr/>
            <p:nvPr/>
          </p:nvSpPr>
          <p:spPr>
            <a:xfrm>
              <a:off x="4423472" y="5529944"/>
              <a:ext cx="499160" cy="370114"/>
            </a:xfrm>
            <a:prstGeom prst="rect">
              <a:avLst/>
            </a:prstGeom>
            <a:solidFill>
              <a:srgbClr val="B4B4B4"/>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45" name="TextBox 44"/>
            <p:cNvSpPr txBox="1"/>
            <p:nvPr/>
          </p:nvSpPr>
          <p:spPr>
            <a:xfrm>
              <a:off x="4445794" y="5796547"/>
              <a:ext cx="452437" cy="76944"/>
            </a:xfrm>
            <a:prstGeom prst="rect">
              <a:avLst/>
            </a:prstGeom>
            <a:noFill/>
          </p:spPr>
          <p:txBody>
            <a:bodyPr wrap="square" tIns="0" bIns="0" rtlCol="0">
              <a:spAutoFit/>
            </a:bodyPr>
            <a:lstStyle/>
            <a:p>
              <a:pPr algn="ctr"/>
              <a:r>
                <a:rPr lang="en-US" sz="500" dirty="0" smtClean="0">
                  <a:solidFill>
                    <a:schemeClr val="bg1"/>
                  </a:solidFill>
                  <a:latin typeface="SF UI Text"/>
                </a:rPr>
                <a:t>Profile</a:t>
              </a:r>
              <a:endParaRPr lang="en-US" sz="500" dirty="0">
                <a:solidFill>
                  <a:schemeClr val="bg1"/>
                </a:solidFill>
                <a:latin typeface="SF UI Text"/>
              </a:endParaRPr>
            </a:p>
          </p:txBody>
        </p:sp>
      </p:grpSp>
      <p:grpSp>
        <p:nvGrpSpPr>
          <p:cNvPr id="46" name="Group 45"/>
          <p:cNvGrpSpPr/>
          <p:nvPr/>
        </p:nvGrpSpPr>
        <p:grpSpPr>
          <a:xfrm>
            <a:off x="2878784" y="5529944"/>
            <a:ext cx="499160" cy="370114"/>
            <a:chOff x="4423472" y="5529944"/>
            <a:chExt cx="499160" cy="370114"/>
          </a:xfrm>
        </p:grpSpPr>
        <p:sp>
          <p:nvSpPr>
            <p:cNvPr id="47" name="Rectangle 46"/>
            <p:cNvSpPr/>
            <p:nvPr/>
          </p:nvSpPr>
          <p:spPr>
            <a:xfrm>
              <a:off x="4423472" y="5529944"/>
              <a:ext cx="499160" cy="370114"/>
            </a:xfrm>
            <a:prstGeom prst="rect">
              <a:avLst/>
            </a:prstGeom>
            <a:solidFill>
              <a:srgbClr val="B4B4B4"/>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48"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49" name="TextBox 48"/>
            <p:cNvSpPr txBox="1"/>
            <p:nvPr/>
          </p:nvSpPr>
          <p:spPr>
            <a:xfrm>
              <a:off x="4423472" y="5796547"/>
              <a:ext cx="499160" cy="76944"/>
            </a:xfrm>
            <a:prstGeom prst="rect">
              <a:avLst/>
            </a:prstGeom>
            <a:noFill/>
          </p:spPr>
          <p:txBody>
            <a:bodyPr wrap="square" tIns="0" bIns="0" rtlCol="0">
              <a:spAutoFit/>
            </a:bodyPr>
            <a:lstStyle/>
            <a:p>
              <a:pPr algn="ctr"/>
              <a:r>
                <a:rPr lang="en-US" sz="500" dirty="0" smtClean="0">
                  <a:solidFill>
                    <a:schemeClr val="bg1"/>
                  </a:solidFill>
                  <a:latin typeface="SF UI Text"/>
                </a:rPr>
                <a:t>Messages</a:t>
              </a:r>
              <a:endParaRPr lang="en-US" sz="500" dirty="0">
                <a:solidFill>
                  <a:schemeClr val="bg1"/>
                </a:solidFill>
                <a:latin typeface="SF UI Text"/>
              </a:endParaRPr>
            </a:p>
          </p:txBody>
        </p:sp>
      </p:grpSp>
      <p:pic>
        <p:nvPicPr>
          <p:cNvPr id="50" name="Picture 49">
            <a:hlinkClick r:id="rId8"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99194" y="5595973"/>
            <a:ext cx="182880" cy="182880"/>
          </a:xfrm>
          <a:prstGeom prst="rect">
            <a:avLst/>
          </a:prstGeom>
        </p:spPr>
      </p:pic>
      <p:sp>
        <p:nvSpPr>
          <p:cNvPr id="81" name="Oval 80"/>
          <p:cNvSpPr/>
          <p:nvPr/>
        </p:nvSpPr>
        <p:spPr>
          <a:xfrm>
            <a:off x="1670463" y="2945071"/>
            <a:ext cx="1828800" cy="1828800"/>
          </a:xfrm>
          <a:prstGeom prst="ellipse">
            <a:avLst/>
          </a:prstGeom>
          <a:solidFill>
            <a:schemeClr val="bg1"/>
          </a:solid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Pie 1"/>
          <p:cNvSpPr/>
          <p:nvPr/>
        </p:nvSpPr>
        <p:spPr>
          <a:xfrm>
            <a:off x="1670463" y="2945654"/>
            <a:ext cx="1828800" cy="1828800"/>
          </a:xfrm>
          <a:prstGeom prst="pie">
            <a:avLst/>
          </a:prstGeom>
          <a:solidFill>
            <a:srgbClr val="B4B4B4"/>
          </a:solid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TextBox 81"/>
          <p:cNvSpPr txBox="1"/>
          <p:nvPr/>
        </p:nvSpPr>
        <p:spPr>
          <a:xfrm>
            <a:off x="1236969" y="4903141"/>
            <a:ext cx="2695786" cy="307777"/>
          </a:xfrm>
          <a:prstGeom prst="rect">
            <a:avLst/>
          </a:prstGeom>
          <a:noFill/>
        </p:spPr>
        <p:txBody>
          <a:bodyPr wrap="square" lIns="182880" rtlCol="0">
            <a:spAutoFit/>
          </a:bodyPr>
          <a:lstStyle/>
          <a:p>
            <a:pPr algn="ctr"/>
            <a:r>
              <a:rPr lang="en-US" sz="1400" dirty="0" smtClean="0">
                <a:latin typeface="SF UI Text" charset="0"/>
                <a:ea typeface="SF UI Text" charset="0"/>
                <a:cs typeface="SF UI Text" charset="0"/>
              </a:rPr>
              <a:t>Course Completion</a:t>
            </a:r>
            <a:endParaRPr lang="en-US" sz="1400" dirty="0">
              <a:latin typeface="SF UI Text" charset="0"/>
              <a:ea typeface="SF UI Text" charset="0"/>
              <a:cs typeface="SF UI Text" charset="0"/>
            </a:endParaRPr>
          </a:p>
        </p:txBody>
      </p:sp>
      <p:sp>
        <p:nvSpPr>
          <p:cNvPr id="83" name="TextBox 82"/>
          <p:cNvSpPr txBox="1"/>
          <p:nvPr/>
        </p:nvSpPr>
        <p:spPr>
          <a:xfrm>
            <a:off x="1683615" y="4013942"/>
            <a:ext cx="1802495" cy="461665"/>
          </a:xfrm>
          <a:prstGeom prst="rect">
            <a:avLst/>
          </a:prstGeom>
          <a:noFill/>
        </p:spPr>
        <p:txBody>
          <a:bodyPr wrap="square" lIns="182880" rtlCol="0">
            <a:spAutoFit/>
          </a:bodyPr>
          <a:lstStyle/>
          <a:p>
            <a:pPr algn="ctr"/>
            <a:r>
              <a:rPr lang="en-US" sz="2400" b="1" dirty="0" smtClean="0">
                <a:latin typeface="SF UI Text" charset="0"/>
                <a:ea typeface="SF UI Text" charset="0"/>
                <a:cs typeface="SF UI Text" charset="0"/>
              </a:rPr>
              <a:t>75%</a:t>
            </a:r>
            <a:endParaRPr lang="en-US" sz="2400" b="1" dirty="0">
              <a:latin typeface="SF UI Text" charset="0"/>
              <a:ea typeface="SF UI Text" charset="0"/>
              <a:cs typeface="SF UI Text" charset="0"/>
            </a:endParaRPr>
          </a:p>
        </p:txBody>
      </p:sp>
      <p:grpSp>
        <p:nvGrpSpPr>
          <p:cNvPr id="8" name="Group 7"/>
          <p:cNvGrpSpPr/>
          <p:nvPr/>
        </p:nvGrpSpPr>
        <p:grpSpPr>
          <a:xfrm>
            <a:off x="2462435" y="5216347"/>
            <a:ext cx="254431" cy="93257"/>
            <a:chOff x="5626330" y="5207860"/>
            <a:chExt cx="254431" cy="93257"/>
          </a:xfrm>
        </p:grpSpPr>
        <p:sp>
          <p:nvSpPr>
            <p:cNvPr id="3" name="Oval 2"/>
            <p:cNvSpPr/>
            <p:nvPr/>
          </p:nvSpPr>
          <p:spPr>
            <a:xfrm>
              <a:off x="5626330" y="5209677"/>
              <a:ext cx="91440" cy="91440"/>
            </a:xfrm>
            <a:prstGeom prst="ellipse">
              <a:avLst/>
            </a:prstGeom>
            <a:solidFill>
              <a:srgbClr val="B4B4B4"/>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5789321" y="5207860"/>
              <a:ext cx="91440" cy="91440"/>
            </a:xfrm>
            <a:prstGeom prst="ellipse">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8070536" y="273957"/>
            <a:ext cx="2997200" cy="6223000"/>
            <a:chOff x="1521691" y="317500"/>
            <a:chExt cx="2997200" cy="6223000"/>
          </a:xfrm>
        </p:grpSpPr>
        <p:pic>
          <p:nvPicPr>
            <p:cNvPr id="86" name="Picture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691" y="317500"/>
              <a:ext cx="2997200" cy="6223000"/>
            </a:xfrm>
            <a:prstGeom prst="rect">
              <a:avLst/>
            </a:prstGeom>
          </p:spPr>
        </p:pic>
        <p:sp>
          <p:nvSpPr>
            <p:cNvPr id="87" name="Rectangle 86"/>
            <p:cNvSpPr/>
            <p:nvPr/>
          </p:nvSpPr>
          <p:spPr>
            <a:xfrm>
              <a:off x="1680272" y="1022769"/>
              <a:ext cx="2695786" cy="4920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ectangle 87"/>
          <p:cNvSpPr/>
          <p:nvPr/>
        </p:nvSpPr>
        <p:spPr>
          <a:xfrm>
            <a:off x="8229117" y="979224"/>
            <a:ext cx="2695786" cy="1211525"/>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9111936" y="1733549"/>
            <a:ext cx="914400" cy="914400"/>
          </a:xfrm>
          <a:prstGeom prst="ellipse">
            <a:avLst/>
          </a:prstGeom>
          <a:solidFill>
            <a:schemeClr val="bg1"/>
          </a:solidFill>
          <a:ln w="38100"/>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solidFill>
                  <a:schemeClr val="tx1"/>
                </a:solidFill>
                <a:latin typeface="SF UI Text" charset="0"/>
                <a:ea typeface="SF UI Text" charset="0"/>
                <a:cs typeface="SF UI Text" charset="0"/>
              </a:rPr>
              <a:t>Profile</a:t>
            </a:r>
          </a:p>
          <a:p>
            <a:pPr algn="ctr"/>
            <a:r>
              <a:rPr lang="en-US" sz="900" dirty="0">
                <a:solidFill>
                  <a:schemeClr val="tx1"/>
                </a:solidFill>
                <a:latin typeface="SF UI Text" charset="0"/>
                <a:ea typeface="SF UI Text" charset="0"/>
                <a:cs typeface="SF UI Text" charset="0"/>
              </a:rPr>
              <a:t>Pic</a:t>
            </a:r>
            <a:endParaRPr lang="en-US" sz="900" dirty="0">
              <a:solidFill>
                <a:schemeClr val="tx1"/>
              </a:solidFill>
              <a:latin typeface="SF UI Text" charset="0"/>
              <a:ea typeface="SF UI Text" charset="0"/>
              <a:cs typeface="SF UI Text" charset="0"/>
            </a:endParaRPr>
          </a:p>
        </p:txBody>
      </p:sp>
      <p:sp>
        <p:nvSpPr>
          <p:cNvPr id="90" name="Oval 89">
            <a:hlinkClick r:id="rId3" action="ppaction://hlinksldjump"/>
          </p:cNvPr>
          <p:cNvSpPr/>
          <p:nvPr/>
        </p:nvSpPr>
        <p:spPr>
          <a:xfrm>
            <a:off x="10350147" y="1541992"/>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SF UI Text" charset="0"/>
                <a:ea typeface="SF UI Text" charset="0"/>
                <a:cs typeface="SF UI Text" charset="0"/>
              </a:rPr>
              <a:t>?</a:t>
            </a:r>
            <a:endParaRPr lang="en-US" sz="1600" b="1" dirty="0">
              <a:latin typeface="SF UI Text" charset="0"/>
              <a:ea typeface="SF UI Text" charset="0"/>
              <a:cs typeface="SF UI Text" charset="0"/>
            </a:endParaRPr>
          </a:p>
        </p:txBody>
      </p:sp>
      <p:sp>
        <p:nvSpPr>
          <p:cNvPr id="91" name="TextBox 90"/>
          <p:cNvSpPr txBox="1"/>
          <p:nvPr/>
        </p:nvSpPr>
        <p:spPr>
          <a:xfrm>
            <a:off x="8229117" y="1038579"/>
            <a:ext cx="2695786" cy="307777"/>
          </a:xfrm>
          <a:prstGeom prst="rect">
            <a:avLst/>
          </a:prstGeom>
          <a:noFill/>
        </p:spPr>
        <p:txBody>
          <a:bodyPr wrap="square" lIns="182880" rtlCol="0">
            <a:spAutoFit/>
          </a:bodyPr>
          <a:lstStyle/>
          <a:p>
            <a:r>
              <a:rPr lang="en-US" sz="1400" dirty="0" smtClean="0">
                <a:latin typeface="SF UI Text" charset="0"/>
                <a:ea typeface="SF UI Text" charset="0"/>
                <a:cs typeface="SF UI Text" charset="0"/>
              </a:rPr>
              <a:t>Grades</a:t>
            </a:r>
            <a:endParaRPr lang="en-US" sz="1400" dirty="0">
              <a:latin typeface="SF UI Text" charset="0"/>
              <a:ea typeface="SF UI Text" charset="0"/>
              <a:cs typeface="SF UI Text" charset="0"/>
            </a:endParaRPr>
          </a:p>
        </p:txBody>
      </p:sp>
      <p:cxnSp>
        <p:nvCxnSpPr>
          <p:cNvPr id="92" name="Straight Connector 91"/>
          <p:cNvCxnSpPr/>
          <p:nvPr/>
        </p:nvCxnSpPr>
        <p:spPr>
          <a:xfrm>
            <a:off x="8416611" y="1397634"/>
            <a:ext cx="2305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8229117" y="5529943"/>
            <a:ext cx="2695786" cy="370114"/>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9386256" y="5504532"/>
            <a:ext cx="365760" cy="365760"/>
          </a:xfrm>
          <a:prstGeom prst="ellipse">
            <a:avLst/>
          </a:prstGeom>
          <a:solidFill>
            <a:schemeClr val="bg1"/>
          </a:solidFill>
          <a:ln w="38100"/>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900" dirty="0">
              <a:solidFill>
                <a:schemeClr val="tx1"/>
              </a:solidFill>
              <a:latin typeface="SF UI Text" charset="0"/>
              <a:ea typeface="SF UI Text" charset="0"/>
              <a:cs typeface="SF UI Text" charset="0"/>
            </a:endParaRPr>
          </a:p>
        </p:txBody>
      </p:sp>
      <p:grpSp>
        <p:nvGrpSpPr>
          <p:cNvPr id="95" name="Group 94"/>
          <p:cNvGrpSpPr/>
          <p:nvPr/>
        </p:nvGrpSpPr>
        <p:grpSpPr>
          <a:xfrm>
            <a:off x="8229117" y="5529944"/>
            <a:ext cx="499160" cy="370114"/>
            <a:chOff x="4423472" y="5529944"/>
            <a:chExt cx="499160" cy="370114"/>
          </a:xfrm>
        </p:grpSpPr>
        <p:sp>
          <p:nvSpPr>
            <p:cNvPr id="96" name="Rectangle 95"/>
            <p:cNvSpPr/>
            <p:nvPr/>
          </p:nvSpPr>
          <p:spPr>
            <a:xfrm>
              <a:off x="4423472" y="5529944"/>
              <a:ext cx="499160" cy="370114"/>
            </a:xfrm>
            <a:prstGeom prst="rect">
              <a:avLst/>
            </a:prstGeom>
            <a:solidFill>
              <a:srgbClr val="B4B4B4"/>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98" name="TextBox 97"/>
            <p:cNvSpPr txBox="1"/>
            <p:nvPr/>
          </p:nvSpPr>
          <p:spPr>
            <a:xfrm>
              <a:off x="4445794" y="5796547"/>
              <a:ext cx="452437" cy="76944"/>
            </a:xfrm>
            <a:prstGeom prst="rect">
              <a:avLst/>
            </a:prstGeom>
            <a:noFill/>
          </p:spPr>
          <p:txBody>
            <a:bodyPr wrap="square" tIns="0" bIns="0" rtlCol="0">
              <a:spAutoFit/>
            </a:bodyPr>
            <a:lstStyle/>
            <a:p>
              <a:pPr algn="ctr"/>
              <a:r>
                <a:rPr lang="en-US" sz="500" dirty="0" smtClean="0">
                  <a:solidFill>
                    <a:schemeClr val="bg1"/>
                  </a:solidFill>
                  <a:latin typeface="SF UI Text"/>
                </a:rPr>
                <a:t>Grades</a:t>
              </a:r>
              <a:endParaRPr lang="en-US" sz="500" dirty="0">
                <a:solidFill>
                  <a:schemeClr val="bg1"/>
                </a:solidFill>
                <a:latin typeface="SF UI Text"/>
              </a:endParaRPr>
            </a:p>
          </p:txBody>
        </p:sp>
      </p:grpSp>
      <p:grpSp>
        <p:nvGrpSpPr>
          <p:cNvPr id="99" name="Group 98"/>
          <p:cNvGrpSpPr/>
          <p:nvPr/>
        </p:nvGrpSpPr>
        <p:grpSpPr>
          <a:xfrm>
            <a:off x="8846226" y="5529944"/>
            <a:ext cx="499160" cy="370114"/>
            <a:chOff x="4423472" y="5529944"/>
            <a:chExt cx="499160" cy="370114"/>
          </a:xfrm>
        </p:grpSpPr>
        <p:sp>
          <p:nvSpPr>
            <p:cNvPr id="100" name="Rectangle 99"/>
            <p:cNvSpPr/>
            <p:nvPr/>
          </p:nvSpPr>
          <p:spPr>
            <a:xfrm>
              <a:off x="4423472" y="5529944"/>
              <a:ext cx="499160" cy="370114"/>
            </a:xfrm>
            <a:prstGeom prst="rect">
              <a:avLst/>
            </a:prstGeom>
            <a:solidFill>
              <a:srgbClr val="B4B4B4"/>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01" name="Picture 10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102" name="TextBox 101"/>
            <p:cNvSpPr txBox="1"/>
            <p:nvPr/>
          </p:nvSpPr>
          <p:spPr>
            <a:xfrm>
              <a:off x="4423472" y="5796547"/>
              <a:ext cx="499160" cy="76944"/>
            </a:xfrm>
            <a:prstGeom prst="rect">
              <a:avLst/>
            </a:prstGeom>
            <a:noFill/>
          </p:spPr>
          <p:txBody>
            <a:bodyPr wrap="square" tIns="0" bIns="0" rtlCol="0">
              <a:spAutoFit/>
            </a:bodyPr>
            <a:lstStyle/>
            <a:p>
              <a:pPr algn="ctr"/>
              <a:r>
                <a:rPr lang="en-US" sz="500" dirty="0" smtClean="0">
                  <a:solidFill>
                    <a:schemeClr val="bg1"/>
                  </a:solidFill>
                  <a:latin typeface="SF UI Text"/>
                </a:rPr>
                <a:t>Calendar</a:t>
              </a:r>
              <a:endParaRPr lang="en-US" sz="500" dirty="0">
                <a:solidFill>
                  <a:schemeClr val="bg1"/>
                </a:solidFill>
                <a:latin typeface="SF UI Text"/>
              </a:endParaRPr>
            </a:p>
          </p:txBody>
        </p:sp>
      </p:grpSp>
      <p:grpSp>
        <p:nvGrpSpPr>
          <p:cNvPr id="103" name="Group 102"/>
          <p:cNvGrpSpPr/>
          <p:nvPr/>
        </p:nvGrpSpPr>
        <p:grpSpPr>
          <a:xfrm>
            <a:off x="10414202" y="5529942"/>
            <a:ext cx="499160" cy="370114"/>
            <a:chOff x="4423472" y="5529944"/>
            <a:chExt cx="499160" cy="370114"/>
          </a:xfrm>
        </p:grpSpPr>
        <p:sp>
          <p:nvSpPr>
            <p:cNvPr id="104" name="Rectangle 103"/>
            <p:cNvSpPr/>
            <p:nvPr/>
          </p:nvSpPr>
          <p:spPr>
            <a:xfrm>
              <a:off x="4423472" y="5529944"/>
              <a:ext cx="499160" cy="370114"/>
            </a:xfrm>
            <a:prstGeom prst="rect">
              <a:avLst/>
            </a:prstGeom>
            <a:solidFill>
              <a:srgbClr val="B4B4B4"/>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05" name="Picture 10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106" name="TextBox 105"/>
            <p:cNvSpPr txBox="1"/>
            <p:nvPr/>
          </p:nvSpPr>
          <p:spPr>
            <a:xfrm>
              <a:off x="4445794" y="5796547"/>
              <a:ext cx="452437" cy="76944"/>
            </a:xfrm>
            <a:prstGeom prst="rect">
              <a:avLst/>
            </a:prstGeom>
            <a:noFill/>
          </p:spPr>
          <p:txBody>
            <a:bodyPr wrap="square" tIns="0" bIns="0" rtlCol="0">
              <a:spAutoFit/>
            </a:bodyPr>
            <a:lstStyle/>
            <a:p>
              <a:pPr algn="ctr"/>
              <a:r>
                <a:rPr lang="en-US" sz="500" dirty="0" smtClean="0">
                  <a:solidFill>
                    <a:schemeClr val="bg1"/>
                  </a:solidFill>
                  <a:latin typeface="SF UI Text"/>
                </a:rPr>
                <a:t>Profile</a:t>
              </a:r>
              <a:endParaRPr lang="en-US" sz="500" dirty="0">
                <a:solidFill>
                  <a:schemeClr val="bg1"/>
                </a:solidFill>
                <a:latin typeface="SF UI Text"/>
              </a:endParaRPr>
            </a:p>
          </p:txBody>
        </p:sp>
      </p:grpSp>
      <p:grpSp>
        <p:nvGrpSpPr>
          <p:cNvPr id="107" name="Group 106"/>
          <p:cNvGrpSpPr/>
          <p:nvPr/>
        </p:nvGrpSpPr>
        <p:grpSpPr>
          <a:xfrm>
            <a:off x="9863057" y="5529944"/>
            <a:ext cx="499160" cy="370114"/>
            <a:chOff x="4423472" y="5529944"/>
            <a:chExt cx="499160" cy="370114"/>
          </a:xfrm>
        </p:grpSpPr>
        <p:sp>
          <p:nvSpPr>
            <p:cNvPr id="108" name="Rectangle 107"/>
            <p:cNvSpPr/>
            <p:nvPr/>
          </p:nvSpPr>
          <p:spPr>
            <a:xfrm>
              <a:off x="4423472" y="5529944"/>
              <a:ext cx="499160" cy="370114"/>
            </a:xfrm>
            <a:prstGeom prst="rect">
              <a:avLst/>
            </a:prstGeom>
            <a:solidFill>
              <a:srgbClr val="B4B4B4"/>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09" name="Picture 10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110" name="TextBox 109"/>
            <p:cNvSpPr txBox="1"/>
            <p:nvPr/>
          </p:nvSpPr>
          <p:spPr>
            <a:xfrm>
              <a:off x="4423472" y="5796547"/>
              <a:ext cx="499160" cy="76944"/>
            </a:xfrm>
            <a:prstGeom prst="rect">
              <a:avLst/>
            </a:prstGeom>
            <a:noFill/>
          </p:spPr>
          <p:txBody>
            <a:bodyPr wrap="square" tIns="0" bIns="0" rtlCol="0">
              <a:spAutoFit/>
            </a:bodyPr>
            <a:lstStyle/>
            <a:p>
              <a:pPr algn="ctr"/>
              <a:r>
                <a:rPr lang="en-US" sz="500" dirty="0" smtClean="0">
                  <a:solidFill>
                    <a:schemeClr val="bg1"/>
                  </a:solidFill>
                  <a:latin typeface="SF UI Text"/>
                </a:rPr>
                <a:t>Messages</a:t>
              </a:r>
              <a:endParaRPr lang="en-US" sz="500" dirty="0">
                <a:solidFill>
                  <a:schemeClr val="bg1"/>
                </a:solidFill>
                <a:latin typeface="SF UI Text"/>
              </a:endParaRPr>
            </a:p>
          </p:txBody>
        </p:sp>
      </p:grpSp>
      <p:pic>
        <p:nvPicPr>
          <p:cNvPr id="111" name="Picture 110">
            <a:hlinkClick r:id="rId8"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83467" y="5595973"/>
            <a:ext cx="182880" cy="182880"/>
          </a:xfrm>
          <a:prstGeom prst="rect">
            <a:avLst/>
          </a:prstGeom>
        </p:spPr>
      </p:pic>
      <p:sp>
        <p:nvSpPr>
          <p:cNvPr id="114" name="TextBox 113"/>
          <p:cNvSpPr txBox="1"/>
          <p:nvPr/>
        </p:nvSpPr>
        <p:spPr>
          <a:xfrm>
            <a:off x="8221242" y="4903141"/>
            <a:ext cx="2695786" cy="307777"/>
          </a:xfrm>
          <a:prstGeom prst="rect">
            <a:avLst/>
          </a:prstGeom>
          <a:noFill/>
        </p:spPr>
        <p:txBody>
          <a:bodyPr wrap="square" lIns="182880" rtlCol="0">
            <a:spAutoFit/>
          </a:bodyPr>
          <a:lstStyle/>
          <a:p>
            <a:pPr algn="ctr"/>
            <a:r>
              <a:rPr lang="en-US" sz="1400" dirty="0" smtClean="0">
                <a:latin typeface="SF UI Text" charset="0"/>
                <a:ea typeface="SF UI Text" charset="0"/>
                <a:cs typeface="SF UI Text" charset="0"/>
              </a:rPr>
              <a:t>Course Grades</a:t>
            </a:r>
            <a:endParaRPr lang="en-US" sz="1400" dirty="0">
              <a:latin typeface="SF UI Text" charset="0"/>
              <a:ea typeface="SF UI Text" charset="0"/>
              <a:cs typeface="SF UI Text" charset="0"/>
            </a:endParaRPr>
          </a:p>
        </p:txBody>
      </p:sp>
      <p:grpSp>
        <p:nvGrpSpPr>
          <p:cNvPr id="116" name="Group 115"/>
          <p:cNvGrpSpPr/>
          <p:nvPr/>
        </p:nvGrpSpPr>
        <p:grpSpPr>
          <a:xfrm flipH="1">
            <a:off x="9446708" y="5216347"/>
            <a:ext cx="254431" cy="93257"/>
            <a:chOff x="5626330" y="5207860"/>
            <a:chExt cx="254431" cy="93257"/>
          </a:xfrm>
        </p:grpSpPr>
        <p:sp>
          <p:nvSpPr>
            <p:cNvPr id="117" name="Oval 116"/>
            <p:cNvSpPr/>
            <p:nvPr/>
          </p:nvSpPr>
          <p:spPr>
            <a:xfrm>
              <a:off x="5626330" y="5209677"/>
              <a:ext cx="91440" cy="91440"/>
            </a:xfrm>
            <a:prstGeom prst="ellipse">
              <a:avLst/>
            </a:prstGeom>
            <a:solidFill>
              <a:srgbClr val="B4B4B4"/>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5789321" y="5207860"/>
              <a:ext cx="91440" cy="91440"/>
            </a:xfrm>
            <a:prstGeom prst="ellipse">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3" name="Table 12"/>
          <p:cNvGraphicFramePr>
            <a:graphicFrameLocks noGrp="1"/>
          </p:cNvGraphicFramePr>
          <p:nvPr>
            <p:extLst>
              <p:ext uri="{D42A27DB-BD31-4B8C-83A1-F6EECF244321}">
                <p14:modId xmlns:p14="http://schemas.microsoft.com/office/powerpoint/2010/main" val="3109941508"/>
              </p:ext>
            </p:extLst>
          </p:nvPr>
        </p:nvGraphicFramePr>
        <p:xfrm>
          <a:off x="8248866" y="2805070"/>
          <a:ext cx="2637523" cy="2016760"/>
        </p:xfrm>
        <a:graphic>
          <a:graphicData uri="http://schemas.openxmlformats.org/drawingml/2006/table">
            <a:tbl>
              <a:tblPr firstRow="1" bandRow="1">
                <a:tableStyleId>{073A0DAA-6AF3-43AB-8588-CEC1D06C72B9}</a:tableStyleId>
              </a:tblPr>
              <a:tblGrid>
                <a:gridCol w="1900022"/>
                <a:gridCol w="737501"/>
              </a:tblGrid>
              <a:tr h="370840">
                <a:tc>
                  <a:txBody>
                    <a:bodyPr/>
                    <a:lstStyle/>
                    <a:p>
                      <a:r>
                        <a:rPr lang="en-US" sz="1200" b="0" dirty="0" smtClean="0">
                          <a:latin typeface="SF UI Text"/>
                        </a:rPr>
                        <a:t>Course</a:t>
                      </a:r>
                      <a:endParaRPr lang="en-US" sz="1200" b="0" dirty="0">
                        <a:latin typeface="SF UI Text"/>
                      </a:endParaRPr>
                    </a:p>
                  </a:txBody>
                  <a:tcPr anchor="ctr"/>
                </a:tc>
                <a:tc>
                  <a:txBody>
                    <a:bodyPr/>
                    <a:lstStyle/>
                    <a:p>
                      <a:r>
                        <a:rPr lang="en-US" sz="1200" b="0" dirty="0" smtClean="0">
                          <a:latin typeface="SF UI Text"/>
                        </a:rPr>
                        <a:t>Points</a:t>
                      </a:r>
                      <a:endParaRPr lang="en-US" sz="1200" b="0" dirty="0">
                        <a:latin typeface="SF UI Text"/>
                      </a:endParaRPr>
                    </a:p>
                  </a:txBody>
                  <a:tcPr anchor="ctr"/>
                </a:tc>
              </a:tr>
              <a:tr h="370840">
                <a:tc>
                  <a:txBody>
                    <a:bodyPr/>
                    <a:lstStyle/>
                    <a:p>
                      <a:r>
                        <a:rPr lang="en-US" sz="1200" dirty="0" smtClean="0">
                          <a:latin typeface="SF UI Text"/>
                        </a:rPr>
                        <a:t>Course #1</a:t>
                      </a:r>
                    </a:p>
                    <a:p>
                      <a:pPr algn="r"/>
                      <a:r>
                        <a:rPr lang="en-US" sz="900" dirty="0" smtClean="0">
                          <a:latin typeface="SF UI Text"/>
                        </a:rPr>
                        <a:t>M | W 3:30</a:t>
                      </a:r>
                      <a:r>
                        <a:rPr lang="en-US" sz="900" baseline="0" dirty="0" smtClean="0">
                          <a:latin typeface="SF UI Text"/>
                        </a:rPr>
                        <a:t> p.m.</a:t>
                      </a:r>
                      <a:endParaRPr lang="en-US" sz="800" dirty="0">
                        <a:latin typeface="SF UI Text"/>
                      </a:endParaRPr>
                    </a:p>
                  </a:txBody>
                  <a:tcPr/>
                </a:tc>
                <a:tc>
                  <a:txBody>
                    <a:bodyPr/>
                    <a:lstStyle/>
                    <a:p>
                      <a:pPr algn="ctr"/>
                      <a:r>
                        <a:rPr lang="en-US" sz="1000" dirty="0" smtClean="0">
                          <a:latin typeface="SF UI Text"/>
                        </a:rPr>
                        <a:t>110 / 150</a:t>
                      </a:r>
                      <a:endParaRPr lang="en-US" sz="1000" dirty="0">
                        <a:latin typeface="SF UI Text"/>
                      </a:endParaRPr>
                    </a:p>
                  </a:txBody>
                  <a:tcPr anchor="ctr"/>
                </a:tc>
              </a:tr>
              <a:tr h="370840">
                <a:tc>
                  <a:txBody>
                    <a:bodyPr/>
                    <a:lstStyle/>
                    <a:p>
                      <a:r>
                        <a:rPr lang="en-US" sz="1200" dirty="0" smtClean="0">
                          <a:latin typeface="SF UI Text"/>
                        </a:rPr>
                        <a:t>Course </a:t>
                      </a:r>
                      <a:r>
                        <a:rPr lang="en-US" sz="1200" dirty="0" smtClean="0">
                          <a:latin typeface="SF UI Text"/>
                        </a:rPr>
                        <a:t>#2</a:t>
                      </a:r>
                      <a:endParaRPr lang="en-US" sz="1200" dirty="0" smtClean="0">
                        <a:latin typeface="SF UI Text"/>
                      </a:endParaRPr>
                    </a:p>
                    <a:p>
                      <a:pPr algn="r"/>
                      <a:r>
                        <a:rPr lang="en-US" sz="900" dirty="0" smtClean="0">
                          <a:latin typeface="SF UI Text"/>
                        </a:rPr>
                        <a:t>T </a:t>
                      </a:r>
                      <a:r>
                        <a:rPr lang="en-US" sz="900" dirty="0" smtClean="0">
                          <a:latin typeface="SF UI Text"/>
                        </a:rPr>
                        <a:t>| </a:t>
                      </a:r>
                      <a:r>
                        <a:rPr lang="en-US" sz="900" dirty="0" err="1" smtClean="0">
                          <a:latin typeface="SF UI Text"/>
                        </a:rPr>
                        <a:t>Th</a:t>
                      </a:r>
                      <a:r>
                        <a:rPr lang="en-US" sz="900" dirty="0" smtClean="0">
                          <a:latin typeface="SF UI Text"/>
                        </a:rPr>
                        <a:t> 12:30</a:t>
                      </a:r>
                      <a:r>
                        <a:rPr lang="en-US" sz="900" baseline="0" dirty="0" smtClean="0">
                          <a:latin typeface="SF UI Text"/>
                        </a:rPr>
                        <a:t> </a:t>
                      </a:r>
                      <a:r>
                        <a:rPr lang="en-US" sz="900" baseline="0" dirty="0" smtClean="0">
                          <a:latin typeface="SF UI Text"/>
                        </a:rPr>
                        <a:t>p.m.</a:t>
                      </a:r>
                      <a:endParaRPr lang="en-US" sz="800" dirty="0">
                        <a:latin typeface="SF UI Text"/>
                      </a:endParaRPr>
                    </a:p>
                  </a:txBody>
                  <a:tcPr/>
                </a:tc>
                <a:tc>
                  <a:txBody>
                    <a:bodyPr/>
                    <a:lstStyle/>
                    <a:p>
                      <a:pPr algn="ctr"/>
                      <a:r>
                        <a:rPr lang="en-US" sz="1000" dirty="0" smtClean="0">
                          <a:latin typeface="SF UI Text"/>
                        </a:rPr>
                        <a:t>75 / 200</a:t>
                      </a:r>
                      <a:endParaRPr lang="en-US" sz="1000" dirty="0">
                        <a:latin typeface="SF UI Text"/>
                      </a:endParaRPr>
                    </a:p>
                  </a:txBody>
                  <a:tcPr anchor="ctr"/>
                </a:tc>
              </a:tr>
              <a:tr h="370840">
                <a:tc>
                  <a:txBody>
                    <a:bodyPr/>
                    <a:lstStyle/>
                    <a:p>
                      <a:r>
                        <a:rPr lang="en-US" sz="1200" dirty="0" smtClean="0">
                          <a:latin typeface="SF UI Text"/>
                        </a:rPr>
                        <a:t>Course </a:t>
                      </a:r>
                      <a:r>
                        <a:rPr lang="en-US" sz="1200" dirty="0" smtClean="0">
                          <a:latin typeface="SF UI Text"/>
                        </a:rPr>
                        <a:t>#3</a:t>
                      </a:r>
                      <a:endParaRPr lang="en-US" sz="1200" dirty="0" smtClean="0">
                        <a:latin typeface="SF UI Text"/>
                      </a:endParaRPr>
                    </a:p>
                    <a:p>
                      <a:pPr algn="r"/>
                      <a:r>
                        <a:rPr lang="en-US" sz="900" dirty="0" smtClean="0">
                          <a:latin typeface="SF UI Text"/>
                        </a:rPr>
                        <a:t>M 9:30</a:t>
                      </a:r>
                      <a:r>
                        <a:rPr lang="en-US" sz="900" baseline="0" dirty="0" smtClean="0">
                          <a:latin typeface="SF UI Text"/>
                        </a:rPr>
                        <a:t> a.m</a:t>
                      </a:r>
                      <a:r>
                        <a:rPr lang="en-US" sz="900" baseline="0" dirty="0" smtClean="0">
                          <a:latin typeface="SF UI Text"/>
                        </a:rPr>
                        <a:t>.</a:t>
                      </a:r>
                      <a:endParaRPr lang="en-US" sz="800" dirty="0">
                        <a:latin typeface="SF UI Text"/>
                      </a:endParaRPr>
                    </a:p>
                  </a:txBody>
                  <a:tcPr/>
                </a:tc>
                <a:tc>
                  <a:txBody>
                    <a:bodyPr/>
                    <a:lstStyle/>
                    <a:p>
                      <a:pPr algn="ctr"/>
                      <a:r>
                        <a:rPr lang="en-US" sz="1000" dirty="0" smtClean="0">
                          <a:latin typeface="SF UI Text"/>
                        </a:rPr>
                        <a:t>10 / 25</a:t>
                      </a:r>
                      <a:endParaRPr lang="en-US" sz="1000" dirty="0">
                        <a:latin typeface="SF UI Text"/>
                      </a:endParaRPr>
                    </a:p>
                  </a:txBody>
                  <a:tcPr anchor="ctr"/>
                </a:tc>
              </a:tr>
              <a:tr h="370840">
                <a:tc>
                  <a:txBody>
                    <a:bodyPr/>
                    <a:lstStyle/>
                    <a:p>
                      <a:r>
                        <a:rPr lang="en-US" sz="1200" dirty="0" smtClean="0">
                          <a:latin typeface="SF UI Text"/>
                        </a:rPr>
                        <a:t>Course </a:t>
                      </a:r>
                      <a:r>
                        <a:rPr lang="en-US" sz="1200" dirty="0" smtClean="0">
                          <a:latin typeface="SF UI Text"/>
                        </a:rPr>
                        <a:t>#4</a:t>
                      </a:r>
                      <a:endParaRPr lang="en-US" sz="1200" dirty="0" smtClean="0">
                        <a:latin typeface="SF UI Text"/>
                      </a:endParaRPr>
                    </a:p>
                    <a:p>
                      <a:pPr algn="r"/>
                      <a:r>
                        <a:rPr lang="en-US" sz="900" dirty="0" smtClean="0">
                          <a:latin typeface="SF UI Text"/>
                        </a:rPr>
                        <a:t>W </a:t>
                      </a:r>
                      <a:r>
                        <a:rPr lang="en-US" sz="900" dirty="0" smtClean="0">
                          <a:latin typeface="SF UI Text"/>
                        </a:rPr>
                        <a:t>| </a:t>
                      </a:r>
                      <a:r>
                        <a:rPr lang="en-US" sz="900" dirty="0" smtClean="0">
                          <a:latin typeface="SF UI Text"/>
                        </a:rPr>
                        <a:t>F 10:30</a:t>
                      </a:r>
                      <a:r>
                        <a:rPr lang="en-US" sz="900" baseline="0" dirty="0" smtClean="0">
                          <a:latin typeface="SF UI Text"/>
                        </a:rPr>
                        <a:t> a.m</a:t>
                      </a:r>
                      <a:r>
                        <a:rPr lang="en-US" sz="900" baseline="0" dirty="0" smtClean="0">
                          <a:latin typeface="SF UI Text"/>
                        </a:rPr>
                        <a:t>.</a:t>
                      </a:r>
                      <a:endParaRPr lang="en-US" sz="800" dirty="0">
                        <a:latin typeface="SF UI Text"/>
                      </a:endParaRPr>
                    </a:p>
                  </a:txBody>
                  <a:tcPr/>
                </a:tc>
                <a:tc>
                  <a:txBody>
                    <a:bodyPr/>
                    <a:lstStyle/>
                    <a:p>
                      <a:pPr algn="ctr"/>
                      <a:r>
                        <a:rPr lang="en-US" sz="1000" dirty="0" smtClean="0">
                          <a:latin typeface="SF UI Text"/>
                        </a:rPr>
                        <a:t>15 / 45</a:t>
                      </a:r>
                      <a:endParaRPr lang="en-US" sz="1000" dirty="0">
                        <a:latin typeface="SF UI Text"/>
                      </a:endParaRPr>
                    </a:p>
                  </a:txBody>
                  <a:tcPr anchor="ctr"/>
                </a:tc>
              </a:tr>
            </a:tbl>
          </a:graphicData>
        </a:graphic>
      </p:graphicFrame>
      <p:sp>
        <p:nvSpPr>
          <p:cNvPr id="119" name="Line Callout 1 118"/>
          <p:cNvSpPr/>
          <p:nvPr/>
        </p:nvSpPr>
        <p:spPr>
          <a:xfrm>
            <a:off x="5029678" y="899311"/>
            <a:ext cx="1992085" cy="834238"/>
          </a:xfrm>
          <a:prstGeom prst="borderCallout1">
            <a:avLst>
              <a:gd name="adj1" fmla="val 15955"/>
              <a:gd name="adj2" fmla="val -12089"/>
              <a:gd name="adj3" fmla="val 34884"/>
              <a:gd name="adj4" fmla="val -143524"/>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F UI Text"/>
              </a:rPr>
              <a:t>Title of Page</a:t>
            </a:r>
          </a:p>
          <a:p>
            <a:pPr algn="ctr"/>
            <a:r>
              <a:rPr lang="en-US" sz="1000" dirty="0" smtClean="0">
                <a:latin typeface="SF UI Text"/>
              </a:rPr>
              <a:t>Changes per page</a:t>
            </a:r>
            <a:endParaRPr lang="en-US" sz="1000" dirty="0">
              <a:latin typeface="SF UI Text"/>
            </a:endParaRPr>
          </a:p>
        </p:txBody>
      </p:sp>
      <p:cxnSp>
        <p:nvCxnSpPr>
          <p:cNvPr id="15" name="Straight Connector 14"/>
          <p:cNvCxnSpPr>
            <a:endCxn id="91" idx="1"/>
          </p:cNvCxnSpPr>
          <p:nvPr/>
        </p:nvCxnSpPr>
        <p:spPr>
          <a:xfrm>
            <a:off x="7229137" y="1031333"/>
            <a:ext cx="999980" cy="1611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Line Callout 1 119"/>
          <p:cNvSpPr/>
          <p:nvPr/>
        </p:nvSpPr>
        <p:spPr>
          <a:xfrm>
            <a:off x="5029678" y="1831098"/>
            <a:ext cx="1992085" cy="1114556"/>
          </a:xfrm>
          <a:prstGeom prst="borderCallout1">
            <a:avLst>
              <a:gd name="adj1" fmla="val 15713"/>
              <a:gd name="adj2" fmla="val 103415"/>
              <a:gd name="adj3" fmla="val -12672"/>
              <a:gd name="adj4" fmla="val 263579"/>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F UI Text"/>
              </a:rPr>
              <a:t>Help</a:t>
            </a:r>
          </a:p>
          <a:p>
            <a:pPr algn="ctr"/>
            <a:r>
              <a:rPr lang="en-US" sz="1100" dirty="0" smtClean="0">
                <a:latin typeface="SF UI Text"/>
              </a:rPr>
              <a:t>Loads an offline help menu, which contains a variety of topics about both the system and the app.</a:t>
            </a:r>
            <a:endParaRPr lang="en-US" sz="1100" dirty="0">
              <a:latin typeface="SF UI Text"/>
            </a:endParaRPr>
          </a:p>
        </p:txBody>
      </p:sp>
      <p:cxnSp>
        <p:nvCxnSpPr>
          <p:cNvPr id="19" name="Straight Connector 18"/>
          <p:cNvCxnSpPr/>
          <p:nvPr/>
        </p:nvCxnSpPr>
        <p:spPr>
          <a:xfrm>
            <a:off x="3883462" y="1831098"/>
            <a:ext cx="1082820" cy="1680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Line Callout 1 120"/>
          <p:cNvSpPr/>
          <p:nvPr/>
        </p:nvSpPr>
        <p:spPr>
          <a:xfrm>
            <a:off x="5003118" y="3045045"/>
            <a:ext cx="1992085" cy="698280"/>
          </a:xfrm>
          <a:prstGeom prst="borderCallout1">
            <a:avLst>
              <a:gd name="adj1" fmla="val 15955"/>
              <a:gd name="adj2" fmla="val -12089"/>
              <a:gd name="adj3" fmla="val 40593"/>
              <a:gd name="adj4" fmla="val -74193"/>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F UI Text"/>
              </a:rPr>
              <a:t>Progress</a:t>
            </a:r>
          </a:p>
          <a:p>
            <a:pPr algn="ctr"/>
            <a:r>
              <a:rPr lang="en-US" sz="1000" dirty="0" smtClean="0">
                <a:latin typeface="SF UI Text"/>
              </a:rPr>
              <a:t>Animated pie chart of time left in course</a:t>
            </a:r>
            <a:endParaRPr lang="en-US" sz="1000" dirty="0">
              <a:latin typeface="SF UI Text"/>
            </a:endParaRPr>
          </a:p>
        </p:txBody>
      </p:sp>
      <p:sp>
        <p:nvSpPr>
          <p:cNvPr id="122" name="Line Callout 1 121"/>
          <p:cNvSpPr/>
          <p:nvPr/>
        </p:nvSpPr>
        <p:spPr>
          <a:xfrm>
            <a:off x="4989403" y="3818282"/>
            <a:ext cx="1992085" cy="829918"/>
          </a:xfrm>
          <a:prstGeom prst="borderCallout1">
            <a:avLst>
              <a:gd name="adj1" fmla="val 21195"/>
              <a:gd name="adj2" fmla="val 105534"/>
              <a:gd name="adj3" fmla="val -89727"/>
              <a:gd name="adj4" fmla="val 162966"/>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F UI Text"/>
              </a:rPr>
              <a:t>Grades Table</a:t>
            </a:r>
          </a:p>
          <a:p>
            <a:pPr algn="ctr"/>
            <a:r>
              <a:rPr lang="en-US" sz="1000" dirty="0" smtClean="0">
                <a:latin typeface="SF UI Text"/>
              </a:rPr>
              <a:t>Table has fixed headers – class list with grades scrolls down when more than 4</a:t>
            </a:r>
            <a:endParaRPr lang="en-US" sz="1000" dirty="0">
              <a:latin typeface="SF UI Text"/>
            </a:endParaRPr>
          </a:p>
        </p:txBody>
      </p:sp>
      <p:sp>
        <p:nvSpPr>
          <p:cNvPr id="123" name="Line Callout 1 122"/>
          <p:cNvSpPr/>
          <p:nvPr/>
        </p:nvSpPr>
        <p:spPr>
          <a:xfrm>
            <a:off x="4989403" y="4755672"/>
            <a:ext cx="1992085" cy="698280"/>
          </a:xfrm>
          <a:prstGeom prst="borderCallout1">
            <a:avLst>
              <a:gd name="adj1" fmla="val 15955"/>
              <a:gd name="adj2" fmla="val -12089"/>
              <a:gd name="adj3" fmla="val 74695"/>
              <a:gd name="adj4" fmla="val -102882"/>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F UI Text"/>
              </a:rPr>
              <a:t>Multiple Views</a:t>
            </a:r>
          </a:p>
          <a:p>
            <a:pPr algn="ctr"/>
            <a:r>
              <a:rPr lang="en-US" sz="1000" dirty="0" smtClean="0">
                <a:latin typeface="SF UI Text"/>
              </a:rPr>
              <a:t>Swipe left/right to change paged views</a:t>
            </a:r>
            <a:endParaRPr lang="en-US" sz="1000" dirty="0">
              <a:latin typeface="SF UI Text"/>
            </a:endParaRPr>
          </a:p>
        </p:txBody>
      </p:sp>
      <p:cxnSp>
        <p:nvCxnSpPr>
          <p:cNvPr id="21" name="Straight Connector 20"/>
          <p:cNvCxnSpPr/>
          <p:nvPr/>
        </p:nvCxnSpPr>
        <p:spPr>
          <a:xfrm>
            <a:off x="7064619" y="4821830"/>
            <a:ext cx="2239256" cy="440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784201"/>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dissolve">
                                      <p:cBhvr>
                                        <p:cTn id="7" dur="500"/>
                                        <p:tgtEl>
                                          <p:spTgt spid="119"/>
                                        </p:tgtEl>
                                      </p:cBhvr>
                                    </p:animEffect>
                                  </p:childTnLst>
                                </p:cTn>
                              </p:par>
                              <p:par>
                                <p:cTn id="8" presetID="9"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ssolve">
                                      <p:cBhvr>
                                        <p:cTn id="10" dur="500"/>
                                        <p:tgtEl>
                                          <p:spTgt spid="15"/>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20"/>
                                        </p:tgtEl>
                                        <p:attrNameLst>
                                          <p:attrName>style.visibility</p:attrName>
                                        </p:attrNameLst>
                                      </p:cBhvr>
                                      <p:to>
                                        <p:strVal val="visible"/>
                                      </p:to>
                                    </p:set>
                                    <p:animEffect transition="in" filter="dissolve">
                                      <p:cBhvr>
                                        <p:cTn id="14" dur="500"/>
                                        <p:tgtEl>
                                          <p:spTgt spid="120"/>
                                        </p:tgtEl>
                                      </p:cBhvr>
                                    </p:animEffect>
                                  </p:childTnLst>
                                </p:cTn>
                              </p:par>
                              <p:par>
                                <p:cTn id="15" presetID="9"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21"/>
                                        </p:tgtEl>
                                        <p:attrNameLst>
                                          <p:attrName>style.visibility</p:attrName>
                                        </p:attrNameLst>
                                      </p:cBhvr>
                                      <p:to>
                                        <p:strVal val="visible"/>
                                      </p:to>
                                    </p:set>
                                    <p:animEffect transition="in" filter="dissolve">
                                      <p:cBhvr>
                                        <p:cTn id="21" dur="500"/>
                                        <p:tgtEl>
                                          <p:spTgt spid="121"/>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animEffect transition="in" filter="dissolve">
                                      <p:cBhvr>
                                        <p:cTn id="25" dur="500"/>
                                        <p:tgtEl>
                                          <p:spTgt spid="122"/>
                                        </p:tgtEl>
                                      </p:cBhvr>
                                    </p:animEffec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123"/>
                                        </p:tgtEl>
                                        <p:attrNameLst>
                                          <p:attrName>style.visibility</p:attrName>
                                        </p:attrNameLst>
                                      </p:cBhvr>
                                      <p:to>
                                        <p:strVal val="visible"/>
                                      </p:to>
                                    </p:set>
                                    <p:animEffect transition="in" filter="dissolve">
                                      <p:cBhvr>
                                        <p:cTn id="29" dur="500"/>
                                        <p:tgtEl>
                                          <p:spTgt spid="123"/>
                                        </p:tgtEl>
                                      </p:cBhvr>
                                    </p:animEffect>
                                  </p:childTnLst>
                                </p:cTn>
                              </p:par>
                              <p:par>
                                <p:cTn id="30" presetID="9"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animBg="1"/>
      <p:bldP spid="122" grpId="0" animBg="1"/>
      <p:bldP spid="1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64891" y="273957"/>
            <a:ext cx="2997200" cy="6223000"/>
            <a:chOff x="1521691" y="317500"/>
            <a:chExt cx="2997200" cy="622300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691" y="317500"/>
              <a:ext cx="2997200" cy="6223000"/>
            </a:xfrm>
            <a:prstGeom prst="rect">
              <a:avLst/>
            </a:prstGeom>
          </p:spPr>
        </p:pic>
        <p:sp>
          <p:nvSpPr>
            <p:cNvPr id="6" name="Rectangle 5"/>
            <p:cNvSpPr/>
            <p:nvPr/>
          </p:nvSpPr>
          <p:spPr>
            <a:xfrm>
              <a:off x="1680272" y="1022769"/>
              <a:ext cx="2695786" cy="4920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4423472" y="979224"/>
            <a:ext cx="2695786" cy="1211525"/>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06291" y="1733549"/>
            <a:ext cx="914400" cy="914400"/>
          </a:xfrm>
          <a:prstGeom prst="ellipse">
            <a:avLst/>
          </a:prstGeom>
          <a:solidFill>
            <a:schemeClr val="bg1"/>
          </a:solidFill>
          <a:ln w="38100"/>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smtClean="0">
                <a:solidFill>
                  <a:schemeClr val="tx1"/>
                </a:solidFill>
                <a:latin typeface="SF UI Text" charset="0"/>
                <a:ea typeface="SF UI Text" charset="0"/>
                <a:cs typeface="SF UI Text" charset="0"/>
              </a:rPr>
              <a:t>Profile</a:t>
            </a:r>
          </a:p>
          <a:p>
            <a:pPr algn="ctr"/>
            <a:r>
              <a:rPr lang="en-US" sz="900" dirty="0" smtClean="0">
                <a:solidFill>
                  <a:schemeClr val="tx1"/>
                </a:solidFill>
                <a:latin typeface="SF UI Text" charset="0"/>
                <a:ea typeface="SF UI Text" charset="0"/>
                <a:cs typeface="SF UI Text" charset="0"/>
              </a:rPr>
              <a:t>Pic</a:t>
            </a:r>
            <a:endParaRPr lang="en-US" sz="900" dirty="0">
              <a:solidFill>
                <a:schemeClr val="tx1"/>
              </a:solidFill>
              <a:latin typeface="SF UI Text" charset="0"/>
              <a:ea typeface="SF UI Text" charset="0"/>
              <a:cs typeface="SF UI Text" charset="0"/>
            </a:endParaRPr>
          </a:p>
        </p:txBody>
      </p:sp>
      <p:sp>
        <p:nvSpPr>
          <p:cNvPr id="10" name="Oval 9"/>
          <p:cNvSpPr/>
          <p:nvPr/>
        </p:nvSpPr>
        <p:spPr>
          <a:xfrm>
            <a:off x="6544502" y="1541992"/>
            <a:ext cx="457200" cy="457200"/>
          </a:xfrm>
          <a:prstGeom prst="ellipse">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SF UI Text" charset="0"/>
                <a:ea typeface="SF UI Text" charset="0"/>
                <a:cs typeface="SF UI Text" charset="0"/>
              </a:rPr>
              <a:t>?</a:t>
            </a:r>
            <a:endParaRPr lang="en-US" sz="1600" b="1" dirty="0">
              <a:latin typeface="SF UI Text" charset="0"/>
              <a:ea typeface="SF UI Text" charset="0"/>
              <a:cs typeface="SF UI Text" charset="0"/>
            </a:endParaRPr>
          </a:p>
        </p:txBody>
      </p:sp>
      <p:sp>
        <p:nvSpPr>
          <p:cNvPr id="11" name="TextBox 10"/>
          <p:cNvSpPr txBox="1"/>
          <p:nvPr/>
        </p:nvSpPr>
        <p:spPr>
          <a:xfrm>
            <a:off x="4423472" y="1038579"/>
            <a:ext cx="2695786" cy="307777"/>
          </a:xfrm>
          <a:prstGeom prst="rect">
            <a:avLst/>
          </a:prstGeom>
          <a:noFill/>
        </p:spPr>
        <p:txBody>
          <a:bodyPr wrap="square" lIns="182880" rtlCol="0">
            <a:spAutoFit/>
          </a:bodyPr>
          <a:lstStyle/>
          <a:p>
            <a:r>
              <a:rPr lang="en-US" sz="1400" dirty="0" smtClean="0">
                <a:latin typeface="SF UI Text" charset="0"/>
                <a:ea typeface="SF UI Text" charset="0"/>
                <a:cs typeface="SF UI Text" charset="0"/>
              </a:rPr>
              <a:t>Dashboard</a:t>
            </a:r>
            <a:endParaRPr lang="en-US" sz="1400" dirty="0">
              <a:latin typeface="SF UI Text" charset="0"/>
              <a:ea typeface="SF UI Text" charset="0"/>
              <a:cs typeface="SF UI Text" charset="0"/>
            </a:endParaRPr>
          </a:p>
        </p:txBody>
      </p:sp>
      <p:cxnSp>
        <p:nvCxnSpPr>
          <p:cNvPr id="12" name="Straight Connector 11"/>
          <p:cNvCxnSpPr/>
          <p:nvPr/>
        </p:nvCxnSpPr>
        <p:spPr>
          <a:xfrm>
            <a:off x="4610966" y="1397634"/>
            <a:ext cx="2305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423472" y="5529943"/>
            <a:ext cx="2695786" cy="370114"/>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580611" y="5504532"/>
            <a:ext cx="365760" cy="365760"/>
          </a:xfrm>
          <a:prstGeom prst="ellipse">
            <a:avLst/>
          </a:prstGeom>
          <a:solidFill>
            <a:schemeClr val="bg1"/>
          </a:solidFill>
          <a:ln w="38100"/>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900" dirty="0">
              <a:solidFill>
                <a:schemeClr val="tx1"/>
              </a:solidFill>
              <a:latin typeface="SF UI Text" charset="0"/>
              <a:ea typeface="SF UI Text" charset="0"/>
              <a:cs typeface="SF UI Text" charset="0"/>
            </a:endParaRPr>
          </a:p>
        </p:txBody>
      </p:sp>
      <p:grpSp>
        <p:nvGrpSpPr>
          <p:cNvPr id="33" name="Group 32"/>
          <p:cNvGrpSpPr/>
          <p:nvPr/>
        </p:nvGrpSpPr>
        <p:grpSpPr>
          <a:xfrm>
            <a:off x="4423472" y="5529944"/>
            <a:ext cx="499160" cy="370114"/>
            <a:chOff x="4423472" y="5529944"/>
            <a:chExt cx="499160" cy="370114"/>
          </a:xfrm>
        </p:grpSpPr>
        <p:sp>
          <p:nvSpPr>
            <p:cNvPr id="27" name="Rectangle 26"/>
            <p:cNvSpPr/>
            <p:nvPr/>
          </p:nvSpPr>
          <p:spPr>
            <a:xfrm>
              <a:off x="4423472" y="5529944"/>
              <a:ext cx="499160" cy="370114"/>
            </a:xfrm>
            <a:prstGeom prst="rect">
              <a:avLst/>
            </a:prstGeom>
            <a:solidFill>
              <a:srgbClr val="B4B4B4"/>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32" name="TextBox 31"/>
            <p:cNvSpPr txBox="1"/>
            <p:nvPr/>
          </p:nvSpPr>
          <p:spPr>
            <a:xfrm>
              <a:off x="4445794" y="5796547"/>
              <a:ext cx="452437" cy="76944"/>
            </a:xfrm>
            <a:prstGeom prst="rect">
              <a:avLst/>
            </a:prstGeom>
            <a:noFill/>
          </p:spPr>
          <p:txBody>
            <a:bodyPr wrap="square" tIns="0" bIns="0" rtlCol="0">
              <a:spAutoFit/>
            </a:bodyPr>
            <a:lstStyle/>
            <a:p>
              <a:pPr algn="ctr"/>
              <a:r>
                <a:rPr lang="en-US" sz="500" dirty="0" smtClean="0">
                  <a:solidFill>
                    <a:schemeClr val="bg1"/>
                  </a:solidFill>
                  <a:latin typeface="SF UI Text"/>
                </a:rPr>
                <a:t>Grades</a:t>
              </a:r>
              <a:endParaRPr lang="en-US" sz="500" dirty="0">
                <a:solidFill>
                  <a:schemeClr val="bg1"/>
                </a:solidFill>
                <a:latin typeface="SF UI Text"/>
              </a:endParaRPr>
            </a:p>
          </p:txBody>
        </p:sp>
      </p:grpSp>
      <p:grpSp>
        <p:nvGrpSpPr>
          <p:cNvPr id="34" name="Group 33"/>
          <p:cNvGrpSpPr/>
          <p:nvPr/>
        </p:nvGrpSpPr>
        <p:grpSpPr>
          <a:xfrm>
            <a:off x="5040581" y="5529944"/>
            <a:ext cx="499160" cy="370114"/>
            <a:chOff x="4423472" y="5529944"/>
            <a:chExt cx="499160" cy="370114"/>
          </a:xfrm>
        </p:grpSpPr>
        <p:sp>
          <p:nvSpPr>
            <p:cNvPr id="35" name="Rectangle 34"/>
            <p:cNvSpPr/>
            <p:nvPr/>
          </p:nvSpPr>
          <p:spPr>
            <a:xfrm>
              <a:off x="4423472" y="5529944"/>
              <a:ext cx="499160" cy="370114"/>
            </a:xfrm>
            <a:prstGeom prst="rect">
              <a:avLst/>
            </a:prstGeom>
            <a:solidFill>
              <a:srgbClr val="B4B4B4"/>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37" name="TextBox 36"/>
            <p:cNvSpPr txBox="1"/>
            <p:nvPr/>
          </p:nvSpPr>
          <p:spPr>
            <a:xfrm>
              <a:off x="4423472" y="5796547"/>
              <a:ext cx="499160" cy="76944"/>
            </a:xfrm>
            <a:prstGeom prst="rect">
              <a:avLst/>
            </a:prstGeom>
            <a:noFill/>
          </p:spPr>
          <p:txBody>
            <a:bodyPr wrap="square" tIns="0" bIns="0" rtlCol="0">
              <a:spAutoFit/>
            </a:bodyPr>
            <a:lstStyle/>
            <a:p>
              <a:pPr algn="ctr"/>
              <a:r>
                <a:rPr lang="en-US" sz="500" dirty="0" smtClean="0">
                  <a:solidFill>
                    <a:schemeClr val="bg1"/>
                  </a:solidFill>
                  <a:latin typeface="SF UI Text"/>
                </a:rPr>
                <a:t>Calendar</a:t>
              </a:r>
              <a:endParaRPr lang="en-US" sz="500" dirty="0">
                <a:solidFill>
                  <a:schemeClr val="bg1"/>
                </a:solidFill>
                <a:latin typeface="SF UI Text"/>
              </a:endParaRPr>
            </a:p>
          </p:txBody>
        </p:sp>
      </p:grpSp>
      <p:grpSp>
        <p:nvGrpSpPr>
          <p:cNvPr id="42" name="Group 41"/>
          <p:cNvGrpSpPr/>
          <p:nvPr/>
        </p:nvGrpSpPr>
        <p:grpSpPr>
          <a:xfrm>
            <a:off x="6608557" y="5529942"/>
            <a:ext cx="499160" cy="370114"/>
            <a:chOff x="4423472" y="5529944"/>
            <a:chExt cx="499160" cy="370114"/>
          </a:xfrm>
        </p:grpSpPr>
        <p:sp>
          <p:nvSpPr>
            <p:cNvPr id="43" name="Rectangle 42"/>
            <p:cNvSpPr/>
            <p:nvPr/>
          </p:nvSpPr>
          <p:spPr>
            <a:xfrm>
              <a:off x="4423472" y="5529944"/>
              <a:ext cx="499160" cy="370114"/>
            </a:xfrm>
            <a:prstGeom prst="rect">
              <a:avLst/>
            </a:prstGeom>
            <a:solidFill>
              <a:srgbClr val="B4B4B4"/>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45" name="TextBox 44"/>
            <p:cNvSpPr txBox="1"/>
            <p:nvPr/>
          </p:nvSpPr>
          <p:spPr>
            <a:xfrm>
              <a:off x="4445794" y="5796547"/>
              <a:ext cx="452437" cy="76944"/>
            </a:xfrm>
            <a:prstGeom prst="rect">
              <a:avLst/>
            </a:prstGeom>
            <a:noFill/>
          </p:spPr>
          <p:txBody>
            <a:bodyPr wrap="square" tIns="0" bIns="0" rtlCol="0">
              <a:spAutoFit/>
            </a:bodyPr>
            <a:lstStyle/>
            <a:p>
              <a:pPr algn="ctr"/>
              <a:r>
                <a:rPr lang="en-US" sz="500" dirty="0" smtClean="0">
                  <a:solidFill>
                    <a:schemeClr val="bg1"/>
                  </a:solidFill>
                  <a:latin typeface="SF UI Text"/>
                </a:rPr>
                <a:t>Profile</a:t>
              </a:r>
              <a:endParaRPr lang="en-US" sz="500" dirty="0">
                <a:solidFill>
                  <a:schemeClr val="bg1"/>
                </a:solidFill>
                <a:latin typeface="SF UI Text"/>
              </a:endParaRPr>
            </a:p>
          </p:txBody>
        </p:sp>
      </p:grpSp>
      <p:grpSp>
        <p:nvGrpSpPr>
          <p:cNvPr id="46" name="Group 45"/>
          <p:cNvGrpSpPr/>
          <p:nvPr/>
        </p:nvGrpSpPr>
        <p:grpSpPr>
          <a:xfrm>
            <a:off x="6057412" y="5529944"/>
            <a:ext cx="499160" cy="370114"/>
            <a:chOff x="4423472" y="5529944"/>
            <a:chExt cx="499160" cy="370114"/>
          </a:xfrm>
        </p:grpSpPr>
        <p:sp>
          <p:nvSpPr>
            <p:cNvPr id="47" name="Rectangle 46"/>
            <p:cNvSpPr/>
            <p:nvPr/>
          </p:nvSpPr>
          <p:spPr>
            <a:xfrm>
              <a:off x="4423472" y="5529944"/>
              <a:ext cx="499160" cy="370114"/>
            </a:xfrm>
            <a:prstGeom prst="rect">
              <a:avLst/>
            </a:prstGeom>
            <a:solidFill>
              <a:srgbClr val="B4B4B4"/>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0042" y="5529944"/>
              <a:ext cx="266020" cy="266020"/>
            </a:xfrm>
            <a:prstGeom prst="rect">
              <a:avLst/>
            </a:prstGeom>
          </p:spPr>
        </p:pic>
        <p:sp>
          <p:nvSpPr>
            <p:cNvPr id="49" name="TextBox 48"/>
            <p:cNvSpPr txBox="1"/>
            <p:nvPr/>
          </p:nvSpPr>
          <p:spPr>
            <a:xfrm>
              <a:off x="4423472" y="5796547"/>
              <a:ext cx="499160" cy="76944"/>
            </a:xfrm>
            <a:prstGeom prst="rect">
              <a:avLst/>
            </a:prstGeom>
            <a:noFill/>
          </p:spPr>
          <p:txBody>
            <a:bodyPr wrap="square" tIns="0" bIns="0" rtlCol="0">
              <a:spAutoFit/>
            </a:bodyPr>
            <a:lstStyle/>
            <a:p>
              <a:pPr algn="ctr"/>
              <a:r>
                <a:rPr lang="en-US" sz="500" dirty="0" smtClean="0">
                  <a:solidFill>
                    <a:schemeClr val="bg1"/>
                  </a:solidFill>
                  <a:latin typeface="SF UI Text"/>
                </a:rPr>
                <a:t>Messages</a:t>
              </a:r>
              <a:endParaRPr lang="en-US" sz="500" dirty="0">
                <a:solidFill>
                  <a:schemeClr val="bg1"/>
                </a:solidFill>
                <a:latin typeface="SF UI Text"/>
              </a:endParaRPr>
            </a:p>
          </p:txBody>
        </p:sp>
      </p:grpSp>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77822" y="5595973"/>
            <a:ext cx="182880" cy="182880"/>
          </a:xfrm>
          <a:prstGeom prst="rect">
            <a:avLst/>
          </a:prstGeom>
        </p:spPr>
      </p:pic>
      <p:sp>
        <p:nvSpPr>
          <p:cNvPr id="51" name="Rectangle 50"/>
          <p:cNvSpPr/>
          <p:nvPr/>
        </p:nvSpPr>
        <p:spPr>
          <a:xfrm>
            <a:off x="4445794" y="2790364"/>
            <a:ext cx="2637522" cy="1216486"/>
          </a:xfrm>
          <a:prstGeom prst="rect">
            <a:avLst/>
          </a:prstGeom>
          <a:solidFill>
            <a:srgbClr val="B4B4B4"/>
          </a:solidFill>
          <a:ln>
            <a:solidFill>
              <a:srgbClr val="B4B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445794" y="3060430"/>
            <a:ext cx="2637522" cy="9464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610966" y="2790364"/>
            <a:ext cx="2305050" cy="27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SF UI Text"/>
              </a:rPr>
              <a:t>Class Name</a:t>
            </a:r>
            <a:endParaRPr lang="en-US" sz="1200" dirty="0">
              <a:solidFill>
                <a:schemeClr val="tx1"/>
              </a:solidFill>
              <a:latin typeface="SF UI Text"/>
            </a:endParaRPr>
          </a:p>
        </p:txBody>
      </p:sp>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91288" y="3156857"/>
            <a:ext cx="457200" cy="457200"/>
          </a:xfrm>
          <a:prstGeom prst="rect">
            <a:avLst/>
          </a:prstGeom>
          <a:noFill/>
          <a:ln>
            <a:noFill/>
          </a:ln>
        </p:spPr>
      </p:pic>
      <p:sp>
        <p:nvSpPr>
          <p:cNvPr id="55" name="TextBox 54"/>
          <p:cNvSpPr txBox="1"/>
          <p:nvPr/>
        </p:nvSpPr>
        <p:spPr>
          <a:xfrm>
            <a:off x="4616607" y="3612512"/>
            <a:ext cx="806563" cy="200055"/>
          </a:xfrm>
          <a:prstGeom prst="rect">
            <a:avLst/>
          </a:prstGeom>
          <a:noFill/>
        </p:spPr>
        <p:txBody>
          <a:bodyPr wrap="square" rtlCol="0">
            <a:spAutoFit/>
          </a:bodyPr>
          <a:lstStyle/>
          <a:p>
            <a:pPr algn="ctr"/>
            <a:r>
              <a:rPr lang="en-US" sz="700" dirty="0" smtClean="0">
                <a:latin typeface="SF UI Text"/>
              </a:rPr>
              <a:t>Forums</a:t>
            </a:r>
            <a:endParaRPr lang="en-US" sz="700" dirty="0">
              <a:latin typeface="SF UI Text"/>
            </a:endParaRPr>
          </a:p>
        </p:txBody>
      </p:sp>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4020" y="3149624"/>
            <a:ext cx="457200" cy="457200"/>
          </a:xfrm>
          <a:prstGeom prst="rect">
            <a:avLst/>
          </a:prstGeom>
          <a:noFill/>
          <a:ln>
            <a:noFill/>
          </a:ln>
        </p:spPr>
      </p:pic>
      <p:sp>
        <p:nvSpPr>
          <p:cNvPr id="57" name="TextBox 56"/>
          <p:cNvSpPr txBox="1"/>
          <p:nvPr/>
        </p:nvSpPr>
        <p:spPr>
          <a:xfrm>
            <a:off x="5359339" y="3605279"/>
            <a:ext cx="806563" cy="200055"/>
          </a:xfrm>
          <a:prstGeom prst="rect">
            <a:avLst/>
          </a:prstGeom>
          <a:noFill/>
        </p:spPr>
        <p:txBody>
          <a:bodyPr wrap="square" rtlCol="0">
            <a:spAutoFit/>
          </a:bodyPr>
          <a:lstStyle/>
          <a:p>
            <a:pPr algn="ctr"/>
            <a:r>
              <a:rPr lang="en-US" sz="700" dirty="0" smtClean="0">
                <a:latin typeface="SF UI Text"/>
              </a:rPr>
              <a:t>Tests/Quizzes</a:t>
            </a:r>
            <a:endParaRPr lang="en-US" sz="700" dirty="0">
              <a:latin typeface="SF UI Text"/>
            </a:endParaRPr>
          </a:p>
        </p:txBody>
      </p:sp>
      <p:pic>
        <p:nvPicPr>
          <p:cNvPr id="58" name="Picture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82796" y="3149624"/>
            <a:ext cx="457200" cy="457200"/>
          </a:xfrm>
          <a:prstGeom prst="rect">
            <a:avLst/>
          </a:prstGeom>
          <a:noFill/>
          <a:ln>
            <a:noFill/>
          </a:ln>
        </p:spPr>
      </p:pic>
      <p:sp>
        <p:nvSpPr>
          <p:cNvPr id="59" name="TextBox 58"/>
          <p:cNvSpPr txBox="1"/>
          <p:nvPr/>
        </p:nvSpPr>
        <p:spPr>
          <a:xfrm>
            <a:off x="6108115" y="3605279"/>
            <a:ext cx="806563" cy="200055"/>
          </a:xfrm>
          <a:prstGeom prst="rect">
            <a:avLst/>
          </a:prstGeom>
          <a:noFill/>
        </p:spPr>
        <p:txBody>
          <a:bodyPr wrap="square" rtlCol="0">
            <a:spAutoFit/>
          </a:bodyPr>
          <a:lstStyle/>
          <a:p>
            <a:pPr algn="ctr"/>
            <a:r>
              <a:rPr lang="en-US" sz="700" dirty="0" smtClean="0">
                <a:latin typeface="SF UI Text"/>
              </a:rPr>
              <a:t>Assignments</a:t>
            </a:r>
            <a:endParaRPr lang="en-US" sz="700" dirty="0">
              <a:latin typeface="SF UI Text"/>
            </a:endParaRPr>
          </a:p>
        </p:txBody>
      </p:sp>
      <p:pic>
        <p:nvPicPr>
          <p:cNvPr id="60" name="Picture 5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09586" y="3869982"/>
            <a:ext cx="91440" cy="91440"/>
          </a:xfrm>
          <a:prstGeom prst="rect">
            <a:avLst/>
          </a:prstGeom>
        </p:spPr>
      </p:pic>
      <p:sp>
        <p:nvSpPr>
          <p:cNvPr id="61" name="TextBox 60"/>
          <p:cNvSpPr txBox="1"/>
          <p:nvPr/>
        </p:nvSpPr>
        <p:spPr>
          <a:xfrm>
            <a:off x="4864981" y="3869982"/>
            <a:ext cx="2051035" cy="92333"/>
          </a:xfrm>
          <a:prstGeom prst="rect">
            <a:avLst/>
          </a:prstGeom>
          <a:solidFill>
            <a:schemeClr val="bg1"/>
          </a:solidFill>
        </p:spPr>
        <p:txBody>
          <a:bodyPr wrap="square" lIns="0" tIns="0" rIns="0" bIns="0" rtlCol="0">
            <a:spAutoFit/>
          </a:bodyPr>
          <a:lstStyle/>
          <a:p>
            <a:r>
              <a:rPr lang="en-US" sz="600" i="1" dirty="0" smtClean="0">
                <a:solidFill>
                  <a:srgbClr val="B4B4B4"/>
                </a:solidFill>
                <a:latin typeface="SF UI Text"/>
              </a:rPr>
              <a:t>1 Assignment Requires Attention</a:t>
            </a:r>
            <a:endParaRPr lang="en-US" sz="600" i="1" dirty="0">
              <a:solidFill>
                <a:srgbClr val="B4B4B4"/>
              </a:solidFill>
              <a:latin typeface="SF UI Text"/>
            </a:endParaRPr>
          </a:p>
        </p:txBody>
      </p:sp>
      <p:sp>
        <p:nvSpPr>
          <p:cNvPr id="62" name="Rectangle 61"/>
          <p:cNvSpPr/>
          <p:nvPr/>
        </p:nvSpPr>
        <p:spPr>
          <a:xfrm>
            <a:off x="4449796" y="4126519"/>
            <a:ext cx="2637522" cy="1216486"/>
          </a:xfrm>
          <a:prstGeom prst="rect">
            <a:avLst/>
          </a:prstGeom>
          <a:solidFill>
            <a:srgbClr val="B4B4B4"/>
          </a:solidFill>
          <a:ln>
            <a:solidFill>
              <a:srgbClr val="B4B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449796" y="4396585"/>
            <a:ext cx="2637522" cy="9464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614968" y="4126519"/>
            <a:ext cx="2305050" cy="27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SF UI Text"/>
              </a:rPr>
              <a:t>Class Name</a:t>
            </a:r>
            <a:endParaRPr lang="en-US" sz="1200" dirty="0">
              <a:solidFill>
                <a:schemeClr val="tx1"/>
              </a:solidFill>
              <a:latin typeface="SF UI Text"/>
            </a:endParaRPr>
          </a:p>
        </p:txBody>
      </p:sp>
      <p:pic>
        <p:nvPicPr>
          <p:cNvPr id="65" name="Picture 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95290" y="4493012"/>
            <a:ext cx="457200" cy="457200"/>
          </a:xfrm>
          <a:prstGeom prst="rect">
            <a:avLst/>
          </a:prstGeom>
          <a:noFill/>
          <a:ln>
            <a:noFill/>
          </a:ln>
        </p:spPr>
      </p:pic>
      <p:sp>
        <p:nvSpPr>
          <p:cNvPr id="66" name="TextBox 65"/>
          <p:cNvSpPr txBox="1"/>
          <p:nvPr/>
        </p:nvSpPr>
        <p:spPr>
          <a:xfrm>
            <a:off x="4620609" y="4948667"/>
            <a:ext cx="806563" cy="200055"/>
          </a:xfrm>
          <a:prstGeom prst="rect">
            <a:avLst/>
          </a:prstGeom>
          <a:noFill/>
        </p:spPr>
        <p:txBody>
          <a:bodyPr wrap="square" rtlCol="0">
            <a:spAutoFit/>
          </a:bodyPr>
          <a:lstStyle/>
          <a:p>
            <a:pPr algn="ctr"/>
            <a:r>
              <a:rPr lang="en-US" sz="700" dirty="0" smtClean="0">
                <a:latin typeface="SF UI Text"/>
              </a:rPr>
              <a:t>Forums</a:t>
            </a:r>
            <a:endParaRPr lang="en-US" sz="700" dirty="0">
              <a:latin typeface="SF UI Text"/>
            </a:endParaRPr>
          </a:p>
        </p:txBody>
      </p:sp>
      <p:pic>
        <p:nvPicPr>
          <p:cNvPr id="67" name="Picture 6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8022" y="4485779"/>
            <a:ext cx="457200" cy="457200"/>
          </a:xfrm>
          <a:prstGeom prst="rect">
            <a:avLst/>
          </a:prstGeom>
          <a:noFill/>
          <a:ln>
            <a:noFill/>
          </a:ln>
        </p:spPr>
      </p:pic>
      <p:sp>
        <p:nvSpPr>
          <p:cNvPr id="68" name="TextBox 67"/>
          <p:cNvSpPr txBox="1"/>
          <p:nvPr/>
        </p:nvSpPr>
        <p:spPr>
          <a:xfrm>
            <a:off x="5363341" y="4941434"/>
            <a:ext cx="806563" cy="200055"/>
          </a:xfrm>
          <a:prstGeom prst="rect">
            <a:avLst/>
          </a:prstGeom>
          <a:noFill/>
        </p:spPr>
        <p:txBody>
          <a:bodyPr wrap="square" rtlCol="0">
            <a:spAutoFit/>
          </a:bodyPr>
          <a:lstStyle/>
          <a:p>
            <a:pPr algn="ctr"/>
            <a:r>
              <a:rPr lang="en-US" sz="700" dirty="0" smtClean="0">
                <a:latin typeface="SF UI Text"/>
              </a:rPr>
              <a:t>Tests/Quizzes</a:t>
            </a:r>
            <a:endParaRPr lang="en-US" sz="700" dirty="0">
              <a:latin typeface="SF UI Text"/>
            </a:endParaRPr>
          </a:p>
        </p:txBody>
      </p:sp>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86798" y="4485779"/>
            <a:ext cx="457200" cy="457200"/>
          </a:xfrm>
          <a:prstGeom prst="rect">
            <a:avLst/>
          </a:prstGeom>
          <a:noFill/>
          <a:ln>
            <a:noFill/>
          </a:ln>
        </p:spPr>
      </p:pic>
      <p:sp>
        <p:nvSpPr>
          <p:cNvPr id="70" name="TextBox 69"/>
          <p:cNvSpPr txBox="1"/>
          <p:nvPr/>
        </p:nvSpPr>
        <p:spPr>
          <a:xfrm>
            <a:off x="6112117" y="4941434"/>
            <a:ext cx="806563" cy="200055"/>
          </a:xfrm>
          <a:prstGeom prst="rect">
            <a:avLst/>
          </a:prstGeom>
          <a:noFill/>
        </p:spPr>
        <p:txBody>
          <a:bodyPr wrap="square" rtlCol="0">
            <a:spAutoFit/>
          </a:bodyPr>
          <a:lstStyle/>
          <a:p>
            <a:pPr algn="ctr"/>
            <a:r>
              <a:rPr lang="en-US" sz="700" dirty="0" smtClean="0">
                <a:latin typeface="SF UI Text"/>
              </a:rPr>
              <a:t>Assignments</a:t>
            </a:r>
            <a:endParaRPr lang="en-US" sz="700" dirty="0">
              <a:latin typeface="SF UI Text"/>
            </a:endParaRPr>
          </a:p>
        </p:txBody>
      </p:sp>
      <p:pic>
        <p:nvPicPr>
          <p:cNvPr id="71" name="Picture 7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13588" y="5206137"/>
            <a:ext cx="91440" cy="91440"/>
          </a:xfrm>
          <a:prstGeom prst="rect">
            <a:avLst/>
          </a:prstGeom>
        </p:spPr>
      </p:pic>
      <p:sp>
        <p:nvSpPr>
          <p:cNvPr id="72" name="TextBox 71"/>
          <p:cNvSpPr txBox="1"/>
          <p:nvPr/>
        </p:nvSpPr>
        <p:spPr>
          <a:xfrm>
            <a:off x="4868983" y="5206137"/>
            <a:ext cx="2051035" cy="92333"/>
          </a:xfrm>
          <a:prstGeom prst="rect">
            <a:avLst/>
          </a:prstGeom>
          <a:solidFill>
            <a:schemeClr val="bg1"/>
          </a:solidFill>
        </p:spPr>
        <p:txBody>
          <a:bodyPr wrap="square" lIns="0" tIns="0" rIns="0" bIns="0" rtlCol="0">
            <a:spAutoFit/>
          </a:bodyPr>
          <a:lstStyle/>
          <a:p>
            <a:r>
              <a:rPr lang="en-US" sz="600" i="1" dirty="0" smtClean="0">
                <a:solidFill>
                  <a:srgbClr val="B4B4B4"/>
                </a:solidFill>
                <a:latin typeface="SF UI Text"/>
              </a:rPr>
              <a:t>2 Tests Require Attention</a:t>
            </a:r>
            <a:endParaRPr lang="en-US" sz="600" i="1" dirty="0">
              <a:solidFill>
                <a:srgbClr val="B4B4B4"/>
              </a:solidFill>
              <a:latin typeface="SF UI Text"/>
            </a:endParaRPr>
          </a:p>
        </p:txBody>
      </p:sp>
      <p:sp>
        <p:nvSpPr>
          <p:cNvPr id="73" name="Line Callout 1 72"/>
          <p:cNvSpPr/>
          <p:nvPr/>
        </p:nvSpPr>
        <p:spPr>
          <a:xfrm>
            <a:off x="7727697" y="1876487"/>
            <a:ext cx="1992085" cy="832104"/>
          </a:xfrm>
          <a:prstGeom prst="borderCallout1">
            <a:avLst>
              <a:gd name="adj1" fmla="val 13609"/>
              <a:gd name="adj2" fmla="val -4003"/>
              <a:gd name="adj3" fmla="val -235"/>
              <a:gd name="adj4" fmla="val -30136"/>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Help Menu</a:t>
            </a:r>
            <a:endParaRPr lang="en-US" sz="1200" dirty="0" smtClean="0">
              <a:latin typeface="SF UI Text"/>
            </a:endParaRPr>
          </a:p>
          <a:p>
            <a:pPr algn="ctr"/>
            <a:r>
              <a:rPr lang="en-US" sz="1000" dirty="0" smtClean="0">
                <a:latin typeface="SF UI Text"/>
              </a:rPr>
              <a:t>Jumps to the </a:t>
            </a:r>
            <a:r>
              <a:rPr lang="en-US" sz="1000" b="1" dirty="0" smtClean="0">
                <a:latin typeface="SF UI Text"/>
              </a:rPr>
              <a:t>Help</a:t>
            </a:r>
            <a:r>
              <a:rPr lang="en-US" sz="1000" dirty="0" smtClean="0">
                <a:latin typeface="SF UI Text"/>
              </a:rPr>
              <a:t> menu to the current page as the topic</a:t>
            </a:r>
            <a:endParaRPr lang="en-US" sz="1000" dirty="0">
              <a:latin typeface="SF UI Text"/>
            </a:endParaRPr>
          </a:p>
        </p:txBody>
      </p:sp>
      <p:sp>
        <p:nvSpPr>
          <p:cNvPr id="74" name="Line Callout 1 73"/>
          <p:cNvSpPr/>
          <p:nvPr/>
        </p:nvSpPr>
        <p:spPr>
          <a:xfrm>
            <a:off x="1807200" y="844680"/>
            <a:ext cx="1992085" cy="834238"/>
          </a:xfrm>
          <a:prstGeom prst="borderCallout1">
            <a:avLst>
              <a:gd name="adj1" fmla="val 14813"/>
              <a:gd name="adj2" fmla="val 106968"/>
              <a:gd name="adj3" fmla="val 38309"/>
              <a:gd name="adj4" fmla="val 133798"/>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Title of Page</a:t>
            </a:r>
          </a:p>
          <a:p>
            <a:pPr algn="ctr"/>
            <a:r>
              <a:rPr lang="en-US" sz="1000" dirty="0" smtClean="0">
                <a:latin typeface="SF UI Text"/>
              </a:rPr>
              <a:t>Changes per page</a:t>
            </a:r>
            <a:endParaRPr lang="en-US" sz="1000" dirty="0">
              <a:latin typeface="SF UI Text"/>
            </a:endParaRPr>
          </a:p>
        </p:txBody>
      </p:sp>
      <p:sp>
        <p:nvSpPr>
          <p:cNvPr id="75" name="Line Callout 1 74"/>
          <p:cNvSpPr/>
          <p:nvPr/>
        </p:nvSpPr>
        <p:spPr>
          <a:xfrm>
            <a:off x="1807200" y="2524788"/>
            <a:ext cx="1992085" cy="834238"/>
          </a:xfrm>
          <a:prstGeom prst="borderCallout1">
            <a:avLst>
              <a:gd name="adj1" fmla="val 14813"/>
              <a:gd name="adj2" fmla="val 106968"/>
              <a:gd name="adj3" fmla="val 45616"/>
              <a:gd name="adj4" fmla="val 140301"/>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Name of Course</a:t>
            </a:r>
            <a:endParaRPr lang="en-US" sz="1200" dirty="0" smtClean="0">
              <a:latin typeface="SF UI Text"/>
            </a:endParaRPr>
          </a:p>
          <a:p>
            <a:pPr algn="ctr"/>
            <a:r>
              <a:rPr lang="en-US" sz="1000" dirty="0" smtClean="0">
                <a:latin typeface="SF UI Text"/>
              </a:rPr>
              <a:t>This will change based on the courses enrolled</a:t>
            </a:r>
            <a:endParaRPr lang="en-US" sz="1000" dirty="0">
              <a:latin typeface="SF UI Text"/>
            </a:endParaRPr>
          </a:p>
        </p:txBody>
      </p:sp>
      <p:sp>
        <p:nvSpPr>
          <p:cNvPr id="76" name="Line Callout 1 75"/>
          <p:cNvSpPr/>
          <p:nvPr/>
        </p:nvSpPr>
        <p:spPr>
          <a:xfrm>
            <a:off x="1803858" y="3468081"/>
            <a:ext cx="1992085" cy="834238"/>
          </a:xfrm>
          <a:prstGeom prst="borderCallout1">
            <a:avLst>
              <a:gd name="adj1" fmla="val 14813"/>
              <a:gd name="adj2" fmla="val 106968"/>
              <a:gd name="adj3" fmla="val -5535"/>
              <a:gd name="adj4" fmla="val 146421"/>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Forums</a:t>
            </a:r>
            <a:endParaRPr lang="en-US" sz="1200" dirty="0" smtClean="0">
              <a:latin typeface="SF UI Text"/>
            </a:endParaRPr>
          </a:p>
          <a:p>
            <a:pPr algn="ctr"/>
            <a:r>
              <a:rPr lang="en-US" sz="1000" dirty="0" smtClean="0">
                <a:latin typeface="SF UI Text"/>
              </a:rPr>
              <a:t>Opens the </a:t>
            </a:r>
            <a:r>
              <a:rPr lang="en-US" sz="1000" b="1" dirty="0" smtClean="0">
                <a:latin typeface="SF UI Text"/>
              </a:rPr>
              <a:t>Forums</a:t>
            </a:r>
            <a:r>
              <a:rPr lang="en-US" sz="1000" dirty="0" smtClean="0">
                <a:latin typeface="SF UI Text"/>
              </a:rPr>
              <a:t> page</a:t>
            </a:r>
            <a:endParaRPr lang="en-US" sz="1000" dirty="0">
              <a:latin typeface="SF UI Text"/>
            </a:endParaRPr>
          </a:p>
        </p:txBody>
      </p:sp>
      <p:sp>
        <p:nvSpPr>
          <p:cNvPr id="77" name="Line Callout 1 76"/>
          <p:cNvSpPr/>
          <p:nvPr/>
        </p:nvSpPr>
        <p:spPr>
          <a:xfrm>
            <a:off x="7727697" y="2860991"/>
            <a:ext cx="1992085" cy="832104"/>
          </a:xfrm>
          <a:prstGeom prst="borderCallout1">
            <a:avLst>
              <a:gd name="adj1" fmla="val 13609"/>
              <a:gd name="adj2" fmla="val -4003"/>
              <a:gd name="adj3" fmla="val 54710"/>
              <a:gd name="adj4" fmla="val -43046"/>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Assignments</a:t>
            </a:r>
            <a:endParaRPr lang="en-US" sz="1200" dirty="0" smtClean="0">
              <a:latin typeface="SF UI Text"/>
            </a:endParaRPr>
          </a:p>
          <a:p>
            <a:pPr algn="ctr"/>
            <a:r>
              <a:rPr lang="en-US" sz="1000" dirty="0" smtClean="0">
                <a:latin typeface="SF UI Text"/>
              </a:rPr>
              <a:t>Brings the user to a list of assignments that they may view</a:t>
            </a:r>
          </a:p>
          <a:p>
            <a:pPr algn="ctr"/>
            <a:r>
              <a:rPr lang="en-US" sz="1000" dirty="0" smtClean="0">
                <a:latin typeface="SF UI Text"/>
              </a:rPr>
              <a:t>Edit comes later….</a:t>
            </a:r>
            <a:endParaRPr lang="en-US" sz="1000" dirty="0">
              <a:latin typeface="SF UI Text"/>
            </a:endParaRPr>
          </a:p>
        </p:txBody>
      </p:sp>
      <p:sp>
        <p:nvSpPr>
          <p:cNvPr id="78" name="Line Callout 1 77"/>
          <p:cNvSpPr/>
          <p:nvPr/>
        </p:nvSpPr>
        <p:spPr>
          <a:xfrm>
            <a:off x="7727697" y="3845495"/>
            <a:ext cx="1992085" cy="832104"/>
          </a:xfrm>
          <a:prstGeom prst="borderCallout1">
            <a:avLst>
              <a:gd name="adj1" fmla="val 46805"/>
              <a:gd name="adj2" fmla="val -4481"/>
              <a:gd name="adj3" fmla="val -7104"/>
              <a:gd name="adj4" fmla="val -81297"/>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Tests/Quizzes</a:t>
            </a:r>
          </a:p>
          <a:p>
            <a:pPr algn="ctr"/>
            <a:r>
              <a:rPr lang="en-US" sz="1000" dirty="0" smtClean="0">
                <a:latin typeface="SF UI Text"/>
              </a:rPr>
              <a:t>Allows the user to take any available tests directly in the app (must be enabled by Admin)</a:t>
            </a:r>
            <a:endParaRPr lang="en-US" sz="1000" dirty="0">
              <a:latin typeface="SF UI Text"/>
            </a:endParaRPr>
          </a:p>
        </p:txBody>
      </p:sp>
      <p:sp>
        <p:nvSpPr>
          <p:cNvPr id="79" name="Line Callout 1 78"/>
          <p:cNvSpPr/>
          <p:nvPr/>
        </p:nvSpPr>
        <p:spPr>
          <a:xfrm>
            <a:off x="1809416" y="4417619"/>
            <a:ext cx="1992085" cy="834238"/>
          </a:xfrm>
          <a:prstGeom prst="borderCallout1">
            <a:avLst>
              <a:gd name="adj1" fmla="val 14813"/>
              <a:gd name="adj2" fmla="val 106968"/>
              <a:gd name="adj3" fmla="val -54631"/>
              <a:gd name="adj4" fmla="val 140683"/>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Action Items</a:t>
            </a:r>
            <a:endParaRPr lang="en-US" sz="1200" dirty="0" smtClean="0">
              <a:latin typeface="SF UI Text"/>
            </a:endParaRPr>
          </a:p>
          <a:p>
            <a:pPr algn="ctr"/>
            <a:r>
              <a:rPr lang="en-US" sz="1000" dirty="0" smtClean="0">
                <a:latin typeface="SF UI Text"/>
              </a:rPr>
              <a:t>Informs the user of any course items with a due date &lt; 7 days</a:t>
            </a:r>
            <a:endParaRPr lang="en-US" sz="1000" dirty="0">
              <a:latin typeface="SF UI Text"/>
            </a:endParaRPr>
          </a:p>
        </p:txBody>
      </p:sp>
      <p:sp>
        <p:nvSpPr>
          <p:cNvPr id="80" name="Line Callout 1 79"/>
          <p:cNvSpPr/>
          <p:nvPr/>
        </p:nvSpPr>
        <p:spPr>
          <a:xfrm>
            <a:off x="1162050" y="5361733"/>
            <a:ext cx="2633893" cy="1277191"/>
          </a:xfrm>
          <a:prstGeom prst="borderCallout1">
            <a:avLst>
              <a:gd name="adj1" fmla="val 14813"/>
              <a:gd name="adj2" fmla="val 106968"/>
              <a:gd name="adj3" fmla="val 25570"/>
              <a:gd name="adj4" fmla="val 123281"/>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F UI Text"/>
              </a:rPr>
              <a:t>Tab Bar</a:t>
            </a:r>
            <a:endParaRPr lang="en-US" sz="1200" dirty="0" smtClean="0">
              <a:latin typeface="SF UI Text"/>
            </a:endParaRPr>
          </a:p>
          <a:p>
            <a:pPr algn="ctr"/>
            <a:r>
              <a:rPr lang="en-US" sz="1000" dirty="0" smtClean="0">
                <a:latin typeface="SF UI Text"/>
              </a:rPr>
              <a:t>At the bottom of most pages:</a:t>
            </a:r>
          </a:p>
          <a:p>
            <a:r>
              <a:rPr lang="en-US" sz="1000" b="1" dirty="0" smtClean="0">
                <a:latin typeface="SF UI Text"/>
              </a:rPr>
              <a:t>Grades:</a:t>
            </a:r>
            <a:r>
              <a:rPr lang="en-US" sz="1000" dirty="0" smtClean="0">
                <a:latin typeface="SF UI Text"/>
              </a:rPr>
              <a:t>	Grades summary</a:t>
            </a:r>
            <a:endParaRPr lang="en-US" sz="1000" b="1" dirty="0" smtClean="0">
              <a:latin typeface="SF UI Text"/>
            </a:endParaRPr>
          </a:p>
          <a:p>
            <a:r>
              <a:rPr lang="en-US" sz="1000" b="1" dirty="0" smtClean="0">
                <a:latin typeface="SF UI Text"/>
              </a:rPr>
              <a:t>Calendar:	</a:t>
            </a:r>
            <a:r>
              <a:rPr lang="en-US" sz="1000" dirty="0" smtClean="0">
                <a:latin typeface="SF UI Text"/>
              </a:rPr>
              <a:t>Calendar view of items</a:t>
            </a:r>
            <a:endParaRPr lang="en-US" sz="1000" b="1" dirty="0" smtClean="0">
              <a:latin typeface="SF UI Text"/>
            </a:endParaRPr>
          </a:p>
          <a:p>
            <a:r>
              <a:rPr lang="en-US" sz="1000" b="1" dirty="0" smtClean="0">
                <a:latin typeface="SF UI Text"/>
              </a:rPr>
              <a:t>Home:</a:t>
            </a:r>
            <a:r>
              <a:rPr lang="en-US" sz="1000" dirty="0" smtClean="0">
                <a:latin typeface="SF UI Text"/>
              </a:rPr>
              <a:t>	Dashboard (current page)</a:t>
            </a:r>
            <a:endParaRPr lang="en-US" sz="1000" b="1" dirty="0" smtClean="0">
              <a:latin typeface="SF UI Text"/>
            </a:endParaRPr>
          </a:p>
          <a:p>
            <a:r>
              <a:rPr lang="en-US" sz="1000" b="1" dirty="0" smtClean="0">
                <a:latin typeface="SF UI Text"/>
              </a:rPr>
              <a:t>Messages:</a:t>
            </a:r>
            <a:r>
              <a:rPr lang="en-US" sz="1000" dirty="0" smtClean="0">
                <a:latin typeface="SF UI Text"/>
              </a:rPr>
              <a:t>	Message instructor/peer</a:t>
            </a:r>
            <a:endParaRPr lang="en-US" sz="1000" b="1" dirty="0" smtClean="0">
              <a:latin typeface="SF UI Text"/>
            </a:endParaRPr>
          </a:p>
          <a:p>
            <a:r>
              <a:rPr lang="en-US" sz="1000" b="1" dirty="0" smtClean="0">
                <a:latin typeface="SF UI Text"/>
              </a:rPr>
              <a:t>Profile: </a:t>
            </a:r>
            <a:r>
              <a:rPr lang="en-US" sz="1000" dirty="0" smtClean="0">
                <a:latin typeface="SF UI Text"/>
              </a:rPr>
              <a:t>	Settings and app options</a:t>
            </a:r>
            <a:endParaRPr lang="en-US" sz="1000" b="1" dirty="0">
              <a:latin typeface="SF UI Text"/>
            </a:endParaRPr>
          </a:p>
        </p:txBody>
      </p:sp>
    </p:spTree>
    <p:extLst>
      <p:ext uri="{BB962C8B-B14F-4D97-AF65-F5344CB8AC3E}">
        <p14:creationId xmlns:p14="http://schemas.microsoft.com/office/powerpoint/2010/main" val="1551625529"/>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dissolve">
                                      <p:cBhvr>
                                        <p:cTn id="11" dur="500"/>
                                        <p:tgtEl>
                                          <p:spTgt spid="74"/>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dissolve">
                                      <p:cBhvr>
                                        <p:cTn id="15" dur="500"/>
                                        <p:tgtEl>
                                          <p:spTgt spid="7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dissolve">
                                      <p:cBhvr>
                                        <p:cTn id="19" dur="500"/>
                                        <p:tgtEl>
                                          <p:spTgt spid="76"/>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dissolve">
                                      <p:cBhvr>
                                        <p:cTn id="23" dur="500"/>
                                        <p:tgtEl>
                                          <p:spTgt spid="77"/>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dissolve">
                                      <p:cBhvr>
                                        <p:cTn id="27" dur="500"/>
                                        <p:tgtEl>
                                          <p:spTgt spid="78"/>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dissolve">
                                      <p:cBhvr>
                                        <p:cTn id="31" dur="500"/>
                                        <p:tgtEl>
                                          <p:spTgt spid="79"/>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dissolve">
                                      <p:cBhvr>
                                        <p:cTn id="3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P spid="76" grpId="0" animBg="1"/>
      <p:bldP spid="77" grpId="0" animBg="1"/>
      <p:bldP spid="78" grpId="0" animBg="1"/>
      <p:bldP spid="79" grpId="0" animBg="1"/>
      <p:bldP spid="8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5105</TotalTime>
  <Words>730</Words>
  <Application>Microsoft Office PowerPoint</Application>
  <PresentationFormat>Widescreen</PresentationFormat>
  <Paragraphs>174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SF UI Text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56</cp:revision>
  <cp:lastPrinted>2017-01-20T03:41:45Z</cp:lastPrinted>
  <dcterms:created xsi:type="dcterms:W3CDTF">2017-01-19T23:57:35Z</dcterms:created>
  <dcterms:modified xsi:type="dcterms:W3CDTF">2017-01-23T23:21:36Z</dcterms:modified>
</cp:coreProperties>
</file>