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2"/>
    <p:restoredTop sz="94604"/>
  </p:normalViewPr>
  <p:slideViewPr>
    <p:cSldViewPr snapToGrid="0" snapToObjects="1">
      <p:cViewPr>
        <p:scale>
          <a:sx n="127" d="100"/>
          <a:sy n="127" d="100"/>
        </p:scale>
        <p:origin x="6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3349B-CB3E-2346-8356-5425D3F54598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C911A-8E15-4343-B2CD-ADE1EF86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1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7AB6-785E-CE41-A65F-63EC006527E4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551E-4F91-3645-94A0-E014E4C3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7AB6-785E-CE41-A65F-63EC006527E4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551E-4F91-3645-94A0-E014E4C3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7AB6-785E-CE41-A65F-63EC006527E4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551E-4F91-3645-94A0-E014E4C3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3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7AB6-785E-CE41-A65F-63EC006527E4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551E-4F91-3645-94A0-E014E4C3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2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7AB6-785E-CE41-A65F-63EC006527E4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551E-4F91-3645-94A0-E014E4C3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7AB6-785E-CE41-A65F-63EC006527E4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551E-4F91-3645-94A0-E014E4C3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4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7AB6-785E-CE41-A65F-63EC006527E4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551E-4F91-3645-94A0-E014E4C3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6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7AB6-785E-CE41-A65F-63EC006527E4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551E-4F91-3645-94A0-E014E4C3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3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7AB6-785E-CE41-A65F-63EC006527E4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551E-4F91-3645-94A0-E014E4C3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8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7AB6-785E-CE41-A65F-63EC006527E4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551E-4F91-3645-94A0-E014E4C3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9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7AB6-785E-CE41-A65F-63EC006527E4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551E-4F91-3645-94A0-E014E4C3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3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67AB6-785E-CE41-A65F-63EC006527E4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D551E-4F91-3645-94A0-E014E4C3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21691" y="317500"/>
            <a:ext cx="2997200" cy="6223000"/>
            <a:chOff x="1521691" y="317500"/>
            <a:chExt cx="2997200" cy="6223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691" y="317500"/>
              <a:ext cx="2997200" cy="6223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680272" y="1022769"/>
              <a:ext cx="2695786" cy="49208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1680272" y="1022769"/>
            <a:ext cx="2695786" cy="2289598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63091" y="2855167"/>
            <a:ext cx="914400" cy="914400"/>
          </a:xfrm>
          <a:prstGeom prst="ellipse">
            <a:avLst/>
          </a:prstGeom>
          <a:solidFill>
            <a:schemeClr val="bg1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SF UI Text" charset="0"/>
                <a:ea typeface="SF UI Text" charset="0"/>
                <a:cs typeface="SF UI Text" charset="0"/>
              </a:rPr>
              <a:t>logo</a:t>
            </a:r>
            <a:endParaRPr lang="en-US" sz="900" dirty="0">
              <a:solidFill>
                <a:schemeClr val="tx1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91591" y="4017636"/>
            <a:ext cx="2057400" cy="365760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rgbClr val="B4B4B4"/>
                </a:solidFill>
                <a:latin typeface="SF UI Text" charset="0"/>
                <a:ea typeface="SF UI Text" charset="0"/>
                <a:cs typeface="SF UI Text" charset="0"/>
              </a:rPr>
              <a:t>username</a:t>
            </a:r>
            <a:endParaRPr lang="en-US" sz="1200" i="1" dirty="0">
              <a:solidFill>
                <a:srgbClr val="B4B4B4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91591" y="4558073"/>
            <a:ext cx="2057400" cy="365760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B4B4B4"/>
                </a:solidFill>
                <a:latin typeface="SF UI Text" charset="0"/>
                <a:ea typeface="SF UI Text" charset="0"/>
                <a:cs typeface="SF UI Text" charset="0"/>
              </a:rPr>
              <a:t>••••••••</a:t>
            </a:r>
            <a:endParaRPr lang="en-US" sz="1200" dirty="0">
              <a:solidFill>
                <a:srgbClr val="B4B4B4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91591" y="5205116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SF UI Text" charset="0"/>
                <a:ea typeface="SF UI Text" charset="0"/>
                <a:cs typeface="SF UI Text" charset="0"/>
              </a:rPr>
              <a:t>?</a:t>
            </a:r>
            <a:endParaRPr lang="en-US" sz="1600" b="1" dirty="0"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591791" y="5205116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80272" y="1082122"/>
            <a:ext cx="2695786" cy="307777"/>
          </a:xfrm>
          <a:prstGeom prst="rect">
            <a:avLst/>
          </a:prstGeom>
          <a:noFill/>
        </p:spPr>
        <p:txBody>
          <a:bodyPr wrap="square" lIns="182880" rtlCol="0">
            <a:spAutoFit/>
          </a:bodyPr>
          <a:lstStyle/>
          <a:p>
            <a:r>
              <a:rPr lang="en-US" sz="1400" dirty="0" smtClean="0">
                <a:latin typeface="SF UI Text" charset="0"/>
                <a:ea typeface="SF UI Text" charset="0"/>
                <a:cs typeface="SF UI Text" charset="0"/>
              </a:rPr>
              <a:t>Login</a:t>
            </a:r>
            <a:endParaRPr lang="en-US" sz="1400" dirty="0">
              <a:latin typeface="SF UI Text" charset="0"/>
              <a:ea typeface="SF UI Text" charset="0"/>
              <a:cs typeface="SF UI Tex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867766" y="1441177"/>
            <a:ext cx="23050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867766" y="1722461"/>
            <a:ext cx="2305049" cy="7524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F UI Text" charset="0"/>
                <a:ea typeface="SF UI Text" charset="0"/>
                <a:cs typeface="SF UI Text" charset="0"/>
              </a:rPr>
              <a:t>Moodle-Name</a:t>
            </a:r>
            <a:endParaRPr lang="en-US" sz="2400" dirty="0"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723887" y="5339112"/>
            <a:ext cx="193008" cy="189209"/>
          </a:xfrm>
          <a:prstGeom prst="rightArrow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49108" y="0"/>
            <a:ext cx="6142892" cy="68580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Welcome to </a:t>
            </a:r>
          </a:p>
          <a:p>
            <a:pPr algn="ctr"/>
            <a:r>
              <a:rPr lang="en-US" sz="6600" dirty="0" smtClean="0"/>
              <a:t>Moodle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iOS Wireframes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6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4891" y="273957"/>
            <a:ext cx="2997200" cy="6223000"/>
            <a:chOff x="1521691" y="317500"/>
            <a:chExt cx="2997200" cy="6223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691" y="317500"/>
              <a:ext cx="2997200" cy="6223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80272" y="1022769"/>
              <a:ext cx="2695786" cy="49208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4423472" y="979226"/>
            <a:ext cx="2695786" cy="2289598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06291" y="2811624"/>
            <a:ext cx="914400" cy="914400"/>
          </a:xfrm>
          <a:prstGeom prst="ellipse">
            <a:avLst/>
          </a:prstGeom>
          <a:solidFill>
            <a:schemeClr val="bg1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SF UI Text" charset="0"/>
                <a:ea typeface="SF UI Text" charset="0"/>
                <a:cs typeface="SF UI Text" charset="0"/>
              </a:rPr>
              <a:t>logo</a:t>
            </a:r>
            <a:endParaRPr lang="en-US" sz="900" dirty="0">
              <a:solidFill>
                <a:schemeClr val="tx1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34791" y="3974093"/>
            <a:ext cx="2057400" cy="365760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rgbClr val="B4B4B4"/>
                </a:solidFill>
                <a:latin typeface="SF UI Text" charset="0"/>
                <a:ea typeface="SF UI Text" charset="0"/>
                <a:cs typeface="SF UI Text" charset="0"/>
              </a:rPr>
              <a:t>username</a:t>
            </a:r>
            <a:endParaRPr lang="en-US" sz="1200" i="1" dirty="0">
              <a:solidFill>
                <a:srgbClr val="B4B4B4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34791" y="4514530"/>
            <a:ext cx="2057400" cy="365760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B4B4B4"/>
                </a:solidFill>
                <a:latin typeface="SF UI Text" charset="0"/>
                <a:ea typeface="SF UI Text" charset="0"/>
                <a:cs typeface="SF UI Text" charset="0"/>
              </a:rPr>
              <a:t>••••••••</a:t>
            </a:r>
            <a:endParaRPr lang="en-US" sz="1200" dirty="0">
              <a:solidFill>
                <a:srgbClr val="B4B4B4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11" name="Oval 10">
            <a:hlinkClick r:id="rId3" action="ppaction://hlinksldjump"/>
          </p:cNvPr>
          <p:cNvSpPr/>
          <p:nvPr/>
        </p:nvSpPr>
        <p:spPr>
          <a:xfrm>
            <a:off x="4734791" y="5161573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SF UI Text" charset="0"/>
                <a:ea typeface="SF UI Text" charset="0"/>
                <a:cs typeface="SF UI Text" charset="0"/>
              </a:rPr>
              <a:t>?</a:t>
            </a:r>
            <a:endParaRPr lang="en-US" sz="1600" b="1" dirty="0"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34991" y="5161573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23472" y="1038579"/>
            <a:ext cx="2695786" cy="307777"/>
          </a:xfrm>
          <a:prstGeom prst="rect">
            <a:avLst/>
          </a:prstGeom>
          <a:noFill/>
        </p:spPr>
        <p:txBody>
          <a:bodyPr wrap="square" lIns="182880" rtlCol="0">
            <a:spAutoFit/>
          </a:bodyPr>
          <a:lstStyle/>
          <a:p>
            <a:r>
              <a:rPr lang="en-US" sz="1400" dirty="0" smtClean="0">
                <a:latin typeface="SF UI Text" charset="0"/>
                <a:ea typeface="SF UI Text" charset="0"/>
                <a:cs typeface="SF UI Text" charset="0"/>
              </a:rPr>
              <a:t>Login</a:t>
            </a:r>
            <a:endParaRPr lang="en-US" sz="1400" dirty="0">
              <a:latin typeface="SF UI Text" charset="0"/>
              <a:ea typeface="SF UI Text" charset="0"/>
              <a:cs typeface="SF UI Text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610966" y="1397634"/>
            <a:ext cx="23050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10966" y="1678918"/>
            <a:ext cx="2305049" cy="7524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F UI Text" charset="0"/>
                <a:ea typeface="SF UI Text" charset="0"/>
                <a:cs typeface="SF UI Text" charset="0"/>
              </a:rPr>
              <a:t>Moodle-Name</a:t>
            </a:r>
            <a:endParaRPr lang="en-US" sz="2400" dirty="0"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467087" y="5295569"/>
            <a:ext cx="193008" cy="189209"/>
          </a:xfrm>
          <a:prstGeom prst="rightArrow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1 16"/>
          <p:cNvSpPr/>
          <p:nvPr/>
        </p:nvSpPr>
        <p:spPr>
          <a:xfrm>
            <a:off x="1807200" y="844680"/>
            <a:ext cx="1992085" cy="834238"/>
          </a:xfrm>
          <a:prstGeom prst="borderCallout1">
            <a:avLst>
              <a:gd name="adj1" fmla="val 14813"/>
              <a:gd name="adj2" fmla="val 106968"/>
              <a:gd name="adj3" fmla="val 38309"/>
              <a:gd name="adj4" fmla="val 133798"/>
            </a:avLst>
          </a:prstGeom>
          <a:solidFill>
            <a:srgbClr val="B4B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 of Page</a:t>
            </a:r>
          </a:p>
          <a:p>
            <a:pPr algn="ctr"/>
            <a:r>
              <a:rPr lang="en-US" sz="1200" dirty="0" smtClean="0"/>
              <a:t>Changes per page</a:t>
            </a:r>
            <a:endParaRPr lang="en-US" sz="1200" dirty="0"/>
          </a:p>
        </p:txBody>
      </p:sp>
      <p:sp>
        <p:nvSpPr>
          <p:cNvPr id="19" name="Line Callout 1 18"/>
          <p:cNvSpPr/>
          <p:nvPr/>
        </p:nvSpPr>
        <p:spPr>
          <a:xfrm>
            <a:off x="8036312" y="1706906"/>
            <a:ext cx="1992085" cy="834238"/>
          </a:xfrm>
          <a:prstGeom prst="borderCallout1">
            <a:avLst>
              <a:gd name="adj1" fmla="val 21337"/>
              <a:gd name="adj2" fmla="val -6693"/>
              <a:gd name="adj3" fmla="val 44834"/>
              <a:gd name="adj4" fmla="val -55273"/>
            </a:avLst>
          </a:prstGeom>
          <a:solidFill>
            <a:srgbClr val="B4B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Product</a:t>
            </a:r>
          </a:p>
          <a:p>
            <a:pPr algn="ctr"/>
            <a:r>
              <a:rPr lang="en-US" sz="1200" dirty="0" smtClean="0"/>
              <a:t>This will change to whatever we name it</a:t>
            </a:r>
            <a:endParaRPr lang="en-US" sz="1200" dirty="0"/>
          </a:p>
        </p:txBody>
      </p:sp>
      <p:sp>
        <p:nvSpPr>
          <p:cNvPr id="20" name="Line Callout 1 19"/>
          <p:cNvSpPr/>
          <p:nvPr/>
        </p:nvSpPr>
        <p:spPr>
          <a:xfrm>
            <a:off x="1807201" y="2891786"/>
            <a:ext cx="1992085" cy="834238"/>
          </a:xfrm>
          <a:prstGeom prst="borderCallout1">
            <a:avLst>
              <a:gd name="adj1" fmla="val 14813"/>
              <a:gd name="adj2" fmla="val 106968"/>
              <a:gd name="adj3" fmla="val 22651"/>
              <a:gd name="adj4" fmla="val 167131"/>
            </a:avLst>
          </a:prstGeom>
          <a:solidFill>
            <a:srgbClr val="B4B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</a:p>
          <a:p>
            <a:pPr algn="ctr"/>
            <a:r>
              <a:rPr lang="en-US" sz="1200" dirty="0" smtClean="0"/>
              <a:t>Similar to Blackboard®, we are creating our own logo</a:t>
            </a:r>
            <a:endParaRPr lang="en-US" sz="1200" dirty="0"/>
          </a:p>
        </p:txBody>
      </p:sp>
      <p:sp>
        <p:nvSpPr>
          <p:cNvPr id="21" name="Line Callout 1 20"/>
          <p:cNvSpPr/>
          <p:nvPr/>
        </p:nvSpPr>
        <p:spPr>
          <a:xfrm>
            <a:off x="8036311" y="3680292"/>
            <a:ext cx="1992085" cy="834238"/>
          </a:xfrm>
          <a:prstGeom prst="borderCallout1">
            <a:avLst>
              <a:gd name="adj1" fmla="val 21337"/>
              <a:gd name="adj2" fmla="val -6147"/>
              <a:gd name="adj3" fmla="val 51358"/>
              <a:gd name="adj4" fmla="val -55820"/>
            </a:avLst>
          </a:prstGeom>
          <a:solidFill>
            <a:srgbClr val="B4B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</a:p>
          <a:p>
            <a:pPr algn="ctr"/>
            <a:r>
              <a:rPr lang="en-US" sz="1200" dirty="0" smtClean="0"/>
              <a:t>Provided from schools to student</a:t>
            </a:r>
            <a:endParaRPr lang="en-US" sz="1200" dirty="0"/>
          </a:p>
        </p:txBody>
      </p:sp>
      <p:sp>
        <p:nvSpPr>
          <p:cNvPr id="22" name="Line Callout 1 21"/>
          <p:cNvSpPr/>
          <p:nvPr/>
        </p:nvSpPr>
        <p:spPr>
          <a:xfrm>
            <a:off x="1807202" y="4378177"/>
            <a:ext cx="1992085" cy="834238"/>
          </a:xfrm>
          <a:prstGeom prst="borderCallout1">
            <a:avLst>
              <a:gd name="adj1" fmla="val 16117"/>
              <a:gd name="adj2" fmla="val 104782"/>
              <a:gd name="adj3" fmla="val 34395"/>
              <a:gd name="adj4" fmla="val 140355"/>
            </a:avLst>
          </a:prstGeom>
          <a:solidFill>
            <a:srgbClr val="B4B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</a:p>
          <a:p>
            <a:pPr algn="ctr"/>
            <a:r>
              <a:rPr lang="en-US" sz="1200" dirty="0" smtClean="0"/>
              <a:t>Provided from schools to student</a:t>
            </a:r>
            <a:endParaRPr lang="en-US" sz="1200" dirty="0"/>
          </a:p>
        </p:txBody>
      </p:sp>
      <p:sp>
        <p:nvSpPr>
          <p:cNvPr id="23" name="Line Callout 1 22"/>
          <p:cNvSpPr/>
          <p:nvPr/>
        </p:nvSpPr>
        <p:spPr>
          <a:xfrm>
            <a:off x="8036311" y="4880290"/>
            <a:ext cx="1992085" cy="834238"/>
          </a:xfrm>
          <a:prstGeom prst="borderCallout1">
            <a:avLst>
              <a:gd name="adj1" fmla="val 21337"/>
              <a:gd name="adj2" fmla="val -6147"/>
              <a:gd name="adj3" fmla="val 51358"/>
              <a:gd name="adj4" fmla="val -55820"/>
            </a:avLst>
          </a:prstGeom>
          <a:solidFill>
            <a:srgbClr val="B4B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</a:p>
          <a:p>
            <a:pPr algn="ctr"/>
            <a:r>
              <a:rPr lang="en-US" sz="1200" dirty="0" smtClean="0"/>
              <a:t>Upon success, change screen to </a:t>
            </a:r>
            <a:r>
              <a:rPr lang="en-US" sz="1200" b="1" dirty="0" smtClean="0"/>
              <a:t>Dashboard</a:t>
            </a:r>
            <a:endParaRPr lang="en-US" sz="1200" dirty="0"/>
          </a:p>
        </p:txBody>
      </p:sp>
      <p:sp>
        <p:nvSpPr>
          <p:cNvPr id="24" name="Line Callout 1 23"/>
          <p:cNvSpPr/>
          <p:nvPr/>
        </p:nvSpPr>
        <p:spPr>
          <a:xfrm>
            <a:off x="1807201" y="5591044"/>
            <a:ext cx="1992085" cy="1114556"/>
          </a:xfrm>
          <a:prstGeom prst="borderCallout1">
            <a:avLst>
              <a:gd name="adj1" fmla="val 17422"/>
              <a:gd name="adj2" fmla="val 105328"/>
              <a:gd name="adj3" fmla="val -17800"/>
              <a:gd name="adj4" fmla="val 139262"/>
            </a:avLst>
          </a:prstGeom>
          <a:solidFill>
            <a:srgbClr val="B4B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</a:p>
          <a:p>
            <a:pPr algn="ctr"/>
            <a:r>
              <a:rPr lang="en-US" sz="1200" dirty="0" smtClean="0"/>
              <a:t>Loads an offline help menu, which contains a variety of topics about both the system and the app.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41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64891" y="273957"/>
            <a:ext cx="2997200" cy="6223000"/>
            <a:chOff x="1521691" y="317500"/>
            <a:chExt cx="2997200" cy="6223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691" y="317500"/>
              <a:ext cx="2997200" cy="6223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80272" y="1022769"/>
              <a:ext cx="2695786" cy="49208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4423472" y="979224"/>
            <a:ext cx="2695786" cy="1211525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10966" y="2573545"/>
            <a:ext cx="2305050" cy="1292872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SF UI Text" charset="0"/>
                <a:ea typeface="SF UI Text" charset="0"/>
                <a:cs typeface="SF UI Text" charset="0"/>
              </a:rPr>
              <a:t>Welcome</a:t>
            </a:r>
          </a:p>
          <a:p>
            <a:pPr algn="just"/>
            <a:r>
              <a:rPr lang="en-US" sz="800" dirty="0" smtClean="0">
                <a:solidFill>
                  <a:schemeClr val="tx1"/>
                </a:solidFill>
                <a:latin typeface="SF UI Text" charset="0"/>
                <a:ea typeface="SF UI Text" charset="0"/>
                <a:cs typeface="SF UI Text" charset="0"/>
              </a:rPr>
              <a:t>Welcome to our Moodle App! We are very proud to offer a clean, intuitive experience for you to view your course content, grades and connect with your instructors and peers.</a:t>
            </a:r>
          </a:p>
          <a:p>
            <a:pPr algn="just"/>
            <a:endParaRPr lang="en-US" sz="800" dirty="0">
              <a:solidFill>
                <a:schemeClr val="tx1"/>
              </a:solidFill>
              <a:latin typeface="SF UI Text" charset="0"/>
              <a:ea typeface="SF UI Text" charset="0"/>
              <a:cs typeface="SF UI Text" charset="0"/>
            </a:endParaRPr>
          </a:p>
          <a:p>
            <a:pPr algn="just"/>
            <a:r>
              <a:rPr lang="en-US" sz="800" dirty="0" smtClean="0">
                <a:solidFill>
                  <a:schemeClr val="tx1"/>
                </a:solidFill>
                <a:latin typeface="SF UI Text" charset="0"/>
                <a:ea typeface="SF UI Text" charset="0"/>
                <a:cs typeface="SF UI Text" charset="0"/>
              </a:rPr>
              <a:t>For popular help topics, please select an item below. If you do not see an item listed, please search or forum or </a:t>
            </a:r>
            <a:r>
              <a:rPr lang="en-US" sz="800" b="1" dirty="0" smtClean="0">
                <a:solidFill>
                  <a:schemeClr val="tx1"/>
                </a:solidFill>
                <a:latin typeface="SF UI Text" charset="0"/>
                <a:ea typeface="SF UI Text" charset="0"/>
                <a:cs typeface="SF UI Text" charset="0"/>
              </a:rPr>
              <a:t>Contact Us</a:t>
            </a:r>
            <a:r>
              <a:rPr lang="en-US" sz="800" dirty="0" smtClean="0">
                <a:solidFill>
                  <a:schemeClr val="tx1"/>
                </a:solidFill>
                <a:latin typeface="SF UI Text" charset="0"/>
                <a:ea typeface="SF UI Text" charset="0"/>
                <a:cs typeface="SF UI Text" charset="0"/>
              </a:rPr>
              <a:t> for further help.</a:t>
            </a:r>
            <a:endParaRPr lang="en-US" sz="700" dirty="0">
              <a:solidFill>
                <a:schemeClr val="tx1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06291" y="1733549"/>
            <a:ext cx="914400" cy="914400"/>
          </a:xfrm>
          <a:prstGeom prst="ellipse">
            <a:avLst/>
          </a:prstGeom>
          <a:solidFill>
            <a:schemeClr val="bg1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SF UI Text" charset="0"/>
                <a:ea typeface="SF UI Text" charset="0"/>
                <a:cs typeface="SF UI Text" charset="0"/>
              </a:rPr>
              <a:t>logo</a:t>
            </a:r>
            <a:endParaRPr lang="en-US" sz="900" dirty="0">
              <a:solidFill>
                <a:schemeClr val="tx1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44502" y="1541992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3472" y="1038579"/>
            <a:ext cx="2695786" cy="307777"/>
          </a:xfrm>
          <a:prstGeom prst="rect">
            <a:avLst/>
          </a:prstGeom>
          <a:noFill/>
        </p:spPr>
        <p:txBody>
          <a:bodyPr wrap="square" lIns="182880" rtlCol="0">
            <a:spAutoFit/>
          </a:bodyPr>
          <a:lstStyle/>
          <a:p>
            <a:r>
              <a:rPr lang="en-US" sz="1400" dirty="0" smtClean="0">
                <a:latin typeface="SF UI Text" charset="0"/>
                <a:ea typeface="SF UI Text" charset="0"/>
                <a:cs typeface="SF UI Text" charset="0"/>
              </a:rPr>
              <a:t>Help</a:t>
            </a:r>
            <a:endParaRPr lang="en-US" sz="1400" dirty="0">
              <a:latin typeface="SF UI Text" charset="0"/>
              <a:ea typeface="SF UI Text" charset="0"/>
              <a:cs typeface="SF UI Text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610966" y="1397634"/>
            <a:ext cx="23050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10965" y="4020910"/>
            <a:ext cx="1005840" cy="322490"/>
          </a:xfrm>
          <a:prstGeom prst="rect">
            <a:avLst/>
          </a:prstGeom>
          <a:solidFill>
            <a:srgbClr val="B4B4B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F UI Text" charset="0"/>
                <a:ea typeface="SF UI Text" charset="0"/>
                <a:cs typeface="SF UI Text" charset="0"/>
              </a:rPr>
              <a:t>Topic 1</a:t>
            </a:r>
            <a:endParaRPr lang="en-US" sz="1200" dirty="0">
              <a:solidFill>
                <a:schemeClr val="tx1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10176" y="4020910"/>
            <a:ext cx="1005840" cy="322490"/>
          </a:xfrm>
          <a:prstGeom prst="rect">
            <a:avLst/>
          </a:prstGeom>
          <a:solidFill>
            <a:srgbClr val="B4B4B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F UI Text" charset="0"/>
                <a:ea typeface="SF UI Text" charset="0"/>
                <a:cs typeface="SF UI Text" charset="0"/>
              </a:rPr>
              <a:t>Topic 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544613" y="1541992"/>
            <a:ext cx="457200" cy="457200"/>
            <a:chOff x="4544613" y="1541992"/>
            <a:chExt cx="457200" cy="457200"/>
          </a:xfrm>
        </p:grpSpPr>
        <p:sp>
          <p:nvSpPr>
            <p:cNvPr id="30" name="Oval 29">
              <a:hlinkClick r:id="rId3" action="ppaction://hlinksldjump"/>
            </p:cNvPr>
            <p:cNvSpPr/>
            <p:nvPr/>
          </p:nvSpPr>
          <p:spPr>
            <a:xfrm>
              <a:off x="4544613" y="1541992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F UI Text" charset="0"/>
                <a:ea typeface="SF UI Text" charset="0"/>
                <a:cs typeface="SF UI Text" charset="0"/>
              </a:endParaRPr>
            </a:p>
          </p:txBody>
        </p:sp>
        <p:sp>
          <p:nvSpPr>
            <p:cNvPr id="34" name="Right Arrow 33">
              <a:hlinkClick r:id="rId3" action="ppaction://hlinksldjump"/>
            </p:cNvPr>
            <p:cNvSpPr/>
            <p:nvPr/>
          </p:nvSpPr>
          <p:spPr>
            <a:xfrm flipH="1">
              <a:off x="4669117" y="1672823"/>
              <a:ext cx="193008" cy="189209"/>
            </a:xfrm>
            <a:prstGeom prst="rightArrow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4610965" y="4478110"/>
            <a:ext cx="1005840" cy="322490"/>
          </a:xfrm>
          <a:prstGeom prst="rect">
            <a:avLst/>
          </a:prstGeom>
          <a:solidFill>
            <a:srgbClr val="B4B4B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F UI Text" charset="0"/>
                <a:ea typeface="SF UI Text" charset="0"/>
                <a:cs typeface="SF UI Text" charset="0"/>
              </a:rPr>
              <a:t>Topic 3</a:t>
            </a:r>
            <a:endParaRPr lang="en-US" sz="1200" dirty="0">
              <a:solidFill>
                <a:schemeClr val="tx1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10176" y="4478110"/>
            <a:ext cx="1005840" cy="322490"/>
          </a:xfrm>
          <a:prstGeom prst="rect">
            <a:avLst/>
          </a:prstGeom>
          <a:solidFill>
            <a:srgbClr val="B4B4B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F UI Text" charset="0"/>
                <a:ea typeface="SF UI Text" charset="0"/>
                <a:cs typeface="SF UI Text" charset="0"/>
              </a:rPr>
              <a:t>Topic 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10965" y="4935310"/>
            <a:ext cx="1005840" cy="322490"/>
          </a:xfrm>
          <a:prstGeom prst="rect">
            <a:avLst/>
          </a:prstGeom>
          <a:solidFill>
            <a:srgbClr val="B4B4B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F UI Text" charset="0"/>
                <a:ea typeface="SF UI Text" charset="0"/>
                <a:cs typeface="SF UI Text" charset="0"/>
              </a:rPr>
              <a:t>Topic 5</a:t>
            </a:r>
            <a:endParaRPr lang="en-US" sz="1200" dirty="0">
              <a:solidFill>
                <a:schemeClr val="tx1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910176" y="4935310"/>
            <a:ext cx="1005840" cy="322490"/>
          </a:xfrm>
          <a:prstGeom prst="rect">
            <a:avLst/>
          </a:prstGeom>
          <a:solidFill>
            <a:srgbClr val="B4B4B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F UI Text" charset="0"/>
                <a:ea typeface="SF UI Text" charset="0"/>
                <a:cs typeface="SF UI Text" charset="0"/>
              </a:rPr>
              <a:t>Topic 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10965" y="5392510"/>
            <a:ext cx="1005840" cy="322490"/>
          </a:xfrm>
          <a:prstGeom prst="rect">
            <a:avLst/>
          </a:prstGeom>
          <a:solidFill>
            <a:srgbClr val="B4B4B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F UI Text" charset="0"/>
                <a:ea typeface="SF UI Text" charset="0"/>
                <a:cs typeface="SF UI Text" charset="0"/>
              </a:rPr>
              <a:t>Topic 7</a:t>
            </a:r>
            <a:endParaRPr lang="en-US" sz="1200" dirty="0">
              <a:solidFill>
                <a:schemeClr val="tx1"/>
              </a:solidFill>
              <a:latin typeface="SF UI Text" charset="0"/>
              <a:ea typeface="SF UI Text" charset="0"/>
              <a:cs typeface="SF UI Text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10176" y="5392510"/>
            <a:ext cx="1005840" cy="322490"/>
          </a:xfrm>
          <a:prstGeom prst="rect">
            <a:avLst/>
          </a:prstGeom>
          <a:solidFill>
            <a:srgbClr val="B4B4B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F UI Text" charset="0"/>
                <a:ea typeface="SF UI Text" charset="0"/>
                <a:cs typeface="SF UI Text" charset="0"/>
              </a:rPr>
              <a:t>Topic 8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62" y="1693607"/>
            <a:ext cx="182880" cy="182880"/>
          </a:xfrm>
          <a:prstGeom prst="rect">
            <a:avLst/>
          </a:prstGeom>
        </p:spPr>
      </p:pic>
      <p:sp>
        <p:nvSpPr>
          <p:cNvPr id="42" name="Line Callout 1 41"/>
          <p:cNvSpPr/>
          <p:nvPr/>
        </p:nvSpPr>
        <p:spPr>
          <a:xfrm>
            <a:off x="1807200" y="844680"/>
            <a:ext cx="1992085" cy="834238"/>
          </a:xfrm>
          <a:prstGeom prst="borderCallout1">
            <a:avLst>
              <a:gd name="adj1" fmla="val 14813"/>
              <a:gd name="adj2" fmla="val 106968"/>
              <a:gd name="adj3" fmla="val 38309"/>
              <a:gd name="adj4" fmla="val 133798"/>
            </a:avLst>
          </a:prstGeom>
          <a:solidFill>
            <a:srgbClr val="B4B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 of Page</a:t>
            </a:r>
          </a:p>
          <a:p>
            <a:pPr algn="ctr"/>
            <a:r>
              <a:rPr lang="en-US" sz="1200" dirty="0" smtClean="0"/>
              <a:t>Changes per page</a:t>
            </a:r>
            <a:endParaRPr lang="en-US" sz="1200" dirty="0"/>
          </a:p>
        </p:txBody>
      </p:sp>
      <p:sp>
        <p:nvSpPr>
          <p:cNvPr id="43" name="Line Callout 1 42"/>
          <p:cNvSpPr/>
          <p:nvPr/>
        </p:nvSpPr>
        <p:spPr>
          <a:xfrm>
            <a:off x="1807200" y="1899671"/>
            <a:ext cx="1992085" cy="834238"/>
          </a:xfrm>
          <a:prstGeom prst="borderCallout1">
            <a:avLst>
              <a:gd name="adj1" fmla="val 14813"/>
              <a:gd name="adj2" fmla="val 106968"/>
              <a:gd name="adj3" fmla="val 4583"/>
              <a:gd name="adj4" fmla="val 132285"/>
            </a:avLst>
          </a:prstGeom>
          <a:solidFill>
            <a:srgbClr val="B4B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Button</a:t>
            </a:r>
          </a:p>
          <a:p>
            <a:pPr algn="ctr"/>
            <a:r>
              <a:rPr lang="en-US" sz="1200" dirty="0" smtClean="0"/>
              <a:t>Takes you to the previous page</a:t>
            </a:r>
            <a:endParaRPr lang="en-US" sz="1200" dirty="0"/>
          </a:p>
        </p:txBody>
      </p:sp>
      <p:sp>
        <p:nvSpPr>
          <p:cNvPr id="44" name="Line Callout 1 43"/>
          <p:cNvSpPr/>
          <p:nvPr/>
        </p:nvSpPr>
        <p:spPr>
          <a:xfrm>
            <a:off x="7727697" y="1876487"/>
            <a:ext cx="1992085" cy="1117922"/>
          </a:xfrm>
          <a:prstGeom prst="borderCallout1">
            <a:avLst>
              <a:gd name="adj1" fmla="val 13609"/>
              <a:gd name="adj2" fmla="val -4003"/>
              <a:gd name="adj3" fmla="val -235"/>
              <a:gd name="adj4" fmla="val -30136"/>
            </a:avLst>
          </a:prstGeom>
          <a:solidFill>
            <a:srgbClr val="B4B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  <a:p>
            <a:pPr algn="ctr"/>
            <a:r>
              <a:rPr lang="en-US" sz="1200" dirty="0" smtClean="0"/>
              <a:t>Opens a new email to the support email address,</a:t>
            </a:r>
          </a:p>
          <a:p>
            <a:pPr algn="ctr"/>
            <a:r>
              <a:rPr lang="en-US" sz="1200" dirty="0" smtClean="0"/>
              <a:t>Or, in-app support via database</a:t>
            </a:r>
            <a:endParaRPr lang="en-US" sz="1200" dirty="0"/>
          </a:p>
        </p:txBody>
      </p:sp>
      <p:sp>
        <p:nvSpPr>
          <p:cNvPr id="45" name="Line Callout 1 44"/>
          <p:cNvSpPr/>
          <p:nvPr/>
        </p:nvSpPr>
        <p:spPr>
          <a:xfrm>
            <a:off x="1807199" y="2949208"/>
            <a:ext cx="1992085" cy="834238"/>
          </a:xfrm>
          <a:prstGeom prst="borderCallout1">
            <a:avLst>
              <a:gd name="adj1" fmla="val 14813"/>
              <a:gd name="adj2" fmla="val 106968"/>
              <a:gd name="adj3" fmla="val -18302"/>
              <a:gd name="adj4" fmla="val 133294"/>
            </a:avLst>
          </a:prstGeom>
          <a:solidFill>
            <a:srgbClr val="B4B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</a:t>
            </a:r>
          </a:p>
          <a:p>
            <a:pPr algn="ctr"/>
            <a:r>
              <a:rPr lang="en-US" sz="1200" dirty="0" smtClean="0"/>
              <a:t>How to use </a:t>
            </a:r>
            <a:r>
              <a:rPr lang="en-US" sz="1200" b="1" dirty="0" smtClean="0"/>
              <a:t>Help</a:t>
            </a:r>
            <a:r>
              <a:rPr lang="en-US" sz="1200" dirty="0" smtClean="0"/>
              <a:t> menu</a:t>
            </a:r>
            <a:endParaRPr lang="en-US" sz="1200" dirty="0"/>
          </a:p>
        </p:txBody>
      </p:sp>
      <p:sp>
        <p:nvSpPr>
          <p:cNvPr id="46" name="Line Callout 1 45"/>
          <p:cNvSpPr/>
          <p:nvPr/>
        </p:nvSpPr>
        <p:spPr>
          <a:xfrm>
            <a:off x="7729699" y="3216230"/>
            <a:ext cx="1992085" cy="834238"/>
          </a:xfrm>
          <a:prstGeom prst="borderCallout1">
            <a:avLst>
              <a:gd name="adj1" fmla="val 16018"/>
              <a:gd name="adj2" fmla="val -5012"/>
              <a:gd name="adj3" fmla="val 85284"/>
              <a:gd name="adj4" fmla="val -49809"/>
            </a:avLst>
          </a:prstGeom>
          <a:solidFill>
            <a:srgbClr val="B4B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Topics</a:t>
            </a:r>
          </a:p>
          <a:p>
            <a:pPr algn="ctr"/>
            <a:r>
              <a:rPr lang="en-US" sz="1200" dirty="0" smtClean="0"/>
              <a:t>List of top 8 topics viewed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7727696" y="5096555"/>
            <a:ext cx="4464303" cy="1761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Animation Notes: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The top navigation bar will animate to a smaller height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The back button and contact button will “roll” or slide in from the sides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The logo icon moves up with the navigation bar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Everything below the logo will animate up from the bottom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5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266</Words>
  <Application>Microsoft Macintosh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SF UI Text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21</cp:revision>
  <cp:lastPrinted>2017-01-20T03:41:45Z</cp:lastPrinted>
  <dcterms:created xsi:type="dcterms:W3CDTF">2017-01-19T23:57:35Z</dcterms:created>
  <dcterms:modified xsi:type="dcterms:W3CDTF">2017-01-20T05:53:31Z</dcterms:modified>
</cp:coreProperties>
</file>