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6.xml"/><Relationship Id="rId22" Type="http://schemas.openxmlformats.org/officeDocument/2006/relationships/font" Target="fonts/Montserrat-italic.fntdata"/><Relationship Id="rId10" Type="http://schemas.openxmlformats.org/officeDocument/2006/relationships/slide" Target="slides/slide5.xml"/><Relationship Id="rId21"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53d0a866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53d0a866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53d0a866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53d0a866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Grading is already a time consuming and redundant task, and Moodle’s user interface doesn’t aid in making the grading process more efficient.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When you grade on Moodle you can either enter the feedback directly into Moodle’s web page or download a CSV file, edit/enter the feedback into the csv file, and then reupload it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One issue with both of these methods is that the feedback has to be manually entered each time, and the same feedback is often repeated on numerous student submissions.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Another issue, when entering feedback into the CSV file, is that you have to fit all the feedback into one line in a single cell. And, if a grader decides to change the number of points taken off for a specific mistake, they have to manually go back and change all of the scores for that specific mistake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53d0a866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53d0a866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Make a web app where a student grader or professor would download an assignment’s CSV file from Moodle, upload it, and then our app will parse through the file to nicely display the CSV file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application will display a full chart of the students’ full name, their Calvin email, their grade for the assignment, and the feedback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All of the feedback strings and their point values will be stored into a saved list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Using this list, a grader can then just check off the feedback that applies to each student’s submission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Our application will also keep track of the feedback given to each student, so if the grader modifies the custom feedback or the deduction value, if saved, the change will be reflected globally.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Finally, the application will also display assignment statistics: the frequency of each feedback, the average score, standard deviation, median, and mode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53d0a866c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53d0a866c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Make a web app where a student grader or professor would download an assignment’s CSV file from Moodle, upload it, and then our app will parse through the file to nicely display the CSV file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application will display a full chart of the students’ full name, their Calvin email, their grade for the assignment, and the feedback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All of the feedback strings and their point values will be stored into a saved list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Using this list, a grader can then just check off the feedback that applies to each student’s submission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Our application will also keep track of the feedback given to each student, so if the grader modifies the custom feedback or the deduction value, if saved, the change will be reflected globally.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Finally, the application will also display assignment statistics: the frequency of each feedback, the average score, standard deviation, median, and mode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53d0a866c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53d0a866c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Make a web app where a student grader or professor would download an assignment’s CSV file from Moodle, upload it, and then our app will parse through the file to nicely display the CSV file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application will display a full chart of the students’ full name, their Calvin email, their grade for the assignment, and the feedback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All of the feedback strings and their point values will be stored into a saved list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Using this list, a grader can then just check off the feedback that applies to each student’s submission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Our application will also keep track of the feedback given to each student, so if the grader modifies the custom feedback or the deduction value, if saved, the change will be reflected globally.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Finally, the application will also display assignment statistics: the frequency of each feedback, the average score, standard deviation, median, and mode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32cbf1e6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32cbf1e6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Make a web app where a student grader or professor would download an assignment’s CSV file from Moodle, upload it, and then our app will parse through the file to nicely display the CSV file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application will display a full chart of the students’ full name, their Calvin email, their grade for the assignment, and the feedback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All of the feedback strings and their point values will be stored into a saved list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Using this list, a grader can then just check off the feedback that applies to each student’s submission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Our application will also keep track of the feedback given to each student, so if the grader modifies the custom feedback or the deduction value, if saved, the change will be reflected globally.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Finally, the application will also display assignment statistics: the frequency of each feedback, the average score, standard deviation, median, and mode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53d0a866c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53d0a866c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Make a web app where a student grader or professor would download an assignment’s CSV file from Moodle, upload it, and then our app will parse through the file to nicely display the CSV file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application will display a full chart of the students’ full name, their Calvin email, their grade for the assignment, and the feedback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All of the feedback strings and their point values will be stored into a saved list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Using this list, a grader can then just check off the feedback that applies to each student’s submission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Our application will also keep track of the feedback given to each student, so if the grader modifies the custom feedback or the deduction value, if saved, the change will be reflected globally.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Finally, the application will also display assignment statistics: the frequency of each feedback, the average score, standard deviation, median, and mode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53d0a866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53d0a866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Angular as our web app framework</a:t>
            </a:r>
            <a:endParaRPr/>
          </a:p>
          <a:p>
            <a:pPr indent="-298450" lvl="0" marL="457200" rtl="0" algn="l">
              <a:spcBef>
                <a:spcPts val="0"/>
              </a:spcBef>
              <a:spcAft>
                <a:spcPts val="0"/>
              </a:spcAft>
              <a:buSzPts val="1100"/>
              <a:buChar char="●"/>
            </a:pPr>
            <a:r>
              <a:rPr lang="en"/>
              <a:t>Bootstrap for our UI library</a:t>
            </a:r>
            <a:endParaRPr/>
          </a:p>
          <a:p>
            <a:pPr indent="-298450" lvl="0" marL="457200" rtl="0" algn="l">
              <a:spcBef>
                <a:spcPts val="0"/>
              </a:spcBef>
              <a:spcAft>
                <a:spcPts val="0"/>
              </a:spcAft>
              <a:buSzPts val="1100"/>
              <a:buChar char="●"/>
            </a:pPr>
            <a:r>
              <a:rPr lang="en"/>
              <a:t>Apex Charts for creating graphs of the homework stats</a:t>
            </a:r>
            <a:endParaRPr/>
          </a:p>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we are practicing end-to-end testing using Cypress </a:t>
            </a:r>
            <a:r>
              <a:rPr lang="en" sz="1200">
                <a:solidFill>
                  <a:srgbClr val="202124"/>
                </a:solidFill>
                <a:highlight>
                  <a:srgbClr val="FFFFFF"/>
                </a:highlight>
                <a:latin typeface="Roboto"/>
                <a:ea typeface="Roboto"/>
                <a:cs typeface="Roboto"/>
                <a:sym typeface="Roboto"/>
              </a:rPr>
              <a:t>refers to </a:t>
            </a:r>
            <a:r>
              <a:rPr b="1" lang="en" sz="1200">
                <a:solidFill>
                  <a:srgbClr val="202124"/>
                </a:solidFill>
                <a:highlight>
                  <a:srgbClr val="FFFFFF"/>
                </a:highlight>
                <a:latin typeface="Roboto"/>
                <a:ea typeface="Roboto"/>
                <a:cs typeface="Roboto"/>
                <a:sym typeface="Roboto"/>
              </a:rPr>
              <a:t>a software testing method that involves testing an application's workflow from beginning to end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rgbClr val="202124"/>
                </a:solidFill>
                <a:highlight>
                  <a:srgbClr val="FFFFFF"/>
                </a:highlight>
                <a:latin typeface="Roboto"/>
                <a:ea typeface="Roboto"/>
                <a:cs typeface="Roboto"/>
                <a:sym typeface="Roboto"/>
              </a:rPr>
              <a:t>This method basically aims to replicate real user scenarios so that the system can be validated for integration and data integrity</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550feed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550feed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25272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dZu8Q1Ookd4"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19150"/>
            <a:ext cx="8520600" cy="1463400"/>
          </a:xfrm>
          <a:prstGeom prst="rect">
            <a:avLst/>
          </a:prstGeom>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Moodle Grading App</a:t>
            </a:r>
            <a:endParaRPr>
              <a:latin typeface="Montserrat"/>
              <a:ea typeface="Montserrat"/>
              <a:cs typeface="Montserrat"/>
              <a:sym typeface="Montserrat"/>
            </a:endParaRPr>
          </a:p>
          <a:p>
            <a:pPr indent="0" lvl="0" marL="0" rtl="0" algn="ctr">
              <a:spcBef>
                <a:spcPts val="0"/>
              </a:spcBef>
              <a:spcAft>
                <a:spcPts val="0"/>
              </a:spcAft>
              <a:buNone/>
            </a:pPr>
            <a:r>
              <a:rPr lang="en" sz="2000">
                <a:solidFill>
                  <a:srgbClr val="778AD5"/>
                </a:solidFill>
                <a:latin typeface="Montserrat"/>
                <a:ea typeface="Montserrat"/>
                <a:cs typeface="Montserrat"/>
                <a:sym typeface="Montserrat"/>
              </a:rPr>
              <a:t>Senior Project: Final Presentation</a:t>
            </a:r>
            <a:endParaRPr sz="2000">
              <a:solidFill>
                <a:srgbClr val="778AD5"/>
              </a:solidFill>
              <a:latin typeface="Montserrat"/>
              <a:ea typeface="Montserrat"/>
              <a:cs typeface="Montserrat"/>
              <a:sym typeface="Montserrat"/>
            </a:endParaRPr>
          </a:p>
        </p:txBody>
      </p:sp>
      <p:sp>
        <p:nvSpPr>
          <p:cNvPr id="55" name="Google Shape;55;p13"/>
          <p:cNvSpPr txBox="1"/>
          <p:nvPr>
            <p:ph idx="1" type="subTitle"/>
          </p:nvPr>
        </p:nvSpPr>
        <p:spPr>
          <a:xfrm>
            <a:off x="649375" y="4007125"/>
            <a:ext cx="46323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BBBBBB"/>
                </a:solidFill>
                <a:latin typeface="Montserrat"/>
                <a:ea typeface="Montserrat"/>
                <a:cs typeface="Montserrat"/>
                <a:sym typeface="Montserrat"/>
              </a:rPr>
              <a:t>Developers: Emily Costa &amp; Michael Sisko</a:t>
            </a:r>
            <a:endParaRPr sz="1600">
              <a:solidFill>
                <a:srgbClr val="BBBBBB"/>
              </a:solidFill>
              <a:latin typeface="Montserrat"/>
              <a:ea typeface="Montserrat"/>
              <a:cs typeface="Montserrat"/>
              <a:sym typeface="Montserrat"/>
            </a:endParaRPr>
          </a:p>
          <a:p>
            <a:pPr indent="0" lvl="0" marL="0" rtl="0" algn="l">
              <a:spcBef>
                <a:spcPts val="0"/>
              </a:spcBef>
              <a:spcAft>
                <a:spcPts val="0"/>
              </a:spcAft>
              <a:buNone/>
            </a:pPr>
            <a:r>
              <a:rPr lang="en" sz="1600">
                <a:solidFill>
                  <a:srgbClr val="BBBBBB"/>
                </a:solidFill>
                <a:latin typeface="Montserrat"/>
                <a:ea typeface="Montserrat"/>
                <a:cs typeface="Montserrat"/>
                <a:sym typeface="Montserrat"/>
              </a:rPr>
              <a:t>Advisor: Victor Norman</a:t>
            </a:r>
            <a:endParaRPr sz="1600">
              <a:solidFill>
                <a:srgbClr val="BBBBBB"/>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20">
                <a:latin typeface="Montserrat"/>
                <a:ea typeface="Montserrat"/>
                <a:cs typeface="Montserrat"/>
                <a:sym typeface="Montserrat"/>
              </a:rPr>
              <a:t>Questions?</a:t>
            </a:r>
            <a:endParaRPr sz="332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Background &amp; Problem</a:t>
            </a:r>
            <a:endParaRPr>
              <a:latin typeface="Montserrat"/>
              <a:ea typeface="Montserrat"/>
              <a:cs typeface="Montserrat"/>
              <a:sym typeface="Montserrat"/>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EA6A62"/>
              </a:buClr>
              <a:buSzPts val="1800"/>
              <a:buFont typeface="Montserrat"/>
              <a:buChar char="●"/>
            </a:pPr>
            <a:r>
              <a:rPr lang="en">
                <a:solidFill>
                  <a:srgbClr val="EA6A62"/>
                </a:solidFill>
                <a:latin typeface="Montserrat"/>
                <a:ea typeface="Montserrat"/>
                <a:cs typeface="Montserrat"/>
                <a:sym typeface="Montserrat"/>
              </a:rPr>
              <a:t>Moodle’s UI is not efficient</a:t>
            </a:r>
            <a:endParaRPr>
              <a:solidFill>
                <a:srgbClr val="EA6A62"/>
              </a:solidFill>
              <a:latin typeface="Montserrat"/>
              <a:ea typeface="Montserrat"/>
              <a:cs typeface="Montserrat"/>
              <a:sym typeface="Montserrat"/>
            </a:endParaRPr>
          </a:p>
          <a:p>
            <a:pPr indent="-342900" lvl="0" marL="457200" rtl="0" algn="l">
              <a:spcBef>
                <a:spcPts val="0"/>
              </a:spcBef>
              <a:spcAft>
                <a:spcPts val="0"/>
              </a:spcAft>
              <a:buClr>
                <a:srgbClr val="EA6A62"/>
              </a:buClr>
              <a:buSzPts val="1800"/>
              <a:buFont typeface="Montserrat"/>
              <a:buChar char="●"/>
            </a:pPr>
            <a:r>
              <a:rPr lang="en">
                <a:solidFill>
                  <a:srgbClr val="EA6A62"/>
                </a:solidFill>
                <a:latin typeface="Montserrat"/>
                <a:ea typeface="Montserrat"/>
                <a:cs typeface="Montserrat"/>
                <a:sym typeface="Montserrat"/>
              </a:rPr>
              <a:t>Grading is time consuming and redundant</a:t>
            </a:r>
            <a:endParaRPr>
              <a:solidFill>
                <a:srgbClr val="EA6A62"/>
              </a:solidFill>
              <a:latin typeface="Montserrat"/>
              <a:ea typeface="Montserrat"/>
              <a:cs typeface="Montserrat"/>
              <a:sym typeface="Montserrat"/>
            </a:endParaRPr>
          </a:p>
          <a:p>
            <a:pPr indent="-342900" lvl="0" marL="457200" rtl="0" algn="l">
              <a:spcBef>
                <a:spcPts val="0"/>
              </a:spcBef>
              <a:spcAft>
                <a:spcPts val="0"/>
              </a:spcAft>
              <a:buClr>
                <a:srgbClr val="EA6A62"/>
              </a:buClr>
              <a:buSzPts val="1800"/>
              <a:buFont typeface="Montserrat"/>
              <a:buChar char="●"/>
            </a:pPr>
            <a:r>
              <a:rPr lang="en">
                <a:solidFill>
                  <a:srgbClr val="EA6A62"/>
                </a:solidFill>
                <a:latin typeface="Montserrat"/>
                <a:ea typeface="Montserrat"/>
                <a:cs typeface="Montserrat"/>
                <a:sym typeface="Montserrat"/>
              </a:rPr>
              <a:t>Two options: edit in web browser or download CSV file</a:t>
            </a:r>
            <a:endParaRPr>
              <a:solidFill>
                <a:srgbClr val="EA6A62"/>
              </a:solidFill>
              <a:latin typeface="Montserrat"/>
              <a:ea typeface="Montserrat"/>
              <a:cs typeface="Montserrat"/>
              <a:sym typeface="Montserrat"/>
            </a:endParaRPr>
          </a:p>
          <a:p>
            <a:pPr indent="0" lvl="0" marL="45720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7744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Our Solution - Moodle Grading Assistant</a:t>
            </a:r>
            <a:endParaRPr>
              <a:latin typeface="Montserrat"/>
              <a:ea typeface="Montserrat"/>
              <a:cs typeface="Montserrat"/>
              <a:sym typeface="Montserrat"/>
            </a:endParaRPr>
          </a:p>
        </p:txBody>
      </p:sp>
      <p:sp>
        <p:nvSpPr>
          <p:cNvPr id="67" name="Google Shape;67;p15"/>
          <p:cNvSpPr txBox="1"/>
          <p:nvPr>
            <p:ph idx="1" type="body"/>
          </p:nvPr>
        </p:nvSpPr>
        <p:spPr>
          <a:xfrm>
            <a:off x="370200" y="1075700"/>
            <a:ext cx="4201800" cy="7431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rgbClr val="5AA263"/>
              </a:buClr>
              <a:buSzPts val="1800"/>
              <a:buFont typeface="Montserrat"/>
              <a:buChar char="●"/>
            </a:pPr>
            <a:r>
              <a:rPr lang="en">
                <a:solidFill>
                  <a:srgbClr val="5AA263"/>
                </a:solidFill>
                <a:latin typeface="Montserrat"/>
                <a:ea typeface="Montserrat"/>
                <a:cs typeface="Montserrat"/>
                <a:sym typeface="Montserrat"/>
              </a:rPr>
              <a:t>Custom feedback</a:t>
            </a:r>
            <a:endParaRPr>
              <a:solidFill>
                <a:srgbClr val="5AA263"/>
              </a:solidFill>
              <a:latin typeface="Montserrat"/>
              <a:ea typeface="Montserrat"/>
              <a:cs typeface="Montserrat"/>
              <a:sym typeface="Montserrat"/>
            </a:endParaRPr>
          </a:p>
          <a:p>
            <a:pPr indent="-342900" lvl="0" marL="457200" rtl="0" algn="l">
              <a:lnSpc>
                <a:spcPct val="95000"/>
              </a:lnSpc>
              <a:spcBef>
                <a:spcPts val="0"/>
              </a:spcBef>
              <a:spcAft>
                <a:spcPts val="0"/>
              </a:spcAft>
              <a:buClr>
                <a:srgbClr val="5AA263"/>
              </a:buClr>
              <a:buSzPts val="1800"/>
              <a:buFont typeface="Montserrat"/>
              <a:buChar char="●"/>
            </a:pPr>
            <a:r>
              <a:rPr lang="en">
                <a:solidFill>
                  <a:srgbClr val="5AA263"/>
                </a:solidFill>
                <a:latin typeface="Montserrat"/>
                <a:ea typeface="Montserrat"/>
                <a:cs typeface="Montserrat"/>
                <a:sym typeface="Montserrat"/>
              </a:rPr>
              <a:t>Globally reflected changes</a:t>
            </a:r>
            <a:endParaRPr>
              <a:solidFill>
                <a:srgbClr val="5AA263"/>
              </a:solidFill>
              <a:latin typeface="Montserrat"/>
              <a:ea typeface="Montserrat"/>
              <a:cs typeface="Montserrat"/>
              <a:sym typeface="Montserrat"/>
            </a:endParaRPr>
          </a:p>
        </p:txBody>
      </p:sp>
      <p:pic>
        <p:nvPicPr>
          <p:cNvPr id="68" name="Google Shape;68;p15"/>
          <p:cNvPicPr preferRelativeResize="0"/>
          <p:nvPr/>
        </p:nvPicPr>
        <p:blipFill>
          <a:blip r:embed="rId3">
            <a:alphaModFix/>
          </a:blip>
          <a:stretch>
            <a:fillRect/>
          </a:stretch>
        </p:blipFill>
        <p:spPr>
          <a:xfrm>
            <a:off x="699600" y="1818792"/>
            <a:ext cx="7744799" cy="3150108"/>
          </a:xfrm>
          <a:prstGeom prst="rect">
            <a:avLst/>
          </a:prstGeom>
          <a:noFill/>
          <a:ln cap="flat" cmpd="sng" w="19050">
            <a:solidFill>
              <a:srgbClr val="999999"/>
            </a:solidFill>
            <a:prstDash val="solid"/>
            <a:round/>
            <a:headEnd len="sm" w="sm" type="none"/>
            <a:tailEnd len="sm" w="sm" type="none"/>
          </a:ln>
        </p:spPr>
      </p:pic>
      <p:sp>
        <p:nvSpPr>
          <p:cNvPr id="69" name="Google Shape;69;p15"/>
          <p:cNvSpPr txBox="1"/>
          <p:nvPr/>
        </p:nvSpPr>
        <p:spPr>
          <a:xfrm>
            <a:off x="5730425" y="1938325"/>
            <a:ext cx="2661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2"/>
                </a:solidFill>
                <a:latin typeface="Montserrat"/>
                <a:ea typeface="Montserrat"/>
                <a:cs typeface="Montserrat"/>
                <a:sym typeface="Montserrat"/>
              </a:rPr>
              <a:t>*** The names on this list are not real students.</a:t>
            </a:r>
            <a:endParaRPr sz="800">
              <a:solidFill>
                <a:schemeClr val="lt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7744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Our Solution - Moodle Grading Assistant</a:t>
            </a:r>
            <a:endParaRPr>
              <a:latin typeface="Montserrat"/>
              <a:ea typeface="Montserrat"/>
              <a:cs typeface="Montserrat"/>
              <a:sym typeface="Montserrat"/>
            </a:endParaRPr>
          </a:p>
        </p:txBody>
      </p:sp>
      <p:sp>
        <p:nvSpPr>
          <p:cNvPr id="75" name="Google Shape;75;p16"/>
          <p:cNvSpPr txBox="1"/>
          <p:nvPr>
            <p:ph idx="1" type="body"/>
          </p:nvPr>
        </p:nvSpPr>
        <p:spPr>
          <a:xfrm>
            <a:off x="370200" y="965725"/>
            <a:ext cx="4201800" cy="4641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rgbClr val="5AA263"/>
              </a:buClr>
              <a:buSzPts val="1800"/>
              <a:buFont typeface="Montserrat"/>
              <a:buChar char="●"/>
            </a:pPr>
            <a:r>
              <a:rPr lang="en">
                <a:solidFill>
                  <a:srgbClr val="5AA263"/>
                </a:solidFill>
                <a:latin typeface="Montserrat"/>
                <a:ea typeface="Montserrat"/>
                <a:cs typeface="Montserrat"/>
                <a:sym typeface="Montserrat"/>
              </a:rPr>
              <a:t>Display grade statistics</a:t>
            </a:r>
            <a:endParaRPr>
              <a:solidFill>
                <a:srgbClr val="5AA263"/>
              </a:solidFill>
              <a:latin typeface="Montserrat"/>
              <a:ea typeface="Montserrat"/>
              <a:cs typeface="Montserrat"/>
              <a:sym typeface="Montserrat"/>
            </a:endParaRPr>
          </a:p>
        </p:txBody>
      </p:sp>
      <p:pic>
        <p:nvPicPr>
          <p:cNvPr id="76" name="Google Shape;76;p16"/>
          <p:cNvPicPr preferRelativeResize="0"/>
          <p:nvPr/>
        </p:nvPicPr>
        <p:blipFill>
          <a:blip r:embed="rId3">
            <a:alphaModFix/>
          </a:blip>
          <a:stretch>
            <a:fillRect/>
          </a:stretch>
        </p:blipFill>
        <p:spPr>
          <a:xfrm>
            <a:off x="1276675" y="1435375"/>
            <a:ext cx="6590653" cy="3581726"/>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Application in action...</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title="App Demo">
            <a:hlinkClick r:id="rId3"/>
          </p:cNvPr>
          <p:cNvPicPr preferRelativeResize="0"/>
          <p:nvPr/>
        </p:nvPicPr>
        <p:blipFill>
          <a:blip r:embed="rId4">
            <a:alphaModFix/>
          </a:blip>
          <a:stretch>
            <a:fillRect/>
          </a:stretch>
        </p:blipFill>
        <p:spPr>
          <a:xfrm>
            <a:off x="1331563" y="141425"/>
            <a:ext cx="6480875" cy="48646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Our Development Process</a:t>
            </a:r>
            <a:endParaRPr>
              <a:latin typeface="Montserrat"/>
              <a:ea typeface="Montserrat"/>
              <a:cs typeface="Montserrat"/>
              <a:sym typeface="Montserrat"/>
            </a:endParaRPr>
          </a:p>
        </p:txBody>
      </p:sp>
      <p:sp>
        <p:nvSpPr>
          <p:cNvPr id="92" name="Google Shape;92;p19"/>
          <p:cNvSpPr txBox="1"/>
          <p:nvPr>
            <p:ph idx="1" type="body"/>
          </p:nvPr>
        </p:nvSpPr>
        <p:spPr>
          <a:xfrm>
            <a:off x="311700" y="1152475"/>
            <a:ext cx="8083200" cy="1470000"/>
          </a:xfrm>
          <a:prstGeom prst="rect">
            <a:avLst/>
          </a:prstGeom>
        </p:spPr>
        <p:txBody>
          <a:bodyPr anchorCtr="0" anchor="t" bIns="91425" lIns="91425" spcFirstLastPara="1" rIns="91425" wrap="square" tIns="91425">
            <a:noAutofit/>
          </a:bodyPr>
          <a:lstStyle/>
          <a:p>
            <a:pPr indent="-344805" lvl="0" marL="457200" rtl="0" algn="l">
              <a:lnSpc>
                <a:spcPct val="95000"/>
              </a:lnSpc>
              <a:spcBef>
                <a:spcPts val="0"/>
              </a:spcBef>
              <a:spcAft>
                <a:spcPts val="0"/>
              </a:spcAft>
              <a:buClr>
                <a:srgbClr val="778AD5"/>
              </a:buClr>
              <a:buSzPts val="1830"/>
              <a:buFont typeface="Montserrat"/>
              <a:buChar char="●"/>
            </a:pPr>
            <a:r>
              <a:rPr lang="en" sz="1829">
                <a:solidFill>
                  <a:srgbClr val="778AD5"/>
                </a:solidFill>
                <a:latin typeface="Montserrat"/>
                <a:ea typeface="Montserrat"/>
                <a:cs typeface="Montserrat"/>
                <a:sym typeface="Montserrat"/>
              </a:rPr>
              <a:t>End-to-end tests using Cypress</a:t>
            </a:r>
            <a:endParaRPr sz="1829">
              <a:solidFill>
                <a:srgbClr val="778AD5"/>
              </a:solidFill>
              <a:latin typeface="Montserrat"/>
              <a:ea typeface="Montserrat"/>
              <a:cs typeface="Montserrat"/>
              <a:sym typeface="Montserrat"/>
            </a:endParaRPr>
          </a:p>
          <a:p>
            <a:pPr indent="-344805" lvl="0" marL="457200" rtl="0" algn="l">
              <a:lnSpc>
                <a:spcPct val="95000"/>
              </a:lnSpc>
              <a:spcBef>
                <a:spcPts val="0"/>
              </a:spcBef>
              <a:spcAft>
                <a:spcPts val="0"/>
              </a:spcAft>
              <a:buClr>
                <a:srgbClr val="778AD5"/>
              </a:buClr>
              <a:buSzPts val="1830"/>
              <a:buFont typeface="Montserrat"/>
              <a:buChar char="●"/>
            </a:pPr>
            <a:r>
              <a:rPr lang="en" sz="1829">
                <a:solidFill>
                  <a:srgbClr val="778AD5"/>
                </a:solidFill>
                <a:latin typeface="Montserrat"/>
                <a:ea typeface="Montserrat"/>
                <a:cs typeface="Montserrat"/>
                <a:sym typeface="Montserrat"/>
              </a:rPr>
              <a:t>User story implementation</a:t>
            </a:r>
            <a:endParaRPr sz="1829">
              <a:solidFill>
                <a:srgbClr val="778AD5"/>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Developing Tools</a:t>
            </a:r>
            <a:endParaRPr>
              <a:latin typeface="Montserrat"/>
              <a:ea typeface="Montserrat"/>
              <a:cs typeface="Montserrat"/>
              <a:sym typeface="Montserrat"/>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778AD5"/>
              </a:buClr>
              <a:buSzPts val="1800"/>
              <a:buFont typeface="Montserrat"/>
              <a:buChar char="●"/>
            </a:pPr>
            <a:r>
              <a:rPr lang="en">
                <a:solidFill>
                  <a:srgbClr val="778AD5"/>
                </a:solidFill>
                <a:latin typeface="Montserrat"/>
                <a:ea typeface="Montserrat"/>
                <a:cs typeface="Montserrat"/>
                <a:sym typeface="Montserrat"/>
              </a:rPr>
              <a:t>Angular</a:t>
            </a:r>
            <a:endParaRPr>
              <a:solidFill>
                <a:srgbClr val="778AD5"/>
              </a:solidFill>
              <a:latin typeface="Montserrat"/>
              <a:ea typeface="Montserrat"/>
              <a:cs typeface="Montserrat"/>
              <a:sym typeface="Montserrat"/>
            </a:endParaRPr>
          </a:p>
          <a:p>
            <a:pPr indent="-342900" lvl="0" marL="457200" rtl="0" algn="l">
              <a:spcBef>
                <a:spcPts val="0"/>
              </a:spcBef>
              <a:spcAft>
                <a:spcPts val="0"/>
              </a:spcAft>
              <a:buClr>
                <a:srgbClr val="778AD5"/>
              </a:buClr>
              <a:buSzPts val="1800"/>
              <a:buFont typeface="Montserrat"/>
              <a:buChar char="●"/>
            </a:pPr>
            <a:r>
              <a:rPr lang="en">
                <a:solidFill>
                  <a:srgbClr val="778AD5"/>
                </a:solidFill>
                <a:latin typeface="Montserrat"/>
                <a:ea typeface="Montserrat"/>
                <a:cs typeface="Montserrat"/>
                <a:sym typeface="Montserrat"/>
              </a:rPr>
              <a:t>Bootstrap</a:t>
            </a:r>
            <a:endParaRPr>
              <a:solidFill>
                <a:srgbClr val="778AD5"/>
              </a:solidFill>
              <a:latin typeface="Montserrat"/>
              <a:ea typeface="Montserrat"/>
              <a:cs typeface="Montserrat"/>
              <a:sym typeface="Montserrat"/>
            </a:endParaRPr>
          </a:p>
          <a:p>
            <a:pPr indent="-342900" lvl="0" marL="457200" rtl="0" algn="l">
              <a:spcBef>
                <a:spcPts val="0"/>
              </a:spcBef>
              <a:spcAft>
                <a:spcPts val="0"/>
              </a:spcAft>
              <a:buClr>
                <a:srgbClr val="778AD5"/>
              </a:buClr>
              <a:buSzPts val="1800"/>
              <a:buFont typeface="Montserrat"/>
              <a:buChar char="●"/>
            </a:pPr>
            <a:r>
              <a:rPr lang="en">
                <a:solidFill>
                  <a:srgbClr val="778AD5"/>
                </a:solidFill>
                <a:latin typeface="Montserrat"/>
                <a:ea typeface="Montserrat"/>
                <a:cs typeface="Montserrat"/>
                <a:sym typeface="Montserrat"/>
              </a:rPr>
              <a:t>Apex Charts</a:t>
            </a:r>
            <a:endParaRPr>
              <a:solidFill>
                <a:srgbClr val="778AD5"/>
              </a:solidFill>
              <a:latin typeface="Montserrat"/>
              <a:ea typeface="Montserrat"/>
              <a:cs typeface="Montserrat"/>
              <a:sym typeface="Montserrat"/>
            </a:endParaRPr>
          </a:p>
          <a:p>
            <a:pPr indent="-342900" lvl="0" marL="457200" rtl="0" algn="l">
              <a:spcBef>
                <a:spcPts val="0"/>
              </a:spcBef>
              <a:spcAft>
                <a:spcPts val="0"/>
              </a:spcAft>
              <a:buClr>
                <a:srgbClr val="778AD5"/>
              </a:buClr>
              <a:buSzPts val="1800"/>
              <a:buFont typeface="Montserrat"/>
              <a:buChar char="●"/>
            </a:pPr>
            <a:r>
              <a:rPr lang="en">
                <a:solidFill>
                  <a:srgbClr val="778AD5"/>
                </a:solidFill>
                <a:latin typeface="Montserrat"/>
                <a:ea typeface="Montserrat"/>
                <a:cs typeface="Montserrat"/>
                <a:sym typeface="Montserrat"/>
              </a:rPr>
              <a:t>Cypress </a:t>
            </a:r>
            <a:endParaRPr>
              <a:solidFill>
                <a:srgbClr val="778AD5"/>
              </a:solidFill>
              <a:latin typeface="Montserrat"/>
              <a:ea typeface="Montserrat"/>
              <a:cs typeface="Montserrat"/>
              <a:sym typeface="Montserrat"/>
            </a:endParaRPr>
          </a:p>
          <a:p>
            <a:pPr indent="-342900" lvl="0" marL="457200" rtl="0" algn="l">
              <a:spcBef>
                <a:spcPts val="0"/>
              </a:spcBef>
              <a:spcAft>
                <a:spcPts val="0"/>
              </a:spcAft>
              <a:buClr>
                <a:srgbClr val="778AD5"/>
              </a:buClr>
              <a:buSzPts val="1800"/>
              <a:buFont typeface="Montserrat"/>
              <a:buChar char="●"/>
            </a:pPr>
            <a:r>
              <a:rPr lang="en">
                <a:solidFill>
                  <a:srgbClr val="778AD5"/>
                </a:solidFill>
                <a:latin typeface="Montserrat"/>
                <a:ea typeface="Montserrat"/>
                <a:cs typeface="Montserrat"/>
                <a:sym typeface="Montserrat"/>
              </a:rPr>
              <a:t>GitHub</a:t>
            </a:r>
            <a:endParaRPr>
              <a:solidFill>
                <a:srgbClr val="778AD5"/>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Design Norms</a:t>
            </a:r>
            <a:endParaRPr>
              <a:latin typeface="Montserrat"/>
              <a:ea typeface="Montserrat"/>
              <a:cs typeface="Montserrat"/>
              <a:sym typeface="Montserrat"/>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5AA263"/>
              </a:buClr>
              <a:buSzPts val="1800"/>
              <a:buFont typeface="Montserrat"/>
              <a:buChar char="●"/>
            </a:pPr>
            <a:r>
              <a:rPr lang="en">
                <a:solidFill>
                  <a:srgbClr val="5AA263"/>
                </a:solidFill>
                <a:latin typeface="Montserrat"/>
                <a:ea typeface="Montserrat"/>
                <a:cs typeface="Montserrat"/>
                <a:sym typeface="Montserrat"/>
              </a:rPr>
              <a:t>Cultural Appropriateness</a:t>
            </a:r>
            <a:endParaRPr>
              <a:solidFill>
                <a:srgbClr val="5AA263"/>
              </a:solidFill>
              <a:latin typeface="Montserrat"/>
              <a:ea typeface="Montserrat"/>
              <a:cs typeface="Montserrat"/>
              <a:sym typeface="Montserrat"/>
            </a:endParaRPr>
          </a:p>
          <a:p>
            <a:pPr indent="-317500" lvl="1" marL="914400" rtl="0" algn="l">
              <a:lnSpc>
                <a:spcPct val="150000"/>
              </a:lnSpc>
              <a:spcBef>
                <a:spcPts val="0"/>
              </a:spcBef>
              <a:spcAft>
                <a:spcPts val="0"/>
              </a:spcAft>
              <a:buClr>
                <a:srgbClr val="5AA263"/>
              </a:buClr>
              <a:buSzPts val="1400"/>
              <a:buFont typeface="Montserrat"/>
              <a:buChar char="○"/>
            </a:pPr>
            <a:r>
              <a:rPr lang="en">
                <a:solidFill>
                  <a:srgbClr val="5AA263"/>
                </a:solidFill>
                <a:latin typeface="Montserrat"/>
                <a:ea typeface="Montserrat"/>
                <a:cs typeface="Montserrat"/>
                <a:sym typeface="Montserrat"/>
              </a:rPr>
              <a:t>Promotes efficiency, and protects the privacy of students</a:t>
            </a:r>
            <a:endParaRPr>
              <a:solidFill>
                <a:srgbClr val="5AA263"/>
              </a:solidFill>
              <a:latin typeface="Montserrat"/>
              <a:ea typeface="Montserrat"/>
              <a:cs typeface="Montserrat"/>
              <a:sym typeface="Montserrat"/>
            </a:endParaRPr>
          </a:p>
          <a:p>
            <a:pPr indent="-342900" lvl="0" marL="457200" rtl="0" algn="l">
              <a:spcBef>
                <a:spcPts val="1000"/>
              </a:spcBef>
              <a:spcAft>
                <a:spcPts val="0"/>
              </a:spcAft>
              <a:buClr>
                <a:srgbClr val="5AA263"/>
              </a:buClr>
              <a:buSzPts val="1800"/>
              <a:buFont typeface="Montserrat"/>
              <a:buChar char="●"/>
            </a:pPr>
            <a:r>
              <a:rPr lang="en">
                <a:solidFill>
                  <a:srgbClr val="5AA263"/>
                </a:solidFill>
                <a:latin typeface="Montserrat"/>
                <a:ea typeface="Montserrat"/>
                <a:cs typeface="Montserrat"/>
                <a:sym typeface="Montserrat"/>
              </a:rPr>
              <a:t>Transparency</a:t>
            </a:r>
            <a:endParaRPr>
              <a:solidFill>
                <a:srgbClr val="5AA263"/>
              </a:solidFill>
              <a:latin typeface="Montserrat"/>
              <a:ea typeface="Montserrat"/>
              <a:cs typeface="Montserrat"/>
              <a:sym typeface="Montserrat"/>
            </a:endParaRPr>
          </a:p>
          <a:p>
            <a:pPr indent="-317500" lvl="1" marL="914400" rtl="0" algn="l">
              <a:lnSpc>
                <a:spcPct val="150000"/>
              </a:lnSpc>
              <a:spcBef>
                <a:spcPts val="0"/>
              </a:spcBef>
              <a:spcAft>
                <a:spcPts val="0"/>
              </a:spcAft>
              <a:buClr>
                <a:srgbClr val="5AA263"/>
              </a:buClr>
              <a:buSzPts val="1400"/>
              <a:buFont typeface="Montserrat"/>
              <a:buChar char="○"/>
            </a:pPr>
            <a:r>
              <a:rPr lang="en">
                <a:solidFill>
                  <a:srgbClr val="5AA263"/>
                </a:solidFill>
                <a:latin typeface="Montserrat"/>
                <a:ea typeface="Montserrat"/>
                <a:cs typeface="Montserrat"/>
                <a:sym typeface="Montserrat"/>
              </a:rPr>
              <a:t>Simple design, moderately intuitive, and ample documentation</a:t>
            </a:r>
            <a:endParaRPr>
              <a:solidFill>
                <a:srgbClr val="5AA263"/>
              </a:solidFill>
              <a:latin typeface="Montserrat"/>
              <a:ea typeface="Montserrat"/>
              <a:cs typeface="Montserrat"/>
              <a:sym typeface="Montserrat"/>
            </a:endParaRPr>
          </a:p>
          <a:p>
            <a:pPr indent="-342900" lvl="0" marL="457200" rtl="0" algn="l">
              <a:spcBef>
                <a:spcPts val="1000"/>
              </a:spcBef>
              <a:spcAft>
                <a:spcPts val="0"/>
              </a:spcAft>
              <a:buClr>
                <a:srgbClr val="5AA263"/>
              </a:buClr>
              <a:buSzPts val="1800"/>
              <a:buFont typeface="Montserrat"/>
              <a:buChar char="●"/>
            </a:pPr>
            <a:r>
              <a:rPr lang="en">
                <a:solidFill>
                  <a:srgbClr val="5AA263"/>
                </a:solidFill>
                <a:latin typeface="Montserrat"/>
                <a:ea typeface="Montserrat"/>
                <a:cs typeface="Montserrat"/>
                <a:sym typeface="Montserrat"/>
              </a:rPr>
              <a:t>Trust</a:t>
            </a:r>
            <a:endParaRPr>
              <a:solidFill>
                <a:srgbClr val="5AA263"/>
              </a:solidFill>
              <a:latin typeface="Montserrat"/>
              <a:ea typeface="Montserrat"/>
              <a:cs typeface="Montserrat"/>
              <a:sym typeface="Montserrat"/>
            </a:endParaRPr>
          </a:p>
          <a:p>
            <a:pPr indent="-317500" lvl="1" marL="914400" rtl="0" algn="l">
              <a:lnSpc>
                <a:spcPct val="150000"/>
              </a:lnSpc>
              <a:spcBef>
                <a:spcPts val="0"/>
              </a:spcBef>
              <a:spcAft>
                <a:spcPts val="0"/>
              </a:spcAft>
              <a:buClr>
                <a:srgbClr val="5AA263"/>
              </a:buClr>
              <a:buSzPts val="1400"/>
              <a:buFont typeface="Montserrat"/>
              <a:buChar char="○"/>
            </a:pPr>
            <a:r>
              <a:rPr lang="en">
                <a:solidFill>
                  <a:srgbClr val="5AA263"/>
                </a:solidFill>
                <a:latin typeface="Montserrat"/>
                <a:ea typeface="Montserrat"/>
                <a:cs typeface="Montserrat"/>
                <a:sym typeface="Montserrat"/>
              </a:rPr>
              <a:t>Reliable, end-to-end tested, and consistent results</a:t>
            </a:r>
            <a:endParaRPr>
              <a:solidFill>
                <a:srgbClr val="5AA26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