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e69acfce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e69acfce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sz="1200">
                <a:solidFill>
                  <a:schemeClr val="dk1"/>
                </a:solidFill>
                <a:latin typeface="Times New Roman"/>
                <a:ea typeface="Times New Roman"/>
                <a:cs typeface="Times New Roman"/>
                <a:sym typeface="Times New Roman"/>
              </a:rPr>
              <a:t>Grading is already a time consuming and redundant task, and Moodle’s user interface doesn’t aid in making the grading process more efficient.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When you grade on Moodle you can either enter the feedback directly into Moodle’s web page or download a CSV file, edit/enter the feedback into the csv file, and then reupload it</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One issue with both of these methods is that the feedback has to be manually entered each time, and the same feedback is often repeated on numerous student submissions.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Another issue, when entering feedback into the CSV file, is that you have to fit all the feedback into one line in a single cell. And, if a grader decides to change the number of points taken off for a specific mistake, they have to manually go back and change all of the scores for that specific mistake</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e69acfce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e69acfce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sz="1200">
                <a:solidFill>
                  <a:schemeClr val="dk1"/>
                </a:solidFill>
                <a:latin typeface="Times New Roman"/>
                <a:ea typeface="Times New Roman"/>
                <a:cs typeface="Times New Roman"/>
                <a:sym typeface="Times New Roman"/>
              </a:rPr>
              <a:t>Make a web app where a student grader or professor would download an assignment’s CSV file from Moodle, upload it, and then our app will parse through the file to nicely display the CSV file</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application will display a full chart of the students’ full name, their Calvin email, their grade for the assignment, and the feedback</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All of the feedback strings and their point values will be stored into a </a:t>
            </a:r>
            <a:r>
              <a:rPr lang="en" sz="1200">
                <a:solidFill>
                  <a:schemeClr val="dk1"/>
                </a:solidFill>
                <a:latin typeface="Times New Roman"/>
                <a:ea typeface="Times New Roman"/>
                <a:cs typeface="Times New Roman"/>
                <a:sym typeface="Times New Roman"/>
              </a:rPr>
              <a:t>saved</a:t>
            </a:r>
            <a:r>
              <a:rPr lang="en" sz="1200">
                <a:solidFill>
                  <a:schemeClr val="dk1"/>
                </a:solidFill>
                <a:latin typeface="Times New Roman"/>
                <a:ea typeface="Times New Roman"/>
                <a:cs typeface="Times New Roman"/>
                <a:sym typeface="Times New Roman"/>
              </a:rPr>
              <a:t> list</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Using this list, a grader can then just check off the feedback that applies to each student’s submission</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Our application will also keep track of the feedback given to each student, so if the grader modifies the custom feedback or the deduction value, if saved, the change will be reflected globally.</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Finally, the application will also display assignment statistics: the frequency of each feedback, the average score, standard deviation, median, and mode</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e69acfce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e69acfce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This is a pre-recorded screen </a:t>
            </a:r>
            <a:r>
              <a:rPr lang="en"/>
              <a:t>capture</a:t>
            </a:r>
            <a:r>
              <a:rPr lang="en"/>
              <a:t> of our project being served locally on my device</a:t>
            </a:r>
            <a:endParaRPr/>
          </a:p>
          <a:p>
            <a:pPr indent="-298450" lvl="0" marL="457200" rtl="0" algn="l">
              <a:spcBef>
                <a:spcPts val="0"/>
              </a:spcBef>
              <a:spcAft>
                <a:spcPts val="0"/>
              </a:spcAft>
              <a:buSzPts val="1100"/>
              <a:buChar char="●"/>
            </a:pPr>
            <a:r>
              <a:rPr lang="en"/>
              <a:t>Put our csv parser into a service, whenever a file is selected it will update the service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e69acfce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e69acfce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Angular as our web app framework</a:t>
            </a:r>
            <a:endParaRPr/>
          </a:p>
          <a:p>
            <a:pPr indent="-298450" lvl="0" marL="457200" rtl="0" algn="l">
              <a:spcBef>
                <a:spcPts val="0"/>
              </a:spcBef>
              <a:spcAft>
                <a:spcPts val="0"/>
              </a:spcAft>
              <a:buSzPts val="1100"/>
              <a:buChar char="●"/>
            </a:pPr>
            <a:r>
              <a:rPr lang="en"/>
              <a:t>Bootstrap for our UI library</a:t>
            </a:r>
            <a:endParaRPr/>
          </a:p>
          <a:p>
            <a:pPr indent="-298450" lvl="0" marL="457200" rtl="0" algn="l">
              <a:spcBef>
                <a:spcPts val="0"/>
              </a:spcBef>
              <a:spcAft>
                <a:spcPts val="0"/>
              </a:spcAft>
              <a:buSzPts val="1100"/>
              <a:buChar char="●"/>
            </a:pPr>
            <a:r>
              <a:rPr lang="en"/>
              <a:t>Apex Charts for creating graphs of the homework stats</a:t>
            </a:r>
            <a:endParaRPr/>
          </a:p>
          <a:p>
            <a:pPr indent="-298450" lvl="0" marL="457200" rtl="0" algn="l">
              <a:lnSpc>
                <a:spcPct val="115000"/>
              </a:lnSpc>
              <a:spcBef>
                <a:spcPts val="0"/>
              </a:spcBef>
              <a:spcAft>
                <a:spcPts val="0"/>
              </a:spcAft>
              <a:buSzPts val="1100"/>
              <a:buChar char="●"/>
            </a:pPr>
            <a:r>
              <a:rPr lang="en" sz="1200">
                <a:solidFill>
                  <a:schemeClr val="dk1"/>
                </a:solidFill>
                <a:latin typeface="Times New Roman"/>
                <a:ea typeface="Times New Roman"/>
                <a:cs typeface="Times New Roman"/>
                <a:sym typeface="Times New Roman"/>
              </a:rPr>
              <a:t>we are practicing end-to-end testing using Cypress </a:t>
            </a:r>
            <a:r>
              <a:rPr lang="en" sz="1200">
                <a:solidFill>
                  <a:srgbClr val="202124"/>
                </a:solidFill>
                <a:highlight>
                  <a:srgbClr val="FFFFFF"/>
                </a:highlight>
                <a:latin typeface="Roboto"/>
                <a:ea typeface="Roboto"/>
                <a:cs typeface="Roboto"/>
                <a:sym typeface="Roboto"/>
              </a:rPr>
              <a:t>refers to </a:t>
            </a:r>
            <a:r>
              <a:rPr b="1" lang="en" sz="1200">
                <a:solidFill>
                  <a:srgbClr val="202124"/>
                </a:solidFill>
                <a:highlight>
                  <a:srgbClr val="FFFFFF"/>
                </a:highlight>
                <a:latin typeface="Roboto"/>
                <a:ea typeface="Roboto"/>
                <a:cs typeface="Roboto"/>
                <a:sym typeface="Roboto"/>
              </a:rPr>
              <a:t>a software testing method that involves testing an application's workflow from beginning to end</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rgbClr val="202124"/>
                </a:solidFill>
                <a:highlight>
                  <a:srgbClr val="FFFFFF"/>
                </a:highlight>
                <a:latin typeface="Roboto"/>
                <a:ea typeface="Roboto"/>
                <a:cs typeface="Roboto"/>
                <a:sym typeface="Roboto"/>
              </a:rPr>
              <a:t>This method basically aims to replicate real user scenarios so that the system can be validated for integration and data integrity</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e69acfce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e69acfce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Adding the functionality to the ‘apple feedback’ button</a:t>
            </a:r>
            <a:endParaRPr/>
          </a:p>
          <a:p>
            <a:pPr indent="-298450" lvl="0" marL="457200" rtl="0" algn="l">
              <a:spcBef>
                <a:spcPts val="0"/>
              </a:spcBef>
              <a:spcAft>
                <a:spcPts val="0"/>
              </a:spcAft>
              <a:buSzPts val="1100"/>
              <a:buChar char="●"/>
            </a:pPr>
            <a:r>
              <a:rPr lang="en"/>
              <a:t>Exporting service into a CSV file to be re-uploaded into moodle</a:t>
            </a:r>
            <a:endParaRPr/>
          </a:p>
          <a:p>
            <a:pPr indent="-298450" lvl="0" marL="457200" rtl="0" algn="l">
              <a:spcBef>
                <a:spcPts val="0"/>
              </a:spcBef>
              <a:spcAft>
                <a:spcPts val="0"/>
              </a:spcAft>
              <a:buSzPts val="1100"/>
              <a:buChar char="●"/>
            </a:pPr>
            <a:r>
              <a:rPr lang="en"/>
              <a:t>Calculating the homework stats and then representing the data into nicely formatted charts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e8107d3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e8107d3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400"/>
              <a:t>Senior Project: Status Report</a:t>
            </a:r>
            <a:endParaRPr sz="2400"/>
          </a:p>
          <a:p>
            <a:pPr indent="0" lvl="0" marL="0" rtl="0" algn="ctr">
              <a:spcBef>
                <a:spcPts val="0"/>
              </a:spcBef>
              <a:spcAft>
                <a:spcPts val="0"/>
              </a:spcAft>
              <a:buNone/>
            </a:pPr>
            <a:r>
              <a:rPr lang="en"/>
              <a:t>Moodle Grading App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t>Developers</a:t>
            </a:r>
            <a:r>
              <a:rPr lang="en" sz="1800"/>
              <a:t>: Emily Costa &amp; Michael Sisko</a:t>
            </a:r>
            <a:endParaRPr sz="1800"/>
          </a:p>
          <a:p>
            <a:pPr indent="0" lvl="0" marL="0" rtl="0" algn="ctr">
              <a:spcBef>
                <a:spcPts val="0"/>
              </a:spcBef>
              <a:spcAft>
                <a:spcPts val="0"/>
              </a:spcAft>
              <a:buNone/>
            </a:pPr>
            <a:r>
              <a:rPr lang="en" sz="1800"/>
              <a:t>Advisor: Victor Norman</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&amp; Problem</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Moodle’s UI is not efficient</a:t>
            </a:r>
            <a:endParaRPr/>
          </a:p>
          <a:p>
            <a:pPr indent="-342900" lvl="0" marL="457200" rtl="0" algn="l">
              <a:spcBef>
                <a:spcPts val="0"/>
              </a:spcBef>
              <a:spcAft>
                <a:spcPts val="0"/>
              </a:spcAft>
              <a:buSzPts val="1800"/>
              <a:buChar char="●"/>
            </a:pPr>
            <a:r>
              <a:rPr lang="en"/>
              <a:t>Grading is time consuming and redundant</a:t>
            </a:r>
            <a:endParaRPr/>
          </a:p>
          <a:p>
            <a:pPr indent="-342900" lvl="0" marL="457200" rtl="0" algn="l">
              <a:spcBef>
                <a:spcPts val="0"/>
              </a:spcBef>
              <a:spcAft>
                <a:spcPts val="0"/>
              </a:spcAft>
              <a:buSzPts val="1800"/>
              <a:buChar char="●"/>
            </a:pPr>
            <a:r>
              <a:rPr lang="en"/>
              <a:t>Two options: edit in web browser or download CSV file</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Solution</a:t>
            </a:r>
            <a:endParaRPr/>
          </a:p>
        </p:txBody>
      </p:sp>
      <p:sp>
        <p:nvSpPr>
          <p:cNvPr id="67" name="Google Shape;67;p15"/>
          <p:cNvSpPr txBox="1"/>
          <p:nvPr>
            <p:ph idx="1" type="body"/>
          </p:nvPr>
        </p:nvSpPr>
        <p:spPr>
          <a:xfrm>
            <a:off x="311700" y="1152475"/>
            <a:ext cx="3284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Angular web application</a:t>
            </a:r>
            <a:endParaRPr/>
          </a:p>
          <a:p>
            <a:pPr indent="-342900" lvl="0" marL="457200" rtl="0" algn="l">
              <a:spcBef>
                <a:spcPts val="0"/>
              </a:spcBef>
              <a:spcAft>
                <a:spcPts val="0"/>
              </a:spcAft>
              <a:buSzPts val="1800"/>
              <a:buChar char="●"/>
            </a:pPr>
            <a:r>
              <a:rPr lang="en"/>
              <a:t>Custom feedback</a:t>
            </a:r>
            <a:endParaRPr/>
          </a:p>
          <a:p>
            <a:pPr indent="-342900" lvl="0" marL="457200" rtl="0" algn="l">
              <a:spcBef>
                <a:spcPts val="0"/>
              </a:spcBef>
              <a:spcAft>
                <a:spcPts val="0"/>
              </a:spcAft>
              <a:buSzPts val="1800"/>
              <a:buChar char="●"/>
            </a:pPr>
            <a:r>
              <a:rPr lang="en"/>
              <a:t>Globally reflected changes</a:t>
            </a:r>
            <a:endParaRPr/>
          </a:p>
          <a:p>
            <a:pPr indent="-342900" lvl="0" marL="457200" rtl="0" algn="l">
              <a:spcBef>
                <a:spcPts val="0"/>
              </a:spcBef>
              <a:spcAft>
                <a:spcPts val="0"/>
              </a:spcAft>
              <a:buSzPts val="1800"/>
              <a:buChar char="●"/>
            </a:pPr>
            <a:r>
              <a:rPr lang="en"/>
              <a:t>Display grade statistics</a:t>
            </a:r>
            <a:endParaRPr/>
          </a:p>
          <a:p>
            <a:pPr indent="0" lvl="0" marL="457200" rtl="0" algn="l">
              <a:spcBef>
                <a:spcPts val="120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3453250" y="364575"/>
            <a:ext cx="5454676" cy="2788525"/>
          </a:xfrm>
          <a:prstGeom prst="rect">
            <a:avLst/>
          </a:prstGeom>
          <a:noFill/>
          <a:ln>
            <a:noFill/>
          </a:ln>
        </p:spPr>
      </p:pic>
      <p:pic>
        <p:nvPicPr>
          <p:cNvPr id="69" name="Google Shape;69;p15"/>
          <p:cNvPicPr preferRelativeResize="0"/>
          <p:nvPr/>
        </p:nvPicPr>
        <p:blipFill>
          <a:blip r:embed="rId4">
            <a:alphaModFix/>
          </a:blip>
          <a:stretch>
            <a:fillRect/>
          </a:stretch>
        </p:blipFill>
        <p:spPr>
          <a:xfrm>
            <a:off x="3878388" y="3266100"/>
            <a:ext cx="4604388" cy="1685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141850"/>
            <a:ext cx="8520600" cy="85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520"/>
              <a:t>Live Demo...</a:t>
            </a:r>
            <a:endParaRPr sz="452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Developing Tools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Angular</a:t>
            </a:r>
            <a:endParaRPr/>
          </a:p>
          <a:p>
            <a:pPr indent="-342900" lvl="0" marL="457200" rtl="0" algn="l">
              <a:spcBef>
                <a:spcPts val="0"/>
              </a:spcBef>
              <a:spcAft>
                <a:spcPts val="0"/>
              </a:spcAft>
              <a:buSzPts val="1800"/>
              <a:buChar char="●"/>
            </a:pPr>
            <a:r>
              <a:rPr lang="en"/>
              <a:t>Bootstrap</a:t>
            </a:r>
            <a:endParaRPr/>
          </a:p>
          <a:p>
            <a:pPr indent="-342900" lvl="0" marL="457200" rtl="0" algn="l">
              <a:spcBef>
                <a:spcPts val="0"/>
              </a:spcBef>
              <a:spcAft>
                <a:spcPts val="0"/>
              </a:spcAft>
              <a:buSzPts val="1800"/>
              <a:buChar char="●"/>
            </a:pPr>
            <a:r>
              <a:rPr lang="en"/>
              <a:t>Apex Charts</a:t>
            </a:r>
            <a:endParaRPr/>
          </a:p>
          <a:p>
            <a:pPr indent="-342900" lvl="0" marL="457200" rtl="0" algn="l">
              <a:spcBef>
                <a:spcPts val="0"/>
              </a:spcBef>
              <a:spcAft>
                <a:spcPts val="0"/>
              </a:spcAft>
              <a:buSzPts val="1800"/>
              <a:buChar char="●"/>
            </a:pPr>
            <a:r>
              <a:rPr lang="en"/>
              <a:t>Cypress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Left to do...</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Adding/changing the scores and feedback</a:t>
            </a:r>
            <a:endParaRPr/>
          </a:p>
          <a:p>
            <a:pPr indent="-342900" lvl="0" marL="457200" rtl="0" algn="l">
              <a:spcBef>
                <a:spcPts val="0"/>
              </a:spcBef>
              <a:spcAft>
                <a:spcPts val="0"/>
              </a:spcAft>
              <a:buSzPts val="1800"/>
              <a:buChar char="●"/>
            </a:pPr>
            <a:r>
              <a:rPr lang="en"/>
              <a:t>Exporting the service into a CSV file</a:t>
            </a:r>
            <a:endParaRPr/>
          </a:p>
          <a:p>
            <a:pPr indent="-342900" lvl="0" marL="457200" rtl="0" algn="l">
              <a:spcBef>
                <a:spcPts val="0"/>
              </a:spcBef>
              <a:spcAft>
                <a:spcPts val="0"/>
              </a:spcAft>
              <a:buSzPts val="1800"/>
              <a:buChar char="●"/>
            </a:pPr>
            <a:r>
              <a:rPr lang="en"/>
              <a:t>Homework statistics and charts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Questions?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