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4"/>
  </p:notesMasterIdLst>
  <p:handoutMasterIdLst>
    <p:handoutMasterId r:id="rId25"/>
  </p:handoutMasterIdLst>
  <p:sldIdLst>
    <p:sldId id="257" r:id="rId2"/>
    <p:sldId id="258" r:id="rId3"/>
    <p:sldId id="260" r:id="rId4"/>
    <p:sldId id="274" r:id="rId5"/>
    <p:sldId id="275" r:id="rId6"/>
    <p:sldId id="277" r:id="rId7"/>
    <p:sldId id="276" r:id="rId8"/>
    <p:sldId id="278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2" r:id="rId20"/>
    <p:sldId id="262" r:id="rId21"/>
    <p:sldId id="279" r:id="rId22"/>
    <p:sldId id="280" r:id="rId23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903F"/>
    <a:srgbClr val="5CC6D6"/>
    <a:srgbClr val="3488A0"/>
    <a:srgbClr val="344529"/>
    <a:srgbClr val="2B3922"/>
    <a:srgbClr val="2E3722"/>
    <a:srgbClr val="FCF7F1"/>
    <a:srgbClr val="B8D233"/>
    <a:srgbClr val="F8D22F"/>
    <a:srgbClr val="F03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1990" autoAdjust="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4A7FAA-BBC9-4E55-94AB-1ECA52888D61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E0294C9-082F-4AB7-9743-73CA7E7B8C68}">
      <dgm:prSet/>
      <dgm:spPr/>
      <dgm:t>
        <a:bodyPr/>
        <a:lstStyle/>
        <a:p>
          <a:r>
            <a:rPr lang="de-DE"/>
            <a:t>Tripduration &gt; 0</a:t>
          </a:r>
          <a:endParaRPr lang="en-US"/>
        </a:p>
      </dgm:t>
    </dgm:pt>
    <dgm:pt modelId="{3CB00094-BF98-4F50-8633-D6DAB8B305CB}" type="parTrans" cxnId="{66DB457A-40B2-4A77-ADF3-E4B54A410AF0}">
      <dgm:prSet/>
      <dgm:spPr/>
      <dgm:t>
        <a:bodyPr/>
        <a:lstStyle/>
        <a:p>
          <a:endParaRPr lang="en-US"/>
        </a:p>
      </dgm:t>
    </dgm:pt>
    <dgm:pt modelId="{3B4C8031-308F-4571-86D3-132E3FD05DFD}" type="sibTrans" cxnId="{66DB457A-40B2-4A77-ADF3-E4B54A410AF0}">
      <dgm:prSet/>
      <dgm:spPr/>
      <dgm:t>
        <a:bodyPr/>
        <a:lstStyle/>
        <a:p>
          <a:endParaRPr lang="en-US"/>
        </a:p>
      </dgm:t>
    </dgm:pt>
    <dgm:pt modelId="{2B17E729-E709-4871-98B7-7D686862AA15}">
      <dgm:prSet/>
      <dgm:spPr/>
      <dgm:t>
        <a:bodyPr/>
        <a:lstStyle/>
        <a:p>
          <a:r>
            <a:rPr lang="de-DE"/>
            <a:t>Gender != 0</a:t>
          </a:r>
          <a:endParaRPr lang="en-US"/>
        </a:p>
      </dgm:t>
    </dgm:pt>
    <dgm:pt modelId="{1AC50E24-FAB9-4220-8072-452FBEFDD4C0}" type="parTrans" cxnId="{8881421F-144A-492A-B450-785374A3E146}">
      <dgm:prSet/>
      <dgm:spPr/>
      <dgm:t>
        <a:bodyPr/>
        <a:lstStyle/>
        <a:p>
          <a:endParaRPr lang="en-US"/>
        </a:p>
      </dgm:t>
    </dgm:pt>
    <dgm:pt modelId="{DB3A3EA0-4B7A-4E0D-9283-4BE8D4D34018}" type="sibTrans" cxnId="{8881421F-144A-492A-B450-785374A3E146}">
      <dgm:prSet/>
      <dgm:spPr/>
      <dgm:t>
        <a:bodyPr/>
        <a:lstStyle/>
        <a:p>
          <a:endParaRPr lang="en-US"/>
        </a:p>
      </dgm:t>
    </dgm:pt>
    <dgm:pt modelId="{D735BD85-E619-4E8F-9806-1DFCA871FBCB}" type="pres">
      <dgm:prSet presAssocID="{0E4A7FAA-BBC9-4E55-94AB-1ECA52888D6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8EDC1F3-98F3-49B3-8437-57696EEE26E3}" type="pres">
      <dgm:prSet presAssocID="{4E0294C9-082F-4AB7-9743-73CA7E7B8C68}" presName="hierRoot1" presStyleCnt="0"/>
      <dgm:spPr/>
    </dgm:pt>
    <dgm:pt modelId="{C632AB04-F083-4D1D-9815-A29B6316ED01}" type="pres">
      <dgm:prSet presAssocID="{4E0294C9-082F-4AB7-9743-73CA7E7B8C68}" presName="composite" presStyleCnt="0"/>
      <dgm:spPr/>
    </dgm:pt>
    <dgm:pt modelId="{095DA340-507B-4B8F-B651-9EE76A0FDB30}" type="pres">
      <dgm:prSet presAssocID="{4E0294C9-082F-4AB7-9743-73CA7E7B8C68}" presName="background" presStyleLbl="node0" presStyleIdx="0" presStyleCnt="2"/>
      <dgm:spPr/>
    </dgm:pt>
    <dgm:pt modelId="{2C90375A-4FBC-44AF-826A-C96022EADA4B}" type="pres">
      <dgm:prSet presAssocID="{4E0294C9-082F-4AB7-9743-73CA7E7B8C68}" presName="text" presStyleLbl="fgAcc0" presStyleIdx="0" presStyleCnt="2">
        <dgm:presLayoutVars>
          <dgm:chPref val="3"/>
        </dgm:presLayoutVars>
      </dgm:prSet>
      <dgm:spPr/>
    </dgm:pt>
    <dgm:pt modelId="{02D271AF-A600-404F-8EE7-9201AB7BFC8A}" type="pres">
      <dgm:prSet presAssocID="{4E0294C9-082F-4AB7-9743-73CA7E7B8C68}" presName="hierChild2" presStyleCnt="0"/>
      <dgm:spPr/>
    </dgm:pt>
    <dgm:pt modelId="{66C2A53C-C02C-40ED-8AED-8E20062D0EF4}" type="pres">
      <dgm:prSet presAssocID="{2B17E729-E709-4871-98B7-7D686862AA15}" presName="hierRoot1" presStyleCnt="0"/>
      <dgm:spPr/>
    </dgm:pt>
    <dgm:pt modelId="{6CB35221-BD9F-49F0-B71B-C2AAA1050292}" type="pres">
      <dgm:prSet presAssocID="{2B17E729-E709-4871-98B7-7D686862AA15}" presName="composite" presStyleCnt="0"/>
      <dgm:spPr/>
    </dgm:pt>
    <dgm:pt modelId="{BB21B709-ECF8-4208-A446-045F21CA867A}" type="pres">
      <dgm:prSet presAssocID="{2B17E729-E709-4871-98B7-7D686862AA15}" presName="background" presStyleLbl="node0" presStyleIdx="1" presStyleCnt="2"/>
      <dgm:spPr/>
    </dgm:pt>
    <dgm:pt modelId="{0F10A983-5D78-44ED-B720-5F6D39463597}" type="pres">
      <dgm:prSet presAssocID="{2B17E729-E709-4871-98B7-7D686862AA15}" presName="text" presStyleLbl="fgAcc0" presStyleIdx="1" presStyleCnt="2">
        <dgm:presLayoutVars>
          <dgm:chPref val="3"/>
        </dgm:presLayoutVars>
      </dgm:prSet>
      <dgm:spPr/>
    </dgm:pt>
    <dgm:pt modelId="{5A77FD3B-0F25-4207-8283-7F43E244A424}" type="pres">
      <dgm:prSet presAssocID="{2B17E729-E709-4871-98B7-7D686862AA15}" presName="hierChild2" presStyleCnt="0"/>
      <dgm:spPr/>
    </dgm:pt>
  </dgm:ptLst>
  <dgm:cxnLst>
    <dgm:cxn modelId="{DB363D0F-E9BB-4010-A91F-016A6942417E}" type="presOf" srcId="{2B17E729-E709-4871-98B7-7D686862AA15}" destId="{0F10A983-5D78-44ED-B720-5F6D39463597}" srcOrd="0" destOrd="0" presId="urn:microsoft.com/office/officeart/2005/8/layout/hierarchy1"/>
    <dgm:cxn modelId="{8881421F-144A-492A-B450-785374A3E146}" srcId="{0E4A7FAA-BBC9-4E55-94AB-1ECA52888D61}" destId="{2B17E729-E709-4871-98B7-7D686862AA15}" srcOrd="1" destOrd="0" parTransId="{1AC50E24-FAB9-4220-8072-452FBEFDD4C0}" sibTransId="{DB3A3EA0-4B7A-4E0D-9283-4BE8D4D34018}"/>
    <dgm:cxn modelId="{66DB457A-40B2-4A77-ADF3-E4B54A410AF0}" srcId="{0E4A7FAA-BBC9-4E55-94AB-1ECA52888D61}" destId="{4E0294C9-082F-4AB7-9743-73CA7E7B8C68}" srcOrd="0" destOrd="0" parTransId="{3CB00094-BF98-4F50-8633-D6DAB8B305CB}" sibTransId="{3B4C8031-308F-4571-86D3-132E3FD05DFD}"/>
    <dgm:cxn modelId="{5B858C9A-8EFB-43C1-A5FC-D1F037FE8B59}" type="presOf" srcId="{0E4A7FAA-BBC9-4E55-94AB-1ECA52888D61}" destId="{D735BD85-E619-4E8F-9806-1DFCA871FBCB}" srcOrd="0" destOrd="0" presId="urn:microsoft.com/office/officeart/2005/8/layout/hierarchy1"/>
    <dgm:cxn modelId="{57B263AF-5347-4EA5-A928-A018FABEEB2C}" type="presOf" srcId="{4E0294C9-082F-4AB7-9743-73CA7E7B8C68}" destId="{2C90375A-4FBC-44AF-826A-C96022EADA4B}" srcOrd="0" destOrd="0" presId="urn:microsoft.com/office/officeart/2005/8/layout/hierarchy1"/>
    <dgm:cxn modelId="{EEA3D224-05FF-4595-8F95-6BE1A980C561}" type="presParOf" srcId="{D735BD85-E619-4E8F-9806-1DFCA871FBCB}" destId="{98EDC1F3-98F3-49B3-8437-57696EEE26E3}" srcOrd="0" destOrd="0" presId="urn:microsoft.com/office/officeart/2005/8/layout/hierarchy1"/>
    <dgm:cxn modelId="{0FF4714E-9B2B-43C5-A70B-C484876F6C9D}" type="presParOf" srcId="{98EDC1F3-98F3-49B3-8437-57696EEE26E3}" destId="{C632AB04-F083-4D1D-9815-A29B6316ED01}" srcOrd="0" destOrd="0" presId="urn:microsoft.com/office/officeart/2005/8/layout/hierarchy1"/>
    <dgm:cxn modelId="{81629E71-082C-4AA7-96C5-C170FB55BC37}" type="presParOf" srcId="{C632AB04-F083-4D1D-9815-A29B6316ED01}" destId="{095DA340-507B-4B8F-B651-9EE76A0FDB30}" srcOrd="0" destOrd="0" presId="urn:microsoft.com/office/officeart/2005/8/layout/hierarchy1"/>
    <dgm:cxn modelId="{DA5EC93D-C30C-4CBB-9946-005B6E06EB8D}" type="presParOf" srcId="{C632AB04-F083-4D1D-9815-A29B6316ED01}" destId="{2C90375A-4FBC-44AF-826A-C96022EADA4B}" srcOrd="1" destOrd="0" presId="urn:microsoft.com/office/officeart/2005/8/layout/hierarchy1"/>
    <dgm:cxn modelId="{222FA7E8-1D17-41C0-AF72-9D19D0BCDC65}" type="presParOf" srcId="{98EDC1F3-98F3-49B3-8437-57696EEE26E3}" destId="{02D271AF-A600-404F-8EE7-9201AB7BFC8A}" srcOrd="1" destOrd="0" presId="urn:microsoft.com/office/officeart/2005/8/layout/hierarchy1"/>
    <dgm:cxn modelId="{9C02D157-0EDD-4E67-9F92-77CAB4BF792B}" type="presParOf" srcId="{D735BD85-E619-4E8F-9806-1DFCA871FBCB}" destId="{66C2A53C-C02C-40ED-8AED-8E20062D0EF4}" srcOrd="1" destOrd="0" presId="urn:microsoft.com/office/officeart/2005/8/layout/hierarchy1"/>
    <dgm:cxn modelId="{BAA6C0B1-055C-40E9-A465-4E76DC2774A0}" type="presParOf" srcId="{66C2A53C-C02C-40ED-8AED-8E20062D0EF4}" destId="{6CB35221-BD9F-49F0-B71B-C2AAA1050292}" srcOrd="0" destOrd="0" presId="urn:microsoft.com/office/officeart/2005/8/layout/hierarchy1"/>
    <dgm:cxn modelId="{56146ED7-29D1-4520-B929-152536B3D3E9}" type="presParOf" srcId="{6CB35221-BD9F-49F0-B71B-C2AAA1050292}" destId="{BB21B709-ECF8-4208-A446-045F21CA867A}" srcOrd="0" destOrd="0" presId="urn:microsoft.com/office/officeart/2005/8/layout/hierarchy1"/>
    <dgm:cxn modelId="{C7C726E1-367F-4C95-A010-B825D948B84E}" type="presParOf" srcId="{6CB35221-BD9F-49F0-B71B-C2AAA1050292}" destId="{0F10A983-5D78-44ED-B720-5F6D39463597}" srcOrd="1" destOrd="0" presId="urn:microsoft.com/office/officeart/2005/8/layout/hierarchy1"/>
    <dgm:cxn modelId="{44048DFE-7121-4D1A-ADEC-A5A8D08E72B3}" type="presParOf" srcId="{66C2A53C-C02C-40ED-8AED-8E20062D0EF4}" destId="{5A77FD3B-0F25-4207-8283-7F43E244A42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5DA340-507B-4B8F-B651-9EE76A0FDB30}">
      <dsp:nvSpPr>
        <dsp:cNvPr id="0" name=""/>
        <dsp:cNvSpPr/>
      </dsp:nvSpPr>
      <dsp:spPr>
        <a:xfrm>
          <a:off x="1227" y="329029"/>
          <a:ext cx="4309690" cy="2736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C90375A-4FBC-44AF-826A-C96022EADA4B}">
      <dsp:nvSpPr>
        <dsp:cNvPr id="0" name=""/>
        <dsp:cNvSpPr/>
      </dsp:nvSpPr>
      <dsp:spPr>
        <a:xfrm>
          <a:off x="480082" y="783941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100" kern="1200"/>
            <a:t>Tripduration &gt; 0</a:t>
          </a:r>
          <a:endParaRPr lang="en-US" sz="5100" kern="1200"/>
        </a:p>
      </dsp:txBody>
      <dsp:txXfrm>
        <a:off x="560236" y="864095"/>
        <a:ext cx="4149382" cy="2576345"/>
      </dsp:txXfrm>
    </dsp:sp>
    <dsp:sp modelId="{BB21B709-ECF8-4208-A446-045F21CA867A}">
      <dsp:nvSpPr>
        <dsp:cNvPr id="0" name=""/>
        <dsp:cNvSpPr/>
      </dsp:nvSpPr>
      <dsp:spPr>
        <a:xfrm>
          <a:off x="5268627" y="329029"/>
          <a:ext cx="4309690" cy="2736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F10A983-5D78-44ED-B720-5F6D39463597}">
      <dsp:nvSpPr>
        <dsp:cNvPr id="0" name=""/>
        <dsp:cNvSpPr/>
      </dsp:nvSpPr>
      <dsp:spPr>
        <a:xfrm>
          <a:off x="5747481" y="783941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100" kern="1200"/>
            <a:t>Gender != 0</a:t>
          </a:r>
          <a:endParaRPr lang="en-US" sz="5100" kern="1200"/>
        </a:p>
      </dsp:txBody>
      <dsp:txXfrm>
        <a:off x="5827635" y="864095"/>
        <a:ext cx="4149382" cy="25763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6DADB92-5A40-4548-A046-8AEB98C0DD04}" type="datetime1">
              <a:rPr lang="de-DE" smtClean="0"/>
              <a:t>06.12.2021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940F88-494A-4E01-94D4-AE1E94A94A13}" type="datetime1">
              <a:rPr lang="de-DE" smtClean="0"/>
              <a:t>06.12.2021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"/>
              <a:t>Textmasterformate durch Klicken bearbeiten</a:t>
            </a:r>
            <a:endParaRPr lang="en-US"/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chteck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hteck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hteck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Gerader Verbinde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Autofit/>
          </a:bodyPr>
          <a:lstStyle>
            <a:lvl1pPr algn="ctr">
              <a:lnSpc>
                <a:spcPct val="83000"/>
              </a:lnSpc>
              <a:defRPr lang="en-US" sz="60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20" name="Datumsplatzhalt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A300BC7A-40BD-4995-A1E1-D110562E1CAF}" type="datetime1">
              <a:rPr lang="de-DE" smtClean="0"/>
              <a:t>06.12.2021</a:t>
            </a:fld>
            <a:endParaRPr lang="en-US" dirty="0"/>
          </a:p>
        </p:txBody>
      </p:sp>
      <p:sp>
        <p:nvSpPr>
          <p:cNvPr id="21" name="Fußzeilenplatzhalt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Foliennummernplatzhalt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E67CFE-7EBA-4741-B861-ECB9C16040ED}" type="datetime1">
              <a:rPr lang="de-DE" smtClean="0"/>
              <a:t>06.12.2021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8D19ED-1661-49DB-ABA8-9D40E25065BC}" type="datetime1">
              <a:rPr lang="de-DE" smtClean="0"/>
              <a:t>06.12.2021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7C0C16-5521-4517-AFDE-676F786A1296}" type="datetime1">
              <a:rPr lang="de-DE" smtClean="0"/>
              <a:t>06.12.2021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chteck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hteck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hteck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0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D2E29C69-043E-4C13-9AB0-9F83C784042E}" type="datetime1">
              <a:rPr lang="de-DE" smtClean="0"/>
              <a:t>06.12.2021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49D4E4-B5C3-4E44-B86B-E426DECF8177}" type="datetime1">
              <a:rPr lang="de-DE" smtClean="0"/>
              <a:t>06.12.2021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4063BC-01CA-4504-9E02-5CE33589BDD7}" type="datetime1">
              <a:rPr lang="de-DE" smtClean="0"/>
              <a:t>06.12.2021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FD4553-CB32-4C01-936B-782A1F0D4534}" type="datetime1">
              <a:rPr lang="de-DE" smtClean="0"/>
              <a:t>06.12.2021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BE4C6E-AE98-44D9-9539-7D07295E3F62}" type="datetime1">
              <a:rPr lang="de-DE" smtClean="0"/>
              <a:t>06.12.2021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0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0BED7F17-BB87-4D21-B0B9-FC3CEC7BA3BA}" type="datetime1">
              <a:rPr lang="de-DE" smtClean="0"/>
              <a:t>06.12.2021</a:t>
            </a:fld>
            <a:endParaRPr lang="en-US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5CE950D3-0446-4476-9960-01D89E840E5D}" type="datetime1">
              <a:rPr lang="de-DE" smtClean="0"/>
              <a:t>06.12.2021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477250" y="603504"/>
            <a:ext cx="3187212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0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de" dirty="0"/>
              <a:t>Titelmasterformat durch Klicken bearbeiten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hteck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hteck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" dirty="0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" dirty="0"/>
              <a:t>Textmasterformate durch Klicken bearbeiten</a:t>
            </a:r>
          </a:p>
          <a:p>
            <a:pPr lvl="1" rtl="0"/>
            <a:r>
              <a:rPr lang="de" dirty="0"/>
              <a:t>Zweite Ebene</a:t>
            </a:r>
          </a:p>
          <a:p>
            <a:pPr lvl="2" rtl="0"/>
            <a:r>
              <a:rPr lang="de" dirty="0"/>
              <a:t>Dritte Ebene</a:t>
            </a:r>
          </a:p>
          <a:p>
            <a:pPr lvl="3" rtl="0"/>
            <a:r>
              <a:rPr lang="de" dirty="0"/>
              <a:t>Vierte Ebene</a:t>
            </a:r>
          </a:p>
          <a:p>
            <a:pPr lvl="4" rtl="0"/>
            <a:r>
              <a:rPr lang="de" dirty="0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6B4A689-DE7A-460E-9036-381728EAF560}" type="datetime1">
              <a:rPr lang="de-DE" smtClean="0"/>
              <a:t>06.12.2021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acmeyer/hubway-dat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file:///P:\BigDataHubway\output.xlsx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 descr="Nahaufnahme eines Logos&#10;&#10;Beschreibung wird automatisch generiert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hteck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 rtlCol="0">
            <a:normAutofit/>
          </a:bodyPr>
          <a:lstStyle/>
          <a:p>
            <a:pPr rtl="0"/>
            <a:r>
              <a:rPr lang="de" sz="4400" dirty="0">
                <a:solidFill>
                  <a:schemeClr val="tx1"/>
                </a:solidFill>
              </a:rPr>
              <a:t>Hubway bike sharinG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 rtl="0">
              <a:spcAft>
                <a:spcPts val="600"/>
              </a:spcAft>
            </a:pPr>
            <a:r>
              <a:rPr lang="de" dirty="0">
                <a:solidFill>
                  <a:schemeClr val="tx1"/>
                </a:solidFill>
              </a:rPr>
              <a:t>Patrick Wickenkamp – 2828360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174655-ECDD-40AE-B5DE-FFEEC823E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Benötigte KPIs</a:t>
            </a:r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66CD1557-6C0C-4629-B891-910C11B4623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97972678"/>
              </p:ext>
            </p:extLst>
          </p:nvPr>
        </p:nvGraphicFramePr>
        <p:xfrm>
          <a:off x="1066800" y="2103438"/>
          <a:ext cx="4664073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691">
                  <a:extLst>
                    <a:ext uri="{9D8B030D-6E8A-4147-A177-3AD203B41FA5}">
                      <a16:colId xmlns:a16="http://schemas.microsoft.com/office/drawing/2014/main" val="3952612340"/>
                    </a:ext>
                  </a:extLst>
                </a:gridCol>
                <a:gridCol w="1554691">
                  <a:extLst>
                    <a:ext uri="{9D8B030D-6E8A-4147-A177-3AD203B41FA5}">
                      <a16:colId xmlns:a16="http://schemas.microsoft.com/office/drawing/2014/main" val="3364651312"/>
                    </a:ext>
                  </a:extLst>
                </a:gridCol>
                <a:gridCol w="1554691">
                  <a:extLst>
                    <a:ext uri="{9D8B030D-6E8A-4147-A177-3AD203B41FA5}">
                      <a16:colId xmlns:a16="http://schemas.microsoft.com/office/drawing/2014/main" val="1133834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Tripdaten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Stationsdaten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Userdaten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181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tripduration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usertype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74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starttime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birth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year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450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stoptime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rgbClr val="C00000"/>
                          </a:solidFill>
                        </a:rPr>
                        <a:t>ss</a:t>
                      </a:r>
                      <a:r>
                        <a:rPr lang="de-DE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rgbClr val="C00000"/>
                          </a:solidFill>
                        </a:rPr>
                        <a:t>latitude</a:t>
                      </a:r>
                      <a:endParaRPr lang="de-DE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gender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326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bikeid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rgbClr val="C00000"/>
                          </a:solidFill>
                        </a:rPr>
                        <a:t>ss</a:t>
                      </a:r>
                      <a:r>
                        <a:rPr lang="de-DE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rgbClr val="C00000"/>
                          </a:solidFill>
                        </a:rPr>
                        <a:t>longitude</a:t>
                      </a:r>
                      <a:endParaRPr lang="de-DE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195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es </a:t>
                      </a:r>
                      <a:r>
                        <a:rPr lang="de-DE" dirty="0" err="1"/>
                        <a:t>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709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es </a:t>
                      </a:r>
                      <a:r>
                        <a:rPr lang="de-DE" dirty="0" err="1"/>
                        <a:t>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089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C00000"/>
                          </a:solidFill>
                        </a:rPr>
                        <a:t>es </a:t>
                      </a:r>
                      <a:r>
                        <a:rPr lang="de-DE" dirty="0" err="1">
                          <a:solidFill>
                            <a:srgbClr val="C00000"/>
                          </a:solidFill>
                        </a:rPr>
                        <a:t>latitude</a:t>
                      </a:r>
                      <a:endParaRPr lang="de-DE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6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C00000"/>
                          </a:solidFill>
                        </a:rPr>
                        <a:t>es </a:t>
                      </a:r>
                      <a:r>
                        <a:rPr lang="de-DE" dirty="0" err="1">
                          <a:solidFill>
                            <a:srgbClr val="C00000"/>
                          </a:solidFill>
                        </a:rPr>
                        <a:t>longitude</a:t>
                      </a:r>
                      <a:endParaRPr lang="de-DE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928343"/>
                  </a:ext>
                </a:extLst>
              </a:tr>
            </a:tbl>
          </a:graphicData>
        </a:graphic>
      </p:graphicFrame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BD2D4C-CF68-4625-A45A-0F234D4F1E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Average Trip </a:t>
            </a:r>
            <a:r>
              <a:rPr lang="de-DE" dirty="0" err="1"/>
              <a:t>Distance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945677-3631-481A-882E-76077C52A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B7C0C16-5521-4517-AFDE-676F786A1296}" type="datetime1">
              <a:rPr lang="de-DE" smtClean="0"/>
              <a:t>06.12.2021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29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174655-ECDD-40AE-B5DE-FFEEC823E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Benötigte KPIs</a:t>
            </a:r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66CD1557-6C0C-4629-B891-910C11B4623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3515604"/>
              </p:ext>
            </p:extLst>
          </p:nvPr>
        </p:nvGraphicFramePr>
        <p:xfrm>
          <a:off x="1066800" y="2103438"/>
          <a:ext cx="4664073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691">
                  <a:extLst>
                    <a:ext uri="{9D8B030D-6E8A-4147-A177-3AD203B41FA5}">
                      <a16:colId xmlns:a16="http://schemas.microsoft.com/office/drawing/2014/main" val="3952612340"/>
                    </a:ext>
                  </a:extLst>
                </a:gridCol>
                <a:gridCol w="1554691">
                  <a:extLst>
                    <a:ext uri="{9D8B030D-6E8A-4147-A177-3AD203B41FA5}">
                      <a16:colId xmlns:a16="http://schemas.microsoft.com/office/drawing/2014/main" val="3364651312"/>
                    </a:ext>
                  </a:extLst>
                </a:gridCol>
                <a:gridCol w="1554691">
                  <a:extLst>
                    <a:ext uri="{9D8B030D-6E8A-4147-A177-3AD203B41FA5}">
                      <a16:colId xmlns:a16="http://schemas.microsoft.com/office/drawing/2014/main" val="1133834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Tripdaten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Stationsdaten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Userdaten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181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tripduration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usertype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74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starttime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birth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year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450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stoptime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es </a:t>
                      </a:r>
                      <a:r>
                        <a:rPr lang="de-DE" dirty="0" err="1"/>
                        <a:t>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gender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326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bikeid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es </a:t>
                      </a:r>
                      <a:r>
                        <a:rPr lang="de-DE" dirty="0" err="1"/>
                        <a:t>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195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rgbClr val="57903F"/>
                          </a:solidFill>
                        </a:rPr>
                        <a:t>tripdistance</a:t>
                      </a:r>
                      <a:endParaRPr lang="de-DE" dirty="0">
                        <a:solidFill>
                          <a:srgbClr val="57903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709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089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6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928343"/>
                  </a:ext>
                </a:extLst>
              </a:tr>
            </a:tbl>
          </a:graphicData>
        </a:graphic>
      </p:graphicFrame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BD2D4C-CF68-4625-A45A-0F234D4F1E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Average Trip </a:t>
            </a:r>
            <a:r>
              <a:rPr lang="de-DE" dirty="0" err="1"/>
              <a:t>Distance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945677-3631-481A-882E-76077C52A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B7C0C16-5521-4517-AFDE-676F786A1296}" type="datetime1">
              <a:rPr lang="de-DE" smtClean="0"/>
              <a:t>06.12.2021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726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174655-ECDD-40AE-B5DE-FFEEC823E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Benötigte KPIs</a:t>
            </a:r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66CD1557-6C0C-4629-B891-910C11B4623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69836519"/>
              </p:ext>
            </p:extLst>
          </p:nvPr>
        </p:nvGraphicFramePr>
        <p:xfrm>
          <a:off x="1066800" y="2103438"/>
          <a:ext cx="4664073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691">
                  <a:extLst>
                    <a:ext uri="{9D8B030D-6E8A-4147-A177-3AD203B41FA5}">
                      <a16:colId xmlns:a16="http://schemas.microsoft.com/office/drawing/2014/main" val="3952612340"/>
                    </a:ext>
                  </a:extLst>
                </a:gridCol>
                <a:gridCol w="1554691">
                  <a:extLst>
                    <a:ext uri="{9D8B030D-6E8A-4147-A177-3AD203B41FA5}">
                      <a16:colId xmlns:a16="http://schemas.microsoft.com/office/drawing/2014/main" val="3364651312"/>
                    </a:ext>
                  </a:extLst>
                </a:gridCol>
                <a:gridCol w="1554691">
                  <a:extLst>
                    <a:ext uri="{9D8B030D-6E8A-4147-A177-3AD203B41FA5}">
                      <a16:colId xmlns:a16="http://schemas.microsoft.com/office/drawing/2014/main" val="1133834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Tripdaten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Stationsdaten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Userdaten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181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tripduration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usertype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74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starttime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birth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year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450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stoptime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es </a:t>
                      </a:r>
                      <a:r>
                        <a:rPr lang="de-DE" dirty="0" err="1"/>
                        <a:t>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rgbClr val="C00000"/>
                          </a:solidFill>
                        </a:rPr>
                        <a:t>gender</a:t>
                      </a:r>
                      <a:endParaRPr lang="de-DE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326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bikeid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es </a:t>
                      </a:r>
                      <a:r>
                        <a:rPr lang="de-DE" dirty="0" err="1"/>
                        <a:t>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195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tripdistance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709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089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6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928343"/>
                  </a:ext>
                </a:extLst>
              </a:tr>
            </a:tbl>
          </a:graphicData>
        </a:graphic>
      </p:graphicFrame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BD2D4C-CF68-4625-A45A-0F234D4F1E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err="1"/>
              <a:t>Usage</a:t>
            </a:r>
            <a:r>
              <a:rPr lang="de-DE" dirty="0"/>
              <a:t> Share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gender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945677-3631-481A-882E-76077C52A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B7C0C16-5521-4517-AFDE-676F786A1296}" type="datetime1">
              <a:rPr lang="de-DE" smtClean="0"/>
              <a:t>06.12.2021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53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174655-ECDD-40AE-B5DE-FFEEC823E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Benötigte KPIs</a:t>
            </a:r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66CD1557-6C0C-4629-B891-910C11B4623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77051319"/>
              </p:ext>
            </p:extLst>
          </p:nvPr>
        </p:nvGraphicFramePr>
        <p:xfrm>
          <a:off x="1066800" y="2103438"/>
          <a:ext cx="4664073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691">
                  <a:extLst>
                    <a:ext uri="{9D8B030D-6E8A-4147-A177-3AD203B41FA5}">
                      <a16:colId xmlns:a16="http://schemas.microsoft.com/office/drawing/2014/main" val="3952612340"/>
                    </a:ext>
                  </a:extLst>
                </a:gridCol>
                <a:gridCol w="1554691">
                  <a:extLst>
                    <a:ext uri="{9D8B030D-6E8A-4147-A177-3AD203B41FA5}">
                      <a16:colId xmlns:a16="http://schemas.microsoft.com/office/drawing/2014/main" val="3364651312"/>
                    </a:ext>
                  </a:extLst>
                </a:gridCol>
                <a:gridCol w="1554691">
                  <a:extLst>
                    <a:ext uri="{9D8B030D-6E8A-4147-A177-3AD203B41FA5}">
                      <a16:colId xmlns:a16="http://schemas.microsoft.com/office/drawing/2014/main" val="1133834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Tripdaten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Stationsdaten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Userdaten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181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tripduration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usertype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74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starttime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rgbClr val="C00000"/>
                          </a:solidFill>
                        </a:rPr>
                        <a:t>birth</a:t>
                      </a:r>
                      <a:r>
                        <a:rPr lang="de-DE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rgbClr val="C00000"/>
                          </a:solidFill>
                        </a:rPr>
                        <a:t>year</a:t>
                      </a:r>
                      <a:endParaRPr lang="de-DE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450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stoptime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es </a:t>
                      </a:r>
                      <a:r>
                        <a:rPr lang="de-DE" dirty="0" err="1"/>
                        <a:t>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gender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326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bikeid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es </a:t>
                      </a:r>
                      <a:r>
                        <a:rPr lang="de-DE" dirty="0" err="1"/>
                        <a:t>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195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tripdistance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709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089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6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928343"/>
                  </a:ext>
                </a:extLst>
              </a:tr>
            </a:tbl>
          </a:graphicData>
        </a:graphic>
      </p:graphicFrame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BD2D4C-CF68-4625-A45A-0F234D4F1E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err="1"/>
              <a:t>Usage</a:t>
            </a:r>
            <a:r>
              <a:rPr lang="de-DE" dirty="0"/>
              <a:t> Share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age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945677-3631-481A-882E-76077C52A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B7C0C16-5521-4517-AFDE-676F786A1296}" type="datetime1">
              <a:rPr lang="de-DE" smtClean="0"/>
              <a:t>06.12.2021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15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174655-ECDD-40AE-B5DE-FFEEC823E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Benötigte KPIs</a:t>
            </a:r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66CD1557-6C0C-4629-B891-910C11B4623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18925848"/>
              </p:ext>
            </p:extLst>
          </p:nvPr>
        </p:nvGraphicFramePr>
        <p:xfrm>
          <a:off x="1066800" y="2103438"/>
          <a:ext cx="4664073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691">
                  <a:extLst>
                    <a:ext uri="{9D8B030D-6E8A-4147-A177-3AD203B41FA5}">
                      <a16:colId xmlns:a16="http://schemas.microsoft.com/office/drawing/2014/main" val="3952612340"/>
                    </a:ext>
                  </a:extLst>
                </a:gridCol>
                <a:gridCol w="1554691">
                  <a:extLst>
                    <a:ext uri="{9D8B030D-6E8A-4147-A177-3AD203B41FA5}">
                      <a16:colId xmlns:a16="http://schemas.microsoft.com/office/drawing/2014/main" val="3364651312"/>
                    </a:ext>
                  </a:extLst>
                </a:gridCol>
                <a:gridCol w="1554691">
                  <a:extLst>
                    <a:ext uri="{9D8B030D-6E8A-4147-A177-3AD203B41FA5}">
                      <a16:colId xmlns:a16="http://schemas.microsoft.com/office/drawing/2014/main" val="1133834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Tripdaten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Stationsdaten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Userdaten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181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tripduration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usertype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74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starttime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birth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450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stoptime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es </a:t>
                      </a:r>
                      <a:r>
                        <a:rPr lang="de-DE" dirty="0" err="1"/>
                        <a:t>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gender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326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rgbClr val="C00000"/>
                          </a:solidFill>
                        </a:rPr>
                        <a:t>bikeid</a:t>
                      </a:r>
                      <a:endParaRPr lang="de-DE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es </a:t>
                      </a:r>
                      <a:r>
                        <a:rPr lang="de-DE" dirty="0" err="1"/>
                        <a:t>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195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tripdistance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709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089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6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928343"/>
                  </a:ext>
                </a:extLst>
              </a:tr>
            </a:tbl>
          </a:graphicData>
        </a:graphic>
      </p:graphicFrame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BD2D4C-CF68-4625-A45A-0F234D4F1E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Top 10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bikes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945677-3631-481A-882E-76077C52A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B7C0C16-5521-4517-AFDE-676F786A1296}" type="datetime1">
              <a:rPr lang="de-DE" smtClean="0"/>
              <a:t>06.12.2021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71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174655-ECDD-40AE-B5DE-FFEEC823E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Benötigte KPIs</a:t>
            </a:r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66CD1557-6C0C-4629-B891-910C11B4623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19177203"/>
              </p:ext>
            </p:extLst>
          </p:nvPr>
        </p:nvGraphicFramePr>
        <p:xfrm>
          <a:off x="1066800" y="2103438"/>
          <a:ext cx="4664073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691">
                  <a:extLst>
                    <a:ext uri="{9D8B030D-6E8A-4147-A177-3AD203B41FA5}">
                      <a16:colId xmlns:a16="http://schemas.microsoft.com/office/drawing/2014/main" val="3952612340"/>
                    </a:ext>
                  </a:extLst>
                </a:gridCol>
                <a:gridCol w="1554691">
                  <a:extLst>
                    <a:ext uri="{9D8B030D-6E8A-4147-A177-3AD203B41FA5}">
                      <a16:colId xmlns:a16="http://schemas.microsoft.com/office/drawing/2014/main" val="3364651312"/>
                    </a:ext>
                  </a:extLst>
                </a:gridCol>
                <a:gridCol w="1554691">
                  <a:extLst>
                    <a:ext uri="{9D8B030D-6E8A-4147-A177-3AD203B41FA5}">
                      <a16:colId xmlns:a16="http://schemas.microsoft.com/office/drawing/2014/main" val="1133834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Tripdaten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Stationsdaten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Userdaten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181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tripduration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rgbClr val="C00000"/>
                          </a:solidFill>
                        </a:rPr>
                        <a:t>ss</a:t>
                      </a:r>
                      <a:r>
                        <a:rPr lang="de-DE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rgbClr val="C00000"/>
                          </a:solidFill>
                        </a:rPr>
                        <a:t>id</a:t>
                      </a:r>
                      <a:endParaRPr lang="de-DE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usertype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74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starttime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rgbClr val="C00000"/>
                          </a:solidFill>
                        </a:rPr>
                        <a:t>ss</a:t>
                      </a:r>
                      <a:r>
                        <a:rPr lang="de-DE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rgbClr val="C00000"/>
                          </a:solidFill>
                        </a:rPr>
                        <a:t>name</a:t>
                      </a:r>
                      <a:endParaRPr lang="de-DE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birth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450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stoptime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es </a:t>
                      </a:r>
                      <a:r>
                        <a:rPr lang="de-DE" dirty="0" err="1"/>
                        <a:t>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gender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326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bikeid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es </a:t>
                      </a:r>
                      <a:r>
                        <a:rPr lang="de-DE" dirty="0" err="1"/>
                        <a:t>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195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tripdistance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709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089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6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928343"/>
                  </a:ext>
                </a:extLst>
              </a:tr>
            </a:tbl>
          </a:graphicData>
        </a:graphic>
      </p:graphicFrame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BD2D4C-CF68-4625-A45A-0F234D4F1E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Top 10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start</a:t>
            </a:r>
            <a:r>
              <a:rPr lang="de-DE" dirty="0"/>
              <a:t> </a:t>
            </a:r>
            <a:r>
              <a:rPr lang="de-DE" dirty="0" err="1"/>
              <a:t>stations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945677-3631-481A-882E-76077C52A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B7C0C16-5521-4517-AFDE-676F786A1296}" type="datetime1">
              <a:rPr lang="de-DE" smtClean="0"/>
              <a:t>06.12.2021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68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174655-ECDD-40AE-B5DE-FFEEC823E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Benötigte KPIs</a:t>
            </a:r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66CD1557-6C0C-4629-B891-910C11B4623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9531322"/>
              </p:ext>
            </p:extLst>
          </p:nvPr>
        </p:nvGraphicFramePr>
        <p:xfrm>
          <a:off x="1066800" y="2103438"/>
          <a:ext cx="4664073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691">
                  <a:extLst>
                    <a:ext uri="{9D8B030D-6E8A-4147-A177-3AD203B41FA5}">
                      <a16:colId xmlns:a16="http://schemas.microsoft.com/office/drawing/2014/main" val="3952612340"/>
                    </a:ext>
                  </a:extLst>
                </a:gridCol>
                <a:gridCol w="1554691">
                  <a:extLst>
                    <a:ext uri="{9D8B030D-6E8A-4147-A177-3AD203B41FA5}">
                      <a16:colId xmlns:a16="http://schemas.microsoft.com/office/drawing/2014/main" val="3364651312"/>
                    </a:ext>
                  </a:extLst>
                </a:gridCol>
                <a:gridCol w="1554691">
                  <a:extLst>
                    <a:ext uri="{9D8B030D-6E8A-4147-A177-3AD203B41FA5}">
                      <a16:colId xmlns:a16="http://schemas.microsoft.com/office/drawing/2014/main" val="1133834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Tripdaten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Stationsdaten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Userdaten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181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tripduration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usertype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74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starttime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birth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450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stoptime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C00000"/>
                          </a:solidFill>
                        </a:rPr>
                        <a:t>es </a:t>
                      </a:r>
                      <a:r>
                        <a:rPr lang="de-DE" dirty="0" err="1">
                          <a:solidFill>
                            <a:srgbClr val="C00000"/>
                          </a:solidFill>
                        </a:rPr>
                        <a:t>id</a:t>
                      </a:r>
                      <a:endParaRPr lang="de-DE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gender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326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bikeid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C00000"/>
                          </a:solidFill>
                        </a:rPr>
                        <a:t>es </a:t>
                      </a:r>
                      <a:r>
                        <a:rPr lang="de-DE" dirty="0" err="1">
                          <a:solidFill>
                            <a:srgbClr val="C00000"/>
                          </a:solidFill>
                        </a:rPr>
                        <a:t>name</a:t>
                      </a:r>
                      <a:endParaRPr lang="de-DE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195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tripdistance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709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089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6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928343"/>
                  </a:ext>
                </a:extLst>
              </a:tr>
            </a:tbl>
          </a:graphicData>
        </a:graphic>
      </p:graphicFrame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BD2D4C-CF68-4625-A45A-0F234D4F1E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Top 10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end </a:t>
            </a:r>
            <a:r>
              <a:rPr lang="de-DE" dirty="0" err="1"/>
              <a:t>stations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945677-3631-481A-882E-76077C52A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B7C0C16-5521-4517-AFDE-676F786A1296}" type="datetime1">
              <a:rPr lang="de-DE" smtClean="0"/>
              <a:t>06.12.2021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96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174655-ECDD-40AE-B5DE-FFEEC823E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Benötigte KPIs</a:t>
            </a:r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66CD1557-6C0C-4629-B891-910C11B4623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87189876"/>
              </p:ext>
            </p:extLst>
          </p:nvPr>
        </p:nvGraphicFramePr>
        <p:xfrm>
          <a:off x="1066800" y="2103438"/>
          <a:ext cx="4664073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691">
                  <a:extLst>
                    <a:ext uri="{9D8B030D-6E8A-4147-A177-3AD203B41FA5}">
                      <a16:colId xmlns:a16="http://schemas.microsoft.com/office/drawing/2014/main" val="3952612340"/>
                    </a:ext>
                  </a:extLst>
                </a:gridCol>
                <a:gridCol w="1554691">
                  <a:extLst>
                    <a:ext uri="{9D8B030D-6E8A-4147-A177-3AD203B41FA5}">
                      <a16:colId xmlns:a16="http://schemas.microsoft.com/office/drawing/2014/main" val="3364651312"/>
                    </a:ext>
                  </a:extLst>
                </a:gridCol>
                <a:gridCol w="1554691">
                  <a:extLst>
                    <a:ext uri="{9D8B030D-6E8A-4147-A177-3AD203B41FA5}">
                      <a16:colId xmlns:a16="http://schemas.microsoft.com/office/drawing/2014/main" val="1133834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Tripdaten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Stationsdaten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Userdaten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181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tripduration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usertype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74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C00000"/>
                          </a:solidFill>
                        </a:rPr>
                        <a:t>starttime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birth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450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rgbClr val="C00000"/>
                          </a:solidFill>
                        </a:rPr>
                        <a:t>stoptime</a:t>
                      </a:r>
                      <a:endParaRPr lang="de-DE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es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id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gender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326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bikeid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es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195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tripdistance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709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089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6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928343"/>
                  </a:ext>
                </a:extLst>
              </a:tr>
            </a:tbl>
          </a:graphicData>
        </a:graphic>
      </p:graphicFrame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BD2D4C-CF68-4625-A45A-0F234D4F1E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err="1"/>
              <a:t>Usage</a:t>
            </a:r>
            <a:r>
              <a:rPr lang="de-DE" dirty="0"/>
              <a:t> </a:t>
            </a:r>
            <a:r>
              <a:rPr lang="de-DE" dirty="0" err="1"/>
              <a:t>share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timeslot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945677-3631-481A-882E-76077C52A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B7C0C16-5521-4517-AFDE-676F786A1296}" type="datetime1">
              <a:rPr lang="de-DE" smtClean="0"/>
              <a:t>06.12.2021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19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174655-ECDD-40AE-B5DE-FFEEC823E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Benötigte KPIs</a:t>
            </a:r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66CD1557-6C0C-4629-B891-910C11B4623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9990333"/>
              </p:ext>
            </p:extLst>
          </p:nvPr>
        </p:nvGraphicFramePr>
        <p:xfrm>
          <a:off x="1066800" y="2103438"/>
          <a:ext cx="4664073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691">
                  <a:extLst>
                    <a:ext uri="{9D8B030D-6E8A-4147-A177-3AD203B41FA5}">
                      <a16:colId xmlns:a16="http://schemas.microsoft.com/office/drawing/2014/main" val="3952612340"/>
                    </a:ext>
                  </a:extLst>
                </a:gridCol>
                <a:gridCol w="1554691">
                  <a:extLst>
                    <a:ext uri="{9D8B030D-6E8A-4147-A177-3AD203B41FA5}">
                      <a16:colId xmlns:a16="http://schemas.microsoft.com/office/drawing/2014/main" val="3364651312"/>
                    </a:ext>
                  </a:extLst>
                </a:gridCol>
                <a:gridCol w="1554691">
                  <a:extLst>
                    <a:ext uri="{9D8B030D-6E8A-4147-A177-3AD203B41FA5}">
                      <a16:colId xmlns:a16="http://schemas.microsoft.com/office/drawing/2014/main" val="1133834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Tripdaten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Stationsdaten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Userdaten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181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tripduration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rgbClr val="C00000"/>
                          </a:solidFill>
                        </a:rPr>
                        <a:t>usertype</a:t>
                      </a:r>
                      <a:endParaRPr lang="de-DE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74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rgbClr val="57903F"/>
                          </a:solidFill>
                        </a:rPr>
                        <a:t>timeslot</a:t>
                      </a:r>
                      <a:endParaRPr lang="de-DE" dirty="0">
                        <a:solidFill>
                          <a:srgbClr val="57903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birth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450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bikeid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es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id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gender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326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tripdistance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es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195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709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089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6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928343"/>
                  </a:ext>
                </a:extLst>
              </a:tr>
            </a:tbl>
          </a:graphicData>
        </a:graphic>
      </p:graphicFrame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BD2D4C-CF68-4625-A45A-0F234D4F1E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err="1"/>
              <a:t>Usage</a:t>
            </a:r>
            <a:r>
              <a:rPr lang="de-DE" dirty="0"/>
              <a:t> </a:t>
            </a:r>
            <a:r>
              <a:rPr lang="de-DE" dirty="0" err="1"/>
              <a:t>share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timeslot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945677-3631-481A-882E-76077C52A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B7C0C16-5521-4517-AFDE-676F786A1296}" type="datetime1">
              <a:rPr lang="de-DE" smtClean="0"/>
              <a:t>06.12.2021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828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174655-ECDD-40AE-B5DE-FFEEC823E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Benötigte KPIs</a:t>
            </a:r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66CD1557-6C0C-4629-B891-910C11B4623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56088240"/>
              </p:ext>
            </p:extLst>
          </p:nvPr>
        </p:nvGraphicFramePr>
        <p:xfrm>
          <a:off x="1066800" y="2103438"/>
          <a:ext cx="4664073" cy="3650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691">
                  <a:extLst>
                    <a:ext uri="{9D8B030D-6E8A-4147-A177-3AD203B41FA5}">
                      <a16:colId xmlns:a16="http://schemas.microsoft.com/office/drawing/2014/main" val="3952612340"/>
                    </a:ext>
                  </a:extLst>
                </a:gridCol>
                <a:gridCol w="1554691">
                  <a:extLst>
                    <a:ext uri="{9D8B030D-6E8A-4147-A177-3AD203B41FA5}">
                      <a16:colId xmlns:a16="http://schemas.microsoft.com/office/drawing/2014/main" val="3364651312"/>
                    </a:ext>
                  </a:extLst>
                </a:gridCol>
                <a:gridCol w="1554691">
                  <a:extLst>
                    <a:ext uri="{9D8B030D-6E8A-4147-A177-3AD203B41FA5}">
                      <a16:colId xmlns:a16="http://schemas.microsoft.com/office/drawing/2014/main" val="1133834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Tripdaten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Stationsdaten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Userdaten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181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tripduration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birth</a:t>
                      </a: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74280"/>
                  </a:ext>
                </a:extLst>
              </a:tr>
              <a:tr h="414905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timeslot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gender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450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bikeid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es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id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326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tripdistance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es </a:t>
                      </a:r>
                      <a:r>
                        <a:rPr lang="de-DE" dirty="0" err="1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195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709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089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6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928343"/>
                  </a:ext>
                </a:extLst>
              </a:tr>
            </a:tbl>
          </a:graphicData>
        </a:graphic>
      </p:graphicFrame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BD2D4C-CF68-4625-A45A-0F234D4F1E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err="1"/>
              <a:t>Usage</a:t>
            </a:r>
            <a:r>
              <a:rPr lang="de-DE" dirty="0"/>
              <a:t> </a:t>
            </a:r>
            <a:r>
              <a:rPr lang="de-DE" dirty="0" err="1"/>
              <a:t>share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timeslot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945677-3631-481A-882E-76077C52A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B7C0C16-5521-4517-AFDE-676F786A1296}" type="datetime1">
              <a:rPr lang="de-DE" smtClean="0"/>
              <a:t>06.12.2021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02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174655-ECDD-40AE-B5DE-FFEEC823E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Source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83BB4B-67FD-4554-9275-1AF63893D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https://www.kaggle.com/acmeyer/hubway-data</a:t>
            </a:r>
            <a:endParaRPr lang="de-DE" dirty="0"/>
          </a:p>
          <a:p>
            <a:endParaRPr lang="de-DE" dirty="0"/>
          </a:p>
          <a:p>
            <a:r>
              <a:rPr lang="de-DE" dirty="0"/>
              <a:t>Herunterladen der Dateien über Python-Bibliothek von </a:t>
            </a:r>
            <a:r>
              <a:rPr lang="de-DE" dirty="0" err="1"/>
              <a:t>Kaggle</a:t>
            </a:r>
            <a:endParaRPr lang="de-DE" dirty="0"/>
          </a:p>
          <a:p>
            <a:endParaRPr lang="de-DE" dirty="0"/>
          </a:p>
          <a:p>
            <a:r>
              <a:rPr lang="de-DE" dirty="0"/>
              <a:t>Konfigurationsdatei: {"username":„ABC","key":„123"}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945677-3631-481A-882E-76077C52A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B7C0C16-5521-4517-AFDE-676F786A1296}" type="datetime1">
              <a:rPr lang="de-DE" smtClean="0"/>
              <a:t>06.12.2021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4300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59D3DA-4E0D-4BB2-A416-A32AA9015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de-DE" dirty="0"/>
              <a:t>Filtern der Rohdaten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4F53F11-4325-4D3D-AED3-F7E0C4055C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6794" y="6035040"/>
            <a:ext cx="2893045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3749D4E4-B5C3-4E44-B86B-E426DECF8177}" type="datetime1">
              <a:rPr lang="de-DE" smtClean="0"/>
              <a:pPr rtl="0">
                <a:spcAft>
                  <a:spcPts val="600"/>
                </a:spcAft>
              </a:pPr>
              <a:t>06.12.2021</a:t>
            </a:fld>
            <a:endParaRPr lang="en-US"/>
          </a:p>
        </p:txBody>
      </p:sp>
      <p:graphicFrame>
        <p:nvGraphicFramePr>
          <p:cNvPr id="13" name="Inhaltsplatzhalter 5">
            <a:extLst>
              <a:ext uri="{FF2B5EF4-FFF2-40B4-BE49-F238E27FC236}">
                <a16:creationId xmlns:a16="http://schemas.microsoft.com/office/drawing/2014/main" id="{35508D1C-D4BB-41F7-B724-80E8122AB2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0098200"/>
              </p:ext>
            </p:extLst>
          </p:nvPr>
        </p:nvGraphicFramePr>
        <p:xfrm>
          <a:off x="1066800" y="2103120"/>
          <a:ext cx="10058400" cy="384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7517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172B90-8FB3-4C39-97FD-BBD59C577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Workflow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96A4E9CD-F18A-4569-93AA-FE762273E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760" y="3610768"/>
            <a:ext cx="4663440" cy="2241391"/>
          </a:xfrm>
        </p:spPr>
        <p:txBody>
          <a:bodyPr/>
          <a:lstStyle/>
          <a:p>
            <a:r>
              <a:rPr lang="de-DE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Erstellen der Excel-Datei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945077-4EE2-4D36-833C-B9D33FB7A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B7C0C16-5521-4517-AFDE-676F786A1296}" type="datetime1">
              <a:rPr lang="de-DE" smtClean="0"/>
              <a:t>06.12.2021</a:t>
            </a:fld>
            <a:endParaRPr lang="en-US" dirty="0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CD235992-0E15-4A7C-85E5-71159953FD2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65400" y="3653631"/>
            <a:ext cx="1666875" cy="647700"/>
          </a:xfrm>
        </p:spPr>
      </p:pic>
    </p:spTree>
    <p:extLst>
      <p:ext uri="{BB962C8B-B14F-4D97-AF65-F5344CB8AC3E}">
        <p14:creationId xmlns:p14="http://schemas.microsoft.com/office/powerpoint/2010/main" val="1088828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Lupe, die sinkende Leistung zeigt">
            <a:extLst>
              <a:ext uri="{FF2B5EF4-FFF2-40B4-BE49-F238E27FC236}">
                <a16:creationId xmlns:a16="http://schemas.microsoft.com/office/drawing/2014/main" id="{23FCE5E0-6AC2-4164-9B33-511CFD5E97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513" b="2"/>
          <a:stretch/>
        </p:blipFill>
        <p:spPr>
          <a:xfrm>
            <a:off x="228599" y="237744"/>
            <a:ext cx="7696201" cy="638251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62AC6F9-1E60-4524-A608-CC0BAB8128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anchor="b">
            <a:normAutofit/>
          </a:bodyPr>
          <a:lstStyle/>
          <a:p>
            <a:pPr rtl="0">
              <a:spcAft>
                <a:spcPts val="600"/>
              </a:spcAft>
            </a:pPr>
            <a:fld id="{3749D4E4-B5C3-4E44-B86B-E426DECF8177}" type="datetime1">
              <a:rPr lang="de-DE" smtClean="0"/>
              <a:pPr rtl="0">
                <a:spcAft>
                  <a:spcPts val="600"/>
                </a:spcAft>
              </a:pPr>
              <a:t>06.12.2021</a:t>
            </a:fld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C2D2DB0-BAF9-44BC-8425-224A543A3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50" y="603504"/>
            <a:ext cx="3187212" cy="1645920"/>
          </a:xfrm>
        </p:spPr>
        <p:txBody>
          <a:bodyPr anchor="b">
            <a:normAutofit/>
          </a:bodyPr>
          <a:lstStyle/>
          <a:p>
            <a:r>
              <a:rPr lang="de-DE" dirty="0"/>
              <a:t>Ergebnis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602664F-6504-4FBB-AA68-6BD9D43E1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/>
          <a:p>
            <a:r>
              <a:rPr lang="de-DE">
                <a:hlinkClick r:id="rId3" action="ppaction://hlinkfile"/>
              </a:rPr>
              <a:t>Excel-Datei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8782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174655-ECDD-40AE-B5DE-FFEEC823E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Source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945677-3631-481A-882E-76077C52A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B7C0C16-5521-4517-AFDE-676F786A1296}" type="datetime1">
              <a:rPr lang="de-DE" smtClean="0"/>
              <a:t>06.12.2021</a:t>
            </a:fld>
            <a:endParaRPr lang="en-US"/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66CD1557-6C0C-4629-B891-910C11B462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7877559"/>
              </p:ext>
            </p:extLst>
          </p:nvPr>
        </p:nvGraphicFramePr>
        <p:xfrm>
          <a:off x="1066800" y="2103438"/>
          <a:ext cx="1005839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799">
                  <a:extLst>
                    <a:ext uri="{9D8B030D-6E8A-4147-A177-3AD203B41FA5}">
                      <a16:colId xmlns:a16="http://schemas.microsoft.com/office/drawing/2014/main" val="3952612340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3364651312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1133834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Tripdaten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Stationsdaten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Userdaten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181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tripduration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start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station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usertype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74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starttime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start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station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birth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year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450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stoptime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start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station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latitude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gender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326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bikeid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start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station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longitude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195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end </a:t>
                      </a:r>
                      <a:r>
                        <a:rPr lang="de-DE" dirty="0" err="1"/>
                        <a:t>station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709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end </a:t>
                      </a:r>
                      <a:r>
                        <a:rPr lang="de-DE" dirty="0" err="1"/>
                        <a:t>station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089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end </a:t>
                      </a:r>
                      <a:r>
                        <a:rPr lang="de-DE" dirty="0" err="1"/>
                        <a:t>station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latitude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6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end </a:t>
                      </a:r>
                      <a:r>
                        <a:rPr lang="de-DE" dirty="0" err="1"/>
                        <a:t>station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longitude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928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3145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172B90-8FB3-4C39-97FD-BBD59C577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Workflow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945077-4EE2-4D36-833C-B9D33FB7A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B7C0C16-5521-4517-AFDE-676F786A1296}" type="datetime1">
              <a:rPr lang="de-DE" smtClean="0"/>
              <a:t>06.12.2021</a:t>
            </a:fld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9CF84C7-F2EC-4D21-95AA-72711F5D3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315" y="1424940"/>
            <a:ext cx="1653783" cy="460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967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172B90-8FB3-4C39-97FD-BBD59C577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Workflow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96A4E9CD-F18A-4569-93AA-FE762273E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760" y="3429000"/>
            <a:ext cx="4663440" cy="2423160"/>
          </a:xfrm>
        </p:spPr>
        <p:txBody>
          <a:bodyPr/>
          <a:lstStyle/>
          <a:p>
            <a:r>
              <a:rPr lang="de-DE" dirty="0"/>
              <a:t>Erstellen der benötigten Verzeichnisse und Löschen von Alt-Dateien in diesen Verzeichnissen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945077-4EE2-4D36-833C-B9D33FB7A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B7C0C16-5521-4517-AFDE-676F786A1296}" type="datetime1">
              <a:rPr lang="de-DE" smtClean="0"/>
              <a:t>06.12.2021</a:t>
            </a:fld>
            <a:endParaRPr lang="en-US" dirty="0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C5F9C16B-5497-450F-A4BB-B25FCA988F6D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66800" y="3632603"/>
            <a:ext cx="4664075" cy="68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296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172B90-8FB3-4C39-97FD-BBD59C577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Workflow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96A4E9CD-F18A-4569-93AA-FE762273E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760" y="3610768"/>
            <a:ext cx="4663440" cy="2241391"/>
          </a:xfrm>
        </p:spPr>
        <p:txBody>
          <a:bodyPr/>
          <a:lstStyle/>
          <a:p>
            <a:r>
              <a:rPr lang="de-DE" dirty="0"/>
              <a:t>Herunterladen der Rohdateien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945077-4EE2-4D36-833C-B9D33FB7A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B7C0C16-5521-4517-AFDE-676F786A1296}" type="datetime1">
              <a:rPr lang="de-DE" smtClean="0"/>
              <a:t>06.12.2021</a:t>
            </a:fld>
            <a:endParaRPr lang="en-US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FD34F8B3-49DE-4991-8993-14D8EB72CD8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646362" y="3610769"/>
            <a:ext cx="1504950" cy="733425"/>
          </a:xfrm>
        </p:spPr>
      </p:pic>
    </p:spTree>
    <p:extLst>
      <p:ext uri="{BB962C8B-B14F-4D97-AF65-F5344CB8AC3E}">
        <p14:creationId xmlns:p14="http://schemas.microsoft.com/office/powerpoint/2010/main" val="3747952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172B90-8FB3-4C39-97FD-BBD59C577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Workflow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96A4E9CD-F18A-4569-93AA-FE762273E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760" y="3610768"/>
            <a:ext cx="4663440" cy="2241391"/>
          </a:xfrm>
        </p:spPr>
        <p:txBody>
          <a:bodyPr/>
          <a:lstStyle/>
          <a:p>
            <a:r>
              <a:rPr lang="de-DE" dirty="0"/>
              <a:t>Kopieren der Rohdateien in das HDFS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945077-4EE2-4D36-833C-B9D33FB7A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B7C0C16-5521-4517-AFDE-676F786A1296}" type="datetime1">
              <a:rPr lang="de-DE" smtClean="0"/>
              <a:t>06.12.2021</a:t>
            </a:fld>
            <a:endParaRPr lang="en-US" dirty="0"/>
          </a:p>
        </p:txBody>
      </p:sp>
      <p:pic>
        <p:nvPicPr>
          <p:cNvPr id="13" name="Inhaltsplatzhalter 12">
            <a:extLst>
              <a:ext uri="{FF2B5EF4-FFF2-40B4-BE49-F238E27FC236}">
                <a16:creationId xmlns:a16="http://schemas.microsoft.com/office/drawing/2014/main" id="{AA1CDDEE-B721-44B8-9627-3245F0CF255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646362" y="3667919"/>
            <a:ext cx="1504950" cy="619125"/>
          </a:xfrm>
        </p:spPr>
      </p:pic>
    </p:spTree>
    <p:extLst>
      <p:ext uri="{BB962C8B-B14F-4D97-AF65-F5344CB8AC3E}">
        <p14:creationId xmlns:p14="http://schemas.microsoft.com/office/powerpoint/2010/main" val="2695478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172B90-8FB3-4C39-97FD-BBD59C577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Workflow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96A4E9CD-F18A-4569-93AA-FE762273E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760" y="3610768"/>
            <a:ext cx="4663440" cy="2241391"/>
          </a:xfrm>
        </p:spPr>
        <p:txBody>
          <a:bodyPr/>
          <a:lstStyle/>
          <a:p>
            <a:r>
              <a:rPr lang="de-DE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Konvertieren der Rohdateien in das benötigte Format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945077-4EE2-4D36-833C-B9D33FB7A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B7C0C16-5521-4517-AFDE-676F786A1296}" type="datetime1">
              <a:rPr lang="de-DE" smtClean="0"/>
              <a:t>06.12.2021</a:t>
            </a:fld>
            <a:endParaRPr lang="en-US" dirty="0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F65D01AB-EB79-467D-BAAA-83AAE7B65CB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55875" y="3667919"/>
            <a:ext cx="1685925" cy="619125"/>
          </a:xfrm>
        </p:spPr>
      </p:pic>
    </p:spTree>
    <p:extLst>
      <p:ext uri="{BB962C8B-B14F-4D97-AF65-F5344CB8AC3E}">
        <p14:creationId xmlns:p14="http://schemas.microsoft.com/office/powerpoint/2010/main" val="594413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174655-ECDD-40AE-B5DE-FFEEC823E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Benötigte KPIs</a:t>
            </a:r>
          </a:p>
        </p:txBody>
      </p:sp>
      <p:graphicFrame>
        <p:nvGraphicFramePr>
          <p:cNvPr id="9" name="Tabelle 9">
            <a:extLst>
              <a:ext uri="{FF2B5EF4-FFF2-40B4-BE49-F238E27FC236}">
                <a16:creationId xmlns:a16="http://schemas.microsoft.com/office/drawing/2014/main" id="{66CD1557-6C0C-4629-B891-910C11B4623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15207653"/>
              </p:ext>
            </p:extLst>
          </p:nvPr>
        </p:nvGraphicFramePr>
        <p:xfrm>
          <a:off x="1066800" y="2103438"/>
          <a:ext cx="4664073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691">
                  <a:extLst>
                    <a:ext uri="{9D8B030D-6E8A-4147-A177-3AD203B41FA5}">
                      <a16:colId xmlns:a16="http://schemas.microsoft.com/office/drawing/2014/main" val="3952612340"/>
                    </a:ext>
                  </a:extLst>
                </a:gridCol>
                <a:gridCol w="1554691">
                  <a:extLst>
                    <a:ext uri="{9D8B030D-6E8A-4147-A177-3AD203B41FA5}">
                      <a16:colId xmlns:a16="http://schemas.microsoft.com/office/drawing/2014/main" val="3364651312"/>
                    </a:ext>
                  </a:extLst>
                </a:gridCol>
                <a:gridCol w="1554691">
                  <a:extLst>
                    <a:ext uri="{9D8B030D-6E8A-4147-A177-3AD203B41FA5}">
                      <a16:colId xmlns:a16="http://schemas.microsoft.com/office/drawing/2014/main" val="1133834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Tripdaten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Stationsdaten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Userdaten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181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>
                          <a:solidFill>
                            <a:srgbClr val="C00000"/>
                          </a:solidFill>
                        </a:rPr>
                        <a:t>tripduration</a:t>
                      </a:r>
                      <a:endParaRPr lang="de-DE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usertype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74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starttime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birth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year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450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stoptime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latitude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gender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326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bikeid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longitude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195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es </a:t>
                      </a:r>
                      <a:r>
                        <a:rPr lang="de-DE" dirty="0" err="1"/>
                        <a:t>id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709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es </a:t>
                      </a:r>
                      <a:r>
                        <a:rPr lang="de-DE" dirty="0" err="1"/>
                        <a:t>name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089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es </a:t>
                      </a:r>
                      <a:r>
                        <a:rPr lang="de-DE" dirty="0" err="1"/>
                        <a:t>latitude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6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es </a:t>
                      </a:r>
                      <a:r>
                        <a:rPr lang="de-DE" dirty="0" err="1"/>
                        <a:t>longitude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928343"/>
                  </a:ext>
                </a:extLst>
              </a:tr>
            </a:tbl>
          </a:graphicData>
        </a:graphic>
      </p:graphicFrame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BD2D4C-CF68-4625-A45A-0F234D4F1E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Average Trip Duration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945677-3631-481A-882E-76077C52A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B7C0C16-5521-4517-AFDE-676F786A1296}" type="datetime1">
              <a:rPr lang="de-DE" smtClean="0"/>
              <a:t>06.12.2021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90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79_TF78438558" id="{52906723-C130-4574-979F-893E907F73E5}" vid="{E635294A-DA31-4A29-8208-4BAAB3845E9E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{0504584D-1E9C-47CF-AC3E-CB7688B81F40}tf78438558_win32</Template>
  <TotalTime>0</TotalTime>
  <Words>442</Words>
  <Application>Microsoft Office PowerPoint</Application>
  <PresentationFormat>Breitbild</PresentationFormat>
  <Paragraphs>254</Paragraphs>
  <Slides>22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6" baseType="lpstr">
      <vt:lpstr>Calibri</vt:lpstr>
      <vt:lpstr>Century Gothic</vt:lpstr>
      <vt:lpstr>Garamond</vt:lpstr>
      <vt:lpstr>SavonVTI</vt:lpstr>
      <vt:lpstr>Hubway bike sharinG</vt:lpstr>
      <vt:lpstr>Data Source</vt:lpstr>
      <vt:lpstr>Data Source</vt:lpstr>
      <vt:lpstr>Workflow</vt:lpstr>
      <vt:lpstr>Workflow</vt:lpstr>
      <vt:lpstr>Workflow</vt:lpstr>
      <vt:lpstr>Workflow</vt:lpstr>
      <vt:lpstr>Workflow</vt:lpstr>
      <vt:lpstr>Benötigte KPIs</vt:lpstr>
      <vt:lpstr>Benötigte KPIs</vt:lpstr>
      <vt:lpstr>Benötigte KPIs</vt:lpstr>
      <vt:lpstr>Benötigte KPIs</vt:lpstr>
      <vt:lpstr>Benötigte KPIs</vt:lpstr>
      <vt:lpstr>Benötigte KPIs</vt:lpstr>
      <vt:lpstr>Benötigte KPIs</vt:lpstr>
      <vt:lpstr>Benötigte KPIs</vt:lpstr>
      <vt:lpstr>Benötigte KPIs</vt:lpstr>
      <vt:lpstr>Benötigte KPIs</vt:lpstr>
      <vt:lpstr>Benötigte KPIs</vt:lpstr>
      <vt:lpstr>Filtern der Rohdaten</vt:lpstr>
      <vt:lpstr>Workflow</vt:lpstr>
      <vt:lpstr>Ergebnis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Hubway bike sharinG</dc:title>
  <dc:creator>Patrick Wickenkamp</dc:creator>
  <cp:lastModifiedBy>Patrick Wickenkamp</cp:lastModifiedBy>
  <cp:revision>14</cp:revision>
  <dcterms:created xsi:type="dcterms:W3CDTF">2021-11-26T12:10:08Z</dcterms:created>
  <dcterms:modified xsi:type="dcterms:W3CDTF">2021-12-06T13:18:10Z</dcterms:modified>
</cp:coreProperties>
</file>