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78" r:id="rId3"/>
    <p:sldId id="260" r:id="rId4"/>
    <p:sldId id="2147470181" r:id="rId5"/>
    <p:sldId id="2147470176" r:id="rId6"/>
    <p:sldId id="261" r:id="rId7"/>
    <p:sldId id="2147470179" r:id="rId8"/>
    <p:sldId id="262" r:id="rId9"/>
    <p:sldId id="2147470180" r:id="rId10"/>
    <p:sldId id="2147470177" r:id="rId11"/>
    <p:sldId id="266" r:id="rId12"/>
    <p:sldId id="276" r:id="rId13"/>
    <p:sldId id="27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499FC1-2D68-8B40-AD75-1C2378B576A8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622B85-ED70-DB4D-9A8D-7BFB47C84EDE}">
      <dgm:prSet phldrT="[文字]" custT="1"/>
      <dgm:spPr/>
      <dgm:t>
        <a:bodyPr/>
        <a:lstStyle/>
        <a:p>
          <a:r>
            <a:rPr lang="en-US" altLang="zh-TW" sz="2400"/>
            <a:t>Persona A</a:t>
          </a:r>
          <a:endParaRPr lang="zh-TW" altLang="en-US" sz="2400"/>
        </a:p>
      </dgm:t>
    </dgm:pt>
    <dgm:pt modelId="{537C7159-738E-CA42-9A7B-F0FD7732AE41}" type="parTrans" cxnId="{9FAF0CFD-AC64-5942-9220-CF20846D2785}">
      <dgm:prSet/>
      <dgm:spPr/>
      <dgm:t>
        <a:bodyPr/>
        <a:lstStyle/>
        <a:p>
          <a:endParaRPr lang="zh-TW" altLang="en-US"/>
        </a:p>
      </dgm:t>
    </dgm:pt>
    <dgm:pt modelId="{2E54CC71-FA16-0743-AB30-1DD471D6C77F}" type="sibTrans" cxnId="{9FAF0CFD-AC64-5942-9220-CF20846D2785}">
      <dgm:prSet/>
      <dgm:spPr/>
      <dgm:t>
        <a:bodyPr/>
        <a:lstStyle/>
        <a:p>
          <a:endParaRPr lang="zh-TW" altLang="en-US"/>
        </a:p>
      </dgm:t>
    </dgm:pt>
    <dgm:pt modelId="{F75D4519-3577-8349-B415-BDB65AB2BCB0}">
      <dgm:prSet phldrT="[文字]"/>
      <dgm:spPr/>
      <dgm:t>
        <a:bodyPr/>
        <a:lstStyle/>
        <a:p>
          <a:r>
            <a:rPr lang="en-AU">
              <a:effectLst/>
            </a:rPr>
            <a:t>Patients (especially elderly) –</a:t>
          </a:r>
          <a:endParaRPr lang="zh-TW" altLang="en-US"/>
        </a:p>
      </dgm:t>
    </dgm:pt>
    <dgm:pt modelId="{E5EB11C6-8CF4-2340-895B-63F26E1D3D2B}" type="parTrans" cxnId="{8DC24A23-9802-444A-B177-4B048B5EE865}">
      <dgm:prSet/>
      <dgm:spPr/>
      <dgm:t>
        <a:bodyPr/>
        <a:lstStyle/>
        <a:p>
          <a:endParaRPr lang="zh-TW" altLang="en-US"/>
        </a:p>
      </dgm:t>
    </dgm:pt>
    <dgm:pt modelId="{D22EB267-38F5-6947-805F-DDCA87B0FBBF}" type="sibTrans" cxnId="{8DC24A23-9802-444A-B177-4B048B5EE865}">
      <dgm:prSet/>
      <dgm:spPr/>
      <dgm:t>
        <a:bodyPr/>
        <a:lstStyle/>
        <a:p>
          <a:endParaRPr lang="zh-TW" altLang="en-US"/>
        </a:p>
      </dgm:t>
    </dgm:pt>
    <dgm:pt modelId="{0065D06B-E80C-6740-9468-E0A0A1DA08AA}">
      <dgm:prSet phldrT="[文字]" custT="1"/>
      <dgm:spPr/>
      <dgm:t>
        <a:bodyPr/>
        <a:lstStyle/>
        <a:p>
          <a:r>
            <a:rPr lang="en-US" altLang="zh-TW" sz="2400"/>
            <a:t>Persona B</a:t>
          </a:r>
          <a:endParaRPr lang="zh-TW" altLang="en-US" sz="2400"/>
        </a:p>
      </dgm:t>
    </dgm:pt>
    <dgm:pt modelId="{11E6D5D5-819A-1944-87E2-4FBFE1D5BBA5}" type="parTrans" cxnId="{131134E1-0568-4848-9A44-B7790AEDCBF7}">
      <dgm:prSet/>
      <dgm:spPr/>
      <dgm:t>
        <a:bodyPr/>
        <a:lstStyle/>
        <a:p>
          <a:endParaRPr lang="zh-TW" altLang="en-US"/>
        </a:p>
      </dgm:t>
    </dgm:pt>
    <dgm:pt modelId="{EEDD13C3-B5B0-EA4F-969E-C9174EE38352}" type="sibTrans" cxnId="{131134E1-0568-4848-9A44-B7790AEDCBF7}">
      <dgm:prSet/>
      <dgm:spPr/>
      <dgm:t>
        <a:bodyPr/>
        <a:lstStyle/>
        <a:p>
          <a:endParaRPr lang="zh-TW" altLang="en-US"/>
        </a:p>
      </dgm:t>
    </dgm:pt>
    <dgm:pt modelId="{CF6BDA9A-372F-3244-B58F-17DC1A5B2236}">
      <dgm:prSet phldrT="[文字]"/>
      <dgm:spPr/>
      <dgm:t>
        <a:bodyPr/>
        <a:lstStyle/>
        <a:p>
          <a:r>
            <a:rPr lang="en-AU">
              <a:effectLst/>
            </a:rPr>
            <a:t>Healthcare Providers (Doctors &amp; Pharmacists) –</a:t>
          </a:r>
          <a:endParaRPr lang="zh-TW" altLang="en-US"/>
        </a:p>
      </dgm:t>
    </dgm:pt>
    <dgm:pt modelId="{8744D4BE-8C16-A84E-BEA5-C4720464F8C5}" type="parTrans" cxnId="{C4DBC7FF-2A61-B748-B744-F54545531B8D}">
      <dgm:prSet/>
      <dgm:spPr/>
      <dgm:t>
        <a:bodyPr/>
        <a:lstStyle/>
        <a:p>
          <a:endParaRPr lang="zh-TW" altLang="en-US"/>
        </a:p>
      </dgm:t>
    </dgm:pt>
    <dgm:pt modelId="{058A88B4-BFDB-224D-872F-71C29C545E67}" type="sibTrans" cxnId="{C4DBC7FF-2A61-B748-B744-F54545531B8D}">
      <dgm:prSet/>
      <dgm:spPr/>
      <dgm:t>
        <a:bodyPr/>
        <a:lstStyle/>
        <a:p>
          <a:endParaRPr lang="zh-TW" altLang="en-US"/>
        </a:p>
      </dgm:t>
    </dgm:pt>
    <dgm:pt modelId="{CB15723B-E075-1F44-8322-D129F5BDA546}">
      <dgm:prSet/>
      <dgm:spPr/>
      <dgm:t>
        <a:bodyPr/>
        <a:lstStyle/>
        <a:p>
          <a:r>
            <a:rPr lang="en-US">
              <a:effectLst/>
            </a:rPr>
            <a:t>1.  Long and inefficient waiting times during hospital visits </a:t>
          </a:r>
          <a:endParaRPr lang="zh-TW">
            <a:effectLst/>
          </a:endParaRPr>
        </a:p>
      </dgm:t>
    </dgm:pt>
    <dgm:pt modelId="{5303424D-667F-934A-A5F7-2BF008F97656}" type="parTrans" cxnId="{DD93B162-1AA7-6A4F-8762-304ECCA41B17}">
      <dgm:prSet/>
      <dgm:spPr/>
      <dgm:t>
        <a:bodyPr/>
        <a:lstStyle/>
        <a:p>
          <a:endParaRPr lang="zh-TW" altLang="en-US"/>
        </a:p>
      </dgm:t>
    </dgm:pt>
    <dgm:pt modelId="{20C2D41B-21D4-6145-926A-ADB58DAD60AA}" type="sibTrans" cxnId="{DD93B162-1AA7-6A4F-8762-304ECCA41B17}">
      <dgm:prSet/>
      <dgm:spPr/>
      <dgm:t>
        <a:bodyPr/>
        <a:lstStyle/>
        <a:p>
          <a:endParaRPr lang="zh-TW" altLang="en-US"/>
        </a:p>
      </dgm:t>
    </dgm:pt>
    <dgm:pt modelId="{480C7C31-8FA2-934C-A3BE-783FF6BED626}">
      <dgm:prSet/>
      <dgm:spPr/>
      <dgm:t>
        <a:bodyPr/>
        <a:lstStyle/>
        <a:p>
          <a:r>
            <a:rPr lang="en-US">
              <a:effectLst/>
            </a:rPr>
            <a:t>2.  Risk of medication conflicts when seeing multiple specialists in different outpatient department in hospital</a:t>
          </a:r>
          <a:endParaRPr lang="zh-TW">
            <a:effectLst/>
          </a:endParaRPr>
        </a:p>
      </dgm:t>
    </dgm:pt>
    <dgm:pt modelId="{5049E5E9-B7BA-744D-B72F-284BC93FA2EB}" type="parTrans" cxnId="{BEDE4F6C-CB5C-0C45-945E-80FD74E5235D}">
      <dgm:prSet/>
      <dgm:spPr/>
      <dgm:t>
        <a:bodyPr/>
        <a:lstStyle/>
        <a:p>
          <a:endParaRPr lang="zh-TW" altLang="en-US"/>
        </a:p>
      </dgm:t>
    </dgm:pt>
    <dgm:pt modelId="{B392AEAE-04FF-A54A-B43C-6FCF304D5747}" type="sibTrans" cxnId="{BEDE4F6C-CB5C-0C45-945E-80FD74E5235D}">
      <dgm:prSet/>
      <dgm:spPr/>
      <dgm:t>
        <a:bodyPr/>
        <a:lstStyle/>
        <a:p>
          <a:endParaRPr lang="zh-TW" altLang="en-US"/>
        </a:p>
      </dgm:t>
    </dgm:pt>
    <dgm:pt modelId="{840D910E-ABDA-2146-A1A6-AC3A9EB8BC7B}">
      <dgm:prSet/>
      <dgm:spPr/>
      <dgm:t>
        <a:bodyPr/>
        <a:lstStyle/>
        <a:p>
          <a:r>
            <a:rPr lang="en-US">
              <a:effectLst/>
            </a:rPr>
            <a:t>3.  Difficulty understanding and remembering complex medication instructions </a:t>
          </a:r>
          <a:endParaRPr lang="zh-TW">
            <a:effectLst/>
          </a:endParaRPr>
        </a:p>
      </dgm:t>
    </dgm:pt>
    <dgm:pt modelId="{89E81362-BC22-FD43-9240-C42ADB3E29FA}" type="parTrans" cxnId="{A7B47A89-F5C6-FF4F-AC9A-47019CEBCF82}">
      <dgm:prSet/>
      <dgm:spPr/>
      <dgm:t>
        <a:bodyPr/>
        <a:lstStyle/>
        <a:p>
          <a:endParaRPr lang="zh-TW" altLang="en-US"/>
        </a:p>
      </dgm:t>
    </dgm:pt>
    <dgm:pt modelId="{56BDA7CF-73CB-7D40-935B-D2F383BD1804}" type="sibTrans" cxnId="{A7B47A89-F5C6-FF4F-AC9A-47019CEBCF82}">
      <dgm:prSet/>
      <dgm:spPr/>
      <dgm:t>
        <a:bodyPr/>
        <a:lstStyle/>
        <a:p>
          <a:endParaRPr lang="zh-TW" altLang="en-US"/>
        </a:p>
      </dgm:t>
    </dgm:pt>
    <dgm:pt modelId="{3F7AB24A-30E9-0041-8F3E-2A0A52CC39D8}">
      <dgm:prSet/>
      <dgm:spPr/>
      <dgm:t>
        <a:bodyPr/>
        <a:lstStyle/>
        <a:p>
          <a:r>
            <a:rPr lang="en-US">
              <a:effectLst/>
            </a:rPr>
            <a:t>4.  Lack of continuous and united healthcare support system</a:t>
          </a:r>
          <a:endParaRPr lang="zh-TW">
            <a:effectLst/>
          </a:endParaRPr>
        </a:p>
      </dgm:t>
    </dgm:pt>
    <dgm:pt modelId="{C848665F-0474-2740-A5D0-8A442CA02B87}" type="parTrans" cxnId="{3C932C88-5B88-5D44-BAFA-164146B627B2}">
      <dgm:prSet/>
      <dgm:spPr/>
      <dgm:t>
        <a:bodyPr/>
        <a:lstStyle/>
        <a:p>
          <a:endParaRPr lang="zh-TW" altLang="en-US"/>
        </a:p>
      </dgm:t>
    </dgm:pt>
    <dgm:pt modelId="{D36008F9-E2E1-8146-8BE6-E55587C5299F}" type="sibTrans" cxnId="{3C932C88-5B88-5D44-BAFA-164146B627B2}">
      <dgm:prSet/>
      <dgm:spPr/>
      <dgm:t>
        <a:bodyPr/>
        <a:lstStyle/>
        <a:p>
          <a:endParaRPr lang="zh-TW" altLang="en-US"/>
        </a:p>
      </dgm:t>
    </dgm:pt>
    <dgm:pt modelId="{F92ECF82-E29C-384D-8631-0BE7B61BC395}">
      <dgm:prSet/>
      <dgm:spPr/>
      <dgm:t>
        <a:bodyPr/>
        <a:lstStyle/>
        <a:p>
          <a:r>
            <a:rPr lang="en-AU">
              <a:effectLst/>
            </a:rPr>
            <a:t>1. </a:t>
          </a:r>
          <a:r>
            <a:rPr lang="en-US">
              <a:effectLst/>
            </a:rPr>
            <a:t>Limited consultation time to fully understand patient conditions </a:t>
          </a:r>
          <a:endParaRPr lang="zh-TW">
            <a:effectLst/>
          </a:endParaRPr>
        </a:p>
      </dgm:t>
    </dgm:pt>
    <dgm:pt modelId="{D37E8830-B527-C54A-9DEA-5F01A1EAFB22}" type="parTrans" cxnId="{9F59DA34-795A-EC41-B0CA-3D6E7A01C3C4}">
      <dgm:prSet/>
      <dgm:spPr/>
      <dgm:t>
        <a:bodyPr/>
        <a:lstStyle/>
        <a:p>
          <a:endParaRPr lang="zh-TW" altLang="en-US"/>
        </a:p>
      </dgm:t>
    </dgm:pt>
    <dgm:pt modelId="{05C38BB2-3B00-2E43-89D1-84552C676938}" type="sibTrans" cxnId="{9F59DA34-795A-EC41-B0CA-3D6E7A01C3C4}">
      <dgm:prSet/>
      <dgm:spPr/>
      <dgm:t>
        <a:bodyPr/>
        <a:lstStyle/>
        <a:p>
          <a:endParaRPr lang="zh-TW" altLang="en-US"/>
        </a:p>
      </dgm:t>
    </dgm:pt>
    <dgm:pt modelId="{6CFC1021-F8B1-7043-9657-676DB5C696C8}">
      <dgm:prSet/>
      <dgm:spPr/>
      <dgm:t>
        <a:bodyPr/>
        <a:lstStyle/>
        <a:p>
          <a:r>
            <a:rPr lang="en-US">
              <a:effectLst/>
            </a:rPr>
            <a:t>2.  Difficulty tracking cross-departmental prescriptions </a:t>
          </a:r>
          <a:endParaRPr lang="zh-TW">
            <a:effectLst/>
          </a:endParaRPr>
        </a:p>
      </dgm:t>
    </dgm:pt>
    <dgm:pt modelId="{F1F531FB-A3E5-B84F-80BF-470C5534466D}" type="parTrans" cxnId="{E43819BD-87F1-FF43-B02B-A94E5D74E876}">
      <dgm:prSet/>
      <dgm:spPr/>
      <dgm:t>
        <a:bodyPr/>
        <a:lstStyle/>
        <a:p>
          <a:endParaRPr lang="zh-TW" altLang="en-US"/>
        </a:p>
      </dgm:t>
    </dgm:pt>
    <dgm:pt modelId="{D39A683D-E038-F940-8F4F-5F65C9530B4A}" type="sibTrans" cxnId="{E43819BD-87F1-FF43-B02B-A94E5D74E876}">
      <dgm:prSet/>
      <dgm:spPr/>
      <dgm:t>
        <a:bodyPr/>
        <a:lstStyle/>
        <a:p>
          <a:endParaRPr lang="zh-TW" altLang="en-US"/>
        </a:p>
      </dgm:t>
    </dgm:pt>
    <dgm:pt modelId="{B0C85CE7-AF86-CF49-9E68-78C0B494FF43}">
      <dgm:prSet/>
      <dgm:spPr/>
      <dgm:t>
        <a:bodyPr/>
        <a:lstStyle/>
        <a:p>
          <a:r>
            <a:rPr lang="en-US">
              <a:effectLst/>
            </a:rPr>
            <a:t>3.  Time-consuming repetitive medication instructions </a:t>
          </a:r>
          <a:endParaRPr lang="zh-TW">
            <a:effectLst/>
          </a:endParaRPr>
        </a:p>
      </dgm:t>
    </dgm:pt>
    <dgm:pt modelId="{88D83FA9-9AAF-534B-88C5-27787E199BF8}" type="parTrans" cxnId="{F4F235A6-33B1-1D45-B182-7295E1AD6416}">
      <dgm:prSet/>
      <dgm:spPr/>
      <dgm:t>
        <a:bodyPr/>
        <a:lstStyle/>
        <a:p>
          <a:endParaRPr lang="zh-TW" altLang="en-US"/>
        </a:p>
      </dgm:t>
    </dgm:pt>
    <dgm:pt modelId="{2CD1FFA6-918F-6D43-8E6A-8B70ED66CDB4}" type="sibTrans" cxnId="{F4F235A6-33B1-1D45-B182-7295E1AD6416}">
      <dgm:prSet/>
      <dgm:spPr/>
      <dgm:t>
        <a:bodyPr/>
        <a:lstStyle/>
        <a:p>
          <a:endParaRPr lang="zh-TW" altLang="en-US"/>
        </a:p>
      </dgm:t>
    </dgm:pt>
    <dgm:pt modelId="{D345E971-555C-0D47-91C4-49B8857D163E}">
      <dgm:prSet/>
      <dgm:spPr/>
      <dgm:t>
        <a:bodyPr/>
        <a:lstStyle/>
        <a:p>
          <a:r>
            <a:rPr lang="en-US">
              <a:effectLst/>
            </a:rPr>
            <a:t>4.  Need for better patient care quality management tools</a:t>
          </a:r>
          <a:endParaRPr lang="zh-TW">
            <a:effectLst/>
          </a:endParaRPr>
        </a:p>
      </dgm:t>
    </dgm:pt>
    <dgm:pt modelId="{2D753E22-75BA-844D-97AF-8F1B77673B5D}" type="parTrans" cxnId="{188D4A4A-03B5-814D-8726-299D5CC51520}">
      <dgm:prSet/>
      <dgm:spPr/>
      <dgm:t>
        <a:bodyPr/>
        <a:lstStyle/>
        <a:p>
          <a:endParaRPr lang="zh-TW" altLang="en-US"/>
        </a:p>
      </dgm:t>
    </dgm:pt>
    <dgm:pt modelId="{C23F4BA6-1567-A946-BDF6-82C48467B0BA}" type="sibTrans" cxnId="{188D4A4A-03B5-814D-8726-299D5CC51520}">
      <dgm:prSet/>
      <dgm:spPr/>
      <dgm:t>
        <a:bodyPr/>
        <a:lstStyle/>
        <a:p>
          <a:endParaRPr lang="zh-TW" altLang="en-US"/>
        </a:p>
      </dgm:t>
    </dgm:pt>
    <dgm:pt modelId="{FC696BFA-1C7B-FA44-8A5B-FDDFA88F7B7B}" type="pres">
      <dgm:prSet presAssocID="{4D499FC1-2D68-8B40-AD75-1C2378B576A8}" presName="Name0" presStyleCnt="0">
        <dgm:presLayoutVars>
          <dgm:dir/>
          <dgm:animLvl val="lvl"/>
          <dgm:resizeHandles val="exact"/>
        </dgm:presLayoutVars>
      </dgm:prSet>
      <dgm:spPr/>
    </dgm:pt>
    <dgm:pt modelId="{D6EAB384-602E-574D-9E0C-C63162C24AC1}" type="pres">
      <dgm:prSet presAssocID="{5E622B85-ED70-DB4D-9A8D-7BFB47C84EDE}" presName="linNode" presStyleCnt="0"/>
      <dgm:spPr/>
    </dgm:pt>
    <dgm:pt modelId="{F57B7015-EF69-8842-89D8-DA110F5D6546}" type="pres">
      <dgm:prSet presAssocID="{5E622B85-ED70-DB4D-9A8D-7BFB47C84EDE}" presName="parentText" presStyleLbl="node1" presStyleIdx="0" presStyleCnt="2" custScaleX="59102" custScaleY="46645">
        <dgm:presLayoutVars>
          <dgm:chMax val="1"/>
          <dgm:bulletEnabled val="1"/>
        </dgm:presLayoutVars>
      </dgm:prSet>
      <dgm:spPr/>
    </dgm:pt>
    <dgm:pt modelId="{A6C1C2CD-4721-9F4A-8C13-417E7E19A164}" type="pres">
      <dgm:prSet presAssocID="{5E622B85-ED70-DB4D-9A8D-7BFB47C84EDE}" presName="descendantText" presStyleLbl="alignAccFollowNode1" presStyleIdx="0" presStyleCnt="2" custScaleX="117290" custScaleY="57581">
        <dgm:presLayoutVars>
          <dgm:bulletEnabled val="1"/>
        </dgm:presLayoutVars>
      </dgm:prSet>
      <dgm:spPr/>
    </dgm:pt>
    <dgm:pt modelId="{9CDC6D5C-07E0-7D4E-A911-43623E3F050A}" type="pres">
      <dgm:prSet presAssocID="{2E54CC71-FA16-0743-AB30-1DD471D6C77F}" presName="sp" presStyleCnt="0"/>
      <dgm:spPr/>
    </dgm:pt>
    <dgm:pt modelId="{69C3AFF5-A5F9-614C-A899-9B08D7D950D0}" type="pres">
      <dgm:prSet presAssocID="{0065D06B-E80C-6740-9468-E0A0A1DA08AA}" presName="linNode" presStyleCnt="0"/>
      <dgm:spPr/>
    </dgm:pt>
    <dgm:pt modelId="{D864A5F7-2A21-814D-8A2C-267423955C17}" type="pres">
      <dgm:prSet presAssocID="{0065D06B-E80C-6740-9468-E0A0A1DA08AA}" presName="parentText" presStyleLbl="node1" presStyleIdx="1" presStyleCnt="2" custScaleX="59102" custScaleY="34878">
        <dgm:presLayoutVars>
          <dgm:chMax val="1"/>
          <dgm:bulletEnabled val="1"/>
        </dgm:presLayoutVars>
      </dgm:prSet>
      <dgm:spPr/>
    </dgm:pt>
    <dgm:pt modelId="{2655D834-B03F-194E-BCE4-775492BB2203}" type="pres">
      <dgm:prSet presAssocID="{0065D06B-E80C-6740-9468-E0A0A1DA08AA}" presName="descendantText" presStyleLbl="alignAccFollowNode1" presStyleIdx="1" presStyleCnt="2" custScaleX="117844" custScaleY="43598">
        <dgm:presLayoutVars>
          <dgm:bulletEnabled val="1"/>
        </dgm:presLayoutVars>
      </dgm:prSet>
      <dgm:spPr/>
    </dgm:pt>
  </dgm:ptLst>
  <dgm:cxnLst>
    <dgm:cxn modelId="{488CD002-8978-224B-A343-FF69B0117314}" type="presOf" srcId="{480C7C31-8FA2-934C-A3BE-783FF6BED626}" destId="{A6C1C2CD-4721-9F4A-8C13-417E7E19A164}" srcOrd="0" destOrd="2" presId="urn:microsoft.com/office/officeart/2005/8/layout/vList5"/>
    <dgm:cxn modelId="{8DC24A23-9802-444A-B177-4B048B5EE865}" srcId="{5E622B85-ED70-DB4D-9A8D-7BFB47C84EDE}" destId="{F75D4519-3577-8349-B415-BDB65AB2BCB0}" srcOrd="0" destOrd="0" parTransId="{E5EB11C6-8CF4-2340-895B-63F26E1D3D2B}" sibTransId="{D22EB267-38F5-6947-805F-DDCA87B0FBBF}"/>
    <dgm:cxn modelId="{E4D44B25-E6A9-FD41-8D26-6B8F95A83AF0}" type="presOf" srcId="{D345E971-555C-0D47-91C4-49B8857D163E}" destId="{2655D834-B03F-194E-BCE4-775492BB2203}" srcOrd="0" destOrd="4" presId="urn:microsoft.com/office/officeart/2005/8/layout/vList5"/>
    <dgm:cxn modelId="{9F59DA34-795A-EC41-B0CA-3D6E7A01C3C4}" srcId="{0065D06B-E80C-6740-9468-E0A0A1DA08AA}" destId="{F92ECF82-E29C-384D-8631-0BE7B61BC395}" srcOrd="1" destOrd="0" parTransId="{D37E8830-B527-C54A-9DEA-5F01A1EAFB22}" sibTransId="{05C38BB2-3B00-2E43-89D1-84552C676938}"/>
    <dgm:cxn modelId="{1C47D239-8AB1-E94F-88DC-B2F1533EAAC4}" type="presOf" srcId="{5E622B85-ED70-DB4D-9A8D-7BFB47C84EDE}" destId="{F57B7015-EF69-8842-89D8-DA110F5D6546}" srcOrd="0" destOrd="0" presId="urn:microsoft.com/office/officeart/2005/8/layout/vList5"/>
    <dgm:cxn modelId="{188D4A4A-03B5-814D-8726-299D5CC51520}" srcId="{0065D06B-E80C-6740-9468-E0A0A1DA08AA}" destId="{D345E971-555C-0D47-91C4-49B8857D163E}" srcOrd="4" destOrd="0" parTransId="{2D753E22-75BA-844D-97AF-8F1B77673B5D}" sibTransId="{C23F4BA6-1567-A946-BDF6-82C48467B0BA}"/>
    <dgm:cxn modelId="{4CC04E50-CDF4-A740-B6C1-531D335018D5}" type="presOf" srcId="{CB15723B-E075-1F44-8322-D129F5BDA546}" destId="{A6C1C2CD-4721-9F4A-8C13-417E7E19A164}" srcOrd="0" destOrd="1" presId="urn:microsoft.com/office/officeart/2005/8/layout/vList5"/>
    <dgm:cxn modelId="{72B7375D-2229-CB4E-9E1D-1639C0FC52C6}" type="presOf" srcId="{3F7AB24A-30E9-0041-8F3E-2A0A52CC39D8}" destId="{A6C1C2CD-4721-9F4A-8C13-417E7E19A164}" srcOrd="0" destOrd="4" presId="urn:microsoft.com/office/officeart/2005/8/layout/vList5"/>
    <dgm:cxn modelId="{DD93B162-1AA7-6A4F-8762-304ECCA41B17}" srcId="{5E622B85-ED70-DB4D-9A8D-7BFB47C84EDE}" destId="{CB15723B-E075-1F44-8322-D129F5BDA546}" srcOrd="1" destOrd="0" parTransId="{5303424D-667F-934A-A5F7-2BF008F97656}" sibTransId="{20C2D41B-21D4-6145-926A-ADB58DAD60AA}"/>
    <dgm:cxn modelId="{BEDE4F6C-CB5C-0C45-945E-80FD74E5235D}" srcId="{5E622B85-ED70-DB4D-9A8D-7BFB47C84EDE}" destId="{480C7C31-8FA2-934C-A3BE-783FF6BED626}" srcOrd="2" destOrd="0" parTransId="{5049E5E9-B7BA-744D-B72F-284BC93FA2EB}" sibTransId="{B392AEAE-04FF-A54A-B43C-6FCF304D5747}"/>
    <dgm:cxn modelId="{76DBC979-D81D-404F-8EE7-B12926E3BF75}" type="presOf" srcId="{840D910E-ABDA-2146-A1A6-AC3A9EB8BC7B}" destId="{A6C1C2CD-4721-9F4A-8C13-417E7E19A164}" srcOrd="0" destOrd="3" presId="urn:microsoft.com/office/officeart/2005/8/layout/vList5"/>
    <dgm:cxn modelId="{3C932C88-5B88-5D44-BAFA-164146B627B2}" srcId="{5E622B85-ED70-DB4D-9A8D-7BFB47C84EDE}" destId="{3F7AB24A-30E9-0041-8F3E-2A0A52CC39D8}" srcOrd="4" destOrd="0" parTransId="{C848665F-0474-2740-A5D0-8A442CA02B87}" sibTransId="{D36008F9-E2E1-8146-8BE6-E55587C5299F}"/>
    <dgm:cxn modelId="{A7B47A89-F5C6-FF4F-AC9A-47019CEBCF82}" srcId="{5E622B85-ED70-DB4D-9A8D-7BFB47C84EDE}" destId="{840D910E-ABDA-2146-A1A6-AC3A9EB8BC7B}" srcOrd="3" destOrd="0" parTransId="{89E81362-BC22-FD43-9240-C42ADB3E29FA}" sibTransId="{56BDA7CF-73CB-7D40-935B-D2F383BD1804}"/>
    <dgm:cxn modelId="{C723D69E-9127-B04B-A588-912CCBEFC276}" type="presOf" srcId="{0065D06B-E80C-6740-9468-E0A0A1DA08AA}" destId="{D864A5F7-2A21-814D-8A2C-267423955C17}" srcOrd="0" destOrd="0" presId="urn:microsoft.com/office/officeart/2005/8/layout/vList5"/>
    <dgm:cxn modelId="{15D6F3A2-812A-6F4E-AC47-BED148526CA9}" type="presOf" srcId="{6CFC1021-F8B1-7043-9657-676DB5C696C8}" destId="{2655D834-B03F-194E-BCE4-775492BB2203}" srcOrd="0" destOrd="2" presId="urn:microsoft.com/office/officeart/2005/8/layout/vList5"/>
    <dgm:cxn modelId="{F4F235A6-33B1-1D45-B182-7295E1AD6416}" srcId="{0065D06B-E80C-6740-9468-E0A0A1DA08AA}" destId="{B0C85CE7-AF86-CF49-9E68-78C0B494FF43}" srcOrd="3" destOrd="0" parTransId="{88D83FA9-9AAF-534B-88C5-27787E199BF8}" sibTransId="{2CD1FFA6-918F-6D43-8E6A-8B70ED66CDB4}"/>
    <dgm:cxn modelId="{4C4E64AE-4904-1D4B-9887-ECAA2D0104B0}" type="presOf" srcId="{CF6BDA9A-372F-3244-B58F-17DC1A5B2236}" destId="{2655D834-B03F-194E-BCE4-775492BB2203}" srcOrd="0" destOrd="0" presId="urn:microsoft.com/office/officeart/2005/8/layout/vList5"/>
    <dgm:cxn modelId="{E43819BD-87F1-FF43-B02B-A94E5D74E876}" srcId="{0065D06B-E80C-6740-9468-E0A0A1DA08AA}" destId="{6CFC1021-F8B1-7043-9657-676DB5C696C8}" srcOrd="2" destOrd="0" parTransId="{F1F531FB-A3E5-B84F-80BF-470C5534466D}" sibTransId="{D39A683D-E038-F940-8F4F-5F65C9530B4A}"/>
    <dgm:cxn modelId="{DE032FC3-1F80-8245-985E-E3B2D6260A4C}" type="presOf" srcId="{4D499FC1-2D68-8B40-AD75-1C2378B576A8}" destId="{FC696BFA-1C7B-FA44-8A5B-FDDFA88F7B7B}" srcOrd="0" destOrd="0" presId="urn:microsoft.com/office/officeart/2005/8/layout/vList5"/>
    <dgm:cxn modelId="{DD652ED4-0FCC-FF48-84CD-86A9073B48B5}" type="presOf" srcId="{F75D4519-3577-8349-B415-BDB65AB2BCB0}" destId="{A6C1C2CD-4721-9F4A-8C13-417E7E19A164}" srcOrd="0" destOrd="0" presId="urn:microsoft.com/office/officeart/2005/8/layout/vList5"/>
    <dgm:cxn modelId="{131134E1-0568-4848-9A44-B7790AEDCBF7}" srcId="{4D499FC1-2D68-8B40-AD75-1C2378B576A8}" destId="{0065D06B-E80C-6740-9468-E0A0A1DA08AA}" srcOrd="1" destOrd="0" parTransId="{11E6D5D5-819A-1944-87E2-4FBFE1D5BBA5}" sibTransId="{EEDD13C3-B5B0-EA4F-969E-C9174EE38352}"/>
    <dgm:cxn modelId="{7E53D4EF-BAB2-1E44-951D-F6FD6AD1B677}" type="presOf" srcId="{F92ECF82-E29C-384D-8631-0BE7B61BC395}" destId="{2655D834-B03F-194E-BCE4-775492BB2203}" srcOrd="0" destOrd="1" presId="urn:microsoft.com/office/officeart/2005/8/layout/vList5"/>
    <dgm:cxn modelId="{0D6D2DFB-8B9D-C747-8859-78EDF22ABD68}" type="presOf" srcId="{B0C85CE7-AF86-CF49-9E68-78C0B494FF43}" destId="{2655D834-B03F-194E-BCE4-775492BB2203}" srcOrd="0" destOrd="3" presId="urn:microsoft.com/office/officeart/2005/8/layout/vList5"/>
    <dgm:cxn modelId="{9FAF0CFD-AC64-5942-9220-CF20846D2785}" srcId="{4D499FC1-2D68-8B40-AD75-1C2378B576A8}" destId="{5E622B85-ED70-DB4D-9A8D-7BFB47C84EDE}" srcOrd="0" destOrd="0" parTransId="{537C7159-738E-CA42-9A7B-F0FD7732AE41}" sibTransId="{2E54CC71-FA16-0743-AB30-1DD471D6C77F}"/>
    <dgm:cxn modelId="{C4DBC7FF-2A61-B748-B744-F54545531B8D}" srcId="{0065D06B-E80C-6740-9468-E0A0A1DA08AA}" destId="{CF6BDA9A-372F-3244-B58F-17DC1A5B2236}" srcOrd="0" destOrd="0" parTransId="{8744D4BE-8C16-A84E-BEA5-C4720464F8C5}" sibTransId="{058A88B4-BFDB-224D-872F-71C29C545E67}"/>
    <dgm:cxn modelId="{3D0B6FFD-441A-9446-AE9A-EB6A01C43F6A}" type="presParOf" srcId="{FC696BFA-1C7B-FA44-8A5B-FDDFA88F7B7B}" destId="{D6EAB384-602E-574D-9E0C-C63162C24AC1}" srcOrd="0" destOrd="0" presId="urn:microsoft.com/office/officeart/2005/8/layout/vList5"/>
    <dgm:cxn modelId="{F7B8B8D2-FCB7-B74D-8735-C5651E038F01}" type="presParOf" srcId="{D6EAB384-602E-574D-9E0C-C63162C24AC1}" destId="{F57B7015-EF69-8842-89D8-DA110F5D6546}" srcOrd="0" destOrd="0" presId="urn:microsoft.com/office/officeart/2005/8/layout/vList5"/>
    <dgm:cxn modelId="{403AF95E-AF2A-0E46-96F6-D228B66944B4}" type="presParOf" srcId="{D6EAB384-602E-574D-9E0C-C63162C24AC1}" destId="{A6C1C2CD-4721-9F4A-8C13-417E7E19A164}" srcOrd="1" destOrd="0" presId="urn:microsoft.com/office/officeart/2005/8/layout/vList5"/>
    <dgm:cxn modelId="{44A35BD9-CA06-8A4C-A69C-DC2A544C9BE8}" type="presParOf" srcId="{FC696BFA-1C7B-FA44-8A5B-FDDFA88F7B7B}" destId="{9CDC6D5C-07E0-7D4E-A911-43623E3F050A}" srcOrd="1" destOrd="0" presId="urn:microsoft.com/office/officeart/2005/8/layout/vList5"/>
    <dgm:cxn modelId="{FDDCF70E-0482-EF40-905C-CE0A0C669910}" type="presParOf" srcId="{FC696BFA-1C7B-FA44-8A5B-FDDFA88F7B7B}" destId="{69C3AFF5-A5F9-614C-A899-9B08D7D950D0}" srcOrd="2" destOrd="0" presId="urn:microsoft.com/office/officeart/2005/8/layout/vList5"/>
    <dgm:cxn modelId="{89CA6422-82CB-D845-8106-BAF95A7DAEA8}" type="presParOf" srcId="{69C3AFF5-A5F9-614C-A899-9B08D7D950D0}" destId="{D864A5F7-2A21-814D-8A2C-267423955C17}" srcOrd="0" destOrd="0" presId="urn:microsoft.com/office/officeart/2005/8/layout/vList5"/>
    <dgm:cxn modelId="{0F450329-9701-5146-8D28-E9DB5976A9B3}" type="presParOf" srcId="{69C3AFF5-A5F9-614C-A899-9B08D7D950D0}" destId="{2655D834-B03F-194E-BCE4-775492BB22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99FC1-2D68-8B40-AD75-1C2378B576A8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622B85-ED70-DB4D-9A8D-7BFB47C84EDE}">
      <dgm:prSet phldrT="[文字]" custT="1"/>
      <dgm:spPr/>
      <dgm:t>
        <a:bodyPr/>
        <a:lstStyle/>
        <a:p>
          <a:r>
            <a:rPr lang="en-US" altLang="zh-TW" sz="2400"/>
            <a:t>Persona A</a:t>
          </a:r>
          <a:endParaRPr lang="zh-TW" altLang="en-US" sz="2400"/>
        </a:p>
      </dgm:t>
    </dgm:pt>
    <dgm:pt modelId="{537C7159-738E-CA42-9A7B-F0FD7732AE41}" type="parTrans" cxnId="{9FAF0CFD-AC64-5942-9220-CF20846D2785}">
      <dgm:prSet/>
      <dgm:spPr/>
      <dgm:t>
        <a:bodyPr/>
        <a:lstStyle/>
        <a:p>
          <a:endParaRPr lang="zh-TW" altLang="en-US"/>
        </a:p>
      </dgm:t>
    </dgm:pt>
    <dgm:pt modelId="{2E54CC71-FA16-0743-AB30-1DD471D6C77F}" type="sibTrans" cxnId="{9FAF0CFD-AC64-5942-9220-CF20846D2785}">
      <dgm:prSet/>
      <dgm:spPr/>
      <dgm:t>
        <a:bodyPr/>
        <a:lstStyle/>
        <a:p>
          <a:endParaRPr lang="zh-TW" altLang="en-US"/>
        </a:p>
      </dgm:t>
    </dgm:pt>
    <dgm:pt modelId="{F75D4519-3577-8349-B415-BDB65AB2BCB0}">
      <dgm:prSet phldrT="[文字]"/>
      <dgm:spPr/>
      <dgm:t>
        <a:bodyPr/>
        <a:lstStyle/>
        <a:p>
          <a:r>
            <a:rPr lang="en-AU">
              <a:effectLst/>
            </a:rPr>
            <a:t>Patients (especially elderly) –</a:t>
          </a:r>
          <a:endParaRPr lang="zh-TW" altLang="en-US"/>
        </a:p>
      </dgm:t>
    </dgm:pt>
    <dgm:pt modelId="{E5EB11C6-8CF4-2340-895B-63F26E1D3D2B}" type="parTrans" cxnId="{8DC24A23-9802-444A-B177-4B048B5EE865}">
      <dgm:prSet/>
      <dgm:spPr/>
      <dgm:t>
        <a:bodyPr/>
        <a:lstStyle/>
        <a:p>
          <a:endParaRPr lang="zh-TW" altLang="en-US"/>
        </a:p>
      </dgm:t>
    </dgm:pt>
    <dgm:pt modelId="{D22EB267-38F5-6947-805F-DDCA87B0FBBF}" type="sibTrans" cxnId="{8DC24A23-9802-444A-B177-4B048B5EE865}">
      <dgm:prSet/>
      <dgm:spPr/>
      <dgm:t>
        <a:bodyPr/>
        <a:lstStyle/>
        <a:p>
          <a:endParaRPr lang="zh-TW" altLang="en-US"/>
        </a:p>
      </dgm:t>
    </dgm:pt>
    <dgm:pt modelId="{0065D06B-E80C-6740-9468-E0A0A1DA08AA}">
      <dgm:prSet phldrT="[文字]" custT="1"/>
      <dgm:spPr/>
      <dgm:t>
        <a:bodyPr/>
        <a:lstStyle/>
        <a:p>
          <a:r>
            <a:rPr lang="en-US" altLang="zh-TW" sz="2400"/>
            <a:t>Persona B</a:t>
          </a:r>
          <a:endParaRPr lang="zh-TW" altLang="en-US" sz="2400"/>
        </a:p>
      </dgm:t>
    </dgm:pt>
    <dgm:pt modelId="{11E6D5D5-819A-1944-87E2-4FBFE1D5BBA5}" type="parTrans" cxnId="{131134E1-0568-4848-9A44-B7790AEDCBF7}">
      <dgm:prSet/>
      <dgm:spPr/>
      <dgm:t>
        <a:bodyPr/>
        <a:lstStyle/>
        <a:p>
          <a:endParaRPr lang="zh-TW" altLang="en-US"/>
        </a:p>
      </dgm:t>
    </dgm:pt>
    <dgm:pt modelId="{EEDD13C3-B5B0-EA4F-969E-C9174EE38352}" type="sibTrans" cxnId="{131134E1-0568-4848-9A44-B7790AEDCBF7}">
      <dgm:prSet/>
      <dgm:spPr/>
      <dgm:t>
        <a:bodyPr/>
        <a:lstStyle/>
        <a:p>
          <a:endParaRPr lang="zh-TW" altLang="en-US"/>
        </a:p>
      </dgm:t>
    </dgm:pt>
    <dgm:pt modelId="{CF6BDA9A-372F-3244-B58F-17DC1A5B2236}">
      <dgm:prSet phldrT="[文字]"/>
      <dgm:spPr/>
      <dgm:t>
        <a:bodyPr/>
        <a:lstStyle/>
        <a:p>
          <a:r>
            <a:rPr lang="en-AU">
              <a:effectLst/>
            </a:rPr>
            <a:t>Healthcare Providers (Doctors &amp; Pharmacists) –</a:t>
          </a:r>
          <a:endParaRPr lang="zh-TW" altLang="en-US"/>
        </a:p>
      </dgm:t>
    </dgm:pt>
    <dgm:pt modelId="{8744D4BE-8C16-A84E-BEA5-C4720464F8C5}" type="parTrans" cxnId="{C4DBC7FF-2A61-B748-B744-F54545531B8D}">
      <dgm:prSet/>
      <dgm:spPr/>
      <dgm:t>
        <a:bodyPr/>
        <a:lstStyle/>
        <a:p>
          <a:endParaRPr lang="zh-TW" altLang="en-US"/>
        </a:p>
      </dgm:t>
    </dgm:pt>
    <dgm:pt modelId="{058A88B4-BFDB-224D-872F-71C29C545E67}" type="sibTrans" cxnId="{C4DBC7FF-2A61-B748-B744-F54545531B8D}">
      <dgm:prSet/>
      <dgm:spPr/>
      <dgm:t>
        <a:bodyPr/>
        <a:lstStyle/>
        <a:p>
          <a:endParaRPr lang="zh-TW" altLang="en-US"/>
        </a:p>
      </dgm:t>
    </dgm:pt>
    <dgm:pt modelId="{CB15723B-E075-1F44-8322-D129F5BDA54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Enhanced hospital visit experience with efficient waiting time </a:t>
          </a:r>
          <a:endParaRPr lang="zh-TW">
            <a:effectLst/>
          </a:endParaRPr>
        </a:p>
      </dgm:t>
    </dgm:pt>
    <dgm:pt modelId="{5303424D-667F-934A-A5F7-2BF008F97656}" type="parTrans" cxnId="{DD93B162-1AA7-6A4F-8762-304ECCA41B17}">
      <dgm:prSet/>
      <dgm:spPr/>
      <dgm:t>
        <a:bodyPr/>
        <a:lstStyle/>
        <a:p>
          <a:endParaRPr lang="zh-TW" altLang="en-US"/>
        </a:p>
      </dgm:t>
    </dgm:pt>
    <dgm:pt modelId="{20C2D41B-21D4-6145-926A-ADB58DAD60AA}" type="sibTrans" cxnId="{DD93B162-1AA7-6A4F-8762-304ECCA41B17}">
      <dgm:prSet/>
      <dgm:spPr/>
      <dgm:t>
        <a:bodyPr/>
        <a:lstStyle/>
        <a:p>
          <a:endParaRPr lang="zh-TW" altLang="en-US"/>
        </a:p>
      </dgm:t>
    </dgm:pt>
    <dgm:pt modelId="{F92ECF82-E29C-384D-8631-0BE7B61BC39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Improved consultation efficiency and quality</a:t>
          </a:r>
          <a:endParaRPr lang="zh-TW">
            <a:effectLst/>
          </a:endParaRPr>
        </a:p>
      </dgm:t>
    </dgm:pt>
    <dgm:pt modelId="{D37E8830-B527-C54A-9DEA-5F01A1EAFB22}" type="parTrans" cxnId="{9F59DA34-795A-EC41-B0CA-3D6E7A01C3C4}">
      <dgm:prSet/>
      <dgm:spPr/>
      <dgm:t>
        <a:bodyPr/>
        <a:lstStyle/>
        <a:p>
          <a:endParaRPr lang="zh-TW" altLang="en-US"/>
        </a:p>
      </dgm:t>
    </dgm:pt>
    <dgm:pt modelId="{05C38BB2-3B00-2E43-89D1-84552C676938}" type="sibTrans" cxnId="{9F59DA34-795A-EC41-B0CA-3D6E7A01C3C4}">
      <dgm:prSet/>
      <dgm:spPr/>
      <dgm:t>
        <a:bodyPr/>
        <a:lstStyle/>
        <a:p>
          <a:endParaRPr lang="zh-TW" altLang="en-US"/>
        </a:p>
      </dgm:t>
    </dgm:pt>
    <dgm:pt modelId="{DEC3093E-7BC7-E44B-9B2E-3A81B24C2EF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Reduced medication risks and improved medication safety </a:t>
          </a:r>
          <a:endParaRPr lang="zh-TW">
            <a:effectLst/>
          </a:endParaRPr>
        </a:p>
      </dgm:t>
    </dgm:pt>
    <dgm:pt modelId="{29BA7961-391C-9C44-A171-F85652443085}" type="parTrans" cxnId="{5A4A97F6-D5D3-6740-AF8D-B80C7B4B6F10}">
      <dgm:prSet/>
      <dgm:spPr/>
      <dgm:t>
        <a:bodyPr/>
        <a:lstStyle/>
        <a:p>
          <a:endParaRPr lang="zh-TW" altLang="en-US"/>
        </a:p>
      </dgm:t>
    </dgm:pt>
    <dgm:pt modelId="{6C213DB1-E3EC-FF44-A36A-08B6935B007D}" type="sibTrans" cxnId="{5A4A97F6-D5D3-6740-AF8D-B80C7B4B6F10}">
      <dgm:prSet/>
      <dgm:spPr/>
      <dgm:t>
        <a:bodyPr/>
        <a:lstStyle/>
        <a:p>
          <a:endParaRPr lang="zh-TW" altLang="en-US"/>
        </a:p>
      </dgm:t>
    </dgm:pt>
    <dgm:pt modelId="{A61EAD3A-1F3C-F141-854F-B87A4E37F88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Better understanding and adherence to medication instructions </a:t>
          </a:r>
          <a:endParaRPr lang="zh-TW">
            <a:effectLst/>
          </a:endParaRPr>
        </a:p>
      </dgm:t>
    </dgm:pt>
    <dgm:pt modelId="{161B0000-9791-A247-ADB9-F86991467ACE}" type="parTrans" cxnId="{9BEFC038-C58D-B44B-A4A6-F9702073E59E}">
      <dgm:prSet/>
      <dgm:spPr/>
      <dgm:t>
        <a:bodyPr/>
        <a:lstStyle/>
        <a:p>
          <a:endParaRPr lang="zh-TW" altLang="en-US"/>
        </a:p>
      </dgm:t>
    </dgm:pt>
    <dgm:pt modelId="{D6739BA8-2D71-D74C-87E7-1584E796FEA2}" type="sibTrans" cxnId="{9BEFC038-C58D-B44B-A4A6-F9702073E59E}">
      <dgm:prSet/>
      <dgm:spPr/>
      <dgm:t>
        <a:bodyPr/>
        <a:lstStyle/>
        <a:p>
          <a:endParaRPr lang="zh-TW" altLang="en-US"/>
        </a:p>
      </dgm:t>
    </dgm:pt>
    <dgm:pt modelId="{B291F5C4-5355-5342-9936-8410128C560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Continuous healthcare support </a:t>
          </a:r>
          <a:endParaRPr lang="zh-TW">
            <a:effectLst/>
          </a:endParaRPr>
        </a:p>
      </dgm:t>
    </dgm:pt>
    <dgm:pt modelId="{BD4CCAAA-4B25-584F-87D4-DC4C35B332E3}" type="parTrans" cxnId="{12028182-3AC8-7C48-B220-3AB94099986E}">
      <dgm:prSet/>
      <dgm:spPr/>
      <dgm:t>
        <a:bodyPr/>
        <a:lstStyle/>
        <a:p>
          <a:endParaRPr lang="zh-TW" altLang="en-US"/>
        </a:p>
      </dgm:t>
    </dgm:pt>
    <dgm:pt modelId="{4FBBF577-75EF-8E48-A1CB-A308FEB0455A}" type="sibTrans" cxnId="{12028182-3AC8-7C48-B220-3AB94099986E}">
      <dgm:prSet/>
      <dgm:spPr/>
      <dgm:t>
        <a:bodyPr/>
        <a:lstStyle/>
        <a:p>
          <a:endParaRPr lang="zh-TW" altLang="en-US"/>
        </a:p>
      </dgm:t>
    </dgm:pt>
    <dgm:pt modelId="{98EC1855-7F22-6140-9858-107ADCAB1DB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Reduced risk of medication conflicts and interactions</a:t>
          </a:r>
          <a:endParaRPr lang="zh-TW">
            <a:effectLst/>
          </a:endParaRPr>
        </a:p>
      </dgm:t>
    </dgm:pt>
    <dgm:pt modelId="{9B6A2151-0C41-BF4A-8CD1-1532D92084B2}" type="parTrans" cxnId="{D646F6DE-AFE2-4C4C-827E-1530A8208A8A}">
      <dgm:prSet/>
      <dgm:spPr/>
      <dgm:t>
        <a:bodyPr/>
        <a:lstStyle/>
        <a:p>
          <a:endParaRPr lang="zh-TW" altLang="en-US"/>
        </a:p>
      </dgm:t>
    </dgm:pt>
    <dgm:pt modelId="{6B6EAE04-D8CE-3C45-B6DD-B1B754528F8A}" type="sibTrans" cxnId="{D646F6DE-AFE2-4C4C-827E-1530A8208A8A}">
      <dgm:prSet/>
      <dgm:spPr/>
      <dgm:t>
        <a:bodyPr/>
        <a:lstStyle/>
        <a:p>
          <a:endParaRPr lang="zh-TW" altLang="en-US"/>
        </a:p>
      </dgm:t>
    </dgm:pt>
    <dgm:pt modelId="{EF746840-C437-1748-9FB8-2A3A9BBA8D7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Enhanced medication safety management</a:t>
          </a:r>
          <a:endParaRPr lang="zh-TW">
            <a:effectLst/>
          </a:endParaRPr>
        </a:p>
      </dgm:t>
    </dgm:pt>
    <dgm:pt modelId="{BB9F71F3-21A8-8540-8F01-6AB86F085E6F}" type="parTrans" cxnId="{952A11B6-5D3D-4641-8C29-695319EFED00}">
      <dgm:prSet/>
      <dgm:spPr/>
      <dgm:t>
        <a:bodyPr/>
        <a:lstStyle/>
        <a:p>
          <a:endParaRPr lang="zh-TW" altLang="en-US"/>
        </a:p>
      </dgm:t>
    </dgm:pt>
    <dgm:pt modelId="{EDAD61AC-B1F4-D043-9F1E-F91BAABB44F8}" type="sibTrans" cxnId="{952A11B6-5D3D-4641-8C29-695319EFED00}">
      <dgm:prSet/>
      <dgm:spPr/>
      <dgm:t>
        <a:bodyPr/>
        <a:lstStyle/>
        <a:p>
          <a:endParaRPr lang="zh-TW" altLang="en-US"/>
        </a:p>
      </dgm:t>
    </dgm:pt>
    <dgm:pt modelId="{4434931A-3F60-F948-998E-A1716C2E556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Reduced repetitive workload</a:t>
          </a:r>
          <a:endParaRPr lang="zh-TW">
            <a:effectLst/>
          </a:endParaRPr>
        </a:p>
      </dgm:t>
    </dgm:pt>
    <dgm:pt modelId="{5E0E1073-E452-8A44-8B96-91DC17A61F32}" type="parTrans" cxnId="{684E6F76-0120-7D4D-9AA7-829B2226E8DC}">
      <dgm:prSet/>
      <dgm:spPr/>
      <dgm:t>
        <a:bodyPr/>
        <a:lstStyle/>
        <a:p>
          <a:endParaRPr lang="zh-TW" altLang="en-US"/>
        </a:p>
      </dgm:t>
    </dgm:pt>
    <dgm:pt modelId="{D9EBC458-D8BD-A249-AE94-040723EB39F8}" type="sibTrans" cxnId="{684E6F76-0120-7D4D-9AA7-829B2226E8DC}">
      <dgm:prSet/>
      <dgm:spPr/>
      <dgm:t>
        <a:bodyPr/>
        <a:lstStyle/>
        <a:p>
          <a:endParaRPr lang="zh-TW" altLang="en-US"/>
        </a:p>
      </dgm:t>
    </dgm:pt>
    <dgm:pt modelId="{D607579D-4AFB-7B4F-A26E-F2F9B94D3F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Increased healthcare service satisfaction</a:t>
          </a:r>
          <a:endParaRPr lang="zh-TW">
            <a:effectLst/>
          </a:endParaRPr>
        </a:p>
      </dgm:t>
    </dgm:pt>
    <dgm:pt modelId="{9CBDF427-AA11-7B47-AD0B-1CEFFAB99AA3}" type="parTrans" cxnId="{90567E06-10F5-7C4C-BF8E-813E75B300BC}">
      <dgm:prSet/>
      <dgm:spPr/>
      <dgm:t>
        <a:bodyPr/>
        <a:lstStyle/>
        <a:p>
          <a:endParaRPr lang="zh-TW" altLang="en-US"/>
        </a:p>
      </dgm:t>
    </dgm:pt>
    <dgm:pt modelId="{9ECA2D2A-EED6-A64A-9E8F-B26EA9581915}" type="sibTrans" cxnId="{90567E06-10F5-7C4C-BF8E-813E75B300BC}">
      <dgm:prSet/>
      <dgm:spPr/>
      <dgm:t>
        <a:bodyPr/>
        <a:lstStyle/>
        <a:p>
          <a:endParaRPr lang="zh-TW" altLang="en-US"/>
        </a:p>
      </dgm:t>
    </dgm:pt>
    <dgm:pt modelId="{D9B38753-98C5-F147-B765-8BE3D862F8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>
              <a:effectLst/>
            </a:rPr>
            <a:t>Lower risk of medical disputes</a:t>
          </a:r>
          <a:endParaRPr lang="zh-TW">
            <a:effectLst/>
          </a:endParaRPr>
        </a:p>
      </dgm:t>
    </dgm:pt>
    <dgm:pt modelId="{4710954D-0534-CD4F-A30D-F480903096E7}" type="parTrans" cxnId="{D8A9BAAF-BA6F-5946-AE17-55A2BA15DE55}">
      <dgm:prSet/>
      <dgm:spPr/>
      <dgm:t>
        <a:bodyPr/>
        <a:lstStyle/>
        <a:p>
          <a:endParaRPr lang="zh-TW" altLang="en-US"/>
        </a:p>
      </dgm:t>
    </dgm:pt>
    <dgm:pt modelId="{6ECB1C20-B7F6-9547-B976-E3BB24E22968}" type="sibTrans" cxnId="{D8A9BAAF-BA6F-5946-AE17-55A2BA15DE55}">
      <dgm:prSet/>
      <dgm:spPr/>
      <dgm:t>
        <a:bodyPr/>
        <a:lstStyle/>
        <a:p>
          <a:endParaRPr lang="zh-TW" altLang="en-US"/>
        </a:p>
      </dgm:t>
    </dgm:pt>
    <dgm:pt modelId="{FC696BFA-1C7B-FA44-8A5B-FDDFA88F7B7B}" type="pres">
      <dgm:prSet presAssocID="{4D499FC1-2D68-8B40-AD75-1C2378B576A8}" presName="Name0" presStyleCnt="0">
        <dgm:presLayoutVars>
          <dgm:dir/>
          <dgm:animLvl val="lvl"/>
          <dgm:resizeHandles val="exact"/>
        </dgm:presLayoutVars>
      </dgm:prSet>
      <dgm:spPr/>
    </dgm:pt>
    <dgm:pt modelId="{D6EAB384-602E-574D-9E0C-C63162C24AC1}" type="pres">
      <dgm:prSet presAssocID="{5E622B85-ED70-DB4D-9A8D-7BFB47C84EDE}" presName="linNode" presStyleCnt="0"/>
      <dgm:spPr/>
    </dgm:pt>
    <dgm:pt modelId="{F57B7015-EF69-8842-89D8-DA110F5D6546}" type="pres">
      <dgm:prSet presAssocID="{5E622B85-ED70-DB4D-9A8D-7BFB47C84EDE}" presName="parentText" presStyleLbl="node1" presStyleIdx="0" presStyleCnt="2" custScaleX="59102" custScaleY="46645">
        <dgm:presLayoutVars>
          <dgm:chMax val="1"/>
          <dgm:bulletEnabled val="1"/>
        </dgm:presLayoutVars>
      </dgm:prSet>
      <dgm:spPr/>
    </dgm:pt>
    <dgm:pt modelId="{A6C1C2CD-4721-9F4A-8C13-417E7E19A164}" type="pres">
      <dgm:prSet presAssocID="{5E622B85-ED70-DB4D-9A8D-7BFB47C84EDE}" presName="descendantText" presStyleLbl="alignAccFollowNode1" presStyleIdx="0" presStyleCnt="2" custScaleX="117290" custScaleY="55066">
        <dgm:presLayoutVars>
          <dgm:bulletEnabled val="1"/>
        </dgm:presLayoutVars>
      </dgm:prSet>
      <dgm:spPr/>
    </dgm:pt>
    <dgm:pt modelId="{9CDC6D5C-07E0-7D4E-A911-43623E3F050A}" type="pres">
      <dgm:prSet presAssocID="{2E54CC71-FA16-0743-AB30-1DD471D6C77F}" presName="sp" presStyleCnt="0"/>
      <dgm:spPr/>
    </dgm:pt>
    <dgm:pt modelId="{69C3AFF5-A5F9-614C-A899-9B08D7D950D0}" type="pres">
      <dgm:prSet presAssocID="{0065D06B-E80C-6740-9468-E0A0A1DA08AA}" presName="linNode" presStyleCnt="0"/>
      <dgm:spPr/>
    </dgm:pt>
    <dgm:pt modelId="{D864A5F7-2A21-814D-8A2C-267423955C17}" type="pres">
      <dgm:prSet presAssocID="{0065D06B-E80C-6740-9468-E0A0A1DA08AA}" presName="parentText" presStyleLbl="node1" presStyleIdx="1" presStyleCnt="2" custScaleX="59102" custScaleY="34878">
        <dgm:presLayoutVars>
          <dgm:chMax val="1"/>
          <dgm:bulletEnabled val="1"/>
        </dgm:presLayoutVars>
      </dgm:prSet>
      <dgm:spPr/>
    </dgm:pt>
    <dgm:pt modelId="{2655D834-B03F-194E-BCE4-775492BB2203}" type="pres">
      <dgm:prSet presAssocID="{0065D06B-E80C-6740-9468-E0A0A1DA08AA}" presName="descendantText" presStyleLbl="alignAccFollowNode1" presStyleIdx="1" presStyleCnt="2" custScaleX="117844" custScaleY="43598">
        <dgm:presLayoutVars>
          <dgm:bulletEnabled val="1"/>
        </dgm:presLayoutVars>
      </dgm:prSet>
      <dgm:spPr/>
    </dgm:pt>
  </dgm:ptLst>
  <dgm:cxnLst>
    <dgm:cxn modelId="{90567E06-10F5-7C4C-BF8E-813E75B300BC}" srcId="{CF6BDA9A-372F-3244-B58F-17DC1A5B2236}" destId="{D607579D-4AFB-7B4F-A26E-F2F9B94D3F9F}" srcOrd="3" destOrd="0" parTransId="{9CBDF427-AA11-7B47-AD0B-1CEFFAB99AA3}" sibTransId="{9ECA2D2A-EED6-A64A-9E8F-B26EA9581915}"/>
    <dgm:cxn modelId="{2E990407-80D8-1B4A-92FF-0B350A1551D8}" type="presOf" srcId="{F75D4519-3577-8349-B415-BDB65AB2BCB0}" destId="{A6C1C2CD-4721-9F4A-8C13-417E7E19A164}" srcOrd="0" destOrd="0" presId="urn:microsoft.com/office/officeart/2005/8/layout/vList5"/>
    <dgm:cxn modelId="{2EC58A07-20C6-1A44-8E3F-4854D6C13A0D}" type="presOf" srcId="{F92ECF82-E29C-384D-8631-0BE7B61BC395}" destId="{2655D834-B03F-194E-BCE4-775492BB2203}" srcOrd="0" destOrd="1" presId="urn:microsoft.com/office/officeart/2005/8/layout/vList5"/>
    <dgm:cxn modelId="{8DC24A23-9802-444A-B177-4B048B5EE865}" srcId="{5E622B85-ED70-DB4D-9A8D-7BFB47C84EDE}" destId="{F75D4519-3577-8349-B415-BDB65AB2BCB0}" srcOrd="0" destOrd="0" parTransId="{E5EB11C6-8CF4-2340-895B-63F26E1D3D2B}" sibTransId="{D22EB267-38F5-6947-805F-DDCA87B0FBBF}"/>
    <dgm:cxn modelId="{9F59DA34-795A-EC41-B0CA-3D6E7A01C3C4}" srcId="{CF6BDA9A-372F-3244-B58F-17DC1A5B2236}" destId="{F92ECF82-E29C-384D-8631-0BE7B61BC395}" srcOrd="0" destOrd="0" parTransId="{D37E8830-B527-C54A-9DEA-5F01A1EAFB22}" sibTransId="{05C38BB2-3B00-2E43-89D1-84552C676938}"/>
    <dgm:cxn modelId="{9BEFC038-C58D-B44B-A4A6-F9702073E59E}" srcId="{F75D4519-3577-8349-B415-BDB65AB2BCB0}" destId="{A61EAD3A-1F3C-F141-854F-B87A4E37F88B}" srcOrd="2" destOrd="0" parTransId="{161B0000-9791-A247-ADB9-F86991467ACE}" sibTransId="{D6739BA8-2D71-D74C-87E7-1584E796FEA2}"/>
    <dgm:cxn modelId="{3252CE3A-7739-154C-AAE9-FD7863F73F6C}" type="presOf" srcId="{0065D06B-E80C-6740-9468-E0A0A1DA08AA}" destId="{D864A5F7-2A21-814D-8A2C-267423955C17}" srcOrd="0" destOrd="0" presId="urn:microsoft.com/office/officeart/2005/8/layout/vList5"/>
    <dgm:cxn modelId="{9D4DD449-6AE8-134A-B6CD-07094BEDB594}" type="presOf" srcId="{5E622B85-ED70-DB4D-9A8D-7BFB47C84EDE}" destId="{F57B7015-EF69-8842-89D8-DA110F5D6546}" srcOrd="0" destOrd="0" presId="urn:microsoft.com/office/officeart/2005/8/layout/vList5"/>
    <dgm:cxn modelId="{F7DD964B-44AC-CF43-9187-8EE53D921AB2}" type="presOf" srcId="{B291F5C4-5355-5342-9936-8410128C5605}" destId="{A6C1C2CD-4721-9F4A-8C13-417E7E19A164}" srcOrd="0" destOrd="4" presId="urn:microsoft.com/office/officeart/2005/8/layout/vList5"/>
    <dgm:cxn modelId="{3876AB4B-08C6-AE49-9603-B07DB3BB171C}" type="presOf" srcId="{EF746840-C437-1748-9FB8-2A3A9BBA8D79}" destId="{2655D834-B03F-194E-BCE4-775492BB2203}" srcOrd="0" destOrd="2" presId="urn:microsoft.com/office/officeart/2005/8/layout/vList5"/>
    <dgm:cxn modelId="{AAF6BE51-727F-0747-B23C-6A9CA19A4C02}" type="presOf" srcId="{98EC1855-7F22-6140-9858-107ADCAB1DBF}" destId="{A6C1C2CD-4721-9F4A-8C13-417E7E19A164}" srcOrd="0" destOrd="5" presId="urn:microsoft.com/office/officeart/2005/8/layout/vList5"/>
    <dgm:cxn modelId="{3E89EF55-572B-264E-B149-D9E2628BA270}" type="presOf" srcId="{CF6BDA9A-372F-3244-B58F-17DC1A5B2236}" destId="{2655D834-B03F-194E-BCE4-775492BB2203}" srcOrd="0" destOrd="0" presId="urn:microsoft.com/office/officeart/2005/8/layout/vList5"/>
    <dgm:cxn modelId="{DD93B162-1AA7-6A4F-8762-304ECCA41B17}" srcId="{F75D4519-3577-8349-B415-BDB65AB2BCB0}" destId="{CB15723B-E075-1F44-8322-D129F5BDA546}" srcOrd="0" destOrd="0" parTransId="{5303424D-667F-934A-A5F7-2BF008F97656}" sibTransId="{20C2D41B-21D4-6145-926A-ADB58DAD60AA}"/>
    <dgm:cxn modelId="{684E6F76-0120-7D4D-9AA7-829B2226E8DC}" srcId="{CF6BDA9A-372F-3244-B58F-17DC1A5B2236}" destId="{4434931A-3F60-F948-998E-A1716C2E556B}" srcOrd="2" destOrd="0" parTransId="{5E0E1073-E452-8A44-8B96-91DC17A61F32}" sibTransId="{D9EBC458-D8BD-A249-AE94-040723EB39F8}"/>
    <dgm:cxn modelId="{12028182-3AC8-7C48-B220-3AB94099986E}" srcId="{F75D4519-3577-8349-B415-BDB65AB2BCB0}" destId="{B291F5C4-5355-5342-9936-8410128C5605}" srcOrd="3" destOrd="0" parTransId="{BD4CCAAA-4B25-584F-87D4-DC4C35B332E3}" sibTransId="{4FBBF577-75EF-8E48-A1CB-A308FEB0455A}"/>
    <dgm:cxn modelId="{2425588A-6A0B-6D41-908C-A119C0248F83}" type="presOf" srcId="{CB15723B-E075-1F44-8322-D129F5BDA546}" destId="{A6C1C2CD-4721-9F4A-8C13-417E7E19A164}" srcOrd="0" destOrd="1" presId="urn:microsoft.com/office/officeart/2005/8/layout/vList5"/>
    <dgm:cxn modelId="{DFF5688E-A803-8841-B764-F6975372D6D2}" type="presOf" srcId="{4434931A-3F60-F948-998E-A1716C2E556B}" destId="{2655D834-B03F-194E-BCE4-775492BB2203}" srcOrd="0" destOrd="3" presId="urn:microsoft.com/office/officeart/2005/8/layout/vList5"/>
    <dgm:cxn modelId="{0EDC4B9D-1D5B-D249-88FD-335390E35FF7}" type="presOf" srcId="{A61EAD3A-1F3C-F141-854F-B87A4E37F88B}" destId="{A6C1C2CD-4721-9F4A-8C13-417E7E19A164}" srcOrd="0" destOrd="3" presId="urn:microsoft.com/office/officeart/2005/8/layout/vList5"/>
    <dgm:cxn modelId="{48E0ECAA-591A-7F4E-93A0-E83FD7B0C696}" type="presOf" srcId="{D9B38753-98C5-F147-B765-8BE3D862F82F}" destId="{2655D834-B03F-194E-BCE4-775492BB2203}" srcOrd="0" destOrd="5" presId="urn:microsoft.com/office/officeart/2005/8/layout/vList5"/>
    <dgm:cxn modelId="{D8A9BAAF-BA6F-5946-AE17-55A2BA15DE55}" srcId="{CF6BDA9A-372F-3244-B58F-17DC1A5B2236}" destId="{D9B38753-98C5-F147-B765-8BE3D862F82F}" srcOrd="4" destOrd="0" parTransId="{4710954D-0534-CD4F-A30D-F480903096E7}" sibTransId="{6ECB1C20-B7F6-9547-B976-E3BB24E22968}"/>
    <dgm:cxn modelId="{952A11B6-5D3D-4641-8C29-695319EFED00}" srcId="{CF6BDA9A-372F-3244-B58F-17DC1A5B2236}" destId="{EF746840-C437-1748-9FB8-2A3A9BBA8D79}" srcOrd="1" destOrd="0" parTransId="{BB9F71F3-21A8-8540-8F01-6AB86F085E6F}" sibTransId="{EDAD61AC-B1F4-D043-9F1E-F91BAABB44F8}"/>
    <dgm:cxn modelId="{DE032FC3-1F80-8245-985E-E3B2D6260A4C}" type="presOf" srcId="{4D499FC1-2D68-8B40-AD75-1C2378B576A8}" destId="{FC696BFA-1C7B-FA44-8A5B-FDDFA88F7B7B}" srcOrd="0" destOrd="0" presId="urn:microsoft.com/office/officeart/2005/8/layout/vList5"/>
    <dgm:cxn modelId="{935A05D5-E6EA-964A-84EB-B7C948E03381}" type="presOf" srcId="{D607579D-4AFB-7B4F-A26E-F2F9B94D3F9F}" destId="{2655D834-B03F-194E-BCE4-775492BB2203}" srcOrd="0" destOrd="4" presId="urn:microsoft.com/office/officeart/2005/8/layout/vList5"/>
    <dgm:cxn modelId="{D646F6DE-AFE2-4C4C-827E-1530A8208A8A}" srcId="{F75D4519-3577-8349-B415-BDB65AB2BCB0}" destId="{98EC1855-7F22-6140-9858-107ADCAB1DBF}" srcOrd="4" destOrd="0" parTransId="{9B6A2151-0C41-BF4A-8CD1-1532D92084B2}" sibTransId="{6B6EAE04-D8CE-3C45-B6DD-B1B754528F8A}"/>
    <dgm:cxn modelId="{131134E1-0568-4848-9A44-B7790AEDCBF7}" srcId="{4D499FC1-2D68-8B40-AD75-1C2378B576A8}" destId="{0065D06B-E80C-6740-9468-E0A0A1DA08AA}" srcOrd="1" destOrd="0" parTransId="{11E6D5D5-819A-1944-87E2-4FBFE1D5BBA5}" sibTransId="{EEDD13C3-B5B0-EA4F-969E-C9174EE38352}"/>
    <dgm:cxn modelId="{6ECAA1E2-3933-6747-A671-66822D8C573D}" type="presOf" srcId="{DEC3093E-7BC7-E44B-9B2E-3A81B24C2EFD}" destId="{A6C1C2CD-4721-9F4A-8C13-417E7E19A164}" srcOrd="0" destOrd="2" presId="urn:microsoft.com/office/officeart/2005/8/layout/vList5"/>
    <dgm:cxn modelId="{5A4A97F6-D5D3-6740-AF8D-B80C7B4B6F10}" srcId="{F75D4519-3577-8349-B415-BDB65AB2BCB0}" destId="{DEC3093E-7BC7-E44B-9B2E-3A81B24C2EFD}" srcOrd="1" destOrd="0" parTransId="{29BA7961-391C-9C44-A171-F85652443085}" sibTransId="{6C213DB1-E3EC-FF44-A36A-08B6935B007D}"/>
    <dgm:cxn modelId="{9FAF0CFD-AC64-5942-9220-CF20846D2785}" srcId="{4D499FC1-2D68-8B40-AD75-1C2378B576A8}" destId="{5E622B85-ED70-DB4D-9A8D-7BFB47C84EDE}" srcOrd="0" destOrd="0" parTransId="{537C7159-738E-CA42-9A7B-F0FD7732AE41}" sibTransId="{2E54CC71-FA16-0743-AB30-1DD471D6C77F}"/>
    <dgm:cxn modelId="{C4DBC7FF-2A61-B748-B744-F54545531B8D}" srcId="{0065D06B-E80C-6740-9468-E0A0A1DA08AA}" destId="{CF6BDA9A-372F-3244-B58F-17DC1A5B2236}" srcOrd="0" destOrd="0" parTransId="{8744D4BE-8C16-A84E-BEA5-C4720464F8C5}" sibTransId="{058A88B4-BFDB-224D-872F-71C29C545E67}"/>
    <dgm:cxn modelId="{B85BE431-5C1C-6449-AB72-61FBB90F4F67}" type="presParOf" srcId="{FC696BFA-1C7B-FA44-8A5B-FDDFA88F7B7B}" destId="{D6EAB384-602E-574D-9E0C-C63162C24AC1}" srcOrd="0" destOrd="0" presId="urn:microsoft.com/office/officeart/2005/8/layout/vList5"/>
    <dgm:cxn modelId="{A97C744E-F2A4-6146-9ABA-B54C0D94D145}" type="presParOf" srcId="{D6EAB384-602E-574D-9E0C-C63162C24AC1}" destId="{F57B7015-EF69-8842-89D8-DA110F5D6546}" srcOrd="0" destOrd="0" presId="urn:microsoft.com/office/officeart/2005/8/layout/vList5"/>
    <dgm:cxn modelId="{895C0EA7-DB60-904C-AE32-AD941D24091F}" type="presParOf" srcId="{D6EAB384-602E-574D-9E0C-C63162C24AC1}" destId="{A6C1C2CD-4721-9F4A-8C13-417E7E19A164}" srcOrd="1" destOrd="0" presId="urn:microsoft.com/office/officeart/2005/8/layout/vList5"/>
    <dgm:cxn modelId="{82DF861B-05E1-B640-A86C-9A577C16BDD1}" type="presParOf" srcId="{FC696BFA-1C7B-FA44-8A5B-FDDFA88F7B7B}" destId="{9CDC6D5C-07E0-7D4E-A911-43623E3F050A}" srcOrd="1" destOrd="0" presId="urn:microsoft.com/office/officeart/2005/8/layout/vList5"/>
    <dgm:cxn modelId="{DA8C8F7E-A92E-DB48-9BF4-261D265836BD}" type="presParOf" srcId="{FC696BFA-1C7B-FA44-8A5B-FDDFA88F7B7B}" destId="{69C3AFF5-A5F9-614C-A899-9B08D7D950D0}" srcOrd="2" destOrd="0" presId="urn:microsoft.com/office/officeart/2005/8/layout/vList5"/>
    <dgm:cxn modelId="{A539A5D5-5EBC-C64E-A7C0-99862AA63865}" type="presParOf" srcId="{69C3AFF5-A5F9-614C-A899-9B08D7D950D0}" destId="{D864A5F7-2A21-814D-8A2C-267423955C17}" srcOrd="0" destOrd="0" presId="urn:microsoft.com/office/officeart/2005/8/layout/vList5"/>
    <dgm:cxn modelId="{798E220B-8026-294F-99E6-65FBB93639BB}" type="presParOf" srcId="{69C3AFF5-A5F9-614C-A899-9B08D7D950D0}" destId="{2655D834-B03F-194E-BCE4-775492BB22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1C2CD-4721-9F4A-8C13-417E7E19A164}">
      <dsp:nvSpPr>
        <dsp:cNvPr id="0" name=""/>
        <dsp:cNvSpPr/>
      </dsp:nvSpPr>
      <dsp:spPr>
        <a:xfrm rot="5400000">
          <a:off x="5194260" y="-2370337"/>
          <a:ext cx="2496098" cy="7998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>
              <a:effectLst/>
            </a:rPr>
            <a:t>Patients (especially elderly) –</a:t>
          </a:r>
          <a:endParaRPr lang="zh-TW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</a:rPr>
            <a:t>1.  Long and inefficient waiting times during hospital visits </a:t>
          </a:r>
          <a:endParaRPr lang="zh-TW" sz="2000" kern="120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</a:rPr>
            <a:t>2.  Risk of medication conflicts when seeing multiple specialists in different outpatient department in hospital</a:t>
          </a:r>
          <a:endParaRPr lang="zh-TW" sz="2000" kern="120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</a:rPr>
            <a:t>3.  Difficulty understanding and remembering complex medication instructions </a:t>
          </a:r>
          <a:endParaRPr lang="zh-TW" sz="2000" kern="120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</a:rPr>
            <a:t>4.  Lack of continuous and united healthcare support system</a:t>
          </a:r>
          <a:endParaRPr lang="zh-TW" sz="2000" kern="1200">
            <a:effectLst/>
          </a:endParaRPr>
        </a:p>
      </dsp:txBody>
      <dsp:txXfrm rot="-5400000">
        <a:off x="2443078" y="502694"/>
        <a:ext cx="7876615" cy="2252400"/>
      </dsp:txXfrm>
    </dsp:sp>
    <dsp:sp modelId="{F57B7015-EF69-8842-89D8-DA110F5D6546}">
      <dsp:nvSpPr>
        <dsp:cNvPr id="0" name=""/>
        <dsp:cNvSpPr/>
      </dsp:nvSpPr>
      <dsp:spPr>
        <a:xfrm>
          <a:off x="175978" y="365126"/>
          <a:ext cx="2267098" cy="2527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Persona A</a:t>
          </a:r>
          <a:endParaRPr lang="zh-TW" altLang="en-US" sz="2400" kern="1200"/>
        </a:p>
      </dsp:txBody>
      <dsp:txXfrm>
        <a:off x="286649" y="475797"/>
        <a:ext cx="2045756" cy="2306195"/>
      </dsp:txXfrm>
    </dsp:sp>
    <dsp:sp modelId="{2655D834-B03F-194E-BCE4-775492BB2203}">
      <dsp:nvSpPr>
        <dsp:cNvPr id="0" name=""/>
        <dsp:cNvSpPr/>
      </dsp:nvSpPr>
      <dsp:spPr>
        <a:xfrm rot="5400000">
          <a:off x="5516226" y="90446"/>
          <a:ext cx="1889944" cy="80362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>
              <a:effectLst/>
            </a:rPr>
            <a:t>Healthcare Providers (Doctors &amp; Pharmacists) –</a:t>
          </a:r>
          <a:endParaRPr lang="zh-TW" alt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>
              <a:effectLst/>
            </a:rPr>
            <a:t>1. </a:t>
          </a:r>
          <a:r>
            <a:rPr lang="en-US" sz="2000" kern="1200">
              <a:effectLst/>
            </a:rPr>
            <a:t>Limited consultation time to fully understand patient conditions </a:t>
          </a:r>
          <a:endParaRPr lang="zh-TW" sz="2000" kern="120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</a:rPr>
            <a:t>2.  Difficulty tracking cross-departmental prescriptions </a:t>
          </a:r>
          <a:endParaRPr lang="zh-TW" sz="2000" kern="120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</a:rPr>
            <a:t>3.  Time-consuming repetitive medication instructions </a:t>
          </a:r>
          <a:endParaRPr lang="zh-TW" sz="2000" kern="1200">
            <a:effectLst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</a:rPr>
            <a:t>4.  Need for better patient care quality management tools</a:t>
          </a:r>
          <a:endParaRPr lang="zh-TW" sz="2000" kern="1200">
            <a:effectLst/>
          </a:endParaRPr>
        </a:p>
      </dsp:txBody>
      <dsp:txXfrm rot="-5400000">
        <a:off x="2443077" y="3255855"/>
        <a:ext cx="7943985" cy="1705426"/>
      </dsp:txXfrm>
    </dsp:sp>
    <dsp:sp modelId="{D864A5F7-2A21-814D-8A2C-267423955C17}">
      <dsp:nvSpPr>
        <dsp:cNvPr id="0" name=""/>
        <dsp:cNvSpPr/>
      </dsp:nvSpPr>
      <dsp:spPr>
        <a:xfrm>
          <a:off x="175978" y="3163607"/>
          <a:ext cx="2267098" cy="1889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Persona B</a:t>
          </a:r>
          <a:endParaRPr lang="zh-TW" altLang="en-US" sz="2400" kern="1200"/>
        </a:p>
      </dsp:txBody>
      <dsp:txXfrm>
        <a:off x="268236" y="3255865"/>
        <a:ext cx="2082582" cy="1705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1C2CD-4721-9F4A-8C13-417E7E19A164}">
      <dsp:nvSpPr>
        <dsp:cNvPr id="0" name=""/>
        <dsp:cNvSpPr/>
      </dsp:nvSpPr>
      <dsp:spPr>
        <a:xfrm rot="5400000">
          <a:off x="5248772" y="-2370337"/>
          <a:ext cx="2387074" cy="79984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>
              <a:effectLst/>
            </a:rPr>
            <a:t>Patients (especially elderly) –</a:t>
          </a:r>
          <a:endParaRPr lang="zh-TW" alt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Enhanced hospital visit experience with efficient waiting time 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Reduced medication risks and improved medication safety 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Better understanding and adherence to medication instructions 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Continuous healthcare support 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Reduced risk of medication conflicts and interactions</a:t>
          </a:r>
          <a:endParaRPr lang="zh-TW" sz="1700" kern="1200">
            <a:effectLst/>
          </a:endParaRPr>
        </a:p>
      </dsp:txBody>
      <dsp:txXfrm rot="-5400000">
        <a:off x="2443078" y="551884"/>
        <a:ext cx="7881937" cy="2154020"/>
      </dsp:txXfrm>
    </dsp:sp>
    <dsp:sp modelId="{F57B7015-EF69-8842-89D8-DA110F5D6546}">
      <dsp:nvSpPr>
        <dsp:cNvPr id="0" name=""/>
        <dsp:cNvSpPr/>
      </dsp:nvSpPr>
      <dsp:spPr>
        <a:xfrm>
          <a:off x="175978" y="365126"/>
          <a:ext cx="2267098" cy="2527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Persona A</a:t>
          </a:r>
          <a:endParaRPr lang="zh-TW" altLang="en-US" sz="2400" kern="1200"/>
        </a:p>
      </dsp:txBody>
      <dsp:txXfrm>
        <a:off x="286649" y="475797"/>
        <a:ext cx="2045756" cy="2306195"/>
      </dsp:txXfrm>
    </dsp:sp>
    <dsp:sp modelId="{2655D834-B03F-194E-BCE4-775492BB2203}">
      <dsp:nvSpPr>
        <dsp:cNvPr id="0" name=""/>
        <dsp:cNvSpPr/>
      </dsp:nvSpPr>
      <dsp:spPr>
        <a:xfrm rot="5400000">
          <a:off x="5516226" y="90446"/>
          <a:ext cx="1889944" cy="80362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>
              <a:effectLst/>
            </a:rPr>
            <a:t>Healthcare Providers (Doctors &amp; Pharmacists) –</a:t>
          </a:r>
          <a:endParaRPr lang="zh-TW" alt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Improved consultation efficiency and quality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Enhanced medication safety management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Reduced repetitive workload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Increased healthcare service satisfaction</a:t>
          </a:r>
          <a:endParaRPr lang="zh-TW" sz="1700" kern="1200">
            <a:effectLst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700" kern="1200">
              <a:effectLst/>
            </a:rPr>
            <a:t>Lower risk of medical disputes</a:t>
          </a:r>
          <a:endParaRPr lang="zh-TW" sz="1700" kern="1200">
            <a:effectLst/>
          </a:endParaRPr>
        </a:p>
      </dsp:txBody>
      <dsp:txXfrm rot="-5400000">
        <a:off x="2443077" y="3255855"/>
        <a:ext cx="7943985" cy="1705426"/>
      </dsp:txXfrm>
    </dsp:sp>
    <dsp:sp modelId="{D864A5F7-2A21-814D-8A2C-267423955C17}">
      <dsp:nvSpPr>
        <dsp:cNvPr id="0" name=""/>
        <dsp:cNvSpPr/>
      </dsp:nvSpPr>
      <dsp:spPr>
        <a:xfrm>
          <a:off x="175978" y="3163607"/>
          <a:ext cx="2267098" cy="1889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/>
            <a:t>Persona B</a:t>
          </a:r>
          <a:endParaRPr lang="zh-TW" altLang="en-US" sz="2400" kern="1200"/>
        </a:p>
      </dsp:txBody>
      <dsp:txXfrm>
        <a:off x="268236" y="3255865"/>
        <a:ext cx="2082582" cy="1705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35363-A504-EA44-821F-B81FF461D862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3E4E6-3F57-2543-8353-6BDBF78A368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311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F2C0-35DA-9E42-A4FB-B678365194ED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820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大腸癌</a:t>
            </a:r>
            <a:r>
              <a:rPr lang="en-US" altLang="zh-TW" b="1" dirty="0"/>
              <a:t>/</a:t>
            </a:r>
            <a:r>
              <a:rPr lang="zh-TW" altLang="en-US" b="1" dirty="0"/>
              <a:t>大腸息肉切除病患就醫旅程 </a:t>
            </a:r>
            <a:r>
              <a:rPr lang="en-US" altLang="zh-TW" b="1" dirty="0"/>
              <a:t>(Patient Journey for Colorectal Cancer/Polyp Removal)</a:t>
            </a:r>
          </a:p>
          <a:p>
            <a:r>
              <a:rPr lang="en-US" altLang="zh-TW" b="1" dirty="0"/>
              <a:t>1. </a:t>
            </a:r>
            <a:r>
              <a:rPr lang="zh-TW" altLang="en-US" b="1" dirty="0"/>
              <a:t>初始症狀和尋求醫療協助 </a:t>
            </a:r>
            <a:r>
              <a:rPr lang="en-US" altLang="zh-TW" b="1" dirty="0"/>
              <a:t>(Initial Symptoms and Seeking Medical Attention)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病患可能出現腹痛、排便習慣改變、血便、體重減輕等症狀，因此前往消化內科門診就醫。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Patients may experience symptoms such as abdominal pain, changes in bowel habits, blood in stool, weight loss, etc., and seek medical attention at a gastroenterology clinic.</a:t>
            </a:r>
          </a:p>
          <a:p>
            <a:r>
              <a:rPr lang="en-US" altLang="zh-TW" b="1" dirty="0"/>
              <a:t>2. </a:t>
            </a:r>
            <a:r>
              <a:rPr lang="zh-TW" altLang="en-US" b="1" dirty="0"/>
              <a:t>門診諮詢和檢查 </a:t>
            </a:r>
            <a:r>
              <a:rPr lang="en-US" altLang="zh-TW" b="1" dirty="0"/>
              <a:t>(Clinic Consultation and Examination)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醫師會詢問病患的病史、家族史和生活習慣，並進行身體檢查，例如腹部觸診。 醫師可能會安排糞便潛血檢查或血液檢查。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The doctor will inquire about the patient's medical history, family history, and lifestyle habits, and conduct a physical examination, such as abdominal palpation. The doctor may order a fecal occult blood test or blood tests.</a:t>
            </a:r>
          </a:p>
          <a:p>
            <a:r>
              <a:rPr lang="en-US" altLang="zh-TW" b="1" dirty="0"/>
              <a:t>3. </a:t>
            </a:r>
            <a:r>
              <a:rPr lang="zh-TW" altLang="en-US" b="1" dirty="0"/>
              <a:t>大腸鏡檢查 </a:t>
            </a:r>
            <a:r>
              <a:rPr lang="en-US" altLang="zh-TW" b="1" dirty="0"/>
              <a:t>(Colonoscopy)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醫師會安排大腸鏡檢查，以直接觀察大腸內部，並進行診斷。 檢查前，病患需要遵循特定的飲食和清腸準備。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The doctor will schedule a colonoscopy to directly visualize the inside of the colon and make a diagnosis. The patient needs to follow specific dietary and bowel preparation instructions before the examination.</a:t>
            </a:r>
          </a:p>
          <a:p>
            <a:r>
              <a:rPr lang="en-US" altLang="zh-TW" b="1" dirty="0"/>
              <a:t>4. </a:t>
            </a:r>
            <a:r>
              <a:rPr lang="zh-TW" altLang="en-US" b="1" dirty="0"/>
              <a:t>息肉切除 </a:t>
            </a:r>
            <a:r>
              <a:rPr lang="en-US" altLang="zh-TW" b="1" dirty="0"/>
              <a:t>(Polyp Removal)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如果在大腸鏡檢查中發現息肉，醫師通常會直接切除，並送病理化驗。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If polyps are found during the colonoscopy, the doctor will usually remove them directly and send them for pathological examination.</a:t>
            </a:r>
          </a:p>
          <a:p>
            <a:r>
              <a:rPr lang="en-US" altLang="zh-TW" b="1" dirty="0"/>
              <a:t>5. </a:t>
            </a:r>
            <a:r>
              <a:rPr lang="zh-TW" altLang="en-US" b="1" dirty="0"/>
              <a:t>病理報告和後續治療 </a:t>
            </a:r>
            <a:r>
              <a:rPr lang="en-US" altLang="zh-TW" b="1" dirty="0"/>
              <a:t>(Pathology Report and Follow-up Treatment)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根據病理報告結果，醫師會決定後續的治療方案，例如定期追蹤、手術切除或其他治療。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Based on the pathology report, the doctor will determine the follow-up treatment plan, such as regular follow-up, surgical resection, or other treatments.</a:t>
            </a:r>
          </a:p>
          <a:p>
            <a:r>
              <a:rPr lang="en-US" altLang="zh-TW" b="1" dirty="0"/>
              <a:t>6. </a:t>
            </a:r>
            <a:r>
              <a:rPr lang="zh-TW" altLang="en-US" b="1" dirty="0"/>
              <a:t>家庭護理 </a:t>
            </a:r>
            <a:r>
              <a:rPr lang="en-US" altLang="zh-TW" b="1" dirty="0"/>
              <a:t>(Home Care)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醫師會提供居家照護指示，例如飲食建議、傷口護理、藥物使用、活動限制和後續追蹤等。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The doctor will provide home care instructions, such as dietary recommendations, wound care, medication use, activity restrictions, and follow-up appointments.</a:t>
            </a:r>
          </a:p>
          <a:p>
            <a:r>
              <a:rPr lang="en-US" altLang="zh-TW" b="1" dirty="0"/>
              <a:t>7. </a:t>
            </a:r>
            <a:r>
              <a:rPr lang="zh-TW" altLang="en-US" b="1" dirty="0"/>
              <a:t>定期追蹤 </a:t>
            </a:r>
            <a:r>
              <a:rPr lang="en-US" altLang="zh-TW" b="1" dirty="0"/>
              <a:t>(Regular Follow-up)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病患需要定期回診追蹤，以監測病情和預防復發。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The patient needs to schedule regular follow-up appointments to monitor their condition and prevent recurrence.</a:t>
            </a:r>
          </a:p>
          <a:p>
            <a:r>
              <a:rPr lang="en-US" altLang="zh-TW" b="1" dirty="0"/>
              <a:t>8. </a:t>
            </a:r>
            <a:r>
              <a:rPr lang="zh-TW" altLang="en-US" b="1" dirty="0"/>
              <a:t>長期健康管理 </a:t>
            </a:r>
            <a:r>
              <a:rPr lang="en-US" altLang="zh-TW" b="1" dirty="0"/>
              <a:t>(Long-term Health Management)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中文：</a:t>
            </a:r>
            <a:r>
              <a:rPr lang="zh-TW" altLang="en-US" dirty="0"/>
              <a:t> 醫師會指導病患進行長期健康管理，例如維持健康的飲食和生活習慣、定期篩檢等，以降低大腸癌復發的風險。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英文：</a:t>
            </a:r>
            <a:r>
              <a:rPr lang="zh-TW" altLang="en-US" dirty="0"/>
              <a:t> </a:t>
            </a:r>
            <a:r>
              <a:rPr lang="en-US" altLang="zh-TW" dirty="0"/>
              <a:t>The doctor will guide the patient in long-term health management, such as maintaining healthy dietary and lifestyle habits and undergoing regular screening, to reduce the risk of colorectal cancer recurrence.</a:t>
            </a:r>
          </a:p>
          <a:p>
            <a:r>
              <a:rPr lang="zh-TW" altLang="en-US" b="1" dirty="0"/>
              <a:t>治療成功的重要事項 </a:t>
            </a:r>
            <a:r>
              <a:rPr lang="en-US" altLang="zh-TW" b="1" dirty="0"/>
              <a:t>(more important 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病患教育 </a:t>
            </a:r>
            <a:r>
              <a:rPr lang="en-US" altLang="zh-TW" b="1" dirty="0"/>
              <a:t>(Patient education):</a:t>
            </a:r>
            <a:r>
              <a:rPr lang="en-US" altLang="zh-TW" dirty="0"/>
              <a:t> </a:t>
            </a:r>
            <a:r>
              <a:rPr lang="zh-TW" altLang="en-US" dirty="0"/>
              <a:t>醫師應向病患詳細解釋病情、治療方案和預後，並解答病患的疑問。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心理支持 </a:t>
            </a:r>
            <a:r>
              <a:rPr lang="en-US" altLang="zh-TW" b="1" dirty="0"/>
              <a:t>(Psychological support):</a:t>
            </a:r>
            <a:r>
              <a:rPr lang="en-US" altLang="zh-TW" dirty="0"/>
              <a:t> </a:t>
            </a:r>
            <a:r>
              <a:rPr lang="zh-TW" altLang="en-US" dirty="0"/>
              <a:t>提供病患心理支持，協助他們應對疾病带来的壓力和焦慮。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家庭參與 </a:t>
            </a:r>
            <a:r>
              <a:rPr lang="en-US" altLang="zh-TW" b="1" dirty="0"/>
              <a:t>(Family involvement):</a:t>
            </a:r>
            <a:r>
              <a:rPr lang="en-US" altLang="zh-TW" dirty="0"/>
              <a:t> </a:t>
            </a:r>
            <a:r>
              <a:rPr lang="zh-TW" altLang="en-US" dirty="0"/>
              <a:t>鼓勵家屬參與病患的照護，提供支持和協助。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在</a:t>
            </a:r>
            <a:r>
              <a:rPr lang="en-US" altLang="zh-TW" dirty="0"/>
              <a:t>healthcare</a:t>
            </a:r>
            <a:r>
              <a:rPr lang="zh-TW" altLang="en-US" dirty="0"/>
              <a:t>人力缺乏下，我們希望可以用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agent chatbot </a:t>
            </a:r>
            <a:r>
              <a:rPr lang="zh-TW" altLang="en-US" dirty="0"/>
              <a:t>來幫助醫師提供病患一個品質好的</a:t>
            </a:r>
            <a:r>
              <a:rPr lang="en-US" altLang="zh-TW" dirty="0"/>
              <a:t>patient journal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F2C0-35DA-9E42-A4FB-B678365194ED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9303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F2C0-35DA-9E42-A4FB-B678365194ED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231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F2C0-35DA-9E42-A4FB-B678365194ED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30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3FB79-3693-61BE-1C66-D318B9DF1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0E1D80-3FAF-F480-1876-EE4CCD79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9BB7A4-3B88-975A-AF4B-93D30A45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62AA9-2341-4262-5AE3-B6DF184E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24D0F-E43F-A695-C6DA-7E75F6CD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002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A22C7-300F-D2A7-F6B4-3FF566D3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F10806-7145-60D1-105F-D4106F64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63C77-2244-5541-3A53-452239C3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E3F31A-4218-8418-5B39-D092EE4A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E3500-B6EC-E275-0EA4-4A87246E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385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81C402-8D3D-0292-984D-72A0E53A6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89DA44-25AF-6072-76AE-C2BC9492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22DF13-3885-9491-F1BA-F3897E52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43F0D6-B476-4D91-BAD7-AC0C7B0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233EA6-3E9D-00FD-84E7-6D2C6C25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99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1DB55-70FD-590F-5497-041EC14A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7A325-DC84-1BC1-C90F-6E46F728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380BF-30BF-5839-5120-9851E86E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AECF9E-382B-7008-C036-0B439A5C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225A4D-4645-5FAD-F262-80BF2699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95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E30A8-8FCE-CF6D-1AD3-68D071A6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41AE5F-D0B3-1EE7-866A-9E5C2C360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D7CD7B-1551-4DB1-3AC4-A9A959F0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550A3-8628-6CF5-92BF-2AD5A178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FE80C-F749-8629-B75B-9839DF25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723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D51EB-534B-31BE-1DA5-2C2FEF35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83543-8502-54FA-CAF7-0BEFFCD76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D1227A-FA34-7EE6-EEBE-24ACB9C4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42A99-DE09-AEC5-5CA2-3CCD7144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3E33C-6197-6171-B065-446351D7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7C1B36-F32E-BC2B-E6F4-6A3272B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459FA-A34A-45B4-2242-F917A4E6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5A6E5A-D360-95B5-94BD-4988698F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C57174-57A7-FB4A-DA09-E03514157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B4FFFA-E458-6276-C350-1CBA6B29E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1DF95F-BB23-EB90-77C4-4BC21824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C14F4D-C78B-1F02-2A85-9F188F33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5368F8-A4A8-18DC-3881-373ED5D2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AD6699-1BF7-15E1-BB47-2BC70B7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88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6CE50-3E8A-C4B4-396A-B7369D4D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55BDC2-527F-F442-4E82-22458E84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9C07E0-F8E7-0CEF-E768-392A1CB3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343468-42FE-338C-C9A2-EC760B07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798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D5BAFC-78BF-ABC9-8C2C-B60FCF5F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58DF3F-85CB-807C-C945-326D0ABA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899F18-1C0C-3392-BB5F-E5285C54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72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832F6-9606-6C87-3293-C57541AE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D2CD1-12F3-5CF2-54AF-2971FAB3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BE727-D531-00DB-6455-DE48C1B5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756177-BD22-B8F8-BCF9-67E72BD2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818BB-B4C6-CDB0-B726-7631B385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1592B8-1372-E85D-F94F-E208C47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769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9E575-DE6A-1058-49B0-969590FA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FC3984-F58A-02AF-EB8A-26BF2C5B5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4CFD66-1CAC-8362-B856-96AF085C9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F36E80-8933-B4B4-9E02-8B0ABEC7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5A2E86-D6F6-57E7-9E83-A3F81EDC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51D1FD-CD55-3046-41B7-FFC703F5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28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648C7E-E294-FBD8-CE65-E12F1968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88FE8B-031D-B06A-1E5B-DCFB4306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FB827-E2D8-B6BF-000B-82A8C859A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FBD64-490C-ED4F-BDA2-3C477ACB7D9C}" type="datetimeFigureOut">
              <a:rPr kumimoji="1" lang="zh-TW" altLang="en-US" smtClean="0"/>
              <a:t>2025/2/20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440C3-5CD5-05BA-68FD-64EE59382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1E985B-A145-C98D-A900-9276D693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0706F-219B-7147-8CCC-A1302FBBE27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7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3F32E-1905-165B-B43E-A79C2E58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245" y="2042319"/>
            <a:ext cx="9144000" cy="2387600"/>
          </a:xfrm>
          <a:ln w="12700">
            <a:miter lim="400000"/>
          </a:ln>
        </p:spPr>
        <p:txBody>
          <a:bodyPr lIns="0" tIns="0" rIns="0" bIns="0" anchor="t">
            <a:noAutofit/>
          </a:bodyPr>
          <a:lstStyle/>
          <a:p>
            <a:pPr algn="l" defTabSz="2438400">
              <a:lnSpc>
                <a:spcPct val="110000"/>
              </a:lnSpc>
              <a:spcBef>
                <a:spcPts val="0"/>
              </a:spcBef>
            </a:pPr>
            <a:r>
              <a:rPr lang="en-US" altLang="zh-TW" sz="4400" dirty="0">
                <a:latin typeface="IBM Plex Sans Medm" panose="020B0503050203000203" pitchFamily="34" charset="0"/>
                <a:sym typeface="IBM Plex Sans Light"/>
              </a:rPr>
              <a:t>Smart Healthcare Companion &amp; Medication Safety Care Agent</a:t>
            </a:r>
            <a:endParaRPr lang="zh-TW" altLang="en-US" sz="4400" dirty="0">
              <a:latin typeface="IBM Plex Sans Medm" panose="020B0503050203000203" pitchFamily="34" charset="0"/>
              <a:sym typeface="IBM Plex Sans Ligh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532BCA-7D5D-47FC-D675-698EFFB7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245" y="414390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altLang="zh-TW" dirty="0">
                <a:ea typeface="+mn-lt"/>
              </a:rPr>
              <a:t>Team： Sage Serpent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DC0327-B369-64D7-7A4D-827E6BADB6CB}"/>
              </a:ext>
            </a:extLst>
          </p:cNvPr>
          <p:cNvSpPr txBox="1"/>
          <p:nvPr/>
        </p:nvSpPr>
        <p:spPr>
          <a:xfrm>
            <a:off x="0" y="597573"/>
            <a:ext cx="3580165" cy="3939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AU" altLang="zh-TW" sz="1800" b="1" kern="100">
                <a:solidFill>
                  <a:schemeClr val="bg1"/>
                </a:solidFill>
                <a:effectLst/>
                <a:latin typeface="IBM Plex Sans Light" panose="020B040305020300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Agentic AI Hackathon</a:t>
            </a:r>
            <a:endParaRPr lang="zh-TW" altLang="zh-TW" sz="1800" kern="100">
              <a:solidFill>
                <a:schemeClr val="bg1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4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phone Text Vector Art, Icons, and Graphics for Free Download">
            <a:extLst>
              <a:ext uri="{FF2B5EF4-FFF2-40B4-BE49-F238E27FC236}">
                <a16:creationId xmlns:a16="http://schemas.microsoft.com/office/drawing/2014/main" id="{AB9A0F83-5FEE-B20C-60B4-B29AFDFAD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9" t="1143" r="3996"/>
          <a:stretch/>
        </p:blipFill>
        <p:spPr bwMode="auto">
          <a:xfrm>
            <a:off x="4277874" y="314325"/>
            <a:ext cx="850526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D26D7AC5-6614-C915-DECC-01E2E643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741" r="-2008" b="-1141"/>
          <a:stretch/>
        </p:blipFill>
        <p:spPr>
          <a:xfrm>
            <a:off x="10873718" y="2220835"/>
            <a:ext cx="850527" cy="1637737"/>
          </a:xfrm>
          <a:prstGeom prst="rect">
            <a:avLst/>
          </a:prstGeom>
        </p:spPr>
      </p:pic>
      <p:pic>
        <p:nvPicPr>
          <p:cNvPr id="3" name="圖片 2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EDE062B5-A02E-52A1-38E0-B9F7E32535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602" r="-3313" b="955"/>
          <a:stretch/>
        </p:blipFill>
        <p:spPr>
          <a:xfrm>
            <a:off x="3982721" y="2229452"/>
            <a:ext cx="866526" cy="1520676"/>
          </a:xfrm>
          <a:prstGeom prst="rect">
            <a:avLst/>
          </a:prstGeom>
        </p:spPr>
      </p:pic>
      <p:pic>
        <p:nvPicPr>
          <p:cNvPr id="4" name="圖片 3" descr="一張含有 文字, 螢幕擷取畫面, 人的臉孔, 人員 的圖片&#10;&#10;AI 產生的內容可能不正確。">
            <a:extLst>
              <a:ext uri="{FF2B5EF4-FFF2-40B4-BE49-F238E27FC236}">
                <a16:creationId xmlns:a16="http://schemas.microsoft.com/office/drawing/2014/main" id="{B210E80F-5D40-627E-966A-379BCC0205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242" r="-2209" b="6654"/>
          <a:stretch/>
        </p:blipFill>
        <p:spPr>
          <a:xfrm>
            <a:off x="1206861" y="2229452"/>
            <a:ext cx="850527" cy="1520675"/>
          </a:xfrm>
          <a:prstGeom prst="rect">
            <a:avLst/>
          </a:prstGeom>
        </p:spPr>
      </p:pic>
      <p:pic>
        <p:nvPicPr>
          <p:cNvPr id="5" name="圖片 4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339C8AB4-FF25-61B5-E137-F1401325A44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704" r="-2108" b="1759"/>
          <a:stretch/>
        </p:blipFill>
        <p:spPr>
          <a:xfrm>
            <a:off x="6856552" y="2229451"/>
            <a:ext cx="850526" cy="162050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C41004E-7DD0-BCB8-D8BF-BEB776B4D429}"/>
              </a:ext>
            </a:extLst>
          </p:cNvPr>
          <p:cNvSpPr txBox="1"/>
          <p:nvPr/>
        </p:nvSpPr>
        <p:spPr>
          <a:xfrm>
            <a:off x="1050607" y="3858572"/>
            <a:ext cx="1870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Disease Knowledge Search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55CD52-7665-13B2-9426-A83ACB9591F7}"/>
              </a:ext>
            </a:extLst>
          </p:cNvPr>
          <p:cNvSpPr txBox="1"/>
          <p:nvPr/>
        </p:nvSpPr>
        <p:spPr>
          <a:xfrm>
            <a:off x="2790728" y="3867186"/>
            <a:ext cx="38721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Health Education</a:t>
            </a:r>
          </a:p>
          <a:p>
            <a:r>
              <a:rPr lang="en-US" altLang="zh-TW" dirty="0"/>
              <a:t>The patient needs to follow specific dietary and bowel preparation instructions before the examination.</a:t>
            </a:r>
          </a:p>
          <a:p>
            <a:r>
              <a:rPr lang="en-US" altLang="zh-TW" dirty="0"/>
              <a:t>The doctor will provide home care instructions, such as dietary recommendations, wound care, medication use, activity restrictions, and follow-up appointments.</a:t>
            </a:r>
          </a:p>
          <a:p>
            <a:endParaRPr lang="en-US" altLang="zh-TW" dirty="0"/>
          </a:p>
          <a:p>
            <a:endParaRPr lang="en-US" altLang="zh-TW" sz="1800" dirty="0"/>
          </a:p>
          <a:p>
            <a:r>
              <a:rPr lang="en-US" altLang="zh-TW" sz="1800" dirty="0"/>
              <a:t>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26E752-6CE9-7462-FC16-14E39A2761FA}"/>
              </a:ext>
            </a:extLst>
          </p:cNvPr>
          <p:cNvSpPr txBox="1"/>
          <p:nvPr/>
        </p:nvSpPr>
        <p:spPr>
          <a:xfrm>
            <a:off x="6744497" y="3867186"/>
            <a:ext cx="40226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/>
              <a:t>data collection gathers information on the patient's medical history, family history, and lifestyle habits. </a:t>
            </a:r>
          </a:p>
          <a:p>
            <a:r>
              <a:rPr lang="en-US" altLang="zh-TW" sz="1600"/>
              <a:t>Share with clinicians to gain a clearer understanding of the patient's condition.</a:t>
            </a:r>
          </a:p>
          <a:p>
            <a:r>
              <a:rPr lang="en-US" altLang="zh-TW" sz="1600"/>
              <a:t>Sent back information from cell phone to hospital HIS system.</a:t>
            </a:r>
          </a:p>
          <a:p>
            <a:r>
              <a:rPr lang="en-US" altLang="zh-TW" sz="1600"/>
              <a:t>The system then checks if the patient has been prescribed the same medication by different departments to prevent the risk of medication overdose.</a:t>
            </a:r>
            <a:endParaRPr lang="zh-TW" altLang="en-US" sz="160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19144F-EEF5-903C-2643-4D42659A2F85}"/>
              </a:ext>
            </a:extLst>
          </p:cNvPr>
          <p:cNvSpPr txBox="1"/>
          <p:nvPr/>
        </p:nvSpPr>
        <p:spPr>
          <a:xfrm>
            <a:off x="5223691" y="6295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Personalized reminders and feedback</a:t>
            </a:r>
          </a:p>
          <a:p>
            <a:r>
              <a:rPr lang="en-US" altLang="zh-TW" dirty="0"/>
              <a:t>24/7 support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904705-F2AE-7913-9BE3-3AAC66DFF58B}"/>
              </a:ext>
            </a:extLst>
          </p:cNvPr>
          <p:cNvSpPr txBox="1"/>
          <p:nvPr/>
        </p:nvSpPr>
        <p:spPr>
          <a:xfrm>
            <a:off x="10767120" y="3867186"/>
            <a:ext cx="1870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Home Care Fellow up</a:t>
            </a:r>
            <a:endParaRPr lang="zh-TW" altLang="en-US" dirty="0"/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F807CAD0-3EAD-22FC-BF41-ABB1D4141DE8}"/>
              </a:ext>
            </a:extLst>
          </p:cNvPr>
          <p:cNvCxnSpPr>
            <a:stCxn id="4" idx="0"/>
            <a:endCxn id="4098" idx="2"/>
          </p:cNvCxnSpPr>
          <p:nvPr/>
        </p:nvCxnSpPr>
        <p:spPr>
          <a:xfrm flipV="1">
            <a:off x="1632125" y="1783897"/>
            <a:ext cx="3071012" cy="44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47000687-60E3-4F5A-5604-E39DD541D113}"/>
              </a:ext>
            </a:extLst>
          </p:cNvPr>
          <p:cNvCxnSpPr>
            <a:cxnSpLocks/>
            <a:stCxn id="3" idx="0"/>
            <a:endCxn id="4098" idx="2"/>
          </p:cNvCxnSpPr>
          <p:nvPr/>
        </p:nvCxnSpPr>
        <p:spPr>
          <a:xfrm flipV="1">
            <a:off x="4415984" y="1783897"/>
            <a:ext cx="287153" cy="445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A223560-5744-243B-E2B9-75E110BB5728}"/>
              </a:ext>
            </a:extLst>
          </p:cNvPr>
          <p:cNvCxnSpPr>
            <a:cxnSpLocks/>
            <a:stCxn id="5" idx="0"/>
            <a:endCxn id="4098" idx="2"/>
          </p:cNvCxnSpPr>
          <p:nvPr/>
        </p:nvCxnSpPr>
        <p:spPr>
          <a:xfrm flipH="1" flipV="1">
            <a:off x="4703137" y="1783897"/>
            <a:ext cx="2578678" cy="445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F545817-956E-ABCB-B4AD-04E4AF3B6D73}"/>
              </a:ext>
            </a:extLst>
          </p:cNvPr>
          <p:cNvCxnSpPr>
            <a:cxnSpLocks/>
            <a:stCxn id="2" idx="0"/>
            <a:endCxn id="4098" idx="2"/>
          </p:cNvCxnSpPr>
          <p:nvPr/>
        </p:nvCxnSpPr>
        <p:spPr>
          <a:xfrm flipH="1" flipV="1">
            <a:off x="4703137" y="1783897"/>
            <a:ext cx="6595845" cy="436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9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264C-E2C5-E498-0D9B-D9CE44AE5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83CADE6F-DB23-4BC3-D097-5904C937CB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1" r="43" b="90"/>
          <a:stretch/>
        </p:blipFill>
        <p:spPr>
          <a:xfrm>
            <a:off x="643467" y="1807133"/>
            <a:ext cx="10900399" cy="4220900"/>
          </a:xfrm>
          <a:prstGeom prst="rect">
            <a:avLst/>
          </a:prstGeom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8D79A8E-512F-6817-3A8A-44BBBAE3DBF7}"/>
              </a:ext>
            </a:extLst>
          </p:cNvPr>
          <p:cNvSpPr txBox="1"/>
          <p:nvPr/>
        </p:nvSpPr>
        <p:spPr>
          <a:xfrm>
            <a:off x="3877892" y="1437801"/>
            <a:ext cx="610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>
                <a:effectLst/>
              </a:rPr>
              <a:t>Demo skip hospital HIS medical data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2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5ADC3-CB2F-9EB7-0014-6F2E0F00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Profile photo for Moofon Li">
            <a:extLst>
              <a:ext uri="{FF2B5EF4-FFF2-40B4-BE49-F238E27FC236}">
                <a16:creationId xmlns:a16="http://schemas.microsoft.com/office/drawing/2014/main" id="{DF1426C1-61B2-E213-2855-783F8C0C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3" t="20914" r="8380" b="-555"/>
          <a:stretch/>
        </p:blipFill>
        <p:spPr>
          <a:xfrm>
            <a:off x="2481129" y="2635950"/>
            <a:ext cx="1330954" cy="131910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E51B688-2116-0143-02DA-5056920159AD}"/>
              </a:ext>
            </a:extLst>
          </p:cNvPr>
          <p:cNvSpPr txBox="1"/>
          <p:nvPr/>
        </p:nvSpPr>
        <p:spPr>
          <a:xfrm>
            <a:off x="2483757" y="4071004"/>
            <a:ext cx="11483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AU" altLang="zh-TW" sz="1400"/>
              <a:t>Moofon Li</a:t>
            </a:r>
            <a:r>
              <a:rPr lang="zh-TW" sz="1400"/>
              <a:t>​</a:t>
            </a:r>
            <a:endParaRPr lang="zh-TW" altLang="en-US" sz="1600"/>
          </a:p>
        </p:txBody>
      </p:sp>
      <p:pic>
        <p:nvPicPr>
          <p:cNvPr id="8" name="圖片 7" descr="Profile photo for Jessie Lan">
            <a:extLst>
              <a:ext uri="{FF2B5EF4-FFF2-40B4-BE49-F238E27FC236}">
                <a16:creationId xmlns:a16="http://schemas.microsoft.com/office/drawing/2014/main" id="{ACBC19E7-7D53-B994-7D6F-D3D728D3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00" y="2620841"/>
            <a:ext cx="1331433" cy="133143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1A5C9F9-D578-F71E-B3DC-CD4BB970AC7F}"/>
              </a:ext>
            </a:extLst>
          </p:cNvPr>
          <p:cNvSpPr txBox="1"/>
          <p:nvPr/>
        </p:nvSpPr>
        <p:spPr>
          <a:xfrm>
            <a:off x="4639803" y="4071004"/>
            <a:ext cx="12664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400"/>
              <a:t>Jessie Lan</a:t>
            </a:r>
            <a:endParaRPr lang="zh-TW" altLang="en-US" sz="1600"/>
          </a:p>
        </p:txBody>
      </p:sp>
      <p:pic>
        <p:nvPicPr>
          <p:cNvPr id="10" name="圖片 9" descr="Profile photo for Chu Chun (CC) Kang">
            <a:extLst>
              <a:ext uri="{FF2B5EF4-FFF2-40B4-BE49-F238E27FC236}">
                <a16:creationId xmlns:a16="http://schemas.microsoft.com/office/drawing/2014/main" id="{B8595B63-C630-EF12-4F35-7DDC827C2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2" t="10732" r="690" b="-315"/>
          <a:stretch/>
        </p:blipFill>
        <p:spPr>
          <a:xfrm>
            <a:off x="6341051" y="2604498"/>
            <a:ext cx="1327863" cy="13409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BCD404-0B46-BE58-F380-98389489721B}"/>
              </a:ext>
            </a:extLst>
          </p:cNvPr>
          <p:cNvSpPr txBox="1"/>
          <p:nvPr/>
        </p:nvSpPr>
        <p:spPr>
          <a:xfrm>
            <a:off x="6317384" y="4071004"/>
            <a:ext cx="17035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400"/>
              <a:t>ChuChun Kang</a:t>
            </a:r>
            <a:endParaRPr lang="zh-TW" altLang="en-US" sz="16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DC0236-68E0-6126-42C2-F1DE83045B49}"/>
              </a:ext>
            </a:extLst>
          </p:cNvPr>
          <p:cNvSpPr txBox="1"/>
          <p:nvPr/>
        </p:nvSpPr>
        <p:spPr>
          <a:xfrm>
            <a:off x="8272594" y="3828816"/>
            <a:ext cx="11305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400">
                <a:cs typeface="Segoe UI"/>
              </a:rPr>
              <a:t>​</a:t>
            </a:r>
          </a:p>
          <a:p>
            <a:r>
              <a:rPr lang="en-US" altLang="zh-TW" sz="1400">
                <a:cs typeface="Segoe UI"/>
              </a:rPr>
              <a:t>Laetitia Wei</a:t>
            </a:r>
          </a:p>
        </p:txBody>
      </p:sp>
      <p:pic>
        <p:nvPicPr>
          <p:cNvPr id="13" name="圖片 12" descr="Profile photo for LAETITIA WEI">
            <a:extLst>
              <a:ext uri="{FF2B5EF4-FFF2-40B4-BE49-F238E27FC236}">
                <a16:creationId xmlns:a16="http://schemas.microsoft.com/office/drawing/2014/main" id="{F4D64065-F2D9-6199-DB6E-E5F8DA8AFD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336" t="243" r="22049" b="43844"/>
          <a:stretch/>
        </p:blipFill>
        <p:spPr>
          <a:xfrm>
            <a:off x="8165867" y="2636807"/>
            <a:ext cx="1350830" cy="1320884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95A29B93-DB26-1753-314B-964DD0F867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/>
              <a:t>Fellowship of the Ring</a:t>
            </a:r>
          </a:p>
        </p:txBody>
      </p:sp>
    </p:spTree>
    <p:extLst>
      <p:ext uri="{BB962C8B-B14F-4D97-AF65-F5344CB8AC3E}">
        <p14:creationId xmlns:p14="http://schemas.microsoft.com/office/powerpoint/2010/main" val="345683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C062976-35E8-3B0D-4680-C990EA63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2752725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49E71-1A45-9A3E-31C1-CDC137DB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Medical</a:t>
            </a:r>
            <a:r>
              <a:rPr lang="zh-TW" altLang="en-US" dirty="0"/>
              <a:t> </a:t>
            </a:r>
            <a:r>
              <a:rPr lang="en-US" altLang="zh-TW" dirty="0"/>
              <a:t>Staff are overloaded in Taiwan 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B66792-58C4-6C9D-B8ED-0592E16DDD55}"/>
              </a:ext>
            </a:extLst>
          </p:cNvPr>
          <p:cNvSpPr txBox="1"/>
          <p:nvPr/>
        </p:nvSpPr>
        <p:spPr>
          <a:xfrm>
            <a:off x="7393782" y="2166515"/>
            <a:ext cx="38076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pressure on Taiwan's healthcare system is evident in the ratio of healthcare providers to patients.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 the United States, this ratio is 1:4 on average, while in Taiwan, it reaches 1:8.6.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6" name="圖形 5" descr="醫生男性 以實心填滿">
            <a:extLst>
              <a:ext uri="{FF2B5EF4-FFF2-40B4-BE49-F238E27FC236}">
                <a16:creationId xmlns:a16="http://schemas.microsoft.com/office/drawing/2014/main" id="{D4AF6B7C-6A08-8506-7CA4-CB2177CB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560" y="3999493"/>
            <a:ext cx="1562100" cy="1562100"/>
          </a:xfrm>
          <a:prstGeom prst="rect">
            <a:avLst/>
          </a:prstGeom>
        </p:spPr>
      </p:pic>
      <p:pic>
        <p:nvPicPr>
          <p:cNvPr id="8" name="圖形 7" descr="醫生女性 以實心填滿">
            <a:extLst>
              <a:ext uri="{FF2B5EF4-FFF2-40B4-BE49-F238E27FC236}">
                <a16:creationId xmlns:a16="http://schemas.microsoft.com/office/drawing/2014/main" id="{25D935B4-EFCF-C81E-9F7D-C697ED67A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249" y="3981550"/>
            <a:ext cx="1546026" cy="1546026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778518DE-B469-5DC7-8CE3-AB50C3FD12D2}"/>
              </a:ext>
            </a:extLst>
          </p:cNvPr>
          <p:cNvGrpSpPr/>
          <p:nvPr/>
        </p:nvGrpSpPr>
        <p:grpSpPr>
          <a:xfrm>
            <a:off x="1198365" y="3454980"/>
            <a:ext cx="2107406" cy="667943"/>
            <a:chOff x="1144191" y="1617699"/>
            <a:chExt cx="2107406" cy="667943"/>
          </a:xfrm>
        </p:grpSpPr>
        <p:pic>
          <p:nvPicPr>
            <p:cNvPr id="10" name="圖形 9" descr="背帶 以實心填滿">
              <a:extLst>
                <a:ext uri="{FF2B5EF4-FFF2-40B4-BE49-F238E27FC236}">
                  <a16:creationId xmlns:a16="http://schemas.microsoft.com/office/drawing/2014/main" id="{93B181A9-C213-3FBD-DB77-2B8AB2C44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6754" y="1617701"/>
              <a:ext cx="667941" cy="667941"/>
            </a:xfrm>
            <a:prstGeom prst="rect">
              <a:avLst/>
            </a:prstGeom>
          </p:spPr>
        </p:pic>
        <p:pic>
          <p:nvPicPr>
            <p:cNvPr id="11" name="圖形 10" descr="背帶 以實心填滿">
              <a:extLst>
                <a:ext uri="{FF2B5EF4-FFF2-40B4-BE49-F238E27FC236}">
                  <a16:creationId xmlns:a16="http://schemas.microsoft.com/office/drawing/2014/main" id="{0D273433-46F4-DAA6-7E52-F75EA895A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4191" y="1617700"/>
              <a:ext cx="667941" cy="667941"/>
            </a:xfrm>
            <a:prstGeom prst="rect">
              <a:avLst/>
            </a:prstGeom>
          </p:spPr>
        </p:pic>
        <p:pic>
          <p:nvPicPr>
            <p:cNvPr id="12" name="圖形 11" descr="背帶 以實心填滿">
              <a:extLst>
                <a:ext uri="{FF2B5EF4-FFF2-40B4-BE49-F238E27FC236}">
                  <a16:creationId xmlns:a16="http://schemas.microsoft.com/office/drawing/2014/main" id="{A3E2038E-060E-F5BC-769A-2476B543C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83656" y="1617699"/>
              <a:ext cx="667941" cy="667941"/>
            </a:xfrm>
            <a:prstGeom prst="rect">
              <a:avLst/>
            </a:prstGeom>
          </p:spPr>
        </p:pic>
        <p:pic>
          <p:nvPicPr>
            <p:cNvPr id="13" name="圖形 12" descr="背帶 以實心填滿">
              <a:extLst>
                <a:ext uri="{FF2B5EF4-FFF2-40B4-BE49-F238E27FC236}">
                  <a16:creationId xmlns:a16="http://schemas.microsoft.com/office/drawing/2014/main" id="{382F4A5D-6E59-923C-D230-2C470115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6576" y="1617699"/>
              <a:ext cx="667941" cy="667941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8752C85-B390-3EF3-C91D-CB7817574C0E}"/>
              </a:ext>
            </a:extLst>
          </p:cNvPr>
          <p:cNvGrpSpPr/>
          <p:nvPr/>
        </p:nvGrpSpPr>
        <p:grpSpPr>
          <a:xfrm>
            <a:off x="4130279" y="3429000"/>
            <a:ext cx="2107406" cy="667943"/>
            <a:chOff x="1144191" y="1617699"/>
            <a:chExt cx="2107406" cy="667943"/>
          </a:xfrm>
        </p:grpSpPr>
        <p:pic>
          <p:nvPicPr>
            <p:cNvPr id="20" name="圖形 19" descr="背帶 以實心填滿">
              <a:extLst>
                <a:ext uri="{FF2B5EF4-FFF2-40B4-BE49-F238E27FC236}">
                  <a16:creationId xmlns:a16="http://schemas.microsoft.com/office/drawing/2014/main" id="{64EDFFCB-307E-87EE-F556-55F12137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6754" y="1617701"/>
              <a:ext cx="667941" cy="667941"/>
            </a:xfrm>
            <a:prstGeom prst="rect">
              <a:avLst/>
            </a:prstGeom>
          </p:spPr>
        </p:pic>
        <p:pic>
          <p:nvPicPr>
            <p:cNvPr id="21" name="圖形 20" descr="背帶 以實心填滿">
              <a:extLst>
                <a:ext uri="{FF2B5EF4-FFF2-40B4-BE49-F238E27FC236}">
                  <a16:creationId xmlns:a16="http://schemas.microsoft.com/office/drawing/2014/main" id="{9AEA97BB-8948-38B1-90B9-B1D3596D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4191" y="1617700"/>
              <a:ext cx="667941" cy="667941"/>
            </a:xfrm>
            <a:prstGeom prst="rect">
              <a:avLst/>
            </a:prstGeom>
          </p:spPr>
        </p:pic>
        <p:pic>
          <p:nvPicPr>
            <p:cNvPr id="22" name="圖形 21" descr="背帶 以實心填滿">
              <a:extLst>
                <a:ext uri="{FF2B5EF4-FFF2-40B4-BE49-F238E27FC236}">
                  <a16:creationId xmlns:a16="http://schemas.microsoft.com/office/drawing/2014/main" id="{1390AD66-3DD8-8756-994F-9834221A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83656" y="1617699"/>
              <a:ext cx="667941" cy="667941"/>
            </a:xfrm>
            <a:prstGeom prst="rect">
              <a:avLst/>
            </a:prstGeom>
          </p:spPr>
        </p:pic>
        <p:pic>
          <p:nvPicPr>
            <p:cNvPr id="23" name="圖形 22" descr="背帶 以實心填滿">
              <a:extLst>
                <a:ext uri="{FF2B5EF4-FFF2-40B4-BE49-F238E27FC236}">
                  <a16:creationId xmlns:a16="http://schemas.microsoft.com/office/drawing/2014/main" id="{08CBB9E8-3F35-A9BA-7C64-71A4D83CA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6576" y="1617699"/>
              <a:ext cx="667941" cy="667941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0B78290-661D-1024-FF8A-089868E6C69E}"/>
              </a:ext>
            </a:extLst>
          </p:cNvPr>
          <p:cNvGrpSpPr/>
          <p:nvPr/>
        </p:nvGrpSpPr>
        <p:grpSpPr>
          <a:xfrm>
            <a:off x="4130279" y="2704077"/>
            <a:ext cx="2107406" cy="667943"/>
            <a:chOff x="1144191" y="1617699"/>
            <a:chExt cx="2107406" cy="667943"/>
          </a:xfrm>
        </p:grpSpPr>
        <p:pic>
          <p:nvPicPr>
            <p:cNvPr id="25" name="圖形 24" descr="背帶 以實心填滿">
              <a:extLst>
                <a:ext uri="{FF2B5EF4-FFF2-40B4-BE49-F238E27FC236}">
                  <a16:creationId xmlns:a16="http://schemas.microsoft.com/office/drawing/2014/main" id="{5C770389-A67D-1F7B-ADF9-D94A926B9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6754" y="1617701"/>
              <a:ext cx="667941" cy="667941"/>
            </a:xfrm>
            <a:prstGeom prst="rect">
              <a:avLst/>
            </a:prstGeom>
          </p:spPr>
        </p:pic>
        <p:pic>
          <p:nvPicPr>
            <p:cNvPr id="26" name="圖形 25" descr="背帶 以實心填滿">
              <a:extLst>
                <a:ext uri="{FF2B5EF4-FFF2-40B4-BE49-F238E27FC236}">
                  <a16:creationId xmlns:a16="http://schemas.microsoft.com/office/drawing/2014/main" id="{F34143E7-5D2A-5E6E-1937-36DE6811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4191" y="1617700"/>
              <a:ext cx="667941" cy="667941"/>
            </a:xfrm>
            <a:prstGeom prst="rect">
              <a:avLst/>
            </a:prstGeom>
          </p:spPr>
        </p:pic>
        <p:pic>
          <p:nvPicPr>
            <p:cNvPr id="27" name="圖形 26" descr="背帶 以實心填滿">
              <a:extLst>
                <a:ext uri="{FF2B5EF4-FFF2-40B4-BE49-F238E27FC236}">
                  <a16:creationId xmlns:a16="http://schemas.microsoft.com/office/drawing/2014/main" id="{9D1F5B31-0998-55D6-F9BA-42E14445B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83656" y="1617699"/>
              <a:ext cx="667941" cy="667941"/>
            </a:xfrm>
            <a:prstGeom prst="rect">
              <a:avLst/>
            </a:prstGeom>
          </p:spPr>
        </p:pic>
        <p:pic>
          <p:nvPicPr>
            <p:cNvPr id="28" name="圖形 27" descr="背帶 以實心填滿">
              <a:extLst>
                <a:ext uri="{FF2B5EF4-FFF2-40B4-BE49-F238E27FC236}">
                  <a16:creationId xmlns:a16="http://schemas.microsoft.com/office/drawing/2014/main" id="{42FC507A-EF7A-4C06-D686-1A8814115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6576" y="1617699"/>
              <a:ext cx="667941" cy="667941"/>
            </a:xfrm>
            <a:prstGeom prst="rect">
              <a:avLst/>
            </a:prstGeom>
          </p:spPr>
        </p:pic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1052B2-08E3-F134-B317-58F61BCC7857}"/>
              </a:ext>
            </a:extLst>
          </p:cNvPr>
          <p:cNvSpPr txBox="1"/>
          <p:nvPr/>
        </p:nvSpPr>
        <p:spPr>
          <a:xfrm>
            <a:off x="1532335" y="5504664"/>
            <a:ext cx="6622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United States</a:t>
            </a:r>
            <a:r>
              <a:rPr lang="zh-TW" altLang="en-US" dirty="0"/>
              <a:t>                                         </a:t>
            </a:r>
            <a:r>
              <a:rPr lang="en-US" altLang="zh-TW" dirty="0"/>
              <a:t>Taiwan</a:t>
            </a:r>
          </a:p>
          <a:p>
            <a:endParaRPr lang="en-US" altLang="zh-TW" dirty="0"/>
          </a:p>
          <a:p>
            <a:r>
              <a:rPr lang="zh-TW" altLang="en-US" dirty="0"/>
              <a:t>                               </a:t>
            </a:r>
            <a:r>
              <a:rPr lang="en-US" altLang="zh-TW" dirty="0"/>
              <a:t>Healthcare</a:t>
            </a:r>
            <a:r>
              <a:rPr lang="zh-TW" altLang="en-US" dirty="0"/>
              <a:t> </a:t>
            </a:r>
            <a:r>
              <a:rPr lang="en-US" altLang="zh-TW" dirty="0"/>
              <a:t>workers </a:t>
            </a:r>
            <a:endParaRPr lang="zh-TW" altLang="en-US" dirty="0"/>
          </a:p>
        </p:txBody>
      </p:sp>
      <p:pic>
        <p:nvPicPr>
          <p:cNvPr id="31" name="圖形 30" descr="背帶 以實心填滿">
            <a:extLst>
              <a:ext uri="{FF2B5EF4-FFF2-40B4-BE49-F238E27FC236}">
                <a16:creationId xmlns:a16="http://schemas.microsoft.com/office/drawing/2014/main" id="{F0186FE4-9DF3-7542-D736-CACE897C2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3233" y="1979155"/>
            <a:ext cx="667941" cy="6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8246-7C65-0A5E-FFB5-4F9E84AE9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DBB3D-CC0F-D4D2-F3DA-8A491CC3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Challenges/Hopes of each Persons</a:t>
            </a:r>
            <a:endParaRPr kumimoji="1"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22075C1A-6CEE-67D3-620F-352142740AF2}"/>
              </a:ext>
            </a:extLst>
          </p:cNvPr>
          <p:cNvGraphicFramePr/>
          <p:nvPr/>
        </p:nvGraphicFramePr>
        <p:xfrm>
          <a:off x="1264557" y="1439333"/>
          <a:ext cx="106553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3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CEE6A-9EB4-47D1-6D88-2729D31CD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CF245-C32E-A0E1-60BB-8B07C55F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Business value statement</a:t>
            </a:r>
            <a:endParaRPr kumimoji="1"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A7B5C01C-2810-24C8-0DE8-68FBEEB670C4}"/>
              </a:ext>
            </a:extLst>
          </p:cNvPr>
          <p:cNvGraphicFramePr/>
          <p:nvPr/>
        </p:nvGraphicFramePr>
        <p:xfrm>
          <a:off x="1264557" y="1439333"/>
          <a:ext cx="106553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4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2C203-6F59-3123-2DD1-37BA9B11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latin typeface="IBM Plex Sans Medm" panose="020B0503050203000203" pitchFamily="34" charset="0"/>
              </a:rPr>
              <a:t>Patient Journey</a:t>
            </a:r>
            <a:r>
              <a:rPr lang="en-US" altLang="zh-TW" sz="3200" dirty="0">
                <a:latin typeface="IBM Plex Sans Medm" panose="020B0503050203000203" pitchFamily="34" charset="0"/>
              </a:rPr>
              <a:t> for Colorectal Cancer/Polyp Removal</a:t>
            </a:r>
            <a:endParaRPr kumimoji="1" lang="zh-TW" altLang="en-US" sz="3200" dirty="0"/>
          </a:p>
        </p:txBody>
      </p:sp>
      <p:pic>
        <p:nvPicPr>
          <p:cNvPr id="3074" name="Picture 2" descr="A Comprehensive Guide to Patient Journey Mapping">
            <a:extLst>
              <a:ext uri="{FF2B5EF4-FFF2-40B4-BE49-F238E27FC236}">
                <a16:creationId xmlns:a16="http://schemas.microsoft.com/office/drawing/2014/main" id="{E33C348D-B054-7DA9-BC02-9708892EF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3" b="12031"/>
          <a:stretch/>
        </p:blipFill>
        <p:spPr bwMode="auto">
          <a:xfrm>
            <a:off x="544514" y="1257300"/>
            <a:ext cx="4696958" cy="14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3FDCEB6-D5C8-9E9B-3165-A12A919BE316}"/>
              </a:ext>
            </a:extLst>
          </p:cNvPr>
          <p:cNvSpPr txBox="1"/>
          <p:nvPr/>
        </p:nvSpPr>
        <p:spPr>
          <a:xfrm>
            <a:off x="2085976" y="2950419"/>
            <a:ext cx="84459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Initial Symptoms and Seeking Medical Attention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Clinic Consultation and Examination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Colonoscopy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Polyp Removal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Pathology Report and Follow-up Treatment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Home Care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Regular Follow-up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TW" sz="2400" b="1" dirty="0"/>
              <a:t>Most important: </a:t>
            </a:r>
            <a:r>
              <a:rPr lang="en-US" altLang="zh-TW" sz="2400" dirty="0"/>
              <a:t>Patient Education ; Psychological Support and Family involvement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47190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C99FE-C399-BAD8-622E-6546BE78E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6E2A5-8742-95C6-CBD6-F45148A0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As-is process (without Agentic AI)</a:t>
            </a:r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D4CE66-7C9E-D8F5-DEF1-A208EF03160C}"/>
              </a:ext>
            </a:extLst>
          </p:cNvPr>
          <p:cNvSpPr txBox="1"/>
          <p:nvPr/>
        </p:nvSpPr>
        <p:spPr>
          <a:xfrm>
            <a:off x="1475015" y="2329724"/>
            <a:ext cx="8795656" cy="2198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altLang="zh-TW" sz="2000" kern="100">
                <a:effectLst/>
              </a:rPr>
              <a:t>Patients passively wait for consultations, wasting valuable time </a:t>
            </a:r>
            <a:endParaRPr lang="zh-TW" altLang="zh-TW" sz="3200" kern="100">
              <a:effectLst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altLang="zh-TW" sz="2000" kern="100">
                <a:effectLst/>
              </a:rPr>
              <a:t>Doctors must manually collect patient history in limited consultation time </a:t>
            </a:r>
            <a:endParaRPr lang="zh-TW" altLang="zh-TW" sz="3200" kern="100">
              <a:effectLst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altLang="zh-TW" sz="2000" kern="100">
                <a:effectLst/>
              </a:rPr>
              <a:t>Cross-departmental and systems medication checks rely on manual processes </a:t>
            </a:r>
            <a:endParaRPr lang="zh-TW" altLang="zh-TW" sz="3200" kern="100">
              <a:effectLst/>
            </a:endParaRP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altLang="zh-TW" sz="2000" kern="100">
                <a:effectLst/>
              </a:rPr>
              <a:t>One-time medication instructions often forgotten or misunderstood </a:t>
            </a:r>
            <a:endParaRPr lang="zh-TW" altLang="zh-TW" sz="3200" kern="100">
              <a:effectLst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altLang="zh-TW" sz="2000" kern="100">
                <a:effectLst/>
              </a:rPr>
              <a:t>Lack of automated patient care tracking mechanisms</a:t>
            </a:r>
            <a:endParaRPr lang="zh-TW" altLang="zh-TW" sz="32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2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D5424-2977-B22A-3046-57CBA4D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end-to-end Agentic AI solution </a:t>
            </a:r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E30E02-4A84-8D0E-88BE-97561C80B786}"/>
              </a:ext>
            </a:extLst>
          </p:cNvPr>
          <p:cNvSpPr txBox="1"/>
          <p:nvPr/>
        </p:nvSpPr>
        <p:spPr>
          <a:xfrm>
            <a:off x="1613807" y="1965241"/>
            <a:ext cx="8964386" cy="3362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AU" altLang="zh-TW" sz="2000" kern="100">
                <a:effectLst/>
              </a:rPr>
              <a:t>The Smart Healthcare Companion &amp; Medication Safety System is an end-to-end Agentic AI solution that integrates IBM </a:t>
            </a:r>
            <a:r>
              <a:rPr lang="en-AU" altLang="zh-TW" sz="2000" kern="100" err="1">
                <a:effectLst/>
              </a:rPr>
              <a:t>Watsonx</a:t>
            </a:r>
            <a:r>
              <a:rPr lang="en-AU" altLang="zh-TW" sz="2000" kern="100">
                <a:effectLst/>
              </a:rPr>
              <a:t> technology with hospital disease education information to deliver intelligent healthcare companionship, cross-departmental medication safety management, and personalized medication guidance then support the patient care.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AU" altLang="zh-TW" sz="2000" kern="100">
                <a:effectLst/>
              </a:rPr>
              <a:t>The system accesses multiple medical knowledge base documents, connects to enterprise-level medical systems and databases, and can answer medical inquiries, provide medication recommendation education, and execute related tasks feed back from patient to existing hospital systems.</a:t>
            </a:r>
            <a:endParaRPr lang="zh-TW" altLang="zh-TW" sz="3200" kern="1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606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88F64-3A5F-7C60-3694-3E4128A3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EB1F1-6C58-14B6-B0DC-ACD7612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/>
              <a:t>Solution Section </a:t>
            </a:r>
            <a:r>
              <a:rPr kumimoji="1" lang="en-US" altLang="zh-TW" sz="4000"/>
              <a:t>To-be process (with Agentic AI)</a:t>
            </a:r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3C1E44-99DA-1D6E-5B02-E606304797B1}"/>
              </a:ext>
            </a:extLst>
          </p:cNvPr>
          <p:cNvSpPr txBox="1"/>
          <p:nvPr/>
        </p:nvSpPr>
        <p:spPr>
          <a:xfrm>
            <a:off x="1171575" y="1690688"/>
            <a:ext cx="8217354" cy="4503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>
                <a:effectLst/>
              </a:rPr>
              <a:t>1.  Smart Pre-consultation Assistant 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Collects patient symptoms and medical history through natural conversation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Utilizes RAG technology for response accuracy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Automatically structures data for doctor reference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Makes waiting time more valuable</a:t>
            </a:r>
            <a:endParaRPr lang="zh-TW" altLang="zh-TW" sz="2400" kern="100">
              <a:effectLst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>
                <a:effectLst/>
              </a:rPr>
              <a:t>2.  Cross-departmental Medication Safety Guardian 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Real-time connection to hospital databases for medication checks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Automatic alerts for duplicate medications and drug interactions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AI-powered medication risk assessment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Special focus on patients seeing multiple specialists</a:t>
            </a:r>
            <a:endParaRPr lang="zh-TW" altLang="zh-TW" sz="2400" kern="1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27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CAE00-33F8-43F1-4AC0-2F156373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99BCB-E997-408E-0E07-C3684972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/>
              <a:t>Solution Section </a:t>
            </a:r>
            <a:r>
              <a:rPr kumimoji="1" lang="en-US" altLang="zh-TW" sz="4000"/>
              <a:t>To-be process (with Agentic AI)</a:t>
            </a:r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587BED-393D-AE04-D387-3B2309426EAC}"/>
              </a:ext>
            </a:extLst>
          </p:cNvPr>
          <p:cNvSpPr txBox="1"/>
          <p:nvPr/>
        </p:nvSpPr>
        <p:spPr>
          <a:xfrm>
            <a:off x="1171575" y="1690688"/>
            <a:ext cx="8217354" cy="460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>
                <a:effectLst/>
              </a:rPr>
              <a:t>3.  Intelligent Medication Guidance Assistant 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Interactive medication instructions and health education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Personalized medication and care reminders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Dietary restriction advice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Real-time medication query response</a:t>
            </a:r>
            <a:endParaRPr lang="zh-TW" altLang="zh-TW" sz="2400" kern="100">
              <a:effectLst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>
                <a:effectLst/>
              </a:rPr>
              <a:t>4.  Technical Implementation Highlights 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IBM </a:t>
            </a:r>
            <a:r>
              <a:rPr lang="en-US" altLang="zh-TW" kern="100" err="1">
                <a:effectLst/>
              </a:rPr>
              <a:t>watsonx.ai</a:t>
            </a:r>
            <a:r>
              <a:rPr lang="en-US" altLang="zh-TW" kern="100">
                <a:effectLst/>
              </a:rPr>
              <a:t> for natural language processing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 err="1">
                <a:effectLst/>
              </a:rPr>
              <a:t>Watsonx.data</a:t>
            </a:r>
            <a:r>
              <a:rPr lang="en-US" altLang="zh-TW" kern="100">
                <a:effectLst/>
              </a:rPr>
              <a:t> for medical data processing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 err="1">
                <a:effectLst/>
              </a:rPr>
              <a:t>Watsonx.governance</a:t>
            </a:r>
            <a:r>
              <a:rPr lang="en-US" altLang="zh-TW" kern="100">
                <a:effectLst/>
              </a:rPr>
              <a:t> for AI compliance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HL7 FHIR standard integration</a:t>
            </a:r>
            <a:endParaRPr lang="zh-TW" altLang="zh-TW" sz="2400" kern="100">
              <a:effectLst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TW" kern="100">
                <a:effectLst/>
              </a:rPr>
              <a:t>HIPAA privacy protection compliance</a:t>
            </a:r>
            <a:endParaRPr lang="zh-TW" altLang="zh-TW" sz="2400" kern="1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879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1374</Words>
  <Application>Microsoft Macintosh PowerPoint</Application>
  <PresentationFormat>寬螢幕</PresentationFormat>
  <Paragraphs>134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IBM Plex Sans Light</vt:lpstr>
      <vt:lpstr>IBM Plex Sans Medm</vt:lpstr>
      <vt:lpstr>Segoe UI</vt:lpstr>
      <vt:lpstr>Symbol</vt:lpstr>
      <vt:lpstr>Wingdings</vt:lpstr>
      <vt:lpstr>Office 佈景主題</vt:lpstr>
      <vt:lpstr>Smart Healthcare Companion &amp; Medication Safety Care Agent</vt:lpstr>
      <vt:lpstr>Medical Staff are overloaded in Taiwan </vt:lpstr>
      <vt:lpstr>Challenges/Hopes of each Persons</vt:lpstr>
      <vt:lpstr>Business value statement</vt:lpstr>
      <vt:lpstr>Patient Journey for Colorectal Cancer/Polyp Removal</vt:lpstr>
      <vt:lpstr>As-is process (without Agentic AI)</vt:lpstr>
      <vt:lpstr>end-to-end Agentic AI solution </vt:lpstr>
      <vt:lpstr>Solution Section To-be process (with Agentic AI)</vt:lpstr>
      <vt:lpstr>Solution Section To-be process (with Agentic AI)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Moofon Li</dc:creator>
  <cp:lastModifiedBy>Moofon Li</cp:lastModifiedBy>
  <cp:revision>1</cp:revision>
  <dcterms:created xsi:type="dcterms:W3CDTF">2025-02-19T19:12:50Z</dcterms:created>
  <dcterms:modified xsi:type="dcterms:W3CDTF">2025-02-19T19:14:01Z</dcterms:modified>
</cp:coreProperties>
</file>