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98" r:id="rId2"/>
    <p:sldId id="29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349" autoAdjust="0"/>
  </p:normalViewPr>
  <p:slideViewPr>
    <p:cSldViewPr snapToGrid="0" snapToObjects="1" showGuides="1">
      <p:cViewPr>
        <p:scale>
          <a:sx n="100" d="100"/>
          <a:sy n="100" d="100"/>
        </p:scale>
        <p:origin x="-12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beriri\Projects\2023_ChatGPT_4_Unternehmen\2023_mooler\s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97047244094487"/>
          <c:y val="4.1666666666666664E-2"/>
          <c:w val="0.8354739720034996"/>
          <c:h val="0.7922448235637211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Tabelle1!$B$2</c:f>
              <c:strCache>
                <c:ptCount val="1"/>
                <c:pt idx="0">
                  <c:v>Open</c:v>
                </c:pt>
              </c:strCache>
            </c:strRef>
          </c:tx>
          <c:spPr>
            <a:solidFill>
              <a:srgbClr val="EEA278"/>
            </a:solidFill>
            <a:ln w="15875">
              <a:solidFill>
                <a:srgbClr val="EEA278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Tabelle1!$A$3:$A$13</c:f>
              <c:strCache>
                <c:ptCount val="11"/>
                <c:pt idx="0">
                  <c:v>Ai2</c:v>
                </c:pt>
                <c:pt idx="1">
                  <c:v>AI21 labs</c:v>
                </c:pt>
                <c:pt idx="2">
                  <c:v>du</c:v>
                </c:pt>
                <c:pt idx="3">
                  <c:v>rings</c:v>
                </c:pt>
                <c:pt idx="4">
                  <c:v>Dings</c:v>
                </c:pt>
                <c:pt idx="5">
                  <c:v>AI</c:v>
                </c:pt>
                <c:pt idx="6">
                  <c:v>MS</c:v>
                </c:pt>
                <c:pt idx="7">
                  <c:v>BloomHF</c:v>
                </c:pt>
                <c:pt idx="8">
                  <c:v>Meta</c:v>
                </c:pt>
                <c:pt idx="9">
                  <c:v>Openai</c:v>
                </c:pt>
                <c:pt idx="10">
                  <c:v>Google</c:v>
                </c:pt>
              </c:strCache>
            </c:strRef>
          </c:cat>
          <c:val>
            <c:numRef>
              <c:f>Tabelle1!$B$3:$B$13</c:f>
              <c:numCache>
                <c:formatCode>General</c:formatCode>
                <c:ptCount val="11"/>
                <c:pt idx="0">
                  <c:v>2</c:v>
                </c:pt>
                <c:pt idx="2">
                  <c:v>1</c:v>
                </c:pt>
                <c:pt idx="4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7</c:v>
                </c:pt>
                <c:pt idx="9">
                  <c:v>2</c:v>
                </c:pt>
                <c:pt idx="1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53-49B5-B5E2-C9F3DF26CF76}"/>
            </c:ext>
          </c:extLst>
        </c:ser>
        <c:ser>
          <c:idx val="1"/>
          <c:order val="1"/>
          <c:tx>
            <c:strRef>
              <c:f>Tabelle1!$C$2</c:f>
              <c:strCache>
                <c:ptCount val="1"/>
                <c:pt idx="0">
                  <c:v>Closed</c:v>
                </c:pt>
              </c:strCache>
            </c:strRef>
          </c:tx>
          <c:spPr>
            <a:solidFill>
              <a:schemeClr val="bg1"/>
            </a:solidFill>
            <a:ln w="15875">
              <a:solidFill>
                <a:srgbClr val="EEA278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Tabelle1!$A$3:$A$13</c:f>
              <c:strCache>
                <c:ptCount val="11"/>
                <c:pt idx="0">
                  <c:v>Ai2</c:v>
                </c:pt>
                <c:pt idx="1">
                  <c:v>AI21 labs</c:v>
                </c:pt>
                <c:pt idx="2">
                  <c:v>du</c:v>
                </c:pt>
                <c:pt idx="3">
                  <c:v>rings</c:v>
                </c:pt>
                <c:pt idx="4">
                  <c:v>Dings</c:v>
                </c:pt>
                <c:pt idx="5">
                  <c:v>AI</c:v>
                </c:pt>
                <c:pt idx="6">
                  <c:v>MS</c:v>
                </c:pt>
                <c:pt idx="7">
                  <c:v>BloomHF</c:v>
                </c:pt>
                <c:pt idx="8">
                  <c:v>Meta</c:v>
                </c:pt>
                <c:pt idx="9">
                  <c:v>Openai</c:v>
                </c:pt>
                <c:pt idx="10">
                  <c:v>Google</c:v>
                </c:pt>
              </c:strCache>
            </c:strRef>
          </c:cat>
          <c:val>
            <c:numRef>
              <c:f>Tabelle1!$C$3:$C$13</c:f>
              <c:numCache>
                <c:formatCode>General</c:formatCode>
                <c:ptCount val="11"/>
                <c:pt idx="1">
                  <c:v>2</c:v>
                </c:pt>
                <c:pt idx="2">
                  <c:v>1</c:v>
                </c:pt>
                <c:pt idx="3">
                  <c:v>3</c:v>
                </c:pt>
                <c:pt idx="5">
                  <c:v>4</c:v>
                </c:pt>
                <c:pt idx="6">
                  <c:v>1</c:v>
                </c:pt>
                <c:pt idx="9">
                  <c:v>5</c:v>
                </c:pt>
                <c:pt idx="1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53-49B5-B5E2-C9F3DF26CF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559933800"/>
        <c:axId val="559934784"/>
      </c:barChart>
      <c:catAx>
        <c:axId val="559933800"/>
        <c:scaling>
          <c:orientation val="maxMin"/>
        </c:scaling>
        <c:delete val="0"/>
        <c:axPos val="r"/>
        <c:numFmt formatCode="General" sourceLinked="1"/>
        <c:majorTickMark val="none"/>
        <c:minorTickMark val="none"/>
        <c:tickLblPos val="none"/>
        <c:spPr>
          <a:noFill/>
          <a:ln w="25400" cap="flat" cmpd="sng" algn="ctr">
            <a:solidFill>
              <a:schemeClr val="accent2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934784"/>
        <c:crosses val="autoZero"/>
        <c:auto val="1"/>
        <c:lblAlgn val="ctr"/>
        <c:lblOffset val="100"/>
        <c:noMultiLvlLbl val="0"/>
      </c:catAx>
      <c:valAx>
        <c:axId val="559934784"/>
        <c:scaling>
          <c:orientation val="maxMin"/>
        </c:scaling>
        <c:delete val="1"/>
        <c:axPos val="t"/>
        <c:numFmt formatCode="General" sourceLinked="1"/>
        <c:majorTickMark val="out"/>
        <c:minorTickMark val="none"/>
        <c:tickLblPos val="nextTo"/>
        <c:crossAx val="559933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5507960502071927"/>
          <c:y val="0.83854111986001745"/>
          <c:w val="0.29346990651956467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B5B38-F44E-924C-B999-F45B30B5C01D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A9010-8E02-6D4C-9AD7-6257ADA84D19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6194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Meta 6 </a:t>
            </a:r>
          </a:p>
          <a:p>
            <a:r>
              <a:rPr kumimoji="1" lang="en-US" altLang="zh-CN" dirty="0"/>
              <a:t>Google 7 + 5</a:t>
            </a:r>
          </a:p>
          <a:p>
            <a:r>
              <a:rPr kumimoji="1" lang="en-US" altLang="zh-CN" dirty="0" err="1"/>
              <a:t>openAI</a:t>
            </a:r>
            <a:r>
              <a:rPr kumimoji="1" lang="en-US" altLang="zh-CN" dirty="0"/>
              <a:t>: 2 + 46</a:t>
            </a:r>
          </a:p>
          <a:p>
            <a:r>
              <a:rPr kumimoji="1" lang="en-US" altLang="zh-CN" dirty="0"/>
              <a:t>EAI: 3</a:t>
            </a:r>
          </a:p>
          <a:p>
            <a:r>
              <a:rPr kumimoji="1" lang="en-US" altLang="zh-CN" dirty="0"/>
              <a:t>Hugging/bloom: 4</a:t>
            </a:r>
          </a:p>
          <a:p>
            <a:r>
              <a:rPr kumimoji="1" lang="en-US" altLang="zh-CN" dirty="0"/>
              <a:t>MS: 1 + 1</a:t>
            </a:r>
          </a:p>
          <a:p>
            <a:r>
              <a:rPr kumimoji="1" lang="en-US" altLang="zh-CN" dirty="0"/>
              <a:t>Amazon: 1</a:t>
            </a:r>
          </a:p>
          <a:p>
            <a:r>
              <a:rPr kumimoji="1" lang="en-US" altLang="zh-CN" dirty="0" err="1"/>
              <a:t>Deepmind</a:t>
            </a:r>
            <a:r>
              <a:rPr kumimoji="1" lang="en-US" altLang="zh-CN" dirty="0"/>
              <a:t>: 2</a:t>
            </a:r>
          </a:p>
          <a:p>
            <a:r>
              <a:rPr kumimoji="1" lang="en-US" altLang="zh-CN" dirty="0"/>
              <a:t>Baidu: 2</a:t>
            </a:r>
          </a:p>
          <a:p>
            <a:r>
              <a:rPr kumimoji="1" lang="en-US" altLang="zh-CN" dirty="0"/>
              <a:t>Ts: 1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还可以加个大概几张</a:t>
            </a:r>
            <a:r>
              <a:rPr kumimoji="1" lang="en-US" altLang="zh-CN" dirty="0"/>
              <a:t>A100</a:t>
            </a:r>
            <a:r>
              <a:rPr kumimoji="1" lang="zh-CN" altLang="en-US" dirty="0"/>
              <a:t>能跑</a:t>
            </a:r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C7D83-A3C2-F34A-8572-06713199F4A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6393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CA87F-02A7-DA4E-A582-47190491E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DC44B2-25C8-304E-889E-375CC385D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26B3DA-D6F8-B546-9283-0F19AF7B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3857-7612-4145-AB68-865D2B45CB56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02364-CC95-F44C-BBBC-3755B14B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8DFB0-B0AC-8C4D-B586-F668966B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186-9160-A940-9ABB-3F64C7DA9C2B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246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5070A-6BD3-A34B-8310-61D5009A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2F9183-4BA2-5346-99A5-AF68A8BA8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9F198-55C9-9641-9563-B4DFF4C9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3857-7612-4145-AB68-865D2B45CB56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38B52-D5BE-EA46-8631-D28E4534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6472C-2D20-8049-870E-5A2A8194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186-9160-A940-9ABB-3F64C7DA9C2B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186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7F1537-09BC-DD4A-871E-B0E1B11A3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54B6F0-CA25-A043-A305-CB2B56B58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1FEDD-6F44-144B-8C55-44EFAC12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3857-7612-4145-AB68-865D2B45CB56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8A32E-5A20-3241-942C-718ACA2D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7B7F5E-C0A7-1845-9131-913A4368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186-9160-A940-9ABB-3F64C7DA9C2B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170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43A04-72CD-EA4B-A11B-D4A7279C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0AE621-741F-E648-BF34-1ADD47FBC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C99C02-7E6D-4545-BAAA-EC6687E35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3857-7612-4145-AB68-865D2B45CB56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534E7-4662-404E-B023-45850EAF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EE478-02CC-DA4E-A937-689AFDFC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186-9160-A940-9ABB-3F64C7DA9C2B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044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CBCE4-93C3-D142-86EC-7EE52B2B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00BF16-8BE8-2E4D-9F1A-EF873614A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C645FF-A70D-194D-A954-0000E27B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3857-7612-4145-AB68-865D2B45CB56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2DE7C0-32B1-0C40-922F-D2BA4D70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B08F95-9ADB-BD4B-B3B1-1CFA36F3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186-9160-A940-9ABB-3F64C7DA9C2B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230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E46AC-900C-2347-8B9A-5EFBB036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7434A-6822-B54E-B934-06875430B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80D454-4628-6840-AA6E-2BF22DF05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522934-66AC-D04C-A407-44217C69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3857-7612-4145-AB68-865D2B45CB56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0F04D6-2566-9847-848B-19A55B01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3066CD-08DF-9247-9526-2AEF10BD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186-9160-A940-9ABB-3F64C7DA9C2B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256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EFAFE-F07B-0248-814A-2915A56F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FF9C8A-B2B1-2842-93C7-96E5FFC13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555251-AFBE-FB44-9B1D-51166C6C8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A509FC-CA0E-B247-A166-71F975019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DFBEAB-1FAD-3942-B6C0-5E18B770C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64DA08-19CE-014C-BF40-0E06D50C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3857-7612-4145-AB68-865D2B45CB56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274BA0-8197-5347-A015-1CB18B33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E859A4-4D70-D946-8D8C-B265CC90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186-9160-A940-9ABB-3F64C7DA9C2B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823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9C245-C6CD-7645-ACED-EDD6A0B3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EFB8FD-6945-B446-A01D-6C541A65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3857-7612-4145-AB68-865D2B45CB56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C734A9-EF38-7D43-B0B7-59441EA68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30BF38-499F-7B40-A5A8-91C250EB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186-9160-A940-9ABB-3F64C7DA9C2B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103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EE19C5-4B80-A84E-8596-73F691E1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3857-7612-4145-AB68-865D2B45CB56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CAA564-3FC1-514D-AB81-A647E252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CBF088-C0FE-C844-A572-318DD0D9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186-9160-A940-9ABB-3F64C7DA9C2B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876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B4144-B8B5-C845-BA8F-0D21B2CE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A3ACDD-0D15-4C44-B151-C58EFA4D2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E0D327-A9E6-E846-8B92-312B5A8F3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6A835D-A27A-954C-8ED8-0032BBFD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3857-7612-4145-AB68-865D2B45CB56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717A6E-936A-5647-A5E2-2B57A5EE9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8274B7-E0D9-2F4F-8275-14C74136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186-9160-A940-9ABB-3F64C7DA9C2B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116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13ADC-5361-DA4A-80F4-3BB590175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0A5DE7-B63D-D94E-876F-E33BA3C3E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1B65E1-4D99-7A4A-81AE-8D85DB2F4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28B709-BA73-A248-9C0E-AEE8D92A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3857-7612-4145-AB68-865D2B45CB56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2EE069-3DF6-C542-B46E-F775B826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E60103-9371-314C-B306-4EB75213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186-9160-A940-9ABB-3F64C7DA9C2B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972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8CA29A-18A0-1944-B9D1-961188453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594A74-9C05-7B49-93E8-EB6EF497D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729628-5ED0-1042-9C21-1BE1DF84F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E3857-7612-4145-AB68-865D2B45CB56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04432E-8A98-464D-B3B3-DC347E560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C6C32A-8573-9343-9FCA-85D01E1B3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7B186-9160-A940-9ABB-3F64C7DA9C2B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955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8.png"/><Relationship Id="rId18" Type="http://schemas.openxmlformats.org/officeDocument/2006/relationships/image" Target="../media/image12.png"/><Relationship Id="rId26" Type="http://schemas.openxmlformats.org/officeDocument/2006/relationships/image" Target="../media/image15.sv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jpe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24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13.svg"/><Relationship Id="rId23" Type="http://schemas.openxmlformats.org/officeDocument/2006/relationships/image" Target="../media/image17.png"/><Relationship Id="rId28" Type="http://schemas.openxmlformats.org/officeDocument/2006/relationships/image" Target="../media/image20.png"/><Relationship Id="rId10" Type="http://schemas.openxmlformats.org/officeDocument/2006/relationships/image" Target="../media/image8.svg"/><Relationship Id="rId19" Type="http://schemas.openxmlformats.org/officeDocument/2006/relationships/image" Target="../media/image13.png"/><Relationship Id="rId4" Type="http://schemas.openxmlformats.org/officeDocument/2006/relationships/image" Target="../media/image2.svg"/><Relationship Id="rId9" Type="http://schemas.openxmlformats.org/officeDocument/2006/relationships/image" Target="../media/image5.png"/><Relationship Id="rId14" Type="http://schemas.openxmlformats.org/officeDocument/2006/relationships/image" Target="../media/image9.png"/><Relationship Id="rId22" Type="http://schemas.openxmlformats.org/officeDocument/2006/relationships/image" Target="../media/image16.png"/><Relationship Id="rId27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3.png"/><Relationship Id="rId18" Type="http://schemas.openxmlformats.org/officeDocument/2006/relationships/image" Target="../media/image11.svg"/><Relationship Id="rId26" Type="http://schemas.openxmlformats.org/officeDocument/2006/relationships/image" Target="../media/image22.png"/><Relationship Id="rId3" Type="http://schemas.openxmlformats.org/officeDocument/2006/relationships/image" Target="../media/image15.svg"/><Relationship Id="rId21" Type="http://schemas.openxmlformats.org/officeDocument/2006/relationships/image" Target="../media/image21.png"/><Relationship Id="rId7" Type="http://schemas.openxmlformats.org/officeDocument/2006/relationships/image" Target="../media/image14.png"/><Relationship Id="rId12" Type="http://schemas.openxmlformats.org/officeDocument/2006/relationships/image" Target="../media/image10.jpeg"/><Relationship Id="rId17" Type="http://schemas.openxmlformats.org/officeDocument/2006/relationships/image" Target="../media/image15.svg"/><Relationship Id="rId25" Type="http://schemas.openxmlformats.org/officeDocument/2006/relationships/image" Target="../media/image110.svg"/><Relationship Id="rId2" Type="http://schemas.openxmlformats.org/officeDocument/2006/relationships/image" Target="../media/image1.png"/><Relationship Id="rId20" Type="http://schemas.openxmlformats.org/officeDocument/2006/relationships/image" Target="../media/image8.png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24" Type="http://schemas.openxmlformats.org/officeDocument/2006/relationships/image" Target="../media/image150.svg"/><Relationship Id="rId5" Type="http://schemas.openxmlformats.org/officeDocument/2006/relationships/image" Target="../media/image11.svg"/><Relationship Id="rId15" Type="http://schemas.openxmlformats.org/officeDocument/2006/relationships/image" Target="../media/image6.png"/><Relationship Id="rId23" Type="http://schemas.openxmlformats.org/officeDocument/2006/relationships/chart" Target="../charts/chart1.xml"/><Relationship Id="rId28" Type="http://schemas.openxmlformats.org/officeDocument/2006/relationships/image" Target="../media/image23.jpeg"/><Relationship Id="rId10" Type="http://schemas.openxmlformats.org/officeDocument/2006/relationships/image" Target="../media/image130.svg"/><Relationship Id="rId19" Type="http://schemas.openxmlformats.org/officeDocument/2006/relationships/image" Target="../media/image130.svg"/><Relationship Id="rId31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image" Target="../media/image4.png"/><Relationship Id="rId14" Type="http://schemas.openxmlformats.org/officeDocument/2006/relationships/image" Target="../media/image19.png"/><Relationship Id="rId22" Type="http://schemas.microsoft.com/office/2007/relationships/hdphoto" Target="../media/hdphoto1.wdp"/><Relationship Id="rId27" Type="http://schemas.openxmlformats.org/officeDocument/2006/relationships/image" Target="../media/image131.svg"/><Relationship Id="rId30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4394551-8BA4-5645-A0AB-A3E7815DB32D}"/>
              </a:ext>
            </a:extLst>
          </p:cNvPr>
          <p:cNvGrpSpPr/>
          <p:nvPr/>
        </p:nvGrpSpPr>
        <p:grpSpPr>
          <a:xfrm>
            <a:off x="4939281" y="3919243"/>
            <a:ext cx="872927" cy="812521"/>
            <a:chOff x="4975696" y="3903809"/>
            <a:chExt cx="845446" cy="786942"/>
          </a:xfrm>
        </p:grpSpPr>
        <p:sp>
          <p:nvSpPr>
            <p:cNvPr id="89" name="圆角矩形 88">
              <a:extLst>
                <a:ext uri="{FF2B5EF4-FFF2-40B4-BE49-F238E27FC236}">
                  <a16:creationId xmlns:a16="http://schemas.microsoft.com/office/drawing/2014/main" id="{8F8E571D-898F-BF4E-8163-C4A7D4B720C1}"/>
                </a:ext>
              </a:extLst>
            </p:cNvPr>
            <p:cNvSpPr/>
            <p:nvPr/>
          </p:nvSpPr>
          <p:spPr>
            <a:xfrm flipH="1">
              <a:off x="4975696" y="3943558"/>
              <a:ext cx="219804" cy="14167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35">
                  <a:solidFill>
                    <a:schemeClr val="bg1"/>
                  </a:solidFill>
                  <a:latin typeface="Monaco" pitchFamily="2" charset="77"/>
                </a:rPr>
                <a:t>mT5</a:t>
              </a:r>
            </a:p>
          </p:txBody>
        </p:sp>
        <p:sp>
          <p:nvSpPr>
            <p:cNvPr id="90" name="圆角矩形 89">
              <a:extLst>
                <a:ext uri="{FF2B5EF4-FFF2-40B4-BE49-F238E27FC236}">
                  <a16:creationId xmlns:a16="http://schemas.microsoft.com/office/drawing/2014/main" id="{9F97CD18-54F8-0E4F-B797-3F4626DFA996}"/>
                </a:ext>
              </a:extLst>
            </p:cNvPr>
            <p:cNvSpPr/>
            <p:nvPr/>
          </p:nvSpPr>
          <p:spPr>
            <a:xfrm flipH="1">
              <a:off x="5560209" y="3903809"/>
              <a:ext cx="126631" cy="139194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35" dirty="0">
                  <a:solidFill>
                    <a:schemeClr val="bg1"/>
                  </a:solidFill>
                  <a:latin typeface="Monaco" pitchFamily="2" charset="77"/>
                </a:rPr>
                <a:t>T0</a:t>
              </a:r>
            </a:p>
          </p:txBody>
        </p:sp>
        <p:pic>
          <p:nvPicPr>
            <p:cNvPr id="99" name="图形 98">
              <a:extLst>
                <a:ext uri="{FF2B5EF4-FFF2-40B4-BE49-F238E27FC236}">
                  <a16:creationId xmlns:a16="http://schemas.microsoft.com/office/drawing/2014/main" id="{D7EFDEDA-BAC7-DF4A-94DF-23307144D2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193747" y="3950673"/>
              <a:ext cx="119836" cy="124935"/>
            </a:xfrm>
            <a:prstGeom prst="rect">
              <a:avLst/>
            </a:prstGeom>
          </p:spPr>
        </p:pic>
        <p:pic>
          <p:nvPicPr>
            <p:cNvPr id="100" name="Picture 8" descr="@bigscience-workshop">
              <a:extLst>
                <a:ext uri="{FF2B5EF4-FFF2-40B4-BE49-F238E27FC236}">
                  <a16:creationId xmlns:a16="http://schemas.microsoft.com/office/drawing/2014/main" id="{B571C994-0B35-C246-8EB4-07AA7D63CD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0395" y="3918748"/>
              <a:ext cx="110747" cy="110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任意形状 108">
              <a:extLst>
                <a:ext uri="{FF2B5EF4-FFF2-40B4-BE49-F238E27FC236}">
                  <a16:creationId xmlns:a16="http://schemas.microsoft.com/office/drawing/2014/main" id="{335E5D76-35C7-7A46-B178-D5416319B2FA}"/>
                </a:ext>
              </a:extLst>
            </p:cNvPr>
            <p:cNvSpPr/>
            <p:nvPr/>
          </p:nvSpPr>
          <p:spPr>
            <a:xfrm>
              <a:off x="5089373" y="4079785"/>
              <a:ext cx="255890" cy="347809"/>
            </a:xfrm>
            <a:custGeom>
              <a:avLst/>
              <a:gdLst>
                <a:gd name="connsiteX0" fmla="*/ 389107 w 389107"/>
                <a:gd name="connsiteY0" fmla="*/ 421532 h 421532"/>
                <a:gd name="connsiteX1" fmla="*/ 356681 w 389107"/>
                <a:gd name="connsiteY1" fmla="*/ 226979 h 421532"/>
                <a:gd name="connsiteX2" fmla="*/ 265890 w 389107"/>
                <a:gd name="connsiteY2" fmla="*/ 149157 h 421532"/>
                <a:gd name="connsiteX3" fmla="*/ 64851 w 389107"/>
                <a:gd name="connsiteY3" fmla="*/ 116732 h 421532"/>
                <a:gd name="connsiteX4" fmla="*/ 0 w 389107"/>
                <a:gd name="connsiteY4" fmla="*/ 0 h 42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07" h="421532">
                  <a:moveTo>
                    <a:pt x="389107" y="421532"/>
                  </a:moveTo>
                  <a:cubicBezTo>
                    <a:pt x="383162" y="346953"/>
                    <a:pt x="377217" y="272375"/>
                    <a:pt x="356681" y="226979"/>
                  </a:cubicBezTo>
                  <a:cubicBezTo>
                    <a:pt x="336145" y="181583"/>
                    <a:pt x="314528" y="167531"/>
                    <a:pt x="265890" y="149157"/>
                  </a:cubicBezTo>
                  <a:cubicBezTo>
                    <a:pt x="217252" y="130783"/>
                    <a:pt x="109166" y="141591"/>
                    <a:pt x="64851" y="116732"/>
                  </a:cubicBezTo>
                  <a:cubicBezTo>
                    <a:pt x="20536" y="91872"/>
                    <a:pt x="10268" y="45936"/>
                    <a:pt x="0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98">
                <a:solidFill>
                  <a:schemeClr val="tx1"/>
                </a:solidFill>
                <a:latin typeface="Monaco" pitchFamily="2" charset="77"/>
              </a:endParaRPr>
            </a:p>
          </p:txBody>
        </p:sp>
        <p:sp>
          <p:nvSpPr>
            <p:cNvPr id="111" name="任意形状 110">
              <a:extLst>
                <a:ext uri="{FF2B5EF4-FFF2-40B4-BE49-F238E27FC236}">
                  <a16:creationId xmlns:a16="http://schemas.microsoft.com/office/drawing/2014/main" id="{EB7B9A07-7BFC-4846-B381-6994541B3687}"/>
                </a:ext>
              </a:extLst>
            </p:cNvPr>
            <p:cNvSpPr/>
            <p:nvPr/>
          </p:nvSpPr>
          <p:spPr>
            <a:xfrm>
              <a:off x="4995613" y="4297234"/>
              <a:ext cx="353676" cy="393517"/>
            </a:xfrm>
            <a:custGeom>
              <a:avLst/>
              <a:gdLst>
                <a:gd name="connsiteX0" fmla="*/ 0 w 526339"/>
                <a:gd name="connsiteY0" fmla="*/ 573630 h 585630"/>
                <a:gd name="connsiteX1" fmla="*/ 159026 w 526339"/>
                <a:gd name="connsiteY1" fmla="*/ 584989 h 585630"/>
                <a:gd name="connsiteX2" fmla="*/ 266937 w 526339"/>
                <a:gd name="connsiteY2" fmla="*/ 556592 h 585630"/>
                <a:gd name="connsiteX3" fmla="*/ 352129 w 526339"/>
                <a:gd name="connsiteY3" fmla="*/ 511156 h 585630"/>
                <a:gd name="connsiteX4" fmla="*/ 420283 w 526339"/>
                <a:gd name="connsiteY4" fmla="*/ 448681 h 585630"/>
                <a:gd name="connsiteX5" fmla="*/ 482758 w 526339"/>
                <a:gd name="connsiteY5" fmla="*/ 352130 h 585630"/>
                <a:gd name="connsiteX6" fmla="*/ 522514 w 526339"/>
                <a:gd name="connsiteY6" fmla="*/ 238540 h 585630"/>
                <a:gd name="connsiteX7" fmla="*/ 522514 w 526339"/>
                <a:gd name="connsiteY7" fmla="*/ 0 h 585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6339" h="585630">
                  <a:moveTo>
                    <a:pt x="0" y="573630"/>
                  </a:moveTo>
                  <a:cubicBezTo>
                    <a:pt x="57268" y="580729"/>
                    <a:pt x="114537" y="587829"/>
                    <a:pt x="159026" y="584989"/>
                  </a:cubicBezTo>
                  <a:cubicBezTo>
                    <a:pt x="203515" y="582149"/>
                    <a:pt x="234753" y="568897"/>
                    <a:pt x="266937" y="556592"/>
                  </a:cubicBezTo>
                  <a:cubicBezTo>
                    <a:pt x="299121" y="544287"/>
                    <a:pt x="326571" y="529141"/>
                    <a:pt x="352129" y="511156"/>
                  </a:cubicBezTo>
                  <a:cubicBezTo>
                    <a:pt x="377687" y="493171"/>
                    <a:pt x="398512" y="475185"/>
                    <a:pt x="420283" y="448681"/>
                  </a:cubicBezTo>
                  <a:cubicBezTo>
                    <a:pt x="442054" y="422177"/>
                    <a:pt x="465720" y="387153"/>
                    <a:pt x="482758" y="352130"/>
                  </a:cubicBezTo>
                  <a:cubicBezTo>
                    <a:pt x="499797" y="317106"/>
                    <a:pt x="515888" y="297228"/>
                    <a:pt x="522514" y="238540"/>
                  </a:cubicBezTo>
                  <a:cubicBezTo>
                    <a:pt x="529140" y="179852"/>
                    <a:pt x="525827" y="89926"/>
                    <a:pt x="522514" y="0"/>
                  </a:cubicBezTo>
                </a:path>
              </a:pathLst>
            </a:custGeom>
            <a:noFill/>
            <a:ln w="3810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  <p:sp>
          <p:nvSpPr>
            <p:cNvPr id="110" name="任意形状 109">
              <a:extLst>
                <a:ext uri="{FF2B5EF4-FFF2-40B4-BE49-F238E27FC236}">
                  <a16:creationId xmlns:a16="http://schemas.microsoft.com/office/drawing/2014/main" id="{5120CEF5-F9F4-DA4F-BC9D-42206D6379C0}"/>
                </a:ext>
              </a:extLst>
            </p:cNvPr>
            <p:cNvSpPr/>
            <p:nvPr/>
          </p:nvSpPr>
          <p:spPr>
            <a:xfrm>
              <a:off x="5350536" y="4042046"/>
              <a:ext cx="282620" cy="266637"/>
            </a:xfrm>
            <a:custGeom>
              <a:avLst/>
              <a:gdLst>
                <a:gd name="connsiteX0" fmla="*/ 0 w 343711"/>
                <a:gd name="connsiteY0" fmla="*/ 369652 h 369652"/>
                <a:gd name="connsiteX1" fmla="*/ 51881 w 343711"/>
                <a:gd name="connsiteY1" fmla="*/ 181583 h 369652"/>
                <a:gd name="connsiteX2" fmla="*/ 252919 w 343711"/>
                <a:gd name="connsiteY2" fmla="*/ 116732 h 369652"/>
                <a:gd name="connsiteX3" fmla="*/ 343711 w 343711"/>
                <a:gd name="connsiteY3" fmla="*/ 0 h 36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711" h="369652">
                  <a:moveTo>
                    <a:pt x="0" y="369652"/>
                  </a:moveTo>
                  <a:cubicBezTo>
                    <a:pt x="4864" y="296694"/>
                    <a:pt x="9728" y="223736"/>
                    <a:pt x="51881" y="181583"/>
                  </a:cubicBezTo>
                  <a:cubicBezTo>
                    <a:pt x="94034" y="139430"/>
                    <a:pt x="204281" y="146996"/>
                    <a:pt x="252919" y="116732"/>
                  </a:cubicBezTo>
                  <a:cubicBezTo>
                    <a:pt x="301557" y="86468"/>
                    <a:pt x="322634" y="43234"/>
                    <a:pt x="343711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98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5422DF84-5F38-5544-9C4C-0F70762F8B07}"/>
              </a:ext>
            </a:extLst>
          </p:cNvPr>
          <p:cNvGrpSpPr/>
          <p:nvPr/>
        </p:nvGrpSpPr>
        <p:grpSpPr>
          <a:xfrm>
            <a:off x="5184416" y="5511158"/>
            <a:ext cx="849467" cy="545791"/>
            <a:chOff x="4782089" y="8326843"/>
            <a:chExt cx="1055352" cy="563947"/>
          </a:xfrm>
        </p:grpSpPr>
        <p:sp>
          <p:nvSpPr>
            <p:cNvPr id="251" name="梯形 250">
              <a:extLst>
                <a:ext uri="{FF2B5EF4-FFF2-40B4-BE49-F238E27FC236}">
                  <a16:creationId xmlns:a16="http://schemas.microsoft.com/office/drawing/2014/main" id="{770A032B-6E99-5040-869C-EA18C5656732}"/>
                </a:ext>
              </a:extLst>
            </p:cNvPr>
            <p:cNvSpPr/>
            <p:nvPr/>
          </p:nvSpPr>
          <p:spPr>
            <a:xfrm>
              <a:off x="4782089" y="8338275"/>
              <a:ext cx="959480" cy="516177"/>
            </a:xfrm>
            <a:prstGeom prst="trapezoid">
              <a:avLst>
                <a:gd name="adj" fmla="val 79038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  <p:sp>
          <p:nvSpPr>
            <p:cNvPr id="253" name="任意形状 252">
              <a:extLst>
                <a:ext uri="{FF2B5EF4-FFF2-40B4-BE49-F238E27FC236}">
                  <a16:creationId xmlns:a16="http://schemas.microsoft.com/office/drawing/2014/main" id="{4CE0640F-DEA5-9A4D-B134-874EBFB36F83}"/>
                </a:ext>
              </a:extLst>
            </p:cNvPr>
            <p:cNvSpPr/>
            <p:nvPr/>
          </p:nvSpPr>
          <p:spPr>
            <a:xfrm>
              <a:off x="4787134" y="8326843"/>
              <a:ext cx="419455" cy="534103"/>
            </a:xfrm>
            <a:custGeom>
              <a:avLst/>
              <a:gdLst>
                <a:gd name="connsiteX0" fmla="*/ 1400 w 496700"/>
                <a:gd name="connsiteY0" fmla="*/ 632460 h 632460"/>
                <a:gd name="connsiteX1" fmla="*/ 1400 w 496700"/>
                <a:gd name="connsiteY1" fmla="*/ 632460 h 632460"/>
                <a:gd name="connsiteX2" fmla="*/ 92840 w 496700"/>
                <a:gd name="connsiteY2" fmla="*/ 617220 h 632460"/>
                <a:gd name="connsiteX3" fmla="*/ 115700 w 496700"/>
                <a:gd name="connsiteY3" fmla="*/ 601980 h 632460"/>
                <a:gd name="connsiteX4" fmla="*/ 123320 w 496700"/>
                <a:gd name="connsiteY4" fmla="*/ 579120 h 632460"/>
                <a:gd name="connsiteX5" fmla="*/ 169040 w 496700"/>
                <a:gd name="connsiteY5" fmla="*/ 541020 h 632460"/>
                <a:gd name="connsiteX6" fmla="*/ 191900 w 496700"/>
                <a:gd name="connsiteY6" fmla="*/ 533400 h 632460"/>
                <a:gd name="connsiteX7" fmla="*/ 237620 w 496700"/>
                <a:gd name="connsiteY7" fmla="*/ 510540 h 632460"/>
                <a:gd name="connsiteX8" fmla="*/ 283340 w 496700"/>
                <a:gd name="connsiteY8" fmla="*/ 480060 h 632460"/>
                <a:gd name="connsiteX9" fmla="*/ 351920 w 496700"/>
                <a:gd name="connsiteY9" fmla="*/ 434340 h 632460"/>
                <a:gd name="connsiteX10" fmla="*/ 374780 w 496700"/>
                <a:gd name="connsiteY10" fmla="*/ 419100 h 632460"/>
                <a:gd name="connsiteX11" fmla="*/ 397640 w 496700"/>
                <a:gd name="connsiteY11" fmla="*/ 403860 h 632460"/>
                <a:gd name="connsiteX12" fmla="*/ 435740 w 496700"/>
                <a:gd name="connsiteY12" fmla="*/ 358140 h 632460"/>
                <a:gd name="connsiteX13" fmla="*/ 466220 w 496700"/>
                <a:gd name="connsiteY13" fmla="*/ 289560 h 632460"/>
                <a:gd name="connsiteX14" fmla="*/ 473840 w 496700"/>
                <a:gd name="connsiteY14" fmla="*/ 213360 h 632460"/>
                <a:gd name="connsiteX15" fmla="*/ 481460 w 496700"/>
                <a:gd name="connsiteY15" fmla="*/ 182880 h 632460"/>
                <a:gd name="connsiteX16" fmla="*/ 496700 w 496700"/>
                <a:gd name="connsiteY16" fmla="*/ 83820 h 632460"/>
                <a:gd name="connsiteX17" fmla="*/ 489080 w 496700"/>
                <a:gd name="connsiteY17" fmla="*/ 60960 h 632460"/>
                <a:gd name="connsiteX18" fmla="*/ 481460 w 496700"/>
                <a:gd name="connsiteY18" fmla="*/ 7620 h 632460"/>
                <a:gd name="connsiteX19" fmla="*/ 458600 w 496700"/>
                <a:gd name="connsiteY19" fmla="*/ 0 h 632460"/>
                <a:gd name="connsiteX20" fmla="*/ 382400 w 496700"/>
                <a:gd name="connsiteY20" fmla="*/ 7620 h 632460"/>
                <a:gd name="connsiteX21" fmla="*/ 329060 w 496700"/>
                <a:gd name="connsiteY21" fmla="*/ 68580 h 632460"/>
                <a:gd name="connsiteX22" fmla="*/ 306200 w 496700"/>
                <a:gd name="connsiteY22" fmla="*/ 91440 h 632460"/>
                <a:gd name="connsiteX23" fmla="*/ 290960 w 496700"/>
                <a:gd name="connsiteY23" fmla="*/ 114300 h 632460"/>
                <a:gd name="connsiteX24" fmla="*/ 237620 w 496700"/>
                <a:gd name="connsiteY24" fmla="*/ 167640 h 632460"/>
                <a:gd name="connsiteX25" fmla="*/ 199520 w 496700"/>
                <a:gd name="connsiteY25" fmla="*/ 205740 h 632460"/>
                <a:gd name="connsiteX26" fmla="*/ 184280 w 496700"/>
                <a:gd name="connsiteY26" fmla="*/ 228600 h 632460"/>
                <a:gd name="connsiteX27" fmla="*/ 161420 w 496700"/>
                <a:gd name="connsiteY27" fmla="*/ 251460 h 632460"/>
                <a:gd name="connsiteX28" fmla="*/ 153800 w 496700"/>
                <a:gd name="connsiteY28" fmla="*/ 289560 h 632460"/>
                <a:gd name="connsiteX29" fmla="*/ 123320 w 496700"/>
                <a:gd name="connsiteY29" fmla="*/ 358140 h 632460"/>
                <a:gd name="connsiteX30" fmla="*/ 108080 w 496700"/>
                <a:gd name="connsiteY30" fmla="*/ 381000 h 632460"/>
                <a:gd name="connsiteX31" fmla="*/ 92840 w 496700"/>
                <a:gd name="connsiteY31" fmla="*/ 434340 h 632460"/>
                <a:gd name="connsiteX32" fmla="*/ 69980 w 496700"/>
                <a:gd name="connsiteY32" fmla="*/ 472440 h 632460"/>
                <a:gd name="connsiteX33" fmla="*/ 62360 w 496700"/>
                <a:gd name="connsiteY33" fmla="*/ 495300 h 632460"/>
                <a:gd name="connsiteX34" fmla="*/ 47120 w 496700"/>
                <a:gd name="connsiteY34" fmla="*/ 518160 h 632460"/>
                <a:gd name="connsiteX35" fmla="*/ 39500 w 496700"/>
                <a:gd name="connsiteY35" fmla="*/ 541020 h 632460"/>
                <a:gd name="connsiteX36" fmla="*/ 1400 w 496700"/>
                <a:gd name="connsiteY36" fmla="*/ 594360 h 632460"/>
                <a:gd name="connsiteX37" fmla="*/ 1400 w 496700"/>
                <a:gd name="connsiteY37" fmla="*/ 632460 h 63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96700" h="632460">
                  <a:moveTo>
                    <a:pt x="1400" y="632460"/>
                  </a:moveTo>
                  <a:lnTo>
                    <a:pt x="1400" y="632460"/>
                  </a:lnTo>
                  <a:cubicBezTo>
                    <a:pt x="23129" y="630046"/>
                    <a:pt x="67308" y="629986"/>
                    <a:pt x="92840" y="617220"/>
                  </a:cubicBezTo>
                  <a:cubicBezTo>
                    <a:pt x="101031" y="613124"/>
                    <a:pt x="108080" y="607060"/>
                    <a:pt x="115700" y="601980"/>
                  </a:cubicBezTo>
                  <a:cubicBezTo>
                    <a:pt x="118240" y="594360"/>
                    <a:pt x="118865" y="585803"/>
                    <a:pt x="123320" y="579120"/>
                  </a:cubicBezTo>
                  <a:cubicBezTo>
                    <a:pt x="131746" y="566481"/>
                    <a:pt x="154983" y="548048"/>
                    <a:pt x="169040" y="541020"/>
                  </a:cubicBezTo>
                  <a:cubicBezTo>
                    <a:pt x="176224" y="537428"/>
                    <a:pt x="184716" y="536992"/>
                    <a:pt x="191900" y="533400"/>
                  </a:cubicBezTo>
                  <a:cubicBezTo>
                    <a:pt x="250986" y="503857"/>
                    <a:pt x="180161" y="529693"/>
                    <a:pt x="237620" y="510540"/>
                  </a:cubicBezTo>
                  <a:cubicBezTo>
                    <a:pt x="288353" y="459807"/>
                    <a:pt x="233715" y="507629"/>
                    <a:pt x="283340" y="480060"/>
                  </a:cubicBezTo>
                  <a:lnTo>
                    <a:pt x="351920" y="434340"/>
                  </a:lnTo>
                  <a:lnTo>
                    <a:pt x="374780" y="419100"/>
                  </a:lnTo>
                  <a:cubicBezTo>
                    <a:pt x="382400" y="414020"/>
                    <a:pt x="391164" y="410336"/>
                    <a:pt x="397640" y="403860"/>
                  </a:cubicBezTo>
                  <a:cubicBezTo>
                    <a:pt x="411996" y="389504"/>
                    <a:pt x="427253" y="377236"/>
                    <a:pt x="435740" y="358140"/>
                  </a:cubicBezTo>
                  <a:cubicBezTo>
                    <a:pt x="472012" y="276528"/>
                    <a:pt x="431730" y="341295"/>
                    <a:pt x="466220" y="289560"/>
                  </a:cubicBezTo>
                  <a:cubicBezTo>
                    <a:pt x="468760" y="264160"/>
                    <a:pt x="470230" y="238630"/>
                    <a:pt x="473840" y="213360"/>
                  </a:cubicBezTo>
                  <a:cubicBezTo>
                    <a:pt x="475321" y="202993"/>
                    <a:pt x="479979" y="193247"/>
                    <a:pt x="481460" y="182880"/>
                  </a:cubicBezTo>
                  <a:cubicBezTo>
                    <a:pt x="496194" y="79744"/>
                    <a:pt x="479021" y="136857"/>
                    <a:pt x="496700" y="83820"/>
                  </a:cubicBezTo>
                  <a:cubicBezTo>
                    <a:pt x="494160" y="76200"/>
                    <a:pt x="490655" y="68836"/>
                    <a:pt x="489080" y="60960"/>
                  </a:cubicBezTo>
                  <a:cubicBezTo>
                    <a:pt x="485558" y="43348"/>
                    <a:pt x="489492" y="23684"/>
                    <a:pt x="481460" y="7620"/>
                  </a:cubicBezTo>
                  <a:cubicBezTo>
                    <a:pt x="477868" y="436"/>
                    <a:pt x="466220" y="2540"/>
                    <a:pt x="458600" y="0"/>
                  </a:cubicBezTo>
                  <a:cubicBezTo>
                    <a:pt x="433200" y="2540"/>
                    <a:pt x="407273" y="1880"/>
                    <a:pt x="382400" y="7620"/>
                  </a:cubicBezTo>
                  <a:cubicBezTo>
                    <a:pt x="354333" y="14097"/>
                    <a:pt x="344554" y="53086"/>
                    <a:pt x="329060" y="68580"/>
                  </a:cubicBezTo>
                  <a:cubicBezTo>
                    <a:pt x="321440" y="76200"/>
                    <a:pt x="313099" y="83161"/>
                    <a:pt x="306200" y="91440"/>
                  </a:cubicBezTo>
                  <a:cubicBezTo>
                    <a:pt x="300337" y="98475"/>
                    <a:pt x="297086" y="107493"/>
                    <a:pt x="290960" y="114300"/>
                  </a:cubicBezTo>
                  <a:cubicBezTo>
                    <a:pt x="274139" y="132990"/>
                    <a:pt x="251568" y="146718"/>
                    <a:pt x="237620" y="167640"/>
                  </a:cubicBezTo>
                  <a:cubicBezTo>
                    <a:pt x="217300" y="198120"/>
                    <a:pt x="230000" y="185420"/>
                    <a:pt x="199520" y="205740"/>
                  </a:cubicBezTo>
                  <a:cubicBezTo>
                    <a:pt x="194440" y="213360"/>
                    <a:pt x="190143" y="221565"/>
                    <a:pt x="184280" y="228600"/>
                  </a:cubicBezTo>
                  <a:cubicBezTo>
                    <a:pt x="177381" y="236879"/>
                    <a:pt x="166239" y="241821"/>
                    <a:pt x="161420" y="251460"/>
                  </a:cubicBezTo>
                  <a:cubicBezTo>
                    <a:pt x="155628" y="263044"/>
                    <a:pt x="157522" y="277155"/>
                    <a:pt x="153800" y="289560"/>
                  </a:cubicBezTo>
                  <a:cubicBezTo>
                    <a:pt x="148643" y="306749"/>
                    <a:pt x="132800" y="341550"/>
                    <a:pt x="123320" y="358140"/>
                  </a:cubicBezTo>
                  <a:cubicBezTo>
                    <a:pt x="118776" y="366091"/>
                    <a:pt x="113160" y="373380"/>
                    <a:pt x="108080" y="381000"/>
                  </a:cubicBezTo>
                  <a:cubicBezTo>
                    <a:pt x="105639" y="390766"/>
                    <a:pt x="98306" y="423408"/>
                    <a:pt x="92840" y="434340"/>
                  </a:cubicBezTo>
                  <a:cubicBezTo>
                    <a:pt x="86216" y="447587"/>
                    <a:pt x="76604" y="459193"/>
                    <a:pt x="69980" y="472440"/>
                  </a:cubicBezTo>
                  <a:cubicBezTo>
                    <a:pt x="66388" y="479624"/>
                    <a:pt x="65952" y="488116"/>
                    <a:pt x="62360" y="495300"/>
                  </a:cubicBezTo>
                  <a:cubicBezTo>
                    <a:pt x="58264" y="503491"/>
                    <a:pt x="51216" y="509969"/>
                    <a:pt x="47120" y="518160"/>
                  </a:cubicBezTo>
                  <a:cubicBezTo>
                    <a:pt x="43528" y="525344"/>
                    <a:pt x="43092" y="533836"/>
                    <a:pt x="39500" y="541020"/>
                  </a:cubicBezTo>
                  <a:cubicBezTo>
                    <a:pt x="32684" y="554651"/>
                    <a:pt x="8303" y="584005"/>
                    <a:pt x="1400" y="594360"/>
                  </a:cubicBezTo>
                  <a:cubicBezTo>
                    <a:pt x="-1750" y="599086"/>
                    <a:pt x="1400" y="626110"/>
                    <a:pt x="1400" y="6324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  <p:sp>
          <p:nvSpPr>
            <p:cNvPr id="254" name="任意形状 253">
              <a:extLst>
                <a:ext uri="{FF2B5EF4-FFF2-40B4-BE49-F238E27FC236}">
                  <a16:creationId xmlns:a16="http://schemas.microsoft.com/office/drawing/2014/main" id="{46D9E213-E656-BE4E-9DE9-0C5B59B251DA}"/>
                </a:ext>
              </a:extLst>
            </p:cNvPr>
            <p:cNvSpPr/>
            <p:nvPr/>
          </p:nvSpPr>
          <p:spPr>
            <a:xfrm>
              <a:off x="4839394" y="8532762"/>
              <a:ext cx="331803" cy="352105"/>
            </a:xfrm>
            <a:custGeom>
              <a:avLst/>
              <a:gdLst>
                <a:gd name="connsiteX0" fmla="*/ 85725 w 392906"/>
                <a:gd name="connsiteY0" fmla="*/ 400050 h 416947"/>
                <a:gd name="connsiteX1" fmla="*/ 85725 w 392906"/>
                <a:gd name="connsiteY1" fmla="*/ 400050 h 416947"/>
                <a:gd name="connsiteX2" fmla="*/ 171450 w 392906"/>
                <a:gd name="connsiteY2" fmla="*/ 371475 h 416947"/>
                <a:gd name="connsiteX3" fmla="*/ 192881 w 392906"/>
                <a:gd name="connsiteY3" fmla="*/ 364331 h 416947"/>
                <a:gd name="connsiteX4" fmla="*/ 228600 w 392906"/>
                <a:gd name="connsiteY4" fmla="*/ 357187 h 416947"/>
                <a:gd name="connsiteX5" fmla="*/ 250031 w 392906"/>
                <a:gd name="connsiteY5" fmla="*/ 335756 h 416947"/>
                <a:gd name="connsiteX6" fmla="*/ 271462 w 392906"/>
                <a:gd name="connsiteY6" fmla="*/ 328612 h 416947"/>
                <a:gd name="connsiteX7" fmla="*/ 285750 w 392906"/>
                <a:gd name="connsiteY7" fmla="*/ 307181 h 416947"/>
                <a:gd name="connsiteX8" fmla="*/ 328612 w 392906"/>
                <a:gd name="connsiteY8" fmla="*/ 278606 h 416947"/>
                <a:gd name="connsiteX9" fmla="*/ 357187 w 392906"/>
                <a:gd name="connsiteY9" fmla="*/ 207168 h 416947"/>
                <a:gd name="connsiteX10" fmla="*/ 378619 w 392906"/>
                <a:gd name="connsiteY10" fmla="*/ 164306 h 416947"/>
                <a:gd name="connsiteX11" fmla="*/ 385762 w 392906"/>
                <a:gd name="connsiteY11" fmla="*/ 107156 h 416947"/>
                <a:gd name="connsiteX12" fmla="*/ 385762 w 392906"/>
                <a:gd name="connsiteY12" fmla="*/ 35718 h 416947"/>
                <a:gd name="connsiteX13" fmla="*/ 371475 w 392906"/>
                <a:gd name="connsiteY13" fmla="*/ 14287 h 416947"/>
                <a:gd name="connsiteX14" fmla="*/ 328612 w 392906"/>
                <a:gd name="connsiteY14" fmla="*/ 0 h 416947"/>
                <a:gd name="connsiteX15" fmla="*/ 250031 w 392906"/>
                <a:gd name="connsiteY15" fmla="*/ 7143 h 416947"/>
                <a:gd name="connsiteX16" fmla="*/ 228600 w 392906"/>
                <a:gd name="connsiteY16" fmla="*/ 21431 h 416947"/>
                <a:gd name="connsiteX17" fmla="*/ 185737 w 392906"/>
                <a:gd name="connsiteY17" fmla="*/ 64293 h 416947"/>
                <a:gd name="connsiteX18" fmla="*/ 142875 w 392906"/>
                <a:gd name="connsiteY18" fmla="*/ 107156 h 416947"/>
                <a:gd name="connsiteX19" fmla="*/ 92869 w 392906"/>
                <a:gd name="connsiteY19" fmla="*/ 171450 h 416947"/>
                <a:gd name="connsiteX20" fmla="*/ 85725 w 392906"/>
                <a:gd name="connsiteY20" fmla="*/ 192881 h 416947"/>
                <a:gd name="connsiteX21" fmla="*/ 57150 w 392906"/>
                <a:gd name="connsiteY21" fmla="*/ 242887 h 416947"/>
                <a:gd name="connsiteX22" fmla="*/ 50006 w 392906"/>
                <a:gd name="connsiteY22" fmla="*/ 271462 h 416947"/>
                <a:gd name="connsiteX23" fmla="*/ 14287 w 392906"/>
                <a:gd name="connsiteY23" fmla="*/ 314325 h 416947"/>
                <a:gd name="connsiteX24" fmla="*/ 0 w 392906"/>
                <a:gd name="connsiteY24" fmla="*/ 335756 h 416947"/>
                <a:gd name="connsiteX25" fmla="*/ 14287 w 392906"/>
                <a:gd name="connsiteY25" fmla="*/ 357187 h 416947"/>
                <a:gd name="connsiteX26" fmla="*/ 21431 w 392906"/>
                <a:gd name="connsiteY26" fmla="*/ 378618 h 416947"/>
                <a:gd name="connsiteX27" fmla="*/ 42862 w 392906"/>
                <a:gd name="connsiteY27" fmla="*/ 400050 h 416947"/>
                <a:gd name="connsiteX28" fmla="*/ 64294 w 392906"/>
                <a:gd name="connsiteY28" fmla="*/ 414337 h 416947"/>
                <a:gd name="connsiteX29" fmla="*/ 85725 w 392906"/>
                <a:gd name="connsiteY29" fmla="*/ 400050 h 41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2906" h="416947">
                  <a:moveTo>
                    <a:pt x="85725" y="400050"/>
                  </a:moveTo>
                  <a:lnTo>
                    <a:pt x="85725" y="400050"/>
                  </a:lnTo>
                  <a:lnTo>
                    <a:pt x="171450" y="371475"/>
                  </a:lnTo>
                  <a:cubicBezTo>
                    <a:pt x="178594" y="369094"/>
                    <a:pt x="185497" y="365808"/>
                    <a:pt x="192881" y="364331"/>
                  </a:cubicBezTo>
                  <a:lnTo>
                    <a:pt x="228600" y="357187"/>
                  </a:lnTo>
                  <a:cubicBezTo>
                    <a:pt x="235744" y="350043"/>
                    <a:pt x="241625" y="341360"/>
                    <a:pt x="250031" y="335756"/>
                  </a:cubicBezTo>
                  <a:cubicBezTo>
                    <a:pt x="256296" y="331579"/>
                    <a:pt x="265582" y="333316"/>
                    <a:pt x="271462" y="328612"/>
                  </a:cubicBezTo>
                  <a:cubicBezTo>
                    <a:pt x="278166" y="323249"/>
                    <a:pt x="279289" y="312835"/>
                    <a:pt x="285750" y="307181"/>
                  </a:cubicBezTo>
                  <a:cubicBezTo>
                    <a:pt x="298673" y="295874"/>
                    <a:pt x="328612" y="278606"/>
                    <a:pt x="328612" y="278606"/>
                  </a:cubicBezTo>
                  <a:cubicBezTo>
                    <a:pt x="361132" y="181047"/>
                    <a:pt x="325654" y="280745"/>
                    <a:pt x="357187" y="207168"/>
                  </a:cubicBezTo>
                  <a:cubicBezTo>
                    <a:pt x="374931" y="165765"/>
                    <a:pt x="351164" y="205487"/>
                    <a:pt x="378619" y="164306"/>
                  </a:cubicBezTo>
                  <a:cubicBezTo>
                    <a:pt x="381000" y="145256"/>
                    <a:pt x="383047" y="126161"/>
                    <a:pt x="385762" y="107156"/>
                  </a:cubicBezTo>
                  <a:cubicBezTo>
                    <a:pt x="390774" y="72070"/>
                    <a:pt x="398958" y="66510"/>
                    <a:pt x="385762" y="35718"/>
                  </a:cubicBezTo>
                  <a:cubicBezTo>
                    <a:pt x="382380" y="27827"/>
                    <a:pt x="378756" y="18837"/>
                    <a:pt x="371475" y="14287"/>
                  </a:cubicBezTo>
                  <a:cubicBezTo>
                    <a:pt x="358704" y="6305"/>
                    <a:pt x="328612" y="0"/>
                    <a:pt x="328612" y="0"/>
                  </a:cubicBezTo>
                  <a:cubicBezTo>
                    <a:pt x="302418" y="2381"/>
                    <a:pt x="275749" y="1632"/>
                    <a:pt x="250031" y="7143"/>
                  </a:cubicBezTo>
                  <a:cubicBezTo>
                    <a:pt x="241636" y="8942"/>
                    <a:pt x="235017" y="15727"/>
                    <a:pt x="228600" y="21431"/>
                  </a:cubicBezTo>
                  <a:cubicBezTo>
                    <a:pt x="213498" y="34855"/>
                    <a:pt x="201901" y="52169"/>
                    <a:pt x="185737" y="64293"/>
                  </a:cubicBezTo>
                  <a:cubicBezTo>
                    <a:pt x="130977" y="105365"/>
                    <a:pt x="177696" y="65371"/>
                    <a:pt x="142875" y="107156"/>
                  </a:cubicBezTo>
                  <a:cubicBezTo>
                    <a:pt x="122328" y="131813"/>
                    <a:pt x="104907" y="135336"/>
                    <a:pt x="92869" y="171450"/>
                  </a:cubicBezTo>
                  <a:cubicBezTo>
                    <a:pt x="90488" y="178594"/>
                    <a:pt x="89093" y="186146"/>
                    <a:pt x="85725" y="192881"/>
                  </a:cubicBezTo>
                  <a:cubicBezTo>
                    <a:pt x="64997" y="234334"/>
                    <a:pt x="75937" y="192788"/>
                    <a:pt x="57150" y="242887"/>
                  </a:cubicBezTo>
                  <a:cubicBezTo>
                    <a:pt x="53703" y="252080"/>
                    <a:pt x="53874" y="262438"/>
                    <a:pt x="50006" y="271462"/>
                  </a:cubicBezTo>
                  <a:cubicBezTo>
                    <a:pt x="40616" y="293373"/>
                    <a:pt x="29433" y="296150"/>
                    <a:pt x="14287" y="314325"/>
                  </a:cubicBezTo>
                  <a:cubicBezTo>
                    <a:pt x="8791" y="320921"/>
                    <a:pt x="4762" y="328612"/>
                    <a:pt x="0" y="335756"/>
                  </a:cubicBezTo>
                  <a:cubicBezTo>
                    <a:pt x="4762" y="342900"/>
                    <a:pt x="10447" y="349508"/>
                    <a:pt x="14287" y="357187"/>
                  </a:cubicBezTo>
                  <a:cubicBezTo>
                    <a:pt x="17655" y="363922"/>
                    <a:pt x="17254" y="372353"/>
                    <a:pt x="21431" y="378618"/>
                  </a:cubicBezTo>
                  <a:cubicBezTo>
                    <a:pt x="27035" y="387024"/>
                    <a:pt x="35101" y="393582"/>
                    <a:pt x="42862" y="400050"/>
                  </a:cubicBezTo>
                  <a:cubicBezTo>
                    <a:pt x="49458" y="405547"/>
                    <a:pt x="56615" y="410497"/>
                    <a:pt x="64294" y="414337"/>
                  </a:cubicBezTo>
                  <a:cubicBezTo>
                    <a:pt x="71029" y="417705"/>
                    <a:pt x="85725" y="421481"/>
                    <a:pt x="85725" y="4000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  <p:grpSp>
          <p:nvGrpSpPr>
            <p:cNvPr id="255" name="组合 254">
              <a:extLst>
                <a:ext uri="{FF2B5EF4-FFF2-40B4-BE49-F238E27FC236}">
                  <a16:creationId xmlns:a16="http://schemas.microsoft.com/office/drawing/2014/main" id="{77245026-60EA-B341-8763-8F0EE9F25D04}"/>
                </a:ext>
              </a:extLst>
            </p:cNvPr>
            <p:cNvGrpSpPr/>
            <p:nvPr/>
          </p:nvGrpSpPr>
          <p:grpSpPr>
            <a:xfrm>
              <a:off x="5295073" y="8384628"/>
              <a:ext cx="542368" cy="506162"/>
              <a:chOff x="5347338" y="8291417"/>
              <a:chExt cx="642248" cy="599374"/>
            </a:xfrm>
          </p:grpSpPr>
          <p:sp>
            <p:nvSpPr>
              <p:cNvPr id="258" name="任意形状 257">
                <a:extLst>
                  <a:ext uri="{FF2B5EF4-FFF2-40B4-BE49-F238E27FC236}">
                    <a16:creationId xmlns:a16="http://schemas.microsoft.com/office/drawing/2014/main" id="{01490228-C80B-B148-B7D7-C6D133C53FB9}"/>
                  </a:ext>
                </a:extLst>
              </p:cNvPr>
              <p:cNvSpPr/>
              <p:nvPr/>
            </p:nvSpPr>
            <p:spPr>
              <a:xfrm rot="11030848">
                <a:off x="5398403" y="8344348"/>
                <a:ext cx="309040" cy="546443"/>
              </a:xfrm>
              <a:custGeom>
                <a:avLst/>
                <a:gdLst>
                  <a:gd name="connsiteX0" fmla="*/ 207169 w 464344"/>
                  <a:gd name="connsiteY0" fmla="*/ 50007 h 535782"/>
                  <a:gd name="connsiteX1" fmla="*/ 207169 w 464344"/>
                  <a:gd name="connsiteY1" fmla="*/ 50007 h 535782"/>
                  <a:gd name="connsiteX2" fmla="*/ 142875 w 464344"/>
                  <a:gd name="connsiteY2" fmla="*/ 57150 h 535782"/>
                  <a:gd name="connsiteX3" fmla="*/ 121444 w 464344"/>
                  <a:gd name="connsiteY3" fmla="*/ 35719 h 535782"/>
                  <a:gd name="connsiteX4" fmla="*/ 42863 w 464344"/>
                  <a:gd name="connsiteY4" fmla="*/ 0 h 535782"/>
                  <a:gd name="connsiteX5" fmla="*/ 21431 w 464344"/>
                  <a:gd name="connsiteY5" fmla="*/ 7144 h 535782"/>
                  <a:gd name="connsiteX6" fmla="*/ 0 w 464344"/>
                  <a:gd name="connsiteY6" fmla="*/ 50007 h 535782"/>
                  <a:gd name="connsiteX7" fmla="*/ 14288 w 464344"/>
                  <a:gd name="connsiteY7" fmla="*/ 121444 h 535782"/>
                  <a:gd name="connsiteX8" fmla="*/ 0 w 464344"/>
                  <a:gd name="connsiteY8" fmla="*/ 228600 h 535782"/>
                  <a:gd name="connsiteX9" fmla="*/ 21431 w 464344"/>
                  <a:gd name="connsiteY9" fmla="*/ 271463 h 535782"/>
                  <a:gd name="connsiteX10" fmla="*/ 28575 w 464344"/>
                  <a:gd name="connsiteY10" fmla="*/ 292894 h 535782"/>
                  <a:gd name="connsiteX11" fmla="*/ 42863 w 464344"/>
                  <a:gd name="connsiteY11" fmla="*/ 342900 h 535782"/>
                  <a:gd name="connsiteX12" fmla="*/ 57150 w 464344"/>
                  <a:gd name="connsiteY12" fmla="*/ 364332 h 535782"/>
                  <a:gd name="connsiteX13" fmla="*/ 71438 w 464344"/>
                  <a:gd name="connsiteY13" fmla="*/ 407194 h 535782"/>
                  <a:gd name="connsiteX14" fmla="*/ 85725 w 464344"/>
                  <a:gd name="connsiteY14" fmla="*/ 428625 h 535782"/>
                  <a:gd name="connsiteX15" fmla="*/ 92869 w 464344"/>
                  <a:gd name="connsiteY15" fmla="*/ 450057 h 535782"/>
                  <a:gd name="connsiteX16" fmla="*/ 157163 w 464344"/>
                  <a:gd name="connsiteY16" fmla="*/ 500063 h 535782"/>
                  <a:gd name="connsiteX17" fmla="*/ 178594 w 464344"/>
                  <a:gd name="connsiteY17" fmla="*/ 514350 h 535782"/>
                  <a:gd name="connsiteX18" fmla="*/ 200025 w 464344"/>
                  <a:gd name="connsiteY18" fmla="*/ 528638 h 535782"/>
                  <a:gd name="connsiteX19" fmla="*/ 221456 w 464344"/>
                  <a:gd name="connsiteY19" fmla="*/ 535782 h 535782"/>
                  <a:gd name="connsiteX20" fmla="*/ 378619 w 464344"/>
                  <a:gd name="connsiteY20" fmla="*/ 528638 h 535782"/>
                  <a:gd name="connsiteX21" fmla="*/ 400050 w 464344"/>
                  <a:gd name="connsiteY21" fmla="*/ 521494 h 535782"/>
                  <a:gd name="connsiteX22" fmla="*/ 421481 w 464344"/>
                  <a:gd name="connsiteY22" fmla="*/ 507207 h 535782"/>
                  <a:gd name="connsiteX23" fmla="*/ 435769 w 464344"/>
                  <a:gd name="connsiteY23" fmla="*/ 485775 h 535782"/>
                  <a:gd name="connsiteX24" fmla="*/ 457200 w 464344"/>
                  <a:gd name="connsiteY24" fmla="*/ 471488 h 535782"/>
                  <a:gd name="connsiteX25" fmla="*/ 464344 w 464344"/>
                  <a:gd name="connsiteY25" fmla="*/ 450057 h 535782"/>
                  <a:gd name="connsiteX26" fmla="*/ 450056 w 464344"/>
                  <a:gd name="connsiteY26" fmla="*/ 364332 h 535782"/>
                  <a:gd name="connsiteX27" fmla="*/ 435769 w 464344"/>
                  <a:gd name="connsiteY27" fmla="*/ 335757 h 535782"/>
                  <a:gd name="connsiteX28" fmla="*/ 421481 w 464344"/>
                  <a:gd name="connsiteY28" fmla="*/ 278607 h 535782"/>
                  <a:gd name="connsiteX29" fmla="*/ 392906 w 464344"/>
                  <a:gd name="connsiteY29" fmla="*/ 207169 h 535782"/>
                  <a:gd name="connsiteX30" fmla="*/ 357188 w 464344"/>
                  <a:gd name="connsiteY30" fmla="*/ 142875 h 535782"/>
                  <a:gd name="connsiteX31" fmla="*/ 342900 w 464344"/>
                  <a:gd name="connsiteY31" fmla="*/ 121444 h 535782"/>
                  <a:gd name="connsiteX32" fmla="*/ 300038 w 464344"/>
                  <a:gd name="connsiteY32" fmla="*/ 92869 h 535782"/>
                  <a:gd name="connsiteX33" fmla="*/ 278606 w 464344"/>
                  <a:gd name="connsiteY33" fmla="*/ 85725 h 535782"/>
                  <a:gd name="connsiteX34" fmla="*/ 257175 w 464344"/>
                  <a:gd name="connsiteY34" fmla="*/ 71438 h 535782"/>
                  <a:gd name="connsiteX35" fmla="*/ 207169 w 464344"/>
                  <a:gd name="connsiteY35" fmla="*/ 50007 h 535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64344" h="535782">
                    <a:moveTo>
                      <a:pt x="207169" y="50007"/>
                    </a:moveTo>
                    <a:lnTo>
                      <a:pt x="207169" y="50007"/>
                    </a:lnTo>
                    <a:cubicBezTo>
                      <a:pt x="185738" y="52388"/>
                      <a:pt x="164145" y="60695"/>
                      <a:pt x="142875" y="57150"/>
                    </a:cubicBezTo>
                    <a:cubicBezTo>
                      <a:pt x="132910" y="55489"/>
                      <a:pt x="129419" y="41921"/>
                      <a:pt x="121444" y="35719"/>
                    </a:cubicBezTo>
                    <a:cubicBezTo>
                      <a:pt x="78664" y="2446"/>
                      <a:pt x="88217" y="9071"/>
                      <a:pt x="42863" y="0"/>
                    </a:cubicBezTo>
                    <a:cubicBezTo>
                      <a:pt x="35719" y="2381"/>
                      <a:pt x="27311" y="2440"/>
                      <a:pt x="21431" y="7144"/>
                    </a:cubicBezTo>
                    <a:cubicBezTo>
                      <a:pt x="8842" y="17215"/>
                      <a:pt x="4706" y="35890"/>
                      <a:pt x="0" y="50007"/>
                    </a:cubicBezTo>
                    <a:cubicBezTo>
                      <a:pt x="34482" y="101730"/>
                      <a:pt x="36254" y="77510"/>
                      <a:pt x="14288" y="121444"/>
                    </a:cubicBezTo>
                    <a:cubicBezTo>
                      <a:pt x="12526" y="133775"/>
                      <a:pt x="0" y="219367"/>
                      <a:pt x="0" y="228600"/>
                    </a:cubicBezTo>
                    <a:cubicBezTo>
                      <a:pt x="0" y="246556"/>
                      <a:pt x="14207" y="257016"/>
                      <a:pt x="21431" y="271463"/>
                    </a:cubicBezTo>
                    <a:cubicBezTo>
                      <a:pt x="24799" y="278198"/>
                      <a:pt x="26506" y="285654"/>
                      <a:pt x="28575" y="292894"/>
                    </a:cubicBezTo>
                    <a:cubicBezTo>
                      <a:pt x="31628" y="303578"/>
                      <a:pt x="37153" y="331479"/>
                      <a:pt x="42863" y="342900"/>
                    </a:cubicBezTo>
                    <a:cubicBezTo>
                      <a:pt x="46703" y="350579"/>
                      <a:pt x="53663" y="356486"/>
                      <a:pt x="57150" y="364332"/>
                    </a:cubicBezTo>
                    <a:cubicBezTo>
                      <a:pt x="63267" y="378094"/>
                      <a:pt x="63084" y="394663"/>
                      <a:pt x="71438" y="407194"/>
                    </a:cubicBezTo>
                    <a:cubicBezTo>
                      <a:pt x="76200" y="414338"/>
                      <a:pt x="81885" y="420946"/>
                      <a:pt x="85725" y="428625"/>
                    </a:cubicBezTo>
                    <a:cubicBezTo>
                      <a:pt x="89093" y="435360"/>
                      <a:pt x="88692" y="443791"/>
                      <a:pt x="92869" y="450057"/>
                    </a:cubicBezTo>
                    <a:cubicBezTo>
                      <a:pt x="106298" y="470201"/>
                      <a:pt x="140133" y="488710"/>
                      <a:pt x="157163" y="500063"/>
                    </a:cubicBezTo>
                    <a:lnTo>
                      <a:pt x="178594" y="514350"/>
                    </a:lnTo>
                    <a:cubicBezTo>
                      <a:pt x="185738" y="519113"/>
                      <a:pt x="191880" y="525923"/>
                      <a:pt x="200025" y="528638"/>
                    </a:cubicBezTo>
                    <a:lnTo>
                      <a:pt x="221456" y="535782"/>
                    </a:lnTo>
                    <a:cubicBezTo>
                      <a:pt x="273844" y="533401"/>
                      <a:pt x="326344" y="532820"/>
                      <a:pt x="378619" y="528638"/>
                    </a:cubicBezTo>
                    <a:cubicBezTo>
                      <a:pt x="386125" y="528037"/>
                      <a:pt x="393315" y="524862"/>
                      <a:pt x="400050" y="521494"/>
                    </a:cubicBezTo>
                    <a:cubicBezTo>
                      <a:pt x="407729" y="517654"/>
                      <a:pt x="414337" y="511969"/>
                      <a:pt x="421481" y="507207"/>
                    </a:cubicBezTo>
                    <a:cubicBezTo>
                      <a:pt x="426244" y="500063"/>
                      <a:pt x="429698" y="491846"/>
                      <a:pt x="435769" y="485775"/>
                    </a:cubicBezTo>
                    <a:cubicBezTo>
                      <a:pt x="441840" y="479704"/>
                      <a:pt x="451837" y="478192"/>
                      <a:pt x="457200" y="471488"/>
                    </a:cubicBezTo>
                    <a:cubicBezTo>
                      <a:pt x="461904" y="465608"/>
                      <a:pt x="461963" y="457201"/>
                      <a:pt x="464344" y="450057"/>
                    </a:cubicBezTo>
                    <a:cubicBezTo>
                      <a:pt x="462726" y="438729"/>
                      <a:pt x="455280" y="380003"/>
                      <a:pt x="450056" y="364332"/>
                    </a:cubicBezTo>
                    <a:cubicBezTo>
                      <a:pt x="446688" y="354229"/>
                      <a:pt x="439137" y="345860"/>
                      <a:pt x="435769" y="335757"/>
                    </a:cubicBezTo>
                    <a:cubicBezTo>
                      <a:pt x="429559" y="317128"/>
                      <a:pt x="427690" y="297236"/>
                      <a:pt x="421481" y="278607"/>
                    </a:cubicBezTo>
                    <a:cubicBezTo>
                      <a:pt x="388960" y="181038"/>
                      <a:pt x="424442" y="280753"/>
                      <a:pt x="392906" y="207169"/>
                    </a:cubicBezTo>
                    <a:cubicBezTo>
                      <a:pt x="370272" y="154356"/>
                      <a:pt x="412884" y="226418"/>
                      <a:pt x="357188" y="142875"/>
                    </a:cubicBezTo>
                    <a:cubicBezTo>
                      <a:pt x="352425" y="135731"/>
                      <a:pt x="350044" y="126207"/>
                      <a:pt x="342900" y="121444"/>
                    </a:cubicBezTo>
                    <a:cubicBezTo>
                      <a:pt x="328613" y="111919"/>
                      <a:pt x="316328" y="98299"/>
                      <a:pt x="300038" y="92869"/>
                    </a:cubicBezTo>
                    <a:cubicBezTo>
                      <a:pt x="292894" y="90488"/>
                      <a:pt x="285341" y="89093"/>
                      <a:pt x="278606" y="85725"/>
                    </a:cubicBezTo>
                    <a:cubicBezTo>
                      <a:pt x="270927" y="81885"/>
                      <a:pt x="265021" y="74925"/>
                      <a:pt x="257175" y="71438"/>
                    </a:cubicBezTo>
                    <a:cubicBezTo>
                      <a:pt x="212054" y="51384"/>
                      <a:pt x="215503" y="53579"/>
                      <a:pt x="207169" y="5000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49" dirty="0"/>
              </a:p>
            </p:txBody>
          </p:sp>
          <p:sp>
            <p:nvSpPr>
              <p:cNvPr id="259" name="月亮 258">
                <a:extLst>
                  <a:ext uri="{FF2B5EF4-FFF2-40B4-BE49-F238E27FC236}">
                    <a16:creationId xmlns:a16="http://schemas.microsoft.com/office/drawing/2014/main" id="{B6AD3E2A-5154-574B-90FA-2A21B682D794}"/>
                  </a:ext>
                </a:extLst>
              </p:cNvPr>
              <p:cNvSpPr/>
              <p:nvPr/>
            </p:nvSpPr>
            <p:spPr>
              <a:xfrm rot="1760628">
                <a:off x="5347338" y="8291417"/>
                <a:ext cx="112711" cy="177003"/>
              </a:xfrm>
              <a:prstGeom prst="moon">
                <a:avLst>
                  <a:gd name="adj" fmla="val 86633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49" dirty="0"/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4347AEB4-B4CD-3C4A-BFB8-DB0439C1D9AF}"/>
                  </a:ext>
                </a:extLst>
              </p:cNvPr>
              <p:cNvSpPr/>
              <p:nvPr/>
            </p:nvSpPr>
            <p:spPr>
              <a:xfrm>
                <a:off x="5558971" y="8543731"/>
                <a:ext cx="430615" cy="3120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49"/>
              </a:p>
            </p:txBody>
          </p:sp>
        </p:grpSp>
      </p:grp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E0B7F3C1-9180-6844-BE43-C593C0F24C19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2814337" y="5488525"/>
            <a:ext cx="6943520" cy="2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DE2695D9-A496-7F4E-8140-37C0039FAD8C}"/>
              </a:ext>
            </a:extLst>
          </p:cNvPr>
          <p:cNvCxnSpPr>
            <a:cxnSpLocks/>
          </p:cNvCxnSpPr>
          <p:nvPr/>
        </p:nvCxnSpPr>
        <p:spPr>
          <a:xfrm flipH="1" flipV="1">
            <a:off x="2647526" y="342585"/>
            <a:ext cx="1" cy="5719306"/>
          </a:xfrm>
          <a:prstGeom prst="straightConnector1">
            <a:avLst/>
          </a:prstGeom>
          <a:ln w="44450">
            <a:solidFill>
              <a:schemeClr val="tx2">
                <a:lumMod val="75000"/>
              </a:schemeClr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67FC8898-F05D-7344-A2D2-B12C724A444E}"/>
              </a:ext>
            </a:extLst>
          </p:cNvPr>
          <p:cNvSpPr/>
          <p:nvPr/>
        </p:nvSpPr>
        <p:spPr>
          <a:xfrm>
            <a:off x="2477264" y="4968784"/>
            <a:ext cx="344392" cy="18591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32" b="1" dirty="0">
                <a:solidFill>
                  <a:schemeClr val="tx1"/>
                </a:solidFill>
              </a:rPr>
              <a:t>2019</a:t>
            </a:r>
            <a:endParaRPr kumimoji="1" lang="zh-CN" altLang="en-US" sz="832" b="1" dirty="0">
              <a:solidFill>
                <a:schemeClr val="tx1"/>
              </a:solidFill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CB37D17B-F477-3440-A883-C613E0A25B84}"/>
              </a:ext>
            </a:extLst>
          </p:cNvPr>
          <p:cNvSpPr/>
          <p:nvPr/>
        </p:nvSpPr>
        <p:spPr>
          <a:xfrm>
            <a:off x="2469944" y="5395575"/>
            <a:ext cx="344392" cy="18591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32" b="1" dirty="0">
                <a:solidFill>
                  <a:schemeClr val="tx1"/>
                </a:solidFill>
              </a:rPr>
              <a:t>2018</a:t>
            </a:r>
            <a:endParaRPr kumimoji="1" lang="zh-CN" altLang="en-US" sz="832" b="1" dirty="0">
              <a:solidFill>
                <a:schemeClr val="tx1"/>
              </a:solidFill>
            </a:endParaRPr>
          </a:p>
        </p:txBody>
      </p:sp>
      <p:grpSp>
        <p:nvGrpSpPr>
          <p:cNvPr id="460" name="组合 459">
            <a:extLst>
              <a:ext uri="{FF2B5EF4-FFF2-40B4-BE49-F238E27FC236}">
                <a16:creationId xmlns:a16="http://schemas.microsoft.com/office/drawing/2014/main" id="{A4F11E8A-A5C2-6042-A3CC-9333D37A53B7}"/>
              </a:ext>
            </a:extLst>
          </p:cNvPr>
          <p:cNvGrpSpPr/>
          <p:nvPr/>
        </p:nvGrpSpPr>
        <p:grpSpPr>
          <a:xfrm>
            <a:off x="6898458" y="5233082"/>
            <a:ext cx="921600" cy="273259"/>
            <a:chOff x="7252611" y="7703310"/>
            <a:chExt cx="1328343" cy="393860"/>
          </a:xfrm>
        </p:grpSpPr>
        <p:sp>
          <p:nvSpPr>
            <p:cNvPr id="212" name="圆角矩形 106">
              <a:extLst>
                <a:ext uri="{FF2B5EF4-FFF2-40B4-BE49-F238E27FC236}">
                  <a16:creationId xmlns:a16="http://schemas.microsoft.com/office/drawing/2014/main" id="{1A085859-EF61-044D-9D1A-5E09F5142A1D}"/>
                </a:ext>
              </a:extLst>
            </p:cNvPr>
            <p:cNvSpPr/>
            <p:nvPr/>
          </p:nvSpPr>
          <p:spPr>
            <a:xfrm>
              <a:off x="7916617" y="7703310"/>
              <a:ext cx="441061" cy="210834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35" dirty="0">
                  <a:solidFill>
                    <a:schemeClr val="bg1"/>
                  </a:solidFill>
                  <a:latin typeface="Monaco" pitchFamily="2" charset="77"/>
                </a:rPr>
                <a:t>GPT-1</a:t>
              </a:r>
              <a:endParaRPr kumimoji="1" lang="zh-CN" altLang="en-US" sz="832" b="1" spc="-35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215" name="任意形状 146">
              <a:extLst>
                <a:ext uri="{FF2B5EF4-FFF2-40B4-BE49-F238E27FC236}">
                  <a16:creationId xmlns:a16="http://schemas.microsoft.com/office/drawing/2014/main" id="{E5DACA08-9EE9-4646-B584-BFDD8CA5B03A}"/>
                </a:ext>
              </a:extLst>
            </p:cNvPr>
            <p:cNvSpPr/>
            <p:nvPr/>
          </p:nvSpPr>
          <p:spPr>
            <a:xfrm>
              <a:off x="7252611" y="7903194"/>
              <a:ext cx="888702" cy="193976"/>
            </a:xfrm>
            <a:custGeom>
              <a:avLst/>
              <a:gdLst>
                <a:gd name="connsiteX0" fmla="*/ 0 w 716573"/>
                <a:gd name="connsiteY0" fmla="*/ 250581 h 250581"/>
                <a:gd name="connsiteX1" fmla="*/ 272562 w 716573"/>
                <a:gd name="connsiteY1" fmla="*/ 153866 h 250581"/>
                <a:gd name="connsiteX2" fmla="*/ 558312 w 716573"/>
                <a:gd name="connsiteY2" fmla="*/ 145073 h 250581"/>
                <a:gd name="connsiteX3" fmla="*/ 685800 w 716573"/>
                <a:gd name="connsiteY3" fmla="*/ 61546 h 250581"/>
                <a:gd name="connsiteX4" fmla="*/ 716573 w 716573"/>
                <a:gd name="connsiteY4" fmla="*/ 0 h 25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573" h="250581">
                  <a:moveTo>
                    <a:pt x="0" y="250581"/>
                  </a:moveTo>
                  <a:cubicBezTo>
                    <a:pt x="89755" y="211016"/>
                    <a:pt x="179510" y="171451"/>
                    <a:pt x="272562" y="153866"/>
                  </a:cubicBezTo>
                  <a:cubicBezTo>
                    <a:pt x="365614" y="136281"/>
                    <a:pt x="489439" y="160460"/>
                    <a:pt x="558312" y="145073"/>
                  </a:cubicBezTo>
                  <a:cubicBezTo>
                    <a:pt x="627185" y="129686"/>
                    <a:pt x="659423" y="85725"/>
                    <a:pt x="685800" y="61546"/>
                  </a:cubicBezTo>
                  <a:cubicBezTo>
                    <a:pt x="712177" y="37367"/>
                    <a:pt x="714375" y="18683"/>
                    <a:pt x="716573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110" dirty="0">
                <a:solidFill>
                  <a:schemeClr val="tx1"/>
                </a:solidFill>
                <a:latin typeface="Monaco" pitchFamily="2" charset="77"/>
              </a:endParaRPr>
            </a:p>
          </p:txBody>
        </p:sp>
        <p:pic>
          <p:nvPicPr>
            <p:cNvPr id="275" name="Picture 14" descr="Open Ai Logo PNG Vectors Free Download">
              <a:extLst>
                <a:ext uri="{FF2B5EF4-FFF2-40B4-BE49-F238E27FC236}">
                  <a16:creationId xmlns:a16="http://schemas.microsoft.com/office/drawing/2014/main" id="{DEC35497-2D6F-474A-BFA4-D4B8676CDE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7752" y="7720802"/>
              <a:ext cx="183202" cy="185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6" name="组合 455">
            <a:extLst>
              <a:ext uri="{FF2B5EF4-FFF2-40B4-BE49-F238E27FC236}">
                <a16:creationId xmlns:a16="http://schemas.microsoft.com/office/drawing/2014/main" id="{558F5106-1711-2549-80CD-1C3C00C57B78}"/>
              </a:ext>
            </a:extLst>
          </p:cNvPr>
          <p:cNvGrpSpPr/>
          <p:nvPr/>
        </p:nvGrpSpPr>
        <p:grpSpPr>
          <a:xfrm>
            <a:off x="3564200" y="5089708"/>
            <a:ext cx="514844" cy="249466"/>
            <a:chOff x="2446805" y="7496657"/>
            <a:chExt cx="742067" cy="359566"/>
          </a:xfrm>
        </p:grpSpPr>
        <p:sp>
          <p:nvSpPr>
            <p:cNvPr id="185" name="圆角矩形 184">
              <a:extLst>
                <a:ext uri="{FF2B5EF4-FFF2-40B4-BE49-F238E27FC236}">
                  <a16:creationId xmlns:a16="http://schemas.microsoft.com/office/drawing/2014/main" id="{072DB14F-2BD2-554D-A068-154458AF0398}"/>
                </a:ext>
              </a:extLst>
            </p:cNvPr>
            <p:cNvSpPr/>
            <p:nvPr/>
          </p:nvSpPr>
          <p:spPr>
            <a:xfrm>
              <a:off x="2446805" y="7496657"/>
              <a:ext cx="372141" cy="210834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35" dirty="0">
                  <a:solidFill>
                    <a:schemeClr val="bg1"/>
                  </a:solidFill>
                  <a:latin typeface="Monaco" pitchFamily="2" charset="77"/>
                </a:rPr>
                <a:t>BERT</a:t>
              </a:r>
              <a:endParaRPr kumimoji="1" lang="zh-CN" altLang="en-US" sz="832" b="1" spc="-35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327" name="任意形状 326">
              <a:extLst>
                <a:ext uri="{FF2B5EF4-FFF2-40B4-BE49-F238E27FC236}">
                  <a16:creationId xmlns:a16="http://schemas.microsoft.com/office/drawing/2014/main" id="{A7F129B4-EB6B-204C-B84A-ECC45D889CE1}"/>
                </a:ext>
              </a:extLst>
            </p:cNvPr>
            <p:cNvSpPr/>
            <p:nvPr/>
          </p:nvSpPr>
          <p:spPr>
            <a:xfrm>
              <a:off x="2644349" y="7711633"/>
              <a:ext cx="544523" cy="144590"/>
            </a:xfrm>
            <a:custGeom>
              <a:avLst/>
              <a:gdLst>
                <a:gd name="connsiteX0" fmla="*/ 654908 w 654908"/>
                <a:gd name="connsiteY0" fmla="*/ 148281 h 148281"/>
                <a:gd name="connsiteX1" fmla="*/ 197708 w 654908"/>
                <a:gd name="connsiteY1" fmla="*/ 111211 h 148281"/>
                <a:gd name="connsiteX2" fmla="*/ 0 w 654908"/>
                <a:gd name="connsiteY2" fmla="*/ 0 h 14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908" h="148281">
                  <a:moveTo>
                    <a:pt x="654908" y="148281"/>
                  </a:moveTo>
                  <a:cubicBezTo>
                    <a:pt x="480883" y="142102"/>
                    <a:pt x="306859" y="135924"/>
                    <a:pt x="197708" y="111211"/>
                  </a:cubicBezTo>
                  <a:cubicBezTo>
                    <a:pt x="88557" y="86498"/>
                    <a:pt x="44278" y="43249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98">
                <a:solidFill>
                  <a:schemeClr val="tx1"/>
                </a:solidFill>
                <a:latin typeface="Monaco" pitchFamily="2" charset="77"/>
              </a:endParaRPr>
            </a:p>
          </p:txBody>
        </p:sp>
        <p:pic>
          <p:nvPicPr>
            <p:cNvPr id="440" name="图形 439">
              <a:extLst>
                <a:ext uri="{FF2B5EF4-FFF2-40B4-BE49-F238E27FC236}">
                  <a16:creationId xmlns:a16="http://schemas.microsoft.com/office/drawing/2014/main" id="{11CD7330-1AC8-1847-8B08-F2264B142B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2851327" y="7513445"/>
              <a:ext cx="178339" cy="185928"/>
            </a:xfrm>
            <a:prstGeom prst="rect">
              <a:avLst/>
            </a:prstGeom>
          </p:spPr>
        </p:pic>
      </p:grpSp>
      <p:sp>
        <p:nvSpPr>
          <p:cNvPr id="485" name="圆角矩形 484">
            <a:extLst>
              <a:ext uri="{FF2B5EF4-FFF2-40B4-BE49-F238E27FC236}">
                <a16:creationId xmlns:a16="http://schemas.microsoft.com/office/drawing/2014/main" id="{0545751D-5610-3F42-89B1-B8275CA4A5AD}"/>
              </a:ext>
            </a:extLst>
          </p:cNvPr>
          <p:cNvSpPr/>
          <p:nvPr/>
        </p:nvSpPr>
        <p:spPr>
          <a:xfrm>
            <a:off x="4647359" y="5892630"/>
            <a:ext cx="446413" cy="12818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29" b="1" spc="-35" dirty="0">
                <a:solidFill>
                  <a:schemeClr val="bg1"/>
                </a:solidFill>
                <a:latin typeface="Monaco" pitchFamily="2" charset="77"/>
              </a:rPr>
              <a:t>Word2Vec</a:t>
            </a:r>
          </a:p>
        </p:txBody>
      </p:sp>
      <p:sp>
        <p:nvSpPr>
          <p:cNvPr id="486" name="圆角矩形 485">
            <a:extLst>
              <a:ext uri="{FF2B5EF4-FFF2-40B4-BE49-F238E27FC236}">
                <a16:creationId xmlns:a16="http://schemas.microsoft.com/office/drawing/2014/main" id="{340BF21F-575B-004C-B105-8CA2C8B0123E}"/>
              </a:ext>
            </a:extLst>
          </p:cNvPr>
          <p:cNvSpPr/>
          <p:nvPr/>
        </p:nvSpPr>
        <p:spPr>
          <a:xfrm>
            <a:off x="5009593" y="5770156"/>
            <a:ext cx="262007" cy="12818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29" b="1" spc="-35" dirty="0" err="1">
                <a:solidFill>
                  <a:schemeClr val="bg1"/>
                </a:solidFill>
                <a:latin typeface="Monaco" pitchFamily="2" charset="77"/>
              </a:rPr>
              <a:t>GloVe</a:t>
            </a:r>
            <a:endParaRPr kumimoji="1" lang="en-US" altLang="zh-CN" sz="729" b="1" spc="-35" dirty="0">
              <a:solidFill>
                <a:schemeClr val="bg1"/>
              </a:solidFill>
              <a:latin typeface="Monaco" pitchFamily="2" charset="77"/>
            </a:endParaRPr>
          </a:p>
        </p:txBody>
      </p:sp>
      <p:sp>
        <p:nvSpPr>
          <p:cNvPr id="487" name="圆角矩形 486">
            <a:extLst>
              <a:ext uri="{FF2B5EF4-FFF2-40B4-BE49-F238E27FC236}">
                <a16:creationId xmlns:a16="http://schemas.microsoft.com/office/drawing/2014/main" id="{795F6CB3-6238-4D41-93E4-7AC1528D9CFF}"/>
              </a:ext>
            </a:extLst>
          </p:cNvPr>
          <p:cNvSpPr/>
          <p:nvPr/>
        </p:nvSpPr>
        <p:spPr>
          <a:xfrm>
            <a:off x="4263466" y="5812988"/>
            <a:ext cx="355273" cy="12818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en-US" altLang="zh-CN" sz="729" b="1" spc="-35" dirty="0" err="1">
                <a:solidFill>
                  <a:schemeClr val="bg1"/>
                </a:solidFill>
                <a:latin typeface="Monaco" pitchFamily="2" charset="77"/>
              </a:rPr>
              <a:t>FastText</a:t>
            </a:r>
            <a:endParaRPr kumimoji="1" lang="en-US" altLang="zh-CN" sz="729" b="1" spc="-35" dirty="0">
              <a:solidFill>
                <a:schemeClr val="bg1"/>
              </a:solidFill>
              <a:latin typeface="Monaco" pitchFamily="2" charset="77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52AA397-4EB3-834D-9E88-B1A16E8BAB4A}"/>
              </a:ext>
            </a:extLst>
          </p:cNvPr>
          <p:cNvGrpSpPr/>
          <p:nvPr/>
        </p:nvGrpSpPr>
        <p:grpSpPr>
          <a:xfrm>
            <a:off x="3933728" y="3708417"/>
            <a:ext cx="1610860" cy="1929747"/>
            <a:chOff x="4001799" y="3699620"/>
            <a:chExt cx="1560148" cy="1868996"/>
          </a:xfrm>
        </p:grpSpPr>
        <p:sp>
          <p:nvSpPr>
            <p:cNvPr id="316" name="任意形状 315">
              <a:extLst>
                <a:ext uri="{FF2B5EF4-FFF2-40B4-BE49-F238E27FC236}">
                  <a16:creationId xmlns:a16="http://schemas.microsoft.com/office/drawing/2014/main" id="{01BF192F-A243-2446-B153-162BDA19F84A}"/>
                </a:ext>
              </a:extLst>
            </p:cNvPr>
            <p:cNvSpPr/>
            <p:nvPr/>
          </p:nvSpPr>
          <p:spPr>
            <a:xfrm>
              <a:off x="4001799" y="3699620"/>
              <a:ext cx="1548874" cy="1852675"/>
            </a:xfrm>
            <a:custGeom>
              <a:avLst/>
              <a:gdLst>
                <a:gd name="connsiteX0" fmla="*/ 2230244 w 2230244"/>
                <a:gd name="connsiteY0" fmla="*/ 2687444 h 2687444"/>
                <a:gd name="connsiteX1" fmla="*/ 1973765 w 2230244"/>
                <a:gd name="connsiteY1" fmla="*/ 2542478 h 2687444"/>
                <a:gd name="connsiteX2" fmla="*/ 1059365 w 2230244"/>
                <a:gd name="connsiteY2" fmla="*/ 2408663 h 2687444"/>
                <a:gd name="connsiteX3" fmla="*/ 367990 w 2230244"/>
                <a:gd name="connsiteY3" fmla="*/ 2341756 h 2687444"/>
                <a:gd name="connsiteX4" fmla="*/ 144965 w 2230244"/>
                <a:gd name="connsiteY4" fmla="*/ 2174488 h 2687444"/>
                <a:gd name="connsiteX5" fmla="*/ 55756 w 2230244"/>
                <a:gd name="connsiteY5" fmla="*/ 1795346 h 2687444"/>
                <a:gd name="connsiteX6" fmla="*/ 11151 w 2230244"/>
                <a:gd name="connsiteY6" fmla="*/ 959005 h 2687444"/>
                <a:gd name="connsiteX7" fmla="*/ 0 w 2230244"/>
                <a:gd name="connsiteY7" fmla="*/ 0 h 268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0244" h="2687444">
                  <a:moveTo>
                    <a:pt x="2230244" y="2687444"/>
                  </a:moveTo>
                  <a:cubicBezTo>
                    <a:pt x="2199577" y="2638192"/>
                    <a:pt x="2168911" y="2588941"/>
                    <a:pt x="1973765" y="2542478"/>
                  </a:cubicBezTo>
                  <a:cubicBezTo>
                    <a:pt x="1778619" y="2496015"/>
                    <a:pt x="1326994" y="2442117"/>
                    <a:pt x="1059365" y="2408663"/>
                  </a:cubicBezTo>
                  <a:cubicBezTo>
                    <a:pt x="791736" y="2375209"/>
                    <a:pt x="520390" y="2380785"/>
                    <a:pt x="367990" y="2341756"/>
                  </a:cubicBezTo>
                  <a:cubicBezTo>
                    <a:pt x="215590" y="2302727"/>
                    <a:pt x="197004" y="2265556"/>
                    <a:pt x="144965" y="2174488"/>
                  </a:cubicBezTo>
                  <a:cubicBezTo>
                    <a:pt x="92926" y="2083420"/>
                    <a:pt x="78058" y="1997926"/>
                    <a:pt x="55756" y="1795346"/>
                  </a:cubicBezTo>
                  <a:cubicBezTo>
                    <a:pt x="33454" y="1592766"/>
                    <a:pt x="20444" y="1258229"/>
                    <a:pt x="11151" y="959005"/>
                  </a:cubicBezTo>
                  <a:cubicBezTo>
                    <a:pt x="1858" y="659781"/>
                    <a:pt x="929" y="329890"/>
                    <a:pt x="0" y="0"/>
                  </a:cubicBezTo>
                </a:path>
              </a:pathLst>
            </a:custGeom>
            <a:noFill/>
            <a:ln w="60325">
              <a:gradFill>
                <a:gsLst>
                  <a:gs pos="10000">
                    <a:schemeClr val="bg1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27000">
                    <a:srgbClr val="E4ADB5"/>
                  </a:gs>
                </a:gsLst>
                <a:lin ang="5400000" scaled="1"/>
              </a:gra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  <p:sp>
          <p:nvSpPr>
            <p:cNvPr id="39" name="任意形状 38">
              <a:extLst>
                <a:ext uri="{FF2B5EF4-FFF2-40B4-BE49-F238E27FC236}">
                  <a16:creationId xmlns:a16="http://schemas.microsoft.com/office/drawing/2014/main" id="{E0C08389-9067-514B-91DE-C3356859DD3B}"/>
                </a:ext>
              </a:extLst>
            </p:cNvPr>
            <p:cNvSpPr/>
            <p:nvPr/>
          </p:nvSpPr>
          <p:spPr>
            <a:xfrm>
              <a:off x="5394588" y="5456612"/>
              <a:ext cx="167359" cy="112004"/>
            </a:xfrm>
            <a:custGeom>
              <a:avLst/>
              <a:gdLst>
                <a:gd name="connsiteX0" fmla="*/ 0 w 190744"/>
                <a:gd name="connsiteY0" fmla="*/ 0 h 152400"/>
                <a:gd name="connsiteX1" fmla="*/ 91440 w 190744"/>
                <a:gd name="connsiteY1" fmla="*/ 38100 h 152400"/>
                <a:gd name="connsiteX2" fmla="*/ 175260 w 190744"/>
                <a:gd name="connsiteY2" fmla="*/ 106680 h 152400"/>
                <a:gd name="connsiteX3" fmla="*/ 190500 w 190744"/>
                <a:gd name="connsiteY3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744" h="152400">
                  <a:moveTo>
                    <a:pt x="0" y="0"/>
                  </a:moveTo>
                  <a:cubicBezTo>
                    <a:pt x="31115" y="10160"/>
                    <a:pt x="62230" y="20320"/>
                    <a:pt x="91440" y="38100"/>
                  </a:cubicBezTo>
                  <a:cubicBezTo>
                    <a:pt x="120650" y="55880"/>
                    <a:pt x="158750" y="87630"/>
                    <a:pt x="175260" y="106680"/>
                  </a:cubicBezTo>
                  <a:cubicBezTo>
                    <a:pt x="191770" y="125730"/>
                    <a:pt x="191135" y="139065"/>
                    <a:pt x="190500" y="152400"/>
                  </a:cubicBezTo>
                </a:path>
              </a:pathLst>
            </a:custGeom>
            <a:noFill/>
            <a:ln w="63500">
              <a:gradFill>
                <a:gsLst>
                  <a:gs pos="18000">
                    <a:srgbClr val="E4ADB5"/>
                  </a:gs>
                  <a:gs pos="59000">
                    <a:schemeClr val="bg2">
                      <a:lumMod val="75000"/>
                    </a:schemeClr>
                  </a:gs>
                </a:gsLst>
                <a:lin ang="4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A0369B0-1C8C-6748-88AF-ED5870A88152}"/>
                </a:ext>
              </a:extLst>
            </p:cNvPr>
            <p:cNvSpPr txBox="1"/>
            <p:nvPr/>
          </p:nvSpPr>
          <p:spPr>
            <a:xfrm rot="366588">
              <a:off x="4552576" y="5204168"/>
              <a:ext cx="632930" cy="188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25" b="1" spc="-41" dirty="0">
                  <a:solidFill>
                    <a:srgbClr val="E4ADB5"/>
                  </a:solidFill>
                  <a:latin typeface="Monaco" pitchFamily="2" charset="0"/>
                </a:rPr>
                <a:t>Encoder-Only</a:t>
              </a:r>
              <a:endParaRPr kumimoji="1" lang="zh-CN" altLang="en-US" sz="625" b="1" spc="-41" dirty="0">
                <a:solidFill>
                  <a:srgbClr val="E4ADB5"/>
                </a:solidFill>
                <a:latin typeface="Monaco" pitchFamily="2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268562A-D808-4043-8546-8390CDF298AE}"/>
              </a:ext>
            </a:extLst>
          </p:cNvPr>
          <p:cNvGrpSpPr/>
          <p:nvPr/>
        </p:nvGrpSpPr>
        <p:grpSpPr>
          <a:xfrm>
            <a:off x="5569751" y="165222"/>
            <a:ext cx="2163109" cy="5500611"/>
            <a:chOff x="5586314" y="524080"/>
            <a:chExt cx="2095011" cy="5071334"/>
          </a:xfrm>
        </p:grpSpPr>
        <p:sp>
          <p:nvSpPr>
            <p:cNvPr id="24" name="任意形状 23">
              <a:extLst>
                <a:ext uri="{FF2B5EF4-FFF2-40B4-BE49-F238E27FC236}">
                  <a16:creationId xmlns:a16="http://schemas.microsoft.com/office/drawing/2014/main" id="{98B5E793-6181-EE40-AA27-09C5C7D1F088}"/>
                </a:ext>
              </a:extLst>
            </p:cNvPr>
            <p:cNvSpPr/>
            <p:nvPr/>
          </p:nvSpPr>
          <p:spPr>
            <a:xfrm>
              <a:off x="5635380" y="524080"/>
              <a:ext cx="2045945" cy="5051291"/>
            </a:xfrm>
            <a:custGeom>
              <a:avLst/>
              <a:gdLst>
                <a:gd name="connsiteX0" fmla="*/ 0 w 3030279"/>
                <a:gd name="connsiteY0" fmla="*/ 6390168 h 6390168"/>
                <a:gd name="connsiteX1" fmla="*/ 478465 w 3030279"/>
                <a:gd name="connsiteY1" fmla="*/ 6262577 h 6390168"/>
                <a:gd name="connsiteX2" fmla="*/ 1297172 w 3030279"/>
                <a:gd name="connsiteY2" fmla="*/ 6230679 h 6390168"/>
                <a:gd name="connsiteX3" fmla="*/ 2009554 w 3030279"/>
                <a:gd name="connsiteY3" fmla="*/ 6113721 h 6390168"/>
                <a:gd name="connsiteX4" fmla="*/ 2509284 w 3030279"/>
                <a:gd name="connsiteY4" fmla="*/ 5667154 h 6390168"/>
                <a:gd name="connsiteX5" fmla="*/ 2828261 w 3030279"/>
                <a:gd name="connsiteY5" fmla="*/ 4933507 h 6390168"/>
                <a:gd name="connsiteX6" fmla="*/ 2977116 w 3030279"/>
                <a:gd name="connsiteY6" fmla="*/ 3678865 h 6390168"/>
                <a:gd name="connsiteX7" fmla="*/ 3030279 w 3030279"/>
                <a:gd name="connsiteY7" fmla="*/ 0 h 639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0279" h="6390168">
                  <a:moveTo>
                    <a:pt x="0" y="6390168"/>
                  </a:moveTo>
                  <a:cubicBezTo>
                    <a:pt x="131135" y="6339663"/>
                    <a:pt x="262270" y="6289159"/>
                    <a:pt x="478465" y="6262577"/>
                  </a:cubicBezTo>
                  <a:cubicBezTo>
                    <a:pt x="694660" y="6235995"/>
                    <a:pt x="1041991" y="6255488"/>
                    <a:pt x="1297172" y="6230679"/>
                  </a:cubicBezTo>
                  <a:cubicBezTo>
                    <a:pt x="1552354" y="6205870"/>
                    <a:pt x="1807535" y="6207642"/>
                    <a:pt x="2009554" y="6113721"/>
                  </a:cubicBezTo>
                  <a:cubicBezTo>
                    <a:pt x="2211573" y="6019800"/>
                    <a:pt x="2372833" y="5863856"/>
                    <a:pt x="2509284" y="5667154"/>
                  </a:cubicBezTo>
                  <a:cubicBezTo>
                    <a:pt x="2645735" y="5470452"/>
                    <a:pt x="2750289" y="5264888"/>
                    <a:pt x="2828261" y="4933507"/>
                  </a:cubicBezTo>
                  <a:cubicBezTo>
                    <a:pt x="2906233" y="4602126"/>
                    <a:pt x="2943446" y="4501116"/>
                    <a:pt x="2977116" y="3678865"/>
                  </a:cubicBezTo>
                  <a:cubicBezTo>
                    <a:pt x="3010786" y="2856614"/>
                    <a:pt x="3020532" y="1428307"/>
                    <a:pt x="3030279" y="0"/>
                  </a:cubicBezTo>
                </a:path>
              </a:pathLst>
            </a:custGeom>
            <a:ln w="133350">
              <a:solidFill>
                <a:srgbClr val="8497B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49"/>
            </a:p>
          </p:txBody>
        </p:sp>
        <p:sp>
          <p:nvSpPr>
            <p:cNvPr id="41" name="任意形状 40">
              <a:extLst>
                <a:ext uri="{FF2B5EF4-FFF2-40B4-BE49-F238E27FC236}">
                  <a16:creationId xmlns:a16="http://schemas.microsoft.com/office/drawing/2014/main" id="{B8564FFC-5B07-5142-A6D1-4647B0DB1775}"/>
                </a:ext>
              </a:extLst>
            </p:cNvPr>
            <p:cNvSpPr/>
            <p:nvPr/>
          </p:nvSpPr>
          <p:spPr>
            <a:xfrm rot="21387832">
              <a:off x="5586314" y="5501801"/>
              <a:ext cx="270249" cy="93613"/>
            </a:xfrm>
            <a:custGeom>
              <a:avLst/>
              <a:gdLst>
                <a:gd name="connsiteX0" fmla="*/ 0 w 402183"/>
                <a:gd name="connsiteY0" fmla="*/ 139314 h 139314"/>
                <a:gd name="connsiteX1" fmla="*/ 180109 w 402183"/>
                <a:gd name="connsiteY1" fmla="*/ 56187 h 139314"/>
                <a:gd name="connsiteX2" fmla="*/ 367146 w 402183"/>
                <a:gd name="connsiteY2" fmla="*/ 7696 h 139314"/>
                <a:gd name="connsiteX3" fmla="*/ 401782 w 402183"/>
                <a:gd name="connsiteY3" fmla="*/ 769 h 13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183" h="139314">
                  <a:moveTo>
                    <a:pt x="0" y="139314"/>
                  </a:moveTo>
                  <a:cubicBezTo>
                    <a:pt x="59459" y="108718"/>
                    <a:pt x="118918" y="78123"/>
                    <a:pt x="180109" y="56187"/>
                  </a:cubicBezTo>
                  <a:cubicBezTo>
                    <a:pt x="241300" y="34251"/>
                    <a:pt x="330201" y="16932"/>
                    <a:pt x="367146" y="7696"/>
                  </a:cubicBezTo>
                  <a:cubicBezTo>
                    <a:pt x="404091" y="-1540"/>
                    <a:pt x="402936" y="-386"/>
                    <a:pt x="401782" y="769"/>
                  </a:cubicBezTo>
                </a:path>
              </a:pathLst>
            </a:custGeom>
            <a:noFill/>
            <a:ln w="133350">
              <a:gradFill>
                <a:gsLst>
                  <a:gs pos="15000">
                    <a:schemeClr val="tx2">
                      <a:lumMod val="60000"/>
                      <a:lumOff val="40000"/>
                    </a:schemeClr>
                  </a:gs>
                  <a:gs pos="87000">
                    <a:schemeClr val="bg2">
                      <a:lumMod val="75000"/>
                    </a:schemeClr>
                  </a:gs>
                </a:gsLst>
                <a:lin ang="7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81934CA3-6611-4748-8C03-102917C37EBF}"/>
                </a:ext>
              </a:extLst>
            </p:cNvPr>
            <p:cNvSpPr txBox="1"/>
            <p:nvPr/>
          </p:nvSpPr>
          <p:spPr>
            <a:xfrm rot="21410665">
              <a:off x="6099199" y="5260615"/>
              <a:ext cx="644151" cy="179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25" b="1" spc="-41" dirty="0">
                  <a:solidFill>
                    <a:srgbClr val="8497B0"/>
                  </a:solidFill>
                  <a:latin typeface="Monaco" pitchFamily="2" charset="0"/>
                </a:rPr>
                <a:t>Decoder-Only</a:t>
              </a:r>
              <a:endParaRPr kumimoji="1" lang="zh-CN" altLang="en-US" sz="625" b="1" spc="-41" dirty="0">
                <a:solidFill>
                  <a:srgbClr val="8497B0"/>
                </a:solidFill>
                <a:latin typeface="Monaco" pitchFamily="2" charset="0"/>
              </a:endParaRPr>
            </a:p>
          </p:txBody>
        </p:sp>
      </p:grp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5D467A35-A4EB-6D42-A41C-70EF9185690D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2816812" y="4364574"/>
            <a:ext cx="6943520" cy="2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98D6C5DA-A2B5-0E4A-BB3A-6F29C5E41FF3}"/>
              </a:ext>
            </a:extLst>
          </p:cNvPr>
          <p:cNvSpPr/>
          <p:nvPr/>
        </p:nvSpPr>
        <p:spPr>
          <a:xfrm>
            <a:off x="2620608" y="4340566"/>
            <a:ext cx="48025" cy="480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49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97F4EB20-622D-F14A-88CA-8439F3928C0C}"/>
              </a:ext>
            </a:extLst>
          </p:cNvPr>
          <p:cNvSpPr/>
          <p:nvPr/>
        </p:nvSpPr>
        <p:spPr>
          <a:xfrm>
            <a:off x="2472420" y="4271624"/>
            <a:ext cx="344392" cy="18591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32" b="1" dirty="0">
                <a:solidFill>
                  <a:schemeClr val="tx1"/>
                </a:solidFill>
              </a:rPr>
              <a:t>2020</a:t>
            </a:r>
            <a:endParaRPr kumimoji="1" lang="zh-CN" altLang="en-US" sz="832" b="1" dirty="0">
              <a:solidFill>
                <a:schemeClr val="tx1"/>
              </a:solidFill>
            </a:endParaRPr>
          </a:p>
        </p:txBody>
      </p:sp>
      <p:sp>
        <p:nvSpPr>
          <p:cNvPr id="63" name="任意形状 62">
            <a:extLst>
              <a:ext uri="{FF2B5EF4-FFF2-40B4-BE49-F238E27FC236}">
                <a16:creationId xmlns:a16="http://schemas.microsoft.com/office/drawing/2014/main" id="{F2682B0D-1BCA-0F46-A845-99EEA1702E3C}"/>
              </a:ext>
            </a:extLst>
          </p:cNvPr>
          <p:cNvSpPr/>
          <p:nvPr/>
        </p:nvSpPr>
        <p:spPr>
          <a:xfrm>
            <a:off x="4869622" y="4723547"/>
            <a:ext cx="134040" cy="188348"/>
          </a:xfrm>
          <a:custGeom>
            <a:avLst/>
            <a:gdLst>
              <a:gd name="connsiteX0" fmla="*/ 0 w 375386"/>
              <a:gd name="connsiteY0" fmla="*/ 385839 h 385839"/>
              <a:gd name="connsiteX1" fmla="*/ 38501 w 375386"/>
              <a:gd name="connsiteY1" fmla="*/ 135582 h 385839"/>
              <a:gd name="connsiteX2" fmla="*/ 154005 w 375386"/>
              <a:gd name="connsiteY2" fmla="*/ 20079 h 385839"/>
              <a:gd name="connsiteX3" fmla="*/ 375386 w 375386"/>
              <a:gd name="connsiteY3" fmla="*/ 828 h 38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386" h="385839">
                <a:moveTo>
                  <a:pt x="0" y="385839"/>
                </a:moveTo>
                <a:cubicBezTo>
                  <a:pt x="6417" y="291190"/>
                  <a:pt x="12834" y="196542"/>
                  <a:pt x="38501" y="135582"/>
                </a:cubicBezTo>
                <a:cubicBezTo>
                  <a:pt x="64169" y="74622"/>
                  <a:pt x="97858" y="42538"/>
                  <a:pt x="154005" y="20079"/>
                </a:cubicBezTo>
                <a:cubicBezTo>
                  <a:pt x="210152" y="-2380"/>
                  <a:pt x="292769" y="-776"/>
                  <a:pt x="375386" y="828"/>
                </a:cubicBezTo>
              </a:path>
            </a:pathLst>
          </a:custGeom>
          <a:noFill/>
          <a:ln w="41275">
            <a:solidFill>
              <a:srgbClr val="87AE88"/>
            </a:soli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zh-CN" altLang="en-US" sz="2498">
              <a:solidFill>
                <a:schemeClr val="tx1"/>
              </a:solidFill>
              <a:latin typeface="Monaco" pitchFamily="2" charset="77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0DA3B0A-2131-1041-918C-88C0896D5B68}"/>
              </a:ext>
            </a:extLst>
          </p:cNvPr>
          <p:cNvGrpSpPr/>
          <p:nvPr/>
        </p:nvGrpSpPr>
        <p:grpSpPr>
          <a:xfrm>
            <a:off x="3977466" y="4444971"/>
            <a:ext cx="447437" cy="479638"/>
            <a:chOff x="4044156" y="4412983"/>
            <a:chExt cx="433351" cy="464538"/>
          </a:xfrm>
        </p:grpSpPr>
        <p:sp>
          <p:nvSpPr>
            <p:cNvPr id="65" name="圆角矩形 64">
              <a:extLst>
                <a:ext uri="{FF2B5EF4-FFF2-40B4-BE49-F238E27FC236}">
                  <a16:creationId xmlns:a16="http://schemas.microsoft.com/office/drawing/2014/main" id="{35575C2E-49B7-5843-8CDE-D5483F88B157}"/>
                </a:ext>
              </a:extLst>
            </p:cNvPr>
            <p:cNvSpPr/>
            <p:nvPr/>
          </p:nvSpPr>
          <p:spPr>
            <a:xfrm>
              <a:off x="4083148" y="4412983"/>
              <a:ext cx="259289" cy="224246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485" b="1" spc="-35" dirty="0">
                  <a:solidFill>
                    <a:schemeClr val="bg1"/>
                  </a:solidFill>
                  <a:latin typeface="Monaco" pitchFamily="2" charset="77"/>
                </a:rPr>
                <a:t>Distill</a:t>
              </a:r>
              <a:endParaRPr kumimoji="1" lang="en-US" altLang="zh-CN" sz="832" b="1" spc="-35" dirty="0">
                <a:solidFill>
                  <a:schemeClr val="bg1"/>
                </a:solidFill>
                <a:latin typeface="Monaco" pitchFamily="2" charset="77"/>
              </a:endParaRPr>
            </a:p>
            <a:p>
              <a:pPr algn="ctr"/>
              <a:r>
                <a:rPr kumimoji="1" lang="en-US" altLang="zh-CN" sz="832" b="1" spc="-35" dirty="0">
                  <a:solidFill>
                    <a:schemeClr val="bg1"/>
                  </a:solidFill>
                  <a:latin typeface="Monaco" pitchFamily="2" charset="77"/>
                </a:rPr>
                <a:t>BERT</a:t>
              </a:r>
              <a:endParaRPr kumimoji="1" lang="zh-CN" altLang="en-US" sz="832" b="1" spc="-35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66" name="任意形状 65">
              <a:extLst>
                <a:ext uri="{FF2B5EF4-FFF2-40B4-BE49-F238E27FC236}">
                  <a16:creationId xmlns:a16="http://schemas.microsoft.com/office/drawing/2014/main" id="{8DB7DD9E-B300-5E42-8499-00CB94DC22CB}"/>
                </a:ext>
              </a:extLst>
            </p:cNvPr>
            <p:cNvSpPr/>
            <p:nvPr/>
          </p:nvSpPr>
          <p:spPr>
            <a:xfrm>
              <a:off x="4044156" y="4631747"/>
              <a:ext cx="167574" cy="245774"/>
            </a:xfrm>
            <a:custGeom>
              <a:avLst/>
              <a:gdLst>
                <a:gd name="connsiteX0" fmla="*/ 0 w 249382"/>
                <a:gd name="connsiteY0" fmla="*/ 365760 h 365760"/>
                <a:gd name="connsiteX1" fmla="*/ 41564 w 249382"/>
                <a:gd name="connsiteY1" fmla="*/ 166255 h 365760"/>
                <a:gd name="connsiteX2" fmla="*/ 191193 w 249382"/>
                <a:gd name="connsiteY2" fmla="*/ 91440 h 365760"/>
                <a:gd name="connsiteX3" fmla="*/ 249382 w 249382"/>
                <a:gd name="connsiteY3" fmla="*/ 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382" h="365760">
                  <a:moveTo>
                    <a:pt x="0" y="365760"/>
                  </a:moveTo>
                  <a:cubicBezTo>
                    <a:pt x="4849" y="288867"/>
                    <a:pt x="9699" y="211975"/>
                    <a:pt x="41564" y="166255"/>
                  </a:cubicBezTo>
                  <a:cubicBezTo>
                    <a:pt x="73429" y="120535"/>
                    <a:pt x="156557" y="119149"/>
                    <a:pt x="191193" y="91440"/>
                  </a:cubicBezTo>
                  <a:cubicBezTo>
                    <a:pt x="225829" y="63731"/>
                    <a:pt x="237605" y="31865"/>
                    <a:pt x="249382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98">
                <a:solidFill>
                  <a:schemeClr val="tx1"/>
                </a:solidFill>
                <a:latin typeface="Monaco" pitchFamily="2" charset="77"/>
              </a:endParaRPr>
            </a:p>
          </p:txBody>
        </p:sp>
        <p:pic>
          <p:nvPicPr>
            <p:cNvPr id="67" name="图形 66">
              <a:extLst>
                <a:ext uri="{FF2B5EF4-FFF2-40B4-BE49-F238E27FC236}">
                  <a16:creationId xmlns:a16="http://schemas.microsoft.com/office/drawing/2014/main" id="{EC23D981-EF9F-7248-AEF9-C1A16D63AE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rcRect l="2510" t="38825" r="76099" b="41367"/>
            <a:stretch/>
          </p:blipFill>
          <p:spPr>
            <a:xfrm>
              <a:off x="4348560" y="4479692"/>
              <a:ext cx="128947" cy="119404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82F56BB-0CF7-504B-BDEC-03B8986BB877}"/>
              </a:ext>
            </a:extLst>
          </p:cNvPr>
          <p:cNvGrpSpPr/>
          <p:nvPr/>
        </p:nvGrpSpPr>
        <p:grpSpPr>
          <a:xfrm>
            <a:off x="7315000" y="4821956"/>
            <a:ext cx="865354" cy="325990"/>
            <a:chOff x="7276620" y="4778103"/>
            <a:chExt cx="838111" cy="315727"/>
          </a:xfrm>
        </p:grpSpPr>
        <p:sp>
          <p:nvSpPr>
            <p:cNvPr id="54" name="圆角矩形 115">
              <a:extLst>
                <a:ext uri="{FF2B5EF4-FFF2-40B4-BE49-F238E27FC236}">
                  <a16:creationId xmlns:a16="http://schemas.microsoft.com/office/drawing/2014/main" id="{0EB40303-A61A-744F-A1BB-BDB024996F31}"/>
                </a:ext>
              </a:extLst>
            </p:cNvPr>
            <p:cNvSpPr/>
            <p:nvPr/>
          </p:nvSpPr>
          <p:spPr>
            <a:xfrm>
              <a:off x="7677942" y="4778103"/>
              <a:ext cx="296373" cy="14167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35" dirty="0">
                  <a:solidFill>
                    <a:schemeClr val="bg1"/>
                  </a:solidFill>
                  <a:latin typeface="Monaco" pitchFamily="2" charset="77"/>
                </a:rPr>
                <a:t>GPT-2</a:t>
              </a:r>
              <a:endParaRPr kumimoji="1" lang="zh-CN" altLang="en-US" sz="832" b="1" spc="-35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58" name="Picture 14" descr="Open Ai Logo PNG Vectors Free Download">
              <a:extLst>
                <a:ext uri="{FF2B5EF4-FFF2-40B4-BE49-F238E27FC236}">
                  <a16:creationId xmlns:a16="http://schemas.microsoft.com/office/drawing/2014/main" id="{211D4C29-69A6-2E49-A803-E7B585D3E5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1627" y="4787091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任意形状 146">
              <a:extLst>
                <a:ext uri="{FF2B5EF4-FFF2-40B4-BE49-F238E27FC236}">
                  <a16:creationId xmlns:a16="http://schemas.microsoft.com/office/drawing/2014/main" id="{75217796-8256-5F46-87AD-7B9D951460C1}"/>
                </a:ext>
              </a:extLst>
            </p:cNvPr>
            <p:cNvSpPr/>
            <p:nvPr/>
          </p:nvSpPr>
          <p:spPr>
            <a:xfrm rot="21378849">
              <a:off x="7276620" y="4918849"/>
              <a:ext cx="575367" cy="174981"/>
            </a:xfrm>
            <a:custGeom>
              <a:avLst/>
              <a:gdLst>
                <a:gd name="connsiteX0" fmla="*/ 0 w 716573"/>
                <a:gd name="connsiteY0" fmla="*/ 250581 h 250581"/>
                <a:gd name="connsiteX1" fmla="*/ 272562 w 716573"/>
                <a:gd name="connsiteY1" fmla="*/ 153866 h 250581"/>
                <a:gd name="connsiteX2" fmla="*/ 558312 w 716573"/>
                <a:gd name="connsiteY2" fmla="*/ 145073 h 250581"/>
                <a:gd name="connsiteX3" fmla="*/ 685800 w 716573"/>
                <a:gd name="connsiteY3" fmla="*/ 61546 h 250581"/>
                <a:gd name="connsiteX4" fmla="*/ 716573 w 716573"/>
                <a:gd name="connsiteY4" fmla="*/ 0 h 25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573" h="250581">
                  <a:moveTo>
                    <a:pt x="0" y="250581"/>
                  </a:moveTo>
                  <a:cubicBezTo>
                    <a:pt x="89755" y="211016"/>
                    <a:pt x="179510" y="171451"/>
                    <a:pt x="272562" y="153866"/>
                  </a:cubicBezTo>
                  <a:cubicBezTo>
                    <a:pt x="365614" y="136281"/>
                    <a:pt x="489439" y="160460"/>
                    <a:pt x="558312" y="145073"/>
                  </a:cubicBezTo>
                  <a:cubicBezTo>
                    <a:pt x="627185" y="129686"/>
                    <a:pt x="659423" y="85725"/>
                    <a:pt x="685800" y="61546"/>
                  </a:cubicBezTo>
                  <a:cubicBezTo>
                    <a:pt x="712177" y="37367"/>
                    <a:pt x="714375" y="18683"/>
                    <a:pt x="716573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110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DC6528D-BDD2-9B4E-AC65-7E136B007726}"/>
              </a:ext>
            </a:extLst>
          </p:cNvPr>
          <p:cNvGrpSpPr/>
          <p:nvPr/>
        </p:nvGrpSpPr>
        <p:grpSpPr>
          <a:xfrm>
            <a:off x="4967725" y="4410756"/>
            <a:ext cx="316859" cy="304807"/>
            <a:chOff x="5003245" y="4379844"/>
            <a:chExt cx="306884" cy="295211"/>
          </a:xfrm>
        </p:grpSpPr>
        <p:sp>
          <p:nvSpPr>
            <p:cNvPr id="52" name="圆角矩形 51">
              <a:extLst>
                <a:ext uri="{FF2B5EF4-FFF2-40B4-BE49-F238E27FC236}">
                  <a16:creationId xmlns:a16="http://schemas.microsoft.com/office/drawing/2014/main" id="{D62420BB-689F-4245-BCD5-30A76D754758}"/>
                </a:ext>
              </a:extLst>
            </p:cNvPr>
            <p:cNvSpPr/>
            <p:nvPr/>
          </p:nvSpPr>
          <p:spPr>
            <a:xfrm flipH="1">
              <a:off x="5043114" y="4379844"/>
              <a:ext cx="126631" cy="139194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35" dirty="0">
                  <a:solidFill>
                    <a:schemeClr val="bg1"/>
                  </a:solidFill>
                  <a:latin typeface="Monaco" pitchFamily="2" charset="77"/>
                </a:rPr>
                <a:t>T5</a:t>
              </a:r>
            </a:p>
          </p:txBody>
        </p:sp>
        <p:pic>
          <p:nvPicPr>
            <p:cNvPr id="70" name="图形 69">
              <a:extLst>
                <a:ext uri="{FF2B5EF4-FFF2-40B4-BE49-F238E27FC236}">
                  <a16:creationId xmlns:a16="http://schemas.microsoft.com/office/drawing/2014/main" id="{073AACA9-7A77-F442-8338-B794DF2287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190293" y="4387890"/>
              <a:ext cx="119836" cy="124935"/>
            </a:xfrm>
            <a:prstGeom prst="rect">
              <a:avLst/>
            </a:prstGeom>
          </p:spPr>
        </p:pic>
        <p:sp>
          <p:nvSpPr>
            <p:cNvPr id="73" name="任意形状 72">
              <a:extLst>
                <a:ext uri="{FF2B5EF4-FFF2-40B4-BE49-F238E27FC236}">
                  <a16:creationId xmlns:a16="http://schemas.microsoft.com/office/drawing/2014/main" id="{215A71A9-C1AD-E74A-A3DB-87A7349A4665}"/>
                </a:ext>
              </a:extLst>
            </p:cNvPr>
            <p:cNvSpPr/>
            <p:nvPr/>
          </p:nvSpPr>
          <p:spPr>
            <a:xfrm>
              <a:off x="5003245" y="4521268"/>
              <a:ext cx="106051" cy="153787"/>
            </a:xfrm>
            <a:custGeom>
              <a:avLst/>
              <a:gdLst>
                <a:gd name="connsiteX0" fmla="*/ 0 w 147837"/>
                <a:gd name="connsiteY0" fmla="*/ 229969 h 230114"/>
                <a:gd name="connsiteX1" fmla="*/ 93082 w 147837"/>
                <a:gd name="connsiteY1" fmla="*/ 213542 h 230114"/>
                <a:gd name="connsiteX2" fmla="*/ 131410 w 147837"/>
                <a:gd name="connsiteY2" fmla="*/ 125935 h 230114"/>
                <a:gd name="connsiteX3" fmla="*/ 147837 w 147837"/>
                <a:gd name="connsiteY3" fmla="*/ 0 h 23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837" h="230114">
                  <a:moveTo>
                    <a:pt x="0" y="229969"/>
                  </a:moveTo>
                  <a:cubicBezTo>
                    <a:pt x="35590" y="230425"/>
                    <a:pt x="71180" y="230881"/>
                    <a:pt x="93082" y="213542"/>
                  </a:cubicBezTo>
                  <a:cubicBezTo>
                    <a:pt x="114984" y="196203"/>
                    <a:pt x="122284" y="161525"/>
                    <a:pt x="131410" y="125935"/>
                  </a:cubicBezTo>
                  <a:cubicBezTo>
                    <a:pt x="140536" y="90345"/>
                    <a:pt x="144186" y="45172"/>
                    <a:pt x="147837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98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7308484-61AF-B849-A9C1-FE4533A9E40E}"/>
              </a:ext>
            </a:extLst>
          </p:cNvPr>
          <p:cNvGrpSpPr/>
          <p:nvPr/>
        </p:nvGrpSpPr>
        <p:grpSpPr>
          <a:xfrm>
            <a:off x="2902420" y="4647525"/>
            <a:ext cx="1214039" cy="701681"/>
            <a:chOff x="3002958" y="4609164"/>
            <a:chExt cx="1175819" cy="679591"/>
          </a:xfrm>
        </p:grpSpPr>
        <p:sp>
          <p:nvSpPr>
            <p:cNvPr id="57" name="圆角矩形 138">
              <a:extLst>
                <a:ext uri="{FF2B5EF4-FFF2-40B4-BE49-F238E27FC236}">
                  <a16:creationId xmlns:a16="http://schemas.microsoft.com/office/drawing/2014/main" id="{FE25BFDE-0C7D-2F42-BBD7-C365E48494F1}"/>
                </a:ext>
              </a:extLst>
            </p:cNvPr>
            <p:cNvSpPr/>
            <p:nvPr/>
          </p:nvSpPr>
          <p:spPr>
            <a:xfrm>
              <a:off x="3002958" y="4609164"/>
              <a:ext cx="432832" cy="14167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35" dirty="0" err="1">
                  <a:solidFill>
                    <a:schemeClr val="bg1"/>
                  </a:solidFill>
                  <a:latin typeface="Lato" panose="020F0502020204030203" pitchFamily="34" charset="77"/>
                </a:rPr>
                <a:t>RoBERTa</a:t>
              </a:r>
              <a:endParaRPr kumimoji="1" lang="zh-CN" altLang="en-US" sz="832" b="1" spc="-35" dirty="0">
                <a:solidFill>
                  <a:schemeClr val="bg1"/>
                </a:solidFill>
                <a:latin typeface="Lato" panose="020F0502020204030203" pitchFamily="34" charset="77"/>
              </a:endParaRPr>
            </a:p>
          </p:txBody>
        </p:sp>
        <p:pic>
          <p:nvPicPr>
            <p:cNvPr id="60" name="图形 59">
              <a:extLst>
                <a:ext uri="{FF2B5EF4-FFF2-40B4-BE49-F238E27FC236}">
                  <a16:creationId xmlns:a16="http://schemas.microsoft.com/office/drawing/2014/main" id="{82E8F0CA-B3C7-EB4A-B64F-068EF02177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3451549" y="4633318"/>
              <a:ext cx="151948" cy="99913"/>
            </a:xfrm>
            <a:prstGeom prst="rect">
              <a:avLst/>
            </a:prstGeom>
          </p:spPr>
        </p:pic>
        <p:sp>
          <p:nvSpPr>
            <p:cNvPr id="75" name="任意形状 74">
              <a:extLst>
                <a:ext uri="{FF2B5EF4-FFF2-40B4-BE49-F238E27FC236}">
                  <a16:creationId xmlns:a16="http://schemas.microsoft.com/office/drawing/2014/main" id="{CB0DB509-1CED-BD4D-9738-C848FDFBBEFD}"/>
                </a:ext>
              </a:extLst>
            </p:cNvPr>
            <p:cNvSpPr/>
            <p:nvPr/>
          </p:nvSpPr>
          <p:spPr>
            <a:xfrm>
              <a:off x="3237346" y="4742385"/>
              <a:ext cx="941431" cy="546370"/>
            </a:xfrm>
            <a:custGeom>
              <a:avLst/>
              <a:gdLst>
                <a:gd name="connsiteX0" fmla="*/ 1401011 w 1401011"/>
                <a:gd name="connsiteY0" fmla="*/ 802105 h 802105"/>
                <a:gd name="connsiteX1" fmla="*/ 668421 w 1401011"/>
                <a:gd name="connsiteY1" fmla="*/ 753979 h 802105"/>
                <a:gd name="connsiteX2" fmla="*/ 229937 w 1401011"/>
                <a:gd name="connsiteY2" fmla="*/ 652379 h 802105"/>
                <a:gd name="connsiteX3" fmla="*/ 42779 w 1401011"/>
                <a:gd name="connsiteY3" fmla="*/ 358273 h 802105"/>
                <a:gd name="connsiteX4" fmla="*/ 0 w 1401011"/>
                <a:gd name="connsiteY4" fmla="*/ 0 h 80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1011" h="802105">
                  <a:moveTo>
                    <a:pt x="1401011" y="802105"/>
                  </a:moveTo>
                  <a:cubicBezTo>
                    <a:pt x="1132305" y="790519"/>
                    <a:pt x="863600" y="778933"/>
                    <a:pt x="668421" y="753979"/>
                  </a:cubicBezTo>
                  <a:cubicBezTo>
                    <a:pt x="473242" y="729025"/>
                    <a:pt x="334211" y="718330"/>
                    <a:pt x="229937" y="652379"/>
                  </a:cubicBezTo>
                  <a:cubicBezTo>
                    <a:pt x="125663" y="586428"/>
                    <a:pt x="81102" y="467003"/>
                    <a:pt x="42779" y="358273"/>
                  </a:cubicBezTo>
                  <a:cubicBezTo>
                    <a:pt x="4456" y="249543"/>
                    <a:pt x="2228" y="124771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98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FAC9296-0D8C-4343-A873-949D5D75C76F}"/>
              </a:ext>
            </a:extLst>
          </p:cNvPr>
          <p:cNvGrpSpPr/>
          <p:nvPr/>
        </p:nvGrpSpPr>
        <p:grpSpPr>
          <a:xfrm>
            <a:off x="4029690" y="4742593"/>
            <a:ext cx="713552" cy="485134"/>
            <a:chOff x="4094741" y="4701239"/>
            <a:chExt cx="691088" cy="469861"/>
          </a:xfrm>
        </p:grpSpPr>
        <p:sp>
          <p:nvSpPr>
            <p:cNvPr id="64" name="圆角矩形 63">
              <a:extLst>
                <a:ext uri="{FF2B5EF4-FFF2-40B4-BE49-F238E27FC236}">
                  <a16:creationId xmlns:a16="http://schemas.microsoft.com/office/drawing/2014/main" id="{E022AF3F-93EF-E244-9025-20C5AF00F54C}"/>
                </a:ext>
              </a:extLst>
            </p:cNvPr>
            <p:cNvSpPr/>
            <p:nvPr/>
          </p:nvSpPr>
          <p:spPr>
            <a:xfrm>
              <a:off x="4324114" y="4701239"/>
              <a:ext cx="290730" cy="14167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35" dirty="0">
                  <a:solidFill>
                    <a:schemeClr val="bg1"/>
                  </a:solidFill>
                  <a:latin typeface="Monaco" pitchFamily="2" charset="77"/>
                </a:rPr>
                <a:t>ERNIE</a:t>
              </a:r>
              <a:endParaRPr kumimoji="1" lang="zh-CN" altLang="en-US" sz="832" b="1" spc="-35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71" name="Picture 22" descr="Baidu Logo, symbol, meaning, history, PNG, brand">
              <a:extLst>
                <a:ext uri="{FF2B5EF4-FFF2-40B4-BE49-F238E27FC236}">
                  <a16:creationId xmlns:a16="http://schemas.microsoft.com/office/drawing/2014/main" id="{79A94AA2-6D16-B140-AFA5-A7AA96668B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9210" y="4717933"/>
              <a:ext cx="196619" cy="110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任意形状 78">
              <a:extLst>
                <a:ext uri="{FF2B5EF4-FFF2-40B4-BE49-F238E27FC236}">
                  <a16:creationId xmlns:a16="http://schemas.microsoft.com/office/drawing/2014/main" id="{FE9990DA-C3FE-444C-B2B9-B82BFACDDBA8}"/>
                </a:ext>
              </a:extLst>
            </p:cNvPr>
            <p:cNvSpPr/>
            <p:nvPr/>
          </p:nvSpPr>
          <p:spPr>
            <a:xfrm>
              <a:off x="4094741" y="4833543"/>
              <a:ext cx="357697" cy="337557"/>
            </a:xfrm>
            <a:custGeom>
              <a:avLst/>
              <a:gdLst>
                <a:gd name="connsiteX0" fmla="*/ 14963 w 540083"/>
                <a:gd name="connsiteY0" fmla="*/ 452761 h 452761"/>
                <a:gd name="connsiteX1" fmla="*/ 6085 w 540083"/>
                <a:gd name="connsiteY1" fmla="*/ 275208 h 452761"/>
                <a:gd name="connsiteX2" fmla="*/ 94862 w 540083"/>
                <a:gd name="connsiteY2" fmla="*/ 186431 h 452761"/>
                <a:gd name="connsiteX3" fmla="*/ 405580 w 540083"/>
                <a:gd name="connsiteY3" fmla="*/ 142043 h 452761"/>
                <a:gd name="connsiteX4" fmla="*/ 520990 w 540083"/>
                <a:gd name="connsiteY4" fmla="*/ 62144 h 452761"/>
                <a:gd name="connsiteX5" fmla="*/ 538745 w 540083"/>
                <a:gd name="connsiteY5" fmla="*/ 0 h 45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083" h="452761">
                  <a:moveTo>
                    <a:pt x="14963" y="452761"/>
                  </a:moveTo>
                  <a:cubicBezTo>
                    <a:pt x="3866" y="386178"/>
                    <a:pt x="-7231" y="319596"/>
                    <a:pt x="6085" y="275208"/>
                  </a:cubicBezTo>
                  <a:cubicBezTo>
                    <a:pt x="19401" y="230820"/>
                    <a:pt x="28280" y="208625"/>
                    <a:pt x="94862" y="186431"/>
                  </a:cubicBezTo>
                  <a:cubicBezTo>
                    <a:pt x="161445" y="164237"/>
                    <a:pt x="334559" y="162757"/>
                    <a:pt x="405580" y="142043"/>
                  </a:cubicBezTo>
                  <a:cubicBezTo>
                    <a:pt x="476601" y="121329"/>
                    <a:pt x="498796" y="85818"/>
                    <a:pt x="520990" y="62144"/>
                  </a:cubicBezTo>
                  <a:cubicBezTo>
                    <a:pt x="543184" y="38470"/>
                    <a:pt x="540964" y="19235"/>
                    <a:pt x="538745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98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EAC5A2-7646-2149-B508-9648BA25C00D}"/>
              </a:ext>
            </a:extLst>
          </p:cNvPr>
          <p:cNvGrpSpPr/>
          <p:nvPr/>
        </p:nvGrpSpPr>
        <p:grpSpPr>
          <a:xfrm>
            <a:off x="6579215" y="4604167"/>
            <a:ext cx="808620" cy="413487"/>
            <a:chOff x="6563998" y="4567167"/>
            <a:chExt cx="783163" cy="400470"/>
          </a:xfrm>
        </p:grpSpPr>
        <p:sp>
          <p:nvSpPr>
            <p:cNvPr id="56" name="圆角矩形 184">
              <a:extLst>
                <a:ext uri="{FF2B5EF4-FFF2-40B4-BE49-F238E27FC236}">
                  <a16:creationId xmlns:a16="http://schemas.microsoft.com/office/drawing/2014/main" id="{B22C6338-1EB0-144F-A520-39EA60DFEA4B}"/>
                </a:ext>
              </a:extLst>
            </p:cNvPr>
            <p:cNvSpPr/>
            <p:nvPr/>
          </p:nvSpPr>
          <p:spPr>
            <a:xfrm>
              <a:off x="6563998" y="4567167"/>
              <a:ext cx="298037" cy="14167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35" err="1">
                  <a:solidFill>
                    <a:schemeClr val="bg1"/>
                  </a:solidFill>
                  <a:latin typeface="Monaco" pitchFamily="2" charset="77"/>
                </a:rPr>
                <a:t>XLNet</a:t>
              </a:r>
              <a:endParaRPr kumimoji="1" lang="en-US" altLang="zh-CN" sz="832" b="1" spc="-35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81CAC4B8-7AD9-7346-96AD-CC946EEA90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5408" y="4583015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任意形状 68">
              <a:extLst>
                <a:ext uri="{FF2B5EF4-FFF2-40B4-BE49-F238E27FC236}">
                  <a16:creationId xmlns:a16="http://schemas.microsoft.com/office/drawing/2014/main" id="{68D0117D-19F2-BA4E-BBFF-9478DB2BD1DE}"/>
                </a:ext>
              </a:extLst>
            </p:cNvPr>
            <p:cNvSpPr/>
            <p:nvPr/>
          </p:nvSpPr>
          <p:spPr>
            <a:xfrm flipH="1">
              <a:off x="6697701" y="4693659"/>
              <a:ext cx="649460" cy="273978"/>
            </a:xfrm>
            <a:custGeom>
              <a:avLst/>
              <a:gdLst>
                <a:gd name="connsiteX0" fmla="*/ 0 w 1423554"/>
                <a:gd name="connsiteY0" fmla="*/ 342900 h 342900"/>
                <a:gd name="connsiteX1" fmla="*/ 135082 w 1423554"/>
                <a:gd name="connsiteY1" fmla="*/ 259773 h 342900"/>
                <a:gd name="connsiteX2" fmla="*/ 374073 w 1423554"/>
                <a:gd name="connsiteY2" fmla="*/ 218209 h 342900"/>
                <a:gd name="connsiteX3" fmla="*/ 1122218 w 1423554"/>
                <a:gd name="connsiteY3" fmla="*/ 176646 h 342900"/>
                <a:gd name="connsiteX4" fmla="*/ 1361209 w 1423554"/>
                <a:gd name="connsiteY4" fmla="*/ 93518 h 342900"/>
                <a:gd name="connsiteX5" fmla="*/ 1423554 w 1423554"/>
                <a:gd name="connsiteY5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3554" h="342900">
                  <a:moveTo>
                    <a:pt x="0" y="342900"/>
                  </a:moveTo>
                  <a:cubicBezTo>
                    <a:pt x="36368" y="311727"/>
                    <a:pt x="72736" y="280555"/>
                    <a:pt x="135082" y="259773"/>
                  </a:cubicBezTo>
                  <a:cubicBezTo>
                    <a:pt x="197428" y="238991"/>
                    <a:pt x="209550" y="232063"/>
                    <a:pt x="374073" y="218209"/>
                  </a:cubicBezTo>
                  <a:cubicBezTo>
                    <a:pt x="538596" y="204355"/>
                    <a:pt x="957695" y="197428"/>
                    <a:pt x="1122218" y="176646"/>
                  </a:cubicBezTo>
                  <a:cubicBezTo>
                    <a:pt x="1286741" y="155864"/>
                    <a:pt x="1310986" y="122959"/>
                    <a:pt x="1361209" y="93518"/>
                  </a:cubicBezTo>
                  <a:cubicBezTo>
                    <a:pt x="1411432" y="64077"/>
                    <a:pt x="1417493" y="32038"/>
                    <a:pt x="1423554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</p:grp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96731B21-43F3-D04E-8CE0-645860AF3FC0}"/>
              </a:ext>
            </a:extLst>
          </p:cNvPr>
          <p:cNvCxnSpPr>
            <a:cxnSpLocks/>
          </p:cNvCxnSpPr>
          <p:nvPr/>
        </p:nvCxnSpPr>
        <p:spPr>
          <a:xfrm>
            <a:off x="2821656" y="5061741"/>
            <a:ext cx="6943520" cy="2188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4EDA861-449B-8349-8ED4-6C4EAD95E606}"/>
              </a:ext>
            </a:extLst>
          </p:cNvPr>
          <p:cNvGrpSpPr/>
          <p:nvPr/>
        </p:nvGrpSpPr>
        <p:grpSpPr>
          <a:xfrm>
            <a:off x="4782545" y="1362756"/>
            <a:ext cx="962103" cy="4258561"/>
            <a:chOff x="4823895" y="1427800"/>
            <a:chExt cx="915098" cy="4137457"/>
          </a:xfrm>
        </p:grpSpPr>
        <p:sp>
          <p:nvSpPr>
            <p:cNvPr id="77" name="任意形状 76">
              <a:extLst>
                <a:ext uri="{FF2B5EF4-FFF2-40B4-BE49-F238E27FC236}">
                  <a16:creationId xmlns:a16="http://schemas.microsoft.com/office/drawing/2014/main" id="{0C72CA3C-093E-7946-AC6E-1A11860AE3FB}"/>
                </a:ext>
              </a:extLst>
            </p:cNvPr>
            <p:cNvSpPr/>
            <p:nvPr/>
          </p:nvSpPr>
          <p:spPr>
            <a:xfrm rot="401290">
              <a:off x="5546732" y="5379064"/>
              <a:ext cx="51203" cy="186193"/>
            </a:xfrm>
            <a:custGeom>
              <a:avLst/>
              <a:gdLst>
                <a:gd name="connsiteX0" fmla="*/ 76200 w 76200"/>
                <a:gd name="connsiteY0" fmla="*/ 277091 h 277091"/>
                <a:gd name="connsiteX1" fmla="*/ 55418 w 76200"/>
                <a:gd name="connsiteY1" fmla="*/ 159328 h 277091"/>
                <a:gd name="connsiteX2" fmla="*/ 20782 w 76200"/>
                <a:gd name="connsiteY2" fmla="*/ 34637 h 277091"/>
                <a:gd name="connsiteX3" fmla="*/ 0 w 76200"/>
                <a:gd name="connsiteY3" fmla="*/ 0 h 277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277091">
                  <a:moveTo>
                    <a:pt x="76200" y="277091"/>
                  </a:moveTo>
                  <a:cubicBezTo>
                    <a:pt x="70427" y="238414"/>
                    <a:pt x="64654" y="199737"/>
                    <a:pt x="55418" y="159328"/>
                  </a:cubicBezTo>
                  <a:cubicBezTo>
                    <a:pt x="46182" y="118919"/>
                    <a:pt x="30018" y="61192"/>
                    <a:pt x="20782" y="34637"/>
                  </a:cubicBezTo>
                  <a:cubicBezTo>
                    <a:pt x="11546" y="8082"/>
                    <a:pt x="5773" y="4041"/>
                    <a:pt x="0" y="0"/>
                  </a:cubicBezTo>
                </a:path>
              </a:pathLst>
            </a:custGeom>
            <a:noFill/>
            <a:ln w="60325">
              <a:gradFill>
                <a:gsLst>
                  <a:gs pos="100000">
                    <a:schemeClr val="bg2">
                      <a:lumMod val="75000"/>
                    </a:schemeClr>
                  </a:gs>
                  <a:gs pos="26000">
                    <a:srgbClr val="87AE88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D7F44225-34C4-544D-BEF5-933E9E61D88B}"/>
                </a:ext>
              </a:extLst>
            </p:cNvPr>
            <p:cNvSpPr txBox="1"/>
            <p:nvPr/>
          </p:nvSpPr>
          <p:spPr>
            <a:xfrm rot="1458107">
              <a:off x="4994375" y="4968083"/>
              <a:ext cx="744618" cy="189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25" b="1" spc="-41" dirty="0">
                  <a:solidFill>
                    <a:srgbClr val="87AE88"/>
                  </a:solidFill>
                  <a:latin typeface="Monaco" pitchFamily="2" charset="0"/>
                </a:rPr>
                <a:t>Encoder-Decoder</a:t>
              </a:r>
              <a:endParaRPr kumimoji="1" lang="zh-CN" altLang="en-US" sz="625" b="1" spc="-41" dirty="0">
                <a:solidFill>
                  <a:srgbClr val="87AE88"/>
                </a:solidFill>
                <a:latin typeface="Monaco" pitchFamily="2" charset="0"/>
              </a:endParaRPr>
            </a:p>
          </p:txBody>
        </p:sp>
        <p:sp>
          <p:nvSpPr>
            <p:cNvPr id="76" name="任意形状 75">
              <a:extLst>
                <a:ext uri="{FF2B5EF4-FFF2-40B4-BE49-F238E27FC236}">
                  <a16:creationId xmlns:a16="http://schemas.microsoft.com/office/drawing/2014/main" id="{B48CD218-45C3-E747-9BB6-D4E5325F3D14}"/>
                </a:ext>
              </a:extLst>
            </p:cNvPr>
            <p:cNvSpPr/>
            <p:nvPr/>
          </p:nvSpPr>
          <p:spPr>
            <a:xfrm>
              <a:off x="4823895" y="1427800"/>
              <a:ext cx="759170" cy="4083135"/>
            </a:xfrm>
            <a:custGeom>
              <a:avLst/>
              <a:gdLst>
                <a:gd name="connsiteX0" fmla="*/ 1474107 w 1474107"/>
                <a:gd name="connsiteY0" fmla="*/ 3769112 h 3769112"/>
                <a:gd name="connsiteX1" fmla="*/ 1373746 w 1474107"/>
                <a:gd name="connsiteY1" fmla="*/ 3557239 h 3769112"/>
                <a:gd name="connsiteX2" fmla="*/ 1094965 w 1474107"/>
                <a:gd name="connsiteY2" fmla="*/ 3434576 h 3769112"/>
                <a:gd name="connsiteX3" fmla="*/ 570858 w 1474107"/>
                <a:gd name="connsiteY3" fmla="*/ 3323064 h 3769112"/>
                <a:gd name="connsiteX4" fmla="*/ 325531 w 1474107"/>
                <a:gd name="connsiteY4" fmla="*/ 3278459 h 3769112"/>
                <a:gd name="connsiteX5" fmla="*/ 147112 w 1474107"/>
                <a:gd name="connsiteY5" fmla="*/ 3155795 h 3769112"/>
                <a:gd name="connsiteX6" fmla="*/ 57902 w 1474107"/>
                <a:gd name="connsiteY6" fmla="*/ 2899317 h 3769112"/>
                <a:gd name="connsiteX7" fmla="*/ 24448 w 1474107"/>
                <a:gd name="connsiteY7" fmla="*/ 2419815 h 3769112"/>
                <a:gd name="connsiteX8" fmla="*/ 2146 w 1474107"/>
                <a:gd name="connsiteY8" fmla="*/ 1349298 h 3769112"/>
                <a:gd name="connsiteX9" fmla="*/ 2146 w 1474107"/>
                <a:gd name="connsiteY9" fmla="*/ 0 h 376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4107" h="3769112">
                  <a:moveTo>
                    <a:pt x="1474107" y="3769112"/>
                  </a:moveTo>
                  <a:cubicBezTo>
                    <a:pt x="1455521" y="3691053"/>
                    <a:pt x="1436936" y="3612995"/>
                    <a:pt x="1373746" y="3557239"/>
                  </a:cubicBezTo>
                  <a:cubicBezTo>
                    <a:pt x="1310556" y="3501483"/>
                    <a:pt x="1228780" y="3473605"/>
                    <a:pt x="1094965" y="3434576"/>
                  </a:cubicBezTo>
                  <a:cubicBezTo>
                    <a:pt x="961150" y="3395547"/>
                    <a:pt x="699097" y="3349083"/>
                    <a:pt x="570858" y="3323064"/>
                  </a:cubicBezTo>
                  <a:cubicBezTo>
                    <a:pt x="442619" y="3297045"/>
                    <a:pt x="396155" y="3306337"/>
                    <a:pt x="325531" y="3278459"/>
                  </a:cubicBezTo>
                  <a:cubicBezTo>
                    <a:pt x="254907" y="3250581"/>
                    <a:pt x="191717" y="3218985"/>
                    <a:pt x="147112" y="3155795"/>
                  </a:cubicBezTo>
                  <a:cubicBezTo>
                    <a:pt x="102507" y="3092605"/>
                    <a:pt x="78346" y="3021980"/>
                    <a:pt x="57902" y="2899317"/>
                  </a:cubicBezTo>
                  <a:cubicBezTo>
                    <a:pt x="37458" y="2776654"/>
                    <a:pt x="33741" y="2678151"/>
                    <a:pt x="24448" y="2419815"/>
                  </a:cubicBezTo>
                  <a:cubicBezTo>
                    <a:pt x="15155" y="2161478"/>
                    <a:pt x="5863" y="1752600"/>
                    <a:pt x="2146" y="1349298"/>
                  </a:cubicBezTo>
                  <a:cubicBezTo>
                    <a:pt x="-1571" y="945995"/>
                    <a:pt x="287" y="472997"/>
                    <a:pt x="2146" y="0"/>
                  </a:cubicBezTo>
                </a:path>
              </a:pathLst>
            </a:custGeom>
            <a:noFill/>
            <a:ln w="603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9000">
                    <a:srgbClr val="87AE88"/>
                  </a:gs>
                </a:gsLst>
                <a:lin ang="5400000" scaled="1"/>
              </a:gra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BBC20CE-C4B6-F94A-9098-9D4DE6B986B4}"/>
              </a:ext>
            </a:extLst>
          </p:cNvPr>
          <p:cNvGrpSpPr/>
          <p:nvPr/>
        </p:nvGrpSpPr>
        <p:grpSpPr>
          <a:xfrm>
            <a:off x="4450646" y="4470424"/>
            <a:ext cx="442345" cy="371356"/>
            <a:chOff x="4502444" y="4437638"/>
            <a:chExt cx="428419" cy="359665"/>
          </a:xfrm>
        </p:grpSpPr>
        <p:sp>
          <p:nvSpPr>
            <p:cNvPr id="62" name="任意形状 61">
              <a:extLst>
                <a:ext uri="{FF2B5EF4-FFF2-40B4-BE49-F238E27FC236}">
                  <a16:creationId xmlns:a16="http://schemas.microsoft.com/office/drawing/2014/main" id="{E87C41CE-8143-6A4B-B6E0-285EE47D6BFC}"/>
                </a:ext>
              </a:extLst>
            </p:cNvPr>
            <p:cNvSpPr/>
            <p:nvPr/>
          </p:nvSpPr>
          <p:spPr>
            <a:xfrm>
              <a:off x="4624266" y="4587009"/>
              <a:ext cx="247741" cy="210294"/>
            </a:xfrm>
            <a:custGeom>
              <a:avLst/>
              <a:gdLst>
                <a:gd name="connsiteX0" fmla="*/ 360000 w 360000"/>
                <a:gd name="connsiteY0" fmla="*/ 309600 h 309600"/>
                <a:gd name="connsiteX1" fmla="*/ 273600 w 360000"/>
                <a:gd name="connsiteY1" fmla="*/ 136800 h 309600"/>
                <a:gd name="connsiteX2" fmla="*/ 57600 w 360000"/>
                <a:gd name="connsiteY2" fmla="*/ 64800 h 309600"/>
                <a:gd name="connsiteX3" fmla="*/ 0 w 360000"/>
                <a:gd name="connsiteY3" fmla="*/ 0 h 3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309600">
                  <a:moveTo>
                    <a:pt x="360000" y="309600"/>
                  </a:moveTo>
                  <a:cubicBezTo>
                    <a:pt x="342000" y="243600"/>
                    <a:pt x="324000" y="177600"/>
                    <a:pt x="273600" y="136800"/>
                  </a:cubicBezTo>
                  <a:cubicBezTo>
                    <a:pt x="223200" y="96000"/>
                    <a:pt x="103200" y="87600"/>
                    <a:pt x="57600" y="64800"/>
                  </a:cubicBezTo>
                  <a:cubicBezTo>
                    <a:pt x="12000" y="42000"/>
                    <a:pt x="6000" y="21000"/>
                    <a:pt x="0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98">
                <a:solidFill>
                  <a:schemeClr val="tx1"/>
                </a:solidFill>
                <a:latin typeface="Monaco" pitchFamily="2" charset="77"/>
              </a:endParaRPr>
            </a:p>
          </p:txBody>
        </p:sp>
        <p:sp>
          <p:nvSpPr>
            <p:cNvPr id="53" name="圆角矩形 52">
              <a:extLst>
                <a:ext uri="{FF2B5EF4-FFF2-40B4-BE49-F238E27FC236}">
                  <a16:creationId xmlns:a16="http://schemas.microsoft.com/office/drawing/2014/main" id="{970EA271-728E-874B-92ED-2A3E2CE2342F}"/>
                </a:ext>
              </a:extLst>
            </p:cNvPr>
            <p:cNvSpPr/>
            <p:nvPr/>
          </p:nvSpPr>
          <p:spPr>
            <a:xfrm>
              <a:off x="4502444" y="4437638"/>
              <a:ext cx="270228" cy="141671"/>
            </a:xfrm>
            <a:prstGeom prst="roundRect">
              <a:avLst/>
            </a:prstGeom>
            <a:solidFill>
              <a:srgbClr val="87AE88"/>
            </a:solidFill>
            <a:ln w="1905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35" dirty="0">
                  <a:solidFill>
                    <a:schemeClr val="bg1"/>
                  </a:solidFill>
                  <a:latin typeface="Monaco" pitchFamily="2" charset="77"/>
                </a:rPr>
                <a:t>BART</a:t>
              </a: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B58C543E-579D-6346-9DE5-41F87E9376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4778915" y="4461605"/>
              <a:ext cx="151948" cy="99913"/>
            </a:xfrm>
            <a:prstGeom prst="rect">
              <a:avLst/>
            </a:prstGeom>
          </p:spPr>
        </p:pic>
      </p:grp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D5D88CAC-4408-5B4E-BE0B-C94488862CCB}"/>
              </a:ext>
            </a:extLst>
          </p:cNvPr>
          <p:cNvCxnSpPr>
            <a:cxnSpLocks/>
          </p:cNvCxnSpPr>
          <p:nvPr/>
        </p:nvCxnSpPr>
        <p:spPr>
          <a:xfrm flipV="1">
            <a:off x="2812070" y="3815087"/>
            <a:ext cx="6943520" cy="2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15854010-C67F-7B4A-89E6-3EF976F68641}"/>
              </a:ext>
            </a:extLst>
          </p:cNvPr>
          <p:cNvSpPr/>
          <p:nvPr/>
        </p:nvSpPr>
        <p:spPr>
          <a:xfrm>
            <a:off x="2467678" y="3722136"/>
            <a:ext cx="344392" cy="18591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32" b="1" dirty="0">
                <a:solidFill>
                  <a:schemeClr val="tx1"/>
                </a:solidFill>
              </a:rPr>
              <a:t>2021</a:t>
            </a:r>
            <a:endParaRPr kumimoji="1" lang="zh-CN" altLang="en-US" sz="832" b="1" dirty="0">
              <a:solidFill>
                <a:schemeClr val="tx1"/>
              </a:soli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30EC01D-F36D-E849-B0FE-893BA51AA062}"/>
              </a:ext>
            </a:extLst>
          </p:cNvPr>
          <p:cNvGrpSpPr/>
          <p:nvPr/>
        </p:nvGrpSpPr>
        <p:grpSpPr>
          <a:xfrm>
            <a:off x="3952511" y="4018118"/>
            <a:ext cx="676767" cy="354406"/>
            <a:chOff x="4019987" y="3999571"/>
            <a:chExt cx="655461" cy="343249"/>
          </a:xfrm>
        </p:grpSpPr>
        <p:sp>
          <p:nvSpPr>
            <p:cNvPr id="87" name="圆角矩形 86">
              <a:extLst>
                <a:ext uri="{FF2B5EF4-FFF2-40B4-BE49-F238E27FC236}">
                  <a16:creationId xmlns:a16="http://schemas.microsoft.com/office/drawing/2014/main" id="{09B4F815-0320-824D-9659-BAC4315EACDF}"/>
                </a:ext>
              </a:extLst>
            </p:cNvPr>
            <p:cNvSpPr/>
            <p:nvPr/>
          </p:nvSpPr>
          <p:spPr>
            <a:xfrm>
              <a:off x="4129821" y="3999571"/>
              <a:ext cx="431183" cy="14167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35" dirty="0" err="1">
                  <a:solidFill>
                    <a:schemeClr val="bg1"/>
                  </a:solidFill>
                  <a:latin typeface="Monaco" pitchFamily="2" charset="77"/>
                </a:rPr>
                <a:t>DeBERTa</a:t>
              </a:r>
              <a:endParaRPr kumimoji="1" lang="en-US" altLang="zh-CN" sz="832" b="1" spc="-35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94" name="Picture 30" descr="Microsoft Logo - Free Vectors &amp; PSDs to Download">
              <a:extLst>
                <a:ext uri="{FF2B5EF4-FFF2-40B4-BE49-F238E27FC236}">
                  <a16:creationId xmlns:a16="http://schemas.microsoft.com/office/drawing/2014/main" id="{9A7DC82F-F376-4443-8FE1-0FF112C5D0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3283" y="4024110"/>
              <a:ext cx="92165" cy="92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任意形状 106">
              <a:extLst>
                <a:ext uri="{FF2B5EF4-FFF2-40B4-BE49-F238E27FC236}">
                  <a16:creationId xmlns:a16="http://schemas.microsoft.com/office/drawing/2014/main" id="{0424E508-D860-FF45-9C17-F37AEF948A73}"/>
                </a:ext>
              </a:extLst>
            </p:cNvPr>
            <p:cNvSpPr/>
            <p:nvPr/>
          </p:nvSpPr>
          <p:spPr>
            <a:xfrm flipH="1">
              <a:off x="4019987" y="4140944"/>
              <a:ext cx="345019" cy="201876"/>
            </a:xfrm>
            <a:custGeom>
              <a:avLst/>
              <a:gdLst>
                <a:gd name="connsiteX0" fmla="*/ 470569 w 470569"/>
                <a:gd name="connsiteY0" fmla="*/ 235284 h 235284"/>
                <a:gd name="connsiteX1" fmla="*/ 433137 w 470569"/>
                <a:gd name="connsiteY1" fmla="*/ 133684 h 235284"/>
                <a:gd name="connsiteX2" fmla="*/ 342232 w 470569"/>
                <a:gd name="connsiteY2" fmla="*/ 69516 h 235284"/>
                <a:gd name="connsiteX3" fmla="*/ 96253 w 470569"/>
                <a:gd name="connsiteY3" fmla="*/ 58821 h 235284"/>
                <a:gd name="connsiteX4" fmla="*/ 0 w 470569"/>
                <a:gd name="connsiteY4" fmla="*/ 0 h 23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569" h="235284">
                  <a:moveTo>
                    <a:pt x="470569" y="235284"/>
                  </a:moveTo>
                  <a:cubicBezTo>
                    <a:pt x="462547" y="198298"/>
                    <a:pt x="454526" y="161312"/>
                    <a:pt x="433137" y="133684"/>
                  </a:cubicBezTo>
                  <a:cubicBezTo>
                    <a:pt x="411747" y="106056"/>
                    <a:pt x="398379" y="81993"/>
                    <a:pt x="342232" y="69516"/>
                  </a:cubicBezTo>
                  <a:cubicBezTo>
                    <a:pt x="286085" y="57039"/>
                    <a:pt x="153292" y="70407"/>
                    <a:pt x="96253" y="58821"/>
                  </a:cubicBezTo>
                  <a:cubicBezTo>
                    <a:pt x="39214" y="47235"/>
                    <a:pt x="19607" y="23617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98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CD09CF5-A0BF-6447-BA8F-2CE898CCBC44}"/>
              </a:ext>
            </a:extLst>
          </p:cNvPr>
          <p:cNvGrpSpPr/>
          <p:nvPr/>
        </p:nvGrpSpPr>
        <p:grpSpPr>
          <a:xfrm>
            <a:off x="3124110" y="4118414"/>
            <a:ext cx="805261" cy="393084"/>
            <a:chOff x="3217666" y="4096706"/>
            <a:chExt cx="779910" cy="380709"/>
          </a:xfrm>
        </p:grpSpPr>
        <p:sp>
          <p:nvSpPr>
            <p:cNvPr id="88" name="圆角矩形 87">
              <a:extLst>
                <a:ext uri="{FF2B5EF4-FFF2-40B4-BE49-F238E27FC236}">
                  <a16:creationId xmlns:a16="http://schemas.microsoft.com/office/drawing/2014/main" id="{7BE595D0-2901-9141-BFD5-30AC07019F8A}"/>
                </a:ext>
              </a:extLst>
            </p:cNvPr>
            <p:cNvSpPr/>
            <p:nvPr/>
          </p:nvSpPr>
          <p:spPr>
            <a:xfrm flipH="1">
              <a:off x="3217666" y="4108766"/>
              <a:ext cx="421286" cy="141671"/>
            </a:xfrm>
            <a:prstGeom prst="roundRect">
              <a:avLst/>
            </a:prstGeom>
            <a:solidFill>
              <a:srgbClr val="E4ADB5"/>
            </a:solidFill>
            <a:ln w="19050" cmpd="sng">
              <a:solidFill>
                <a:srgbClr val="E4ADB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35" dirty="0">
                  <a:solidFill>
                    <a:schemeClr val="bg1"/>
                  </a:solidFill>
                  <a:latin typeface="Monaco" pitchFamily="2" charset="77"/>
                </a:rPr>
                <a:t>ELECTRA</a:t>
              </a:r>
            </a:p>
          </p:txBody>
        </p:sp>
        <p:pic>
          <p:nvPicPr>
            <p:cNvPr id="93" name="图形 92">
              <a:extLst>
                <a:ext uri="{FF2B5EF4-FFF2-40B4-BE49-F238E27FC236}">
                  <a16:creationId xmlns:a16="http://schemas.microsoft.com/office/drawing/2014/main" id="{966FD820-E819-4E4F-A34B-2A940BEE0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618895" y="4096706"/>
              <a:ext cx="168840" cy="168840"/>
            </a:xfrm>
            <a:prstGeom prst="rect">
              <a:avLst/>
            </a:prstGeom>
          </p:spPr>
        </p:pic>
        <p:sp>
          <p:nvSpPr>
            <p:cNvPr id="108" name="任意形状 107">
              <a:extLst>
                <a:ext uri="{FF2B5EF4-FFF2-40B4-BE49-F238E27FC236}">
                  <a16:creationId xmlns:a16="http://schemas.microsoft.com/office/drawing/2014/main" id="{8B518B64-20B1-7B4E-95BC-77F06ED88879}"/>
                </a:ext>
              </a:extLst>
            </p:cNvPr>
            <p:cNvSpPr/>
            <p:nvPr/>
          </p:nvSpPr>
          <p:spPr>
            <a:xfrm>
              <a:off x="3427753" y="4243857"/>
              <a:ext cx="569823" cy="233558"/>
            </a:xfrm>
            <a:custGeom>
              <a:avLst/>
              <a:gdLst>
                <a:gd name="connsiteX0" fmla="*/ 1224548 w 1224548"/>
                <a:gd name="connsiteY0" fmla="*/ 347579 h 347579"/>
                <a:gd name="connsiteX1" fmla="*/ 1181769 w 1224548"/>
                <a:gd name="connsiteY1" fmla="*/ 245979 h 347579"/>
                <a:gd name="connsiteX2" fmla="*/ 1064127 w 1224548"/>
                <a:gd name="connsiteY2" fmla="*/ 144379 h 347579"/>
                <a:gd name="connsiteX3" fmla="*/ 770022 w 1224548"/>
                <a:gd name="connsiteY3" fmla="*/ 106948 h 347579"/>
                <a:gd name="connsiteX4" fmla="*/ 133685 w 1224548"/>
                <a:gd name="connsiteY4" fmla="*/ 96253 h 347579"/>
                <a:gd name="connsiteX5" fmla="*/ 0 w 1224548"/>
                <a:gd name="connsiteY5" fmla="*/ 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4548" h="347579">
                  <a:moveTo>
                    <a:pt x="1224548" y="347579"/>
                  </a:moveTo>
                  <a:cubicBezTo>
                    <a:pt x="1216527" y="313712"/>
                    <a:pt x="1208506" y="279846"/>
                    <a:pt x="1181769" y="245979"/>
                  </a:cubicBezTo>
                  <a:cubicBezTo>
                    <a:pt x="1155032" y="212112"/>
                    <a:pt x="1132752" y="167551"/>
                    <a:pt x="1064127" y="144379"/>
                  </a:cubicBezTo>
                  <a:cubicBezTo>
                    <a:pt x="995502" y="121207"/>
                    <a:pt x="925096" y="114969"/>
                    <a:pt x="770022" y="106948"/>
                  </a:cubicBezTo>
                  <a:cubicBezTo>
                    <a:pt x="614948" y="98927"/>
                    <a:pt x="262022" y="114078"/>
                    <a:pt x="133685" y="96253"/>
                  </a:cubicBezTo>
                  <a:cubicBezTo>
                    <a:pt x="5348" y="78428"/>
                    <a:pt x="2674" y="39214"/>
                    <a:pt x="0" y="0"/>
                  </a:cubicBezTo>
                </a:path>
              </a:pathLst>
            </a:custGeom>
            <a:noFill/>
            <a:ln w="22225">
              <a:solidFill>
                <a:srgbClr val="E4ADB5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98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F1152ED8-3605-F842-BE4A-1A35C8366AFC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2816817" y="2750682"/>
            <a:ext cx="6943519" cy="9726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5BBE4FA1-E6AA-064A-9E67-E8E37BBF8830}"/>
              </a:ext>
            </a:extLst>
          </p:cNvPr>
          <p:cNvSpPr/>
          <p:nvPr/>
        </p:nvSpPr>
        <p:spPr>
          <a:xfrm>
            <a:off x="2626373" y="2735262"/>
            <a:ext cx="48025" cy="480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49"/>
          </a:p>
        </p:txBody>
      </p:sp>
      <p:sp>
        <p:nvSpPr>
          <p:cNvPr id="105" name="圆角矩形 104">
            <a:extLst>
              <a:ext uri="{FF2B5EF4-FFF2-40B4-BE49-F238E27FC236}">
                <a16:creationId xmlns:a16="http://schemas.microsoft.com/office/drawing/2014/main" id="{64452868-4479-E541-B308-DB8A62A58377}"/>
              </a:ext>
            </a:extLst>
          </p:cNvPr>
          <p:cNvSpPr/>
          <p:nvPr/>
        </p:nvSpPr>
        <p:spPr>
          <a:xfrm>
            <a:off x="2472420" y="2667455"/>
            <a:ext cx="344392" cy="18591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32" b="1" dirty="0">
                <a:solidFill>
                  <a:schemeClr val="tx1"/>
                </a:solidFill>
              </a:rPr>
              <a:t>2022</a:t>
            </a:r>
            <a:endParaRPr kumimoji="1" lang="zh-CN" altLang="en-US" sz="832" b="1" dirty="0">
              <a:solidFill>
                <a:schemeClr val="tx1"/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ECBC218-4562-3747-8CE9-89932CB6BCC9}"/>
              </a:ext>
            </a:extLst>
          </p:cNvPr>
          <p:cNvGrpSpPr/>
          <p:nvPr/>
        </p:nvGrpSpPr>
        <p:grpSpPr>
          <a:xfrm>
            <a:off x="7737926" y="2772879"/>
            <a:ext cx="808099" cy="504755"/>
            <a:chOff x="7686231" y="2793534"/>
            <a:chExt cx="782659" cy="488865"/>
          </a:xfrm>
        </p:grpSpPr>
        <p:sp>
          <p:nvSpPr>
            <p:cNvPr id="119" name="圆角矩形 251">
              <a:extLst>
                <a:ext uri="{FF2B5EF4-FFF2-40B4-BE49-F238E27FC236}">
                  <a16:creationId xmlns:a16="http://schemas.microsoft.com/office/drawing/2014/main" id="{A49DAAB5-3DEA-9640-8CC0-A8BDAD0DA8EA}"/>
                </a:ext>
              </a:extLst>
            </p:cNvPr>
            <p:cNvSpPr/>
            <p:nvPr/>
          </p:nvSpPr>
          <p:spPr>
            <a:xfrm flipH="1">
              <a:off x="7853473" y="2793534"/>
              <a:ext cx="420230" cy="14167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" altLang="zh-CN" sz="832" b="1" spc="-41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ERNIE3.0</a:t>
              </a:r>
            </a:p>
          </p:txBody>
        </p:sp>
        <p:pic>
          <p:nvPicPr>
            <p:cNvPr id="123" name="Picture 22" descr="Baidu Logo, symbol, meaning, history, PNG, brand">
              <a:extLst>
                <a:ext uri="{FF2B5EF4-FFF2-40B4-BE49-F238E27FC236}">
                  <a16:creationId xmlns:a16="http://schemas.microsoft.com/office/drawing/2014/main" id="{2AF52810-FD33-8945-90F1-58B15C5808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2271" y="2808280"/>
              <a:ext cx="196619" cy="110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" name="任意形状 129">
              <a:extLst>
                <a:ext uri="{FF2B5EF4-FFF2-40B4-BE49-F238E27FC236}">
                  <a16:creationId xmlns:a16="http://schemas.microsoft.com/office/drawing/2014/main" id="{10492158-9803-F347-9CE4-CA9E57F729B0}"/>
                </a:ext>
              </a:extLst>
            </p:cNvPr>
            <p:cNvSpPr/>
            <p:nvPr/>
          </p:nvSpPr>
          <p:spPr>
            <a:xfrm>
              <a:off x="7686231" y="2931584"/>
              <a:ext cx="374715" cy="350815"/>
            </a:xfrm>
            <a:custGeom>
              <a:avLst/>
              <a:gdLst>
                <a:gd name="connsiteX0" fmla="*/ 0 w 904240"/>
                <a:gd name="connsiteY0" fmla="*/ 518160 h 518160"/>
                <a:gd name="connsiteX1" fmla="*/ 101600 w 904240"/>
                <a:gd name="connsiteY1" fmla="*/ 325120 h 518160"/>
                <a:gd name="connsiteX2" fmla="*/ 365760 w 904240"/>
                <a:gd name="connsiteY2" fmla="*/ 193040 h 518160"/>
                <a:gd name="connsiteX3" fmla="*/ 751840 w 904240"/>
                <a:gd name="connsiteY3" fmla="*/ 132080 h 518160"/>
                <a:gd name="connsiteX4" fmla="*/ 904240 w 904240"/>
                <a:gd name="connsiteY4" fmla="*/ 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240" h="518160">
                  <a:moveTo>
                    <a:pt x="0" y="518160"/>
                  </a:moveTo>
                  <a:cubicBezTo>
                    <a:pt x="20320" y="448733"/>
                    <a:pt x="40640" y="379307"/>
                    <a:pt x="101600" y="325120"/>
                  </a:cubicBezTo>
                  <a:cubicBezTo>
                    <a:pt x="162560" y="270933"/>
                    <a:pt x="257387" y="225213"/>
                    <a:pt x="365760" y="193040"/>
                  </a:cubicBezTo>
                  <a:cubicBezTo>
                    <a:pt x="474133" y="160867"/>
                    <a:pt x="662093" y="164253"/>
                    <a:pt x="751840" y="132080"/>
                  </a:cubicBezTo>
                  <a:cubicBezTo>
                    <a:pt x="841587" y="99907"/>
                    <a:pt x="872913" y="49953"/>
                    <a:pt x="90424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75025ED-1127-FF43-9BD2-51C475132E1A}"/>
              </a:ext>
            </a:extLst>
          </p:cNvPr>
          <p:cNvGrpSpPr/>
          <p:nvPr/>
        </p:nvGrpSpPr>
        <p:grpSpPr>
          <a:xfrm>
            <a:off x="6569537" y="2775640"/>
            <a:ext cx="1098628" cy="496411"/>
            <a:chOff x="6554629" y="2796208"/>
            <a:chExt cx="1064042" cy="480783"/>
          </a:xfrm>
        </p:grpSpPr>
        <p:sp>
          <p:nvSpPr>
            <p:cNvPr id="132" name="圆角矩形 199">
              <a:extLst>
                <a:ext uri="{FF2B5EF4-FFF2-40B4-BE49-F238E27FC236}">
                  <a16:creationId xmlns:a16="http://schemas.microsoft.com/office/drawing/2014/main" id="{00E65337-F9CC-044D-8D78-65E9C2E53592}"/>
                </a:ext>
              </a:extLst>
            </p:cNvPr>
            <p:cNvSpPr/>
            <p:nvPr/>
          </p:nvSpPr>
          <p:spPr>
            <a:xfrm>
              <a:off x="6554629" y="2796208"/>
              <a:ext cx="282126" cy="14167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41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GLaM</a:t>
              </a:r>
              <a:endParaRPr kumimoji="1" lang="en-US" altLang="zh-CN" sz="832" b="1" spc="-41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34" name="图形 133">
              <a:extLst>
                <a:ext uri="{FF2B5EF4-FFF2-40B4-BE49-F238E27FC236}">
                  <a16:creationId xmlns:a16="http://schemas.microsoft.com/office/drawing/2014/main" id="{38D8D930-F4B3-1D4B-9240-611528DC0F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6830432" y="2802032"/>
              <a:ext cx="119836" cy="124935"/>
            </a:xfrm>
            <a:prstGeom prst="rect">
              <a:avLst/>
            </a:prstGeom>
          </p:spPr>
        </p:pic>
        <p:sp>
          <p:nvSpPr>
            <p:cNvPr id="138" name="任意形状 137">
              <a:extLst>
                <a:ext uri="{FF2B5EF4-FFF2-40B4-BE49-F238E27FC236}">
                  <a16:creationId xmlns:a16="http://schemas.microsoft.com/office/drawing/2014/main" id="{3738A107-D721-254D-9D9B-851688040FEB}"/>
                </a:ext>
              </a:extLst>
            </p:cNvPr>
            <p:cNvSpPr/>
            <p:nvPr/>
          </p:nvSpPr>
          <p:spPr>
            <a:xfrm>
              <a:off x="6682269" y="2935638"/>
              <a:ext cx="936402" cy="341353"/>
            </a:xfrm>
            <a:custGeom>
              <a:avLst/>
              <a:gdLst>
                <a:gd name="connsiteX0" fmla="*/ 1432560 w 1432560"/>
                <a:gd name="connsiteY0" fmla="*/ 508000 h 508000"/>
                <a:gd name="connsiteX1" fmla="*/ 1412240 w 1432560"/>
                <a:gd name="connsiteY1" fmla="*/ 386080 h 508000"/>
                <a:gd name="connsiteX2" fmla="*/ 1351280 w 1432560"/>
                <a:gd name="connsiteY2" fmla="*/ 294640 h 508000"/>
                <a:gd name="connsiteX3" fmla="*/ 1239520 w 1432560"/>
                <a:gd name="connsiteY3" fmla="*/ 233680 h 508000"/>
                <a:gd name="connsiteX4" fmla="*/ 863600 w 1432560"/>
                <a:gd name="connsiteY4" fmla="*/ 203200 h 508000"/>
                <a:gd name="connsiteX5" fmla="*/ 284480 w 1432560"/>
                <a:gd name="connsiteY5" fmla="*/ 172720 h 508000"/>
                <a:gd name="connsiteX6" fmla="*/ 111760 w 1432560"/>
                <a:gd name="connsiteY6" fmla="*/ 162560 h 508000"/>
                <a:gd name="connsiteX7" fmla="*/ 30480 w 1432560"/>
                <a:gd name="connsiteY7" fmla="*/ 101600 h 508000"/>
                <a:gd name="connsiteX8" fmla="*/ 0 w 1432560"/>
                <a:gd name="connsiteY8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560" h="508000">
                  <a:moveTo>
                    <a:pt x="1432560" y="508000"/>
                  </a:moveTo>
                  <a:cubicBezTo>
                    <a:pt x="1429173" y="464820"/>
                    <a:pt x="1425787" y="421640"/>
                    <a:pt x="1412240" y="386080"/>
                  </a:cubicBezTo>
                  <a:cubicBezTo>
                    <a:pt x="1398693" y="350520"/>
                    <a:pt x="1380067" y="320040"/>
                    <a:pt x="1351280" y="294640"/>
                  </a:cubicBezTo>
                  <a:cubicBezTo>
                    <a:pt x="1322493" y="269240"/>
                    <a:pt x="1320800" y="248920"/>
                    <a:pt x="1239520" y="233680"/>
                  </a:cubicBezTo>
                  <a:cubicBezTo>
                    <a:pt x="1158240" y="218440"/>
                    <a:pt x="1022773" y="213360"/>
                    <a:pt x="863600" y="203200"/>
                  </a:cubicBezTo>
                  <a:cubicBezTo>
                    <a:pt x="704427" y="193040"/>
                    <a:pt x="284480" y="172720"/>
                    <a:pt x="284480" y="172720"/>
                  </a:cubicBezTo>
                  <a:cubicBezTo>
                    <a:pt x="159173" y="165947"/>
                    <a:pt x="154093" y="174413"/>
                    <a:pt x="111760" y="162560"/>
                  </a:cubicBezTo>
                  <a:cubicBezTo>
                    <a:pt x="69427" y="150707"/>
                    <a:pt x="49107" y="128693"/>
                    <a:pt x="30480" y="101600"/>
                  </a:cubicBezTo>
                  <a:cubicBezTo>
                    <a:pt x="11853" y="74507"/>
                    <a:pt x="5926" y="37253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F6C9303-55B3-1444-80FA-87842A4A0A75}"/>
              </a:ext>
            </a:extLst>
          </p:cNvPr>
          <p:cNvGrpSpPr/>
          <p:nvPr/>
        </p:nvGrpSpPr>
        <p:grpSpPr>
          <a:xfrm>
            <a:off x="6634773" y="3093120"/>
            <a:ext cx="1018969" cy="413764"/>
            <a:chOff x="6617812" y="3103690"/>
            <a:chExt cx="986890" cy="400738"/>
          </a:xfrm>
        </p:grpSpPr>
        <p:sp>
          <p:nvSpPr>
            <p:cNvPr id="128" name="圆角矩形 251">
              <a:extLst>
                <a:ext uri="{FF2B5EF4-FFF2-40B4-BE49-F238E27FC236}">
                  <a16:creationId xmlns:a16="http://schemas.microsoft.com/office/drawing/2014/main" id="{D340C76A-1203-0640-854A-8C3C894D4ED8}"/>
                </a:ext>
              </a:extLst>
            </p:cNvPr>
            <p:cNvSpPr/>
            <p:nvPr/>
          </p:nvSpPr>
          <p:spPr>
            <a:xfrm flipH="1">
              <a:off x="6617812" y="3103690"/>
              <a:ext cx="450647" cy="14167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" altLang="zh-CN" sz="832" b="1" spc="-41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Jurassic-1</a:t>
              </a:r>
            </a:p>
          </p:txBody>
        </p:sp>
        <p:pic>
          <p:nvPicPr>
            <p:cNvPr id="133" name="Picture 6" descr="Jurassic-1 Language Models">
              <a:extLst>
                <a:ext uri="{FF2B5EF4-FFF2-40B4-BE49-F238E27FC236}">
                  <a16:creationId xmlns:a16="http://schemas.microsoft.com/office/drawing/2014/main" id="{80AC4F74-66FE-0E47-A5FF-0EC34E8CE0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76" t="19660" r="16188" b="19686"/>
            <a:stretch/>
          </p:blipFill>
          <p:spPr bwMode="auto">
            <a:xfrm>
              <a:off x="7143746" y="3114096"/>
              <a:ext cx="129387" cy="117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7" name="任意形状 146">
              <a:extLst>
                <a:ext uri="{FF2B5EF4-FFF2-40B4-BE49-F238E27FC236}">
                  <a16:creationId xmlns:a16="http://schemas.microsoft.com/office/drawing/2014/main" id="{5D66A333-BB72-0A41-B082-E8C9164F4265}"/>
                </a:ext>
              </a:extLst>
            </p:cNvPr>
            <p:cNvSpPr/>
            <p:nvPr/>
          </p:nvSpPr>
          <p:spPr>
            <a:xfrm>
              <a:off x="6818795" y="3247222"/>
              <a:ext cx="785907" cy="257206"/>
            </a:xfrm>
            <a:custGeom>
              <a:avLst/>
              <a:gdLst>
                <a:gd name="connsiteX0" fmla="*/ 1164266 w 1164266"/>
                <a:gd name="connsiteY0" fmla="*/ 361507 h 361507"/>
                <a:gd name="connsiteX1" fmla="*/ 1137684 w 1164266"/>
                <a:gd name="connsiteY1" fmla="*/ 228600 h 361507"/>
                <a:gd name="connsiteX2" fmla="*/ 1041991 w 1164266"/>
                <a:gd name="connsiteY2" fmla="*/ 175437 h 361507"/>
                <a:gd name="connsiteX3" fmla="*/ 882503 w 1164266"/>
                <a:gd name="connsiteY3" fmla="*/ 164804 h 361507"/>
                <a:gd name="connsiteX4" fmla="*/ 260498 w 1164266"/>
                <a:gd name="connsiteY4" fmla="*/ 159488 h 361507"/>
                <a:gd name="connsiteX5" fmla="*/ 101010 w 1164266"/>
                <a:gd name="connsiteY5" fmla="*/ 138223 h 361507"/>
                <a:gd name="connsiteX6" fmla="*/ 31898 w 1164266"/>
                <a:gd name="connsiteY6" fmla="*/ 90376 h 361507"/>
                <a:gd name="connsiteX7" fmla="*/ 0 w 1164266"/>
                <a:gd name="connsiteY7" fmla="*/ 0 h 36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4266" h="361507">
                  <a:moveTo>
                    <a:pt x="1164266" y="361507"/>
                  </a:moveTo>
                  <a:cubicBezTo>
                    <a:pt x="1161164" y="310559"/>
                    <a:pt x="1158063" y="259612"/>
                    <a:pt x="1137684" y="228600"/>
                  </a:cubicBezTo>
                  <a:cubicBezTo>
                    <a:pt x="1117305" y="197588"/>
                    <a:pt x="1084521" y="186070"/>
                    <a:pt x="1041991" y="175437"/>
                  </a:cubicBezTo>
                  <a:cubicBezTo>
                    <a:pt x="999461" y="164804"/>
                    <a:pt x="1012752" y="167462"/>
                    <a:pt x="882503" y="164804"/>
                  </a:cubicBezTo>
                  <a:cubicBezTo>
                    <a:pt x="752254" y="162146"/>
                    <a:pt x="390747" y="163918"/>
                    <a:pt x="260498" y="159488"/>
                  </a:cubicBezTo>
                  <a:cubicBezTo>
                    <a:pt x="130249" y="155058"/>
                    <a:pt x="139110" y="149742"/>
                    <a:pt x="101010" y="138223"/>
                  </a:cubicBezTo>
                  <a:cubicBezTo>
                    <a:pt x="62910" y="126704"/>
                    <a:pt x="48733" y="113413"/>
                    <a:pt x="31898" y="90376"/>
                  </a:cubicBezTo>
                  <a:cubicBezTo>
                    <a:pt x="15063" y="67339"/>
                    <a:pt x="7531" y="33669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AF81791-BF7F-2040-AD51-FE11856F8DA8}"/>
              </a:ext>
            </a:extLst>
          </p:cNvPr>
          <p:cNvGrpSpPr/>
          <p:nvPr/>
        </p:nvGrpSpPr>
        <p:grpSpPr>
          <a:xfrm>
            <a:off x="6102364" y="2910471"/>
            <a:ext cx="1547695" cy="858286"/>
            <a:chOff x="6102159" y="2926795"/>
            <a:chExt cx="1498971" cy="831266"/>
          </a:xfrm>
        </p:grpSpPr>
        <p:sp>
          <p:nvSpPr>
            <p:cNvPr id="113" name="圆角矩形 190">
              <a:extLst>
                <a:ext uri="{FF2B5EF4-FFF2-40B4-BE49-F238E27FC236}">
                  <a16:creationId xmlns:a16="http://schemas.microsoft.com/office/drawing/2014/main" id="{160C9CCB-7568-E040-A787-CDEF9C220765}"/>
                </a:ext>
              </a:extLst>
            </p:cNvPr>
            <p:cNvSpPr/>
            <p:nvPr/>
          </p:nvSpPr>
          <p:spPr>
            <a:xfrm>
              <a:off x="6102159" y="2941629"/>
              <a:ext cx="403009" cy="14167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4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MT-NLG</a:t>
              </a:r>
            </a:p>
          </p:txBody>
        </p:sp>
        <p:pic>
          <p:nvPicPr>
            <p:cNvPr id="124" name="Picture 32" descr="Nvidia Logo, symbol, meaning, history, PNG, brand">
              <a:extLst>
                <a:ext uri="{FF2B5EF4-FFF2-40B4-BE49-F238E27FC236}">
                  <a16:creationId xmlns:a16="http://schemas.microsoft.com/office/drawing/2014/main" id="{0715BF3B-C7E7-A84B-8E46-9355FCC162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9899" y="3021369"/>
              <a:ext cx="125131" cy="7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30" descr="Microsoft Logo - Free Vectors &amp; PSDs to Download">
              <a:extLst>
                <a:ext uri="{FF2B5EF4-FFF2-40B4-BE49-F238E27FC236}">
                  <a16:creationId xmlns:a16="http://schemas.microsoft.com/office/drawing/2014/main" id="{89D3A58C-F1C9-3F4E-BD2F-9577A5AD60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6915" y="2926795"/>
              <a:ext cx="75431" cy="75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8" name="任意形状 147">
              <a:extLst>
                <a:ext uri="{FF2B5EF4-FFF2-40B4-BE49-F238E27FC236}">
                  <a16:creationId xmlns:a16="http://schemas.microsoft.com/office/drawing/2014/main" id="{0B23EA99-1ACD-3A43-9958-94C9FC3D8699}"/>
                </a:ext>
              </a:extLst>
            </p:cNvPr>
            <p:cNvSpPr/>
            <p:nvPr/>
          </p:nvSpPr>
          <p:spPr>
            <a:xfrm>
              <a:off x="6293667" y="3082896"/>
              <a:ext cx="1307463" cy="675165"/>
            </a:xfrm>
            <a:custGeom>
              <a:avLst/>
              <a:gdLst>
                <a:gd name="connsiteX0" fmla="*/ 1935126 w 1935126"/>
                <a:gd name="connsiteY0" fmla="*/ 983511 h 983511"/>
                <a:gd name="connsiteX1" fmla="*/ 1913861 w 1935126"/>
                <a:gd name="connsiteY1" fmla="*/ 861237 h 983511"/>
                <a:gd name="connsiteX2" fmla="*/ 1844749 w 1935126"/>
                <a:gd name="connsiteY2" fmla="*/ 760228 h 983511"/>
                <a:gd name="connsiteX3" fmla="*/ 1738424 w 1935126"/>
                <a:gd name="connsiteY3" fmla="*/ 691116 h 983511"/>
                <a:gd name="connsiteX4" fmla="*/ 1509824 w 1935126"/>
                <a:gd name="connsiteY4" fmla="*/ 627321 h 983511"/>
                <a:gd name="connsiteX5" fmla="*/ 914400 w 1935126"/>
                <a:gd name="connsiteY5" fmla="*/ 606056 h 983511"/>
                <a:gd name="connsiteX6" fmla="*/ 457200 w 1935126"/>
                <a:gd name="connsiteY6" fmla="*/ 595423 h 983511"/>
                <a:gd name="connsiteX7" fmla="*/ 244549 w 1935126"/>
                <a:gd name="connsiteY7" fmla="*/ 536944 h 983511"/>
                <a:gd name="connsiteX8" fmla="*/ 132907 w 1935126"/>
                <a:gd name="connsiteY8" fmla="*/ 483781 h 983511"/>
                <a:gd name="connsiteX9" fmla="*/ 53163 w 1935126"/>
                <a:gd name="connsiteY9" fmla="*/ 393404 h 983511"/>
                <a:gd name="connsiteX10" fmla="*/ 10633 w 1935126"/>
                <a:gd name="connsiteY10" fmla="*/ 233916 h 983511"/>
                <a:gd name="connsiteX11" fmla="*/ 0 w 1935126"/>
                <a:gd name="connsiteY11" fmla="*/ 0 h 983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5126" h="983511">
                  <a:moveTo>
                    <a:pt x="1935126" y="983511"/>
                  </a:moveTo>
                  <a:cubicBezTo>
                    <a:pt x="1932025" y="940981"/>
                    <a:pt x="1928924" y="898451"/>
                    <a:pt x="1913861" y="861237"/>
                  </a:cubicBezTo>
                  <a:cubicBezTo>
                    <a:pt x="1898798" y="824023"/>
                    <a:pt x="1873988" y="788581"/>
                    <a:pt x="1844749" y="760228"/>
                  </a:cubicBezTo>
                  <a:cubicBezTo>
                    <a:pt x="1815510" y="731875"/>
                    <a:pt x="1794245" y="713267"/>
                    <a:pt x="1738424" y="691116"/>
                  </a:cubicBezTo>
                  <a:cubicBezTo>
                    <a:pt x="1682603" y="668965"/>
                    <a:pt x="1647161" y="641498"/>
                    <a:pt x="1509824" y="627321"/>
                  </a:cubicBezTo>
                  <a:cubicBezTo>
                    <a:pt x="1372487" y="613144"/>
                    <a:pt x="914400" y="606056"/>
                    <a:pt x="914400" y="606056"/>
                  </a:cubicBezTo>
                  <a:cubicBezTo>
                    <a:pt x="738963" y="600740"/>
                    <a:pt x="568842" y="606942"/>
                    <a:pt x="457200" y="595423"/>
                  </a:cubicBezTo>
                  <a:cubicBezTo>
                    <a:pt x="345558" y="583904"/>
                    <a:pt x="298598" y="555551"/>
                    <a:pt x="244549" y="536944"/>
                  </a:cubicBezTo>
                  <a:cubicBezTo>
                    <a:pt x="190500" y="518337"/>
                    <a:pt x="164805" y="507704"/>
                    <a:pt x="132907" y="483781"/>
                  </a:cubicBezTo>
                  <a:cubicBezTo>
                    <a:pt x="101009" y="459858"/>
                    <a:pt x="73542" y="435048"/>
                    <a:pt x="53163" y="393404"/>
                  </a:cubicBezTo>
                  <a:cubicBezTo>
                    <a:pt x="32784" y="351760"/>
                    <a:pt x="19493" y="299483"/>
                    <a:pt x="10633" y="233916"/>
                  </a:cubicBezTo>
                  <a:cubicBezTo>
                    <a:pt x="1773" y="168349"/>
                    <a:pt x="886" y="84174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5056547-1CE7-9444-BE07-702EEFBAAEAE}"/>
              </a:ext>
            </a:extLst>
          </p:cNvPr>
          <p:cNvGrpSpPr/>
          <p:nvPr/>
        </p:nvGrpSpPr>
        <p:grpSpPr>
          <a:xfrm>
            <a:off x="7153611" y="2764382"/>
            <a:ext cx="520545" cy="325739"/>
            <a:chOff x="7120316" y="2785301"/>
            <a:chExt cx="504157" cy="315484"/>
          </a:xfrm>
        </p:grpSpPr>
        <p:sp>
          <p:nvSpPr>
            <p:cNvPr id="115" name="圆角矩形 199">
              <a:extLst>
                <a:ext uri="{FF2B5EF4-FFF2-40B4-BE49-F238E27FC236}">
                  <a16:creationId xmlns:a16="http://schemas.microsoft.com/office/drawing/2014/main" id="{253BCC59-F745-3241-9A30-710257ADB0A5}"/>
                </a:ext>
              </a:extLst>
            </p:cNvPr>
            <p:cNvSpPr/>
            <p:nvPr/>
          </p:nvSpPr>
          <p:spPr>
            <a:xfrm>
              <a:off x="7120316" y="2785301"/>
              <a:ext cx="351851" cy="14167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41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Gopher</a:t>
              </a:r>
            </a:p>
          </p:txBody>
        </p:sp>
        <p:pic>
          <p:nvPicPr>
            <p:cNvPr id="122" name="Picture 16" descr="DeepMind · GitHub">
              <a:extLst>
                <a:ext uri="{FF2B5EF4-FFF2-40B4-BE49-F238E27FC236}">
                  <a16:creationId xmlns:a16="http://schemas.microsoft.com/office/drawing/2014/main" id="{3916F836-985B-B74A-9C2B-93E8639E4B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5478" y="2787400"/>
              <a:ext cx="136594" cy="136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" name="任意形状 139">
              <a:extLst>
                <a:ext uri="{FF2B5EF4-FFF2-40B4-BE49-F238E27FC236}">
                  <a16:creationId xmlns:a16="http://schemas.microsoft.com/office/drawing/2014/main" id="{AB66A1CF-2848-0649-AB7D-5B45B39E7BA3}"/>
                </a:ext>
              </a:extLst>
            </p:cNvPr>
            <p:cNvSpPr/>
            <p:nvPr/>
          </p:nvSpPr>
          <p:spPr>
            <a:xfrm>
              <a:off x="7264276" y="2931327"/>
              <a:ext cx="216900" cy="68090"/>
            </a:xfrm>
            <a:custGeom>
              <a:avLst/>
              <a:gdLst>
                <a:gd name="connsiteX0" fmla="*/ 292176 w 292176"/>
                <a:gd name="connsiteY0" fmla="*/ 102802 h 102802"/>
                <a:gd name="connsiteX1" fmla="*/ 135267 w 292176"/>
                <a:gd name="connsiteY1" fmla="*/ 91981 h 102802"/>
                <a:gd name="connsiteX2" fmla="*/ 37875 w 292176"/>
                <a:gd name="connsiteY2" fmla="*/ 54106 h 102802"/>
                <a:gd name="connsiteX3" fmla="*/ 0 w 292176"/>
                <a:gd name="connsiteY3" fmla="*/ 0 h 102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76" h="102802">
                  <a:moveTo>
                    <a:pt x="292176" y="102802"/>
                  </a:moveTo>
                  <a:cubicBezTo>
                    <a:pt x="234913" y="101449"/>
                    <a:pt x="177650" y="100097"/>
                    <a:pt x="135267" y="91981"/>
                  </a:cubicBezTo>
                  <a:cubicBezTo>
                    <a:pt x="92883" y="83865"/>
                    <a:pt x="60419" y="69436"/>
                    <a:pt x="37875" y="54106"/>
                  </a:cubicBezTo>
                  <a:cubicBezTo>
                    <a:pt x="15331" y="38776"/>
                    <a:pt x="7665" y="19388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  <p:sp>
          <p:nvSpPr>
            <p:cNvPr id="150" name="任意形状 149">
              <a:extLst>
                <a:ext uri="{FF2B5EF4-FFF2-40B4-BE49-F238E27FC236}">
                  <a16:creationId xmlns:a16="http://schemas.microsoft.com/office/drawing/2014/main" id="{8BFC5B06-58B4-E847-8D04-07687C36E862}"/>
                </a:ext>
              </a:extLst>
            </p:cNvPr>
            <p:cNvSpPr/>
            <p:nvPr/>
          </p:nvSpPr>
          <p:spPr>
            <a:xfrm>
              <a:off x="7359194" y="3000816"/>
              <a:ext cx="265279" cy="99969"/>
            </a:xfrm>
            <a:custGeom>
              <a:avLst/>
              <a:gdLst>
                <a:gd name="connsiteX0" fmla="*/ 397042 w 397042"/>
                <a:gd name="connsiteY0" fmla="*/ 118235 h 118235"/>
                <a:gd name="connsiteX1" fmla="*/ 360947 w 397042"/>
                <a:gd name="connsiteY1" fmla="*/ 50056 h 118235"/>
                <a:gd name="connsiteX2" fmla="*/ 300789 w 397042"/>
                <a:gd name="connsiteY2" fmla="*/ 21982 h 118235"/>
                <a:gd name="connsiteX3" fmla="*/ 172452 w 397042"/>
                <a:gd name="connsiteY3" fmla="*/ 1929 h 118235"/>
                <a:gd name="connsiteX4" fmla="*/ 0 w 397042"/>
                <a:gd name="connsiteY4" fmla="*/ 1929 h 11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42" h="118235">
                  <a:moveTo>
                    <a:pt x="397042" y="118235"/>
                  </a:moveTo>
                  <a:cubicBezTo>
                    <a:pt x="387015" y="92166"/>
                    <a:pt x="376989" y="66098"/>
                    <a:pt x="360947" y="50056"/>
                  </a:cubicBezTo>
                  <a:cubicBezTo>
                    <a:pt x="344905" y="34014"/>
                    <a:pt x="332205" y="30003"/>
                    <a:pt x="300789" y="21982"/>
                  </a:cubicBezTo>
                  <a:cubicBezTo>
                    <a:pt x="269373" y="13961"/>
                    <a:pt x="222583" y="5271"/>
                    <a:pt x="172452" y="1929"/>
                  </a:cubicBezTo>
                  <a:cubicBezTo>
                    <a:pt x="122321" y="-1413"/>
                    <a:pt x="61160" y="258"/>
                    <a:pt x="0" y="1929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6F9D97C-C4AE-D849-B80F-0E27C05F7CB1}"/>
              </a:ext>
            </a:extLst>
          </p:cNvPr>
          <p:cNvGrpSpPr/>
          <p:nvPr/>
        </p:nvGrpSpPr>
        <p:grpSpPr>
          <a:xfrm>
            <a:off x="7736758" y="2730941"/>
            <a:ext cx="1181849" cy="672966"/>
            <a:chOff x="7685100" y="2752917"/>
            <a:chExt cx="1144643" cy="651780"/>
          </a:xfrm>
        </p:grpSpPr>
        <p:sp>
          <p:nvSpPr>
            <p:cNvPr id="114" name="圆角矩形 197">
              <a:extLst>
                <a:ext uri="{FF2B5EF4-FFF2-40B4-BE49-F238E27FC236}">
                  <a16:creationId xmlns:a16="http://schemas.microsoft.com/office/drawing/2014/main" id="{3427AD8D-45AE-5245-9CC9-6E37AF9BB673}"/>
                </a:ext>
              </a:extLst>
            </p:cNvPr>
            <p:cNvSpPr/>
            <p:nvPr/>
          </p:nvSpPr>
          <p:spPr>
            <a:xfrm>
              <a:off x="8449042" y="2752917"/>
              <a:ext cx="220597" cy="212470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416" b="1" spc="-41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Anthropic</a:t>
              </a:r>
              <a:endParaRPr kumimoji="1" lang="en-US" altLang="zh-CN" sz="832" b="1" spc="-41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  <a:p>
              <a:pPr algn="ctr"/>
              <a:r>
                <a:rPr kumimoji="1" lang="en-US" altLang="zh-CN" sz="832" b="1" spc="-41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LM</a:t>
              </a:r>
            </a:p>
          </p:txBody>
        </p:sp>
        <p:sp>
          <p:nvSpPr>
            <p:cNvPr id="145" name="任意形状 144">
              <a:extLst>
                <a:ext uri="{FF2B5EF4-FFF2-40B4-BE49-F238E27FC236}">
                  <a16:creationId xmlns:a16="http://schemas.microsoft.com/office/drawing/2014/main" id="{C349E46D-5311-DE43-B737-97B9B3434F64}"/>
                </a:ext>
              </a:extLst>
            </p:cNvPr>
            <p:cNvSpPr/>
            <p:nvPr/>
          </p:nvSpPr>
          <p:spPr>
            <a:xfrm>
              <a:off x="8370151" y="2959776"/>
              <a:ext cx="210423" cy="134671"/>
            </a:xfrm>
            <a:custGeom>
              <a:avLst/>
              <a:gdLst>
                <a:gd name="connsiteX0" fmla="*/ 0 w 313150"/>
                <a:gd name="connsiteY0" fmla="*/ 200416 h 200416"/>
                <a:gd name="connsiteX1" fmla="*/ 169101 w 313150"/>
                <a:gd name="connsiteY1" fmla="*/ 175364 h 200416"/>
                <a:gd name="connsiteX2" fmla="*/ 275572 w 313150"/>
                <a:gd name="connsiteY2" fmla="*/ 100208 h 200416"/>
                <a:gd name="connsiteX3" fmla="*/ 313150 w 313150"/>
                <a:gd name="connsiteY3" fmla="*/ 0 h 20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150" h="200416">
                  <a:moveTo>
                    <a:pt x="0" y="200416"/>
                  </a:moveTo>
                  <a:cubicBezTo>
                    <a:pt x="61586" y="196240"/>
                    <a:pt x="123172" y="192065"/>
                    <a:pt x="169101" y="175364"/>
                  </a:cubicBezTo>
                  <a:cubicBezTo>
                    <a:pt x="215030" y="158663"/>
                    <a:pt x="251564" y="129435"/>
                    <a:pt x="275572" y="100208"/>
                  </a:cubicBezTo>
                  <a:cubicBezTo>
                    <a:pt x="299580" y="70981"/>
                    <a:pt x="306365" y="35490"/>
                    <a:pt x="31315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 dirty="0"/>
            </a:p>
          </p:txBody>
        </p:sp>
        <p:sp>
          <p:nvSpPr>
            <p:cNvPr id="146" name="任意形状 145">
              <a:extLst>
                <a:ext uri="{FF2B5EF4-FFF2-40B4-BE49-F238E27FC236}">
                  <a16:creationId xmlns:a16="http://schemas.microsoft.com/office/drawing/2014/main" id="{04F57991-D2F4-614E-B4B6-209F737DF5E3}"/>
                </a:ext>
              </a:extLst>
            </p:cNvPr>
            <p:cNvSpPr/>
            <p:nvPr/>
          </p:nvSpPr>
          <p:spPr>
            <a:xfrm>
              <a:off x="7685100" y="3101094"/>
              <a:ext cx="690337" cy="303603"/>
            </a:xfrm>
            <a:custGeom>
              <a:avLst/>
              <a:gdLst>
                <a:gd name="connsiteX0" fmla="*/ 0 w 1027356"/>
                <a:gd name="connsiteY0" fmla="*/ 451821 h 451821"/>
                <a:gd name="connsiteX1" fmla="*/ 69925 w 1027356"/>
                <a:gd name="connsiteY1" fmla="*/ 247425 h 451821"/>
                <a:gd name="connsiteX2" fmla="*/ 199017 w 1027356"/>
                <a:gd name="connsiteY2" fmla="*/ 139849 h 451821"/>
                <a:gd name="connsiteX3" fmla="*/ 365760 w 1027356"/>
                <a:gd name="connsiteY3" fmla="*/ 86061 h 451821"/>
                <a:gd name="connsiteX4" fmla="*/ 602429 w 1027356"/>
                <a:gd name="connsiteY4" fmla="*/ 37651 h 451821"/>
                <a:gd name="connsiteX5" fmla="*/ 1027356 w 1027356"/>
                <a:gd name="connsiteY5" fmla="*/ 0 h 451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7356" h="451821">
                  <a:moveTo>
                    <a:pt x="0" y="451821"/>
                  </a:moveTo>
                  <a:cubicBezTo>
                    <a:pt x="18377" y="375620"/>
                    <a:pt x="36755" y="299420"/>
                    <a:pt x="69925" y="247425"/>
                  </a:cubicBezTo>
                  <a:cubicBezTo>
                    <a:pt x="103095" y="195430"/>
                    <a:pt x="149711" y="166743"/>
                    <a:pt x="199017" y="139849"/>
                  </a:cubicBezTo>
                  <a:cubicBezTo>
                    <a:pt x="248323" y="112955"/>
                    <a:pt x="298525" y="103094"/>
                    <a:pt x="365760" y="86061"/>
                  </a:cubicBezTo>
                  <a:cubicBezTo>
                    <a:pt x="432995" y="69028"/>
                    <a:pt x="492163" y="51994"/>
                    <a:pt x="602429" y="37651"/>
                  </a:cubicBezTo>
                  <a:cubicBezTo>
                    <a:pt x="712695" y="23308"/>
                    <a:pt x="870025" y="11654"/>
                    <a:pt x="1027356" y="0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  <p:pic>
          <p:nvPicPr>
            <p:cNvPr id="153" name="Picture 2" descr="Claude">
              <a:extLst>
                <a:ext uri="{FF2B5EF4-FFF2-40B4-BE49-F238E27FC236}">
                  <a16:creationId xmlns:a16="http://schemas.microsoft.com/office/drawing/2014/main" id="{54E02607-E221-4647-9BE0-170750DF2C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6856" y="2799146"/>
              <a:ext cx="122887" cy="122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B04B95E-5F45-A14E-946B-37F19055D36C}"/>
              </a:ext>
            </a:extLst>
          </p:cNvPr>
          <p:cNvGrpSpPr/>
          <p:nvPr/>
        </p:nvGrpSpPr>
        <p:grpSpPr>
          <a:xfrm>
            <a:off x="7604793" y="3484994"/>
            <a:ext cx="1390369" cy="806945"/>
            <a:chOff x="7557294" y="3483227"/>
            <a:chExt cx="1346598" cy="781541"/>
          </a:xfrm>
        </p:grpSpPr>
        <p:sp>
          <p:nvSpPr>
            <p:cNvPr id="117" name="圆角矩形 186">
              <a:extLst>
                <a:ext uri="{FF2B5EF4-FFF2-40B4-BE49-F238E27FC236}">
                  <a16:creationId xmlns:a16="http://schemas.microsoft.com/office/drawing/2014/main" id="{3A734D5E-4DF5-F44C-8B45-951D6C37D57C}"/>
                </a:ext>
              </a:extLst>
            </p:cNvPr>
            <p:cNvSpPr/>
            <p:nvPr/>
          </p:nvSpPr>
          <p:spPr>
            <a:xfrm flipH="1">
              <a:off x="8345854" y="3483995"/>
              <a:ext cx="436132" cy="14167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35" dirty="0">
                  <a:solidFill>
                    <a:schemeClr val="bg1"/>
                  </a:solidFill>
                  <a:latin typeface="Monaco" pitchFamily="2" charset="77"/>
                </a:rPr>
                <a:t>GPT-Neo</a:t>
              </a:r>
            </a:p>
          </p:txBody>
        </p:sp>
        <p:pic>
          <p:nvPicPr>
            <p:cNvPr id="125" name="Picture 34" descr="Announcing GPT-NeoX-20B | EleutherAI Blog">
              <a:extLst>
                <a:ext uri="{FF2B5EF4-FFF2-40B4-BE49-F238E27FC236}">
                  <a16:creationId xmlns:a16="http://schemas.microsoft.com/office/drawing/2014/main" id="{B05884BD-C47D-1941-8118-6014C0AB38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1005" y="3483227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5" name="任意形状 154">
              <a:extLst>
                <a:ext uri="{FF2B5EF4-FFF2-40B4-BE49-F238E27FC236}">
                  <a16:creationId xmlns:a16="http://schemas.microsoft.com/office/drawing/2014/main" id="{28AA2980-3355-C64C-95DD-DA026D5FED5B}"/>
                </a:ext>
              </a:extLst>
            </p:cNvPr>
            <p:cNvSpPr/>
            <p:nvPr/>
          </p:nvSpPr>
          <p:spPr>
            <a:xfrm>
              <a:off x="7557294" y="3950233"/>
              <a:ext cx="830892" cy="314535"/>
            </a:xfrm>
            <a:custGeom>
              <a:avLst/>
              <a:gdLst>
                <a:gd name="connsiteX0" fmla="*/ 0 w 1569720"/>
                <a:gd name="connsiteY0" fmla="*/ 426720 h 426720"/>
                <a:gd name="connsiteX1" fmla="*/ 289560 w 1569720"/>
                <a:gd name="connsiteY1" fmla="*/ 137160 h 426720"/>
                <a:gd name="connsiteX2" fmla="*/ 731520 w 1569720"/>
                <a:gd name="connsiteY2" fmla="*/ 45720 h 426720"/>
                <a:gd name="connsiteX3" fmla="*/ 1569720 w 1569720"/>
                <a:gd name="connsiteY3" fmla="*/ 0 h 42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9720" h="426720">
                  <a:moveTo>
                    <a:pt x="0" y="426720"/>
                  </a:moveTo>
                  <a:cubicBezTo>
                    <a:pt x="83820" y="313690"/>
                    <a:pt x="167640" y="200660"/>
                    <a:pt x="289560" y="137160"/>
                  </a:cubicBezTo>
                  <a:cubicBezTo>
                    <a:pt x="411480" y="73660"/>
                    <a:pt x="518160" y="68580"/>
                    <a:pt x="731520" y="45720"/>
                  </a:cubicBezTo>
                  <a:cubicBezTo>
                    <a:pt x="944880" y="22860"/>
                    <a:pt x="1257300" y="11430"/>
                    <a:pt x="1569720" y="0"/>
                  </a:cubicBezTo>
                </a:path>
              </a:pathLst>
            </a:cu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 dirty="0"/>
            </a:p>
          </p:txBody>
        </p:sp>
        <p:sp>
          <p:nvSpPr>
            <p:cNvPr id="156" name="任意形状 155">
              <a:extLst>
                <a:ext uri="{FF2B5EF4-FFF2-40B4-BE49-F238E27FC236}">
                  <a16:creationId xmlns:a16="http://schemas.microsoft.com/office/drawing/2014/main" id="{309F6922-96C5-F142-B033-2A108A36C752}"/>
                </a:ext>
              </a:extLst>
            </p:cNvPr>
            <p:cNvSpPr/>
            <p:nvPr/>
          </p:nvSpPr>
          <p:spPr>
            <a:xfrm>
              <a:off x="8314982" y="3627019"/>
              <a:ext cx="240025" cy="331965"/>
            </a:xfrm>
            <a:custGeom>
              <a:avLst/>
              <a:gdLst>
                <a:gd name="connsiteX0" fmla="*/ 0 w 442836"/>
                <a:gd name="connsiteY0" fmla="*/ 423949 h 423949"/>
                <a:gd name="connsiteX1" fmla="*/ 207818 w 442836"/>
                <a:gd name="connsiteY1" fmla="*/ 374073 h 423949"/>
                <a:gd name="connsiteX2" fmla="*/ 357447 w 442836"/>
                <a:gd name="connsiteY2" fmla="*/ 266007 h 423949"/>
                <a:gd name="connsiteX3" fmla="*/ 432262 w 442836"/>
                <a:gd name="connsiteY3" fmla="*/ 99753 h 423949"/>
                <a:gd name="connsiteX4" fmla="*/ 440574 w 442836"/>
                <a:gd name="connsiteY4" fmla="*/ 0 h 423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36" h="423949">
                  <a:moveTo>
                    <a:pt x="0" y="423949"/>
                  </a:moveTo>
                  <a:cubicBezTo>
                    <a:pt x="74122" y="412173"/>
                    <a:pt x="148244" y="400397"/>
                    <a:pt x="207818" y="374073"/>
                  </a:cubicBezTo>
                  <a:cubicBezTo>
                    <a:pt x="267393" y="347749"/>
                    <a:pt x="320040" y="311727"/>
                    <a:pt x="357447" y="266007"/>
                  </a:cubicBezTo>
                  <a:cubicBezTo>
                    <a:pt x="394854" y="220287"/>
                    <a:pt x="418408" y="144087"/>
                    <a:pt x="432262" y="99753"/>
                  </a:cubicBezTo>
                  <a:cubicBezTo>
                    <a:pt x="446117" y="55418"/>
                    <a:pt x="443345" y="27709"/>
                    <a:pt x="440574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E26B43F-C536-6146-A009-C04D94BD5EB1}"/>
              </a:ext>
            </a:extLst>
          </p:cNvPr>
          <p:cNvGrpSpPr/>
          <p:nvPr/>
        </p:nvGrpSpPr>
        <p:grpSpPr>
          <a:xfrm>
            <a:off x="5494358" y="2794825"/>
            <a:ext cx="2069489" cy="1758536"/>
            <a:chOff x="5513299" y="2814789"/>
            <a:chExt cx="2004338" cy="1703175"/>
          </a:xfrm>
        </p:grpSpPr>
        <p:sp>
          <p:nvSpPr>
            <p:cNvPr id="120" name="圆角矩形 279">
              <a:extLst>
                <a:ext uri="{FF2B5EF4-FFF2-40B4-BE49-F238E27FC236}">
                  <a16:creationId xmlns:a16="http://schemas.microsoft.com/office/drawing/2014/main" id="{1E32332E-DBDC-E047-9FDC-50AFC3568280}"/>
                </a:ext>
              </a:extLst>
            </p:cNvPr>
            <p:cNvSpPr/>
            <p:nvPr/>
          </p:nvSpPr>
          <p:spPr>
            <a:xfrm flipH="1">
              <a:off x="5513299" y="2814789"/>
              <a:ext cx="312358" cy="14167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41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CodeX</a:t>
              </a:r>
              <a:endParaRPr kumimoji="1" lang="en-US" altLang="zh-CN" sz="832" b="1" spc="-41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21" name="Picture 14" descr="Open Ai Logo PNG Vectors Free Download">
              <a:extLst>
                <a:ext uri="{FF2B5EF4-FFF2-40B4-BE49-F238E27FC236}">
                  <a16:creationId xmlns:a16="http://schemas.microsoft.com/office/drawing/2014/main" id="{7867FDDB-ECBF-8441-9325-66D1CB65E7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8400" y="2820588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" name="任意形状 142">
              <a:extLst>
                <a:ext uri="{FF2B5EF4-FFF2-40B4-BE49-F238E27FC236}">
                  <a16:creationId xmlns:a16="http://schemas.microsoft.com/office/drawing/2014/main" id="{1C30CEF4-3233-5246-A7C5-C549CF7D2F15}"/>
                </a:ext>
              </a:extLst>
            </p:cNvPr>
            <p:cNvSpPr/>
            <p:nvPr/>
          </p:nvSpPr>
          <p:spPr>
            <a:xfrm>
              <a:off x="5653352" y="2964453"/>
              <a:ext cx="382070" cy="289460"/>
            </a:xfrm>
            <a:custGeom>
              <a:avLst/>
              <a:gdLst>
                <a:gd name="connsiteX0" fmla="*/ 570016 w 570016"/>
                <a:gd name="connsiteY0" fmla="*/ 362198 h 362198"/>
                <a:gd name="connsiteX1" fmla="*/ 534390 w 570016"/>
                <a:gd name="connsiteY1" fmla="*/ 249382 h 362198"/>
                <a:gd name="connsiteX2" fmla="*/ 463138 w 570016"/>
                <a:gd name="connsiteY2" fmla="*/ 178130 h 362198"/>
                <a:gd name="connsiteX3" fmla="*/ 326571 w 570016"/>
                <a:gd name="connsiteY3" fmla="*/ 154379 h 362198"/>
                <a:gd name="connsiteX4" fmla="*/ 124691 w 570016"/>
                <a:gd name="connsiteY4" fmla="*/ 142504 h 362198"/>
                <a:gd name="connsiteX5" fmla="*/ 23751 w 570016"/>
                <a:gd name="connsiteY5" fmla="*/ 83127 h 362198"/>
                <a:gd name="connsiteX6" fmla="*/ 0 w 570016"/>
                <a:gd name="connsiteY6" fmla="*/ 0 h 36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016" h="362198">
                  <a:moveTo>
                    <a:pt x="570016" y="362198"/>
                  </a:moveTo>
                  <a:cubicBezTo>
                    <a:pt x="561109" y="321129"/>
                    <a:pt x="552203" y="280060"/>
                    <a:pt x="534390" y="249382"/>
                  </a:cubicBezTo>
                  <a:cubicBezTo>
                    <a:pt x="516577" y="218704"/>
                    <a:pt x="497774" y="193964"/>
                    <a:pt x="463138" y="178130"/>
                  </a:cubicBezTo>
                  <a:cubicBezTo>
                    <a:pt x="428502" y="162296"/>
                    <a:pt x="382979" y="160317"/>
                    <a:pt x="326571" y="154379"/>
                  </a:cubicBezTo>
                  <a:cubicBezTo>
                    <a:pt x="270163" y="148441"/>
                    <a:pt x="175161" y="154379"/>
                    <a:pt x="124691" y="142504"/>
                  </a:cubicBezTo>
                  <a:cubicBezTo>
                    <a:pt x="74221" y="130629"/>
                    <a:pt x="44533" y="106878"/>
                    <a:pt x="23751" y="83127"/>
                  </a:cubicBezTo>
                  <a:cubicBezTo>
                    <a:pt x="2969" y="59376"/>
                    <a:pt x="1484" y="29688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  <p:sp>
          <p:nvSpPr>
            <p:cNvPr id="154" name="任意形状 153">
              <a:extLst>
                <a:ext uri="{FF2B5EF4-FFF2-40B4-BE49-F238E27FC236}">
                  <a16:creationId xmlns:a16="http://schemas.microsoft.com/office/drawing/2014/main" id="{6FAA2477-091F-D24F-AD6B-8A4696DCEA79}"/>
                </a:ext>
              </a:extLst>
            </p:cNvPr>
            <p:cNvSpPr/>
            <p:nvPr/>
          </p:nvSpPr>
          <p:spPr>
            <a:xfrm rot="240502">
              <a:off x="6113868" y="3819455"/>
              <a:ext cx="1403769" cy="698509"/>
            </a:xfrm>
            <a:custGeom>
              <a:avLst/>
              <a:gdLst>
                <a:gd name="connsiteX0" fmla="*/ 2060154 w 2060154"/>
                <a:gd name="connsiteY0" fmla="*/ 969484 h 969484"/>
                <a:gd name="connsiteX1" fmla="*/ 1972019 w 2060154"/>
                <a:gd name="connsiteY1" fmla="*/ 738130 h 969484"/>
                <a:gd name="connsiteX2" fmla="*/ 1663547 w 2060154"/>
                <a:gd name="connsiteY2" fmla="*/ 605927 h 969484"/>
                <a:gd name="connsiteX3" fmla="*/ 1068636 w 2060154"/>
                <a:gd name="connsiteY3" fmla="*/ 550843 h 969484"/>
                <a:gd name="connsiteX4" fmla="*/ 594910 w 2060154"/>
                <a:gd name="connsiteY4" fmla="*/ 506776 h 969484"/>
                <a:gd name="connsiteX5" fmla="*/ 242371 w 2060154"/>
                <a:gd name="connsiteY5" fmla="*/ 352540 h 969484"/>
                <a:gd name="connsiteX6" fmla="*/ 0 w 2060154"/>
                <a:gd name="connsiteY6" fmla="*/ 0 h 96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0154" h="969484">
                  <a:moveTo>
                    <a:pt x="2060154" y="969484"/>
                  </a:moveTo>
                  <a:cubicBezTo>
                    <a:pt x="2049137" y="884103"/>
                    <a:pt x="2038120" y="798723"/>
                    <a:pt x="1972019" y="738130"/>
                  </a:cubicBezTo>
                  <a:cubicBezTo>
                    <a:pt x="1905918" y="677537"/>
                    <a:pt x="1814111" y="637141"/>
                    <a:pt x="1663547" y="605927"/>
                  </a:cubicBezTo>
                  <a:cubicBezTo>
                    <a:pt x="1512983" y="574713"/>
                    <a:pt x="1068636" y="550843"/>
                    <a:pt x="1068636" y="550843"/>
                  </a:cubicBezTo>
                  <a:cubicBezTo>
                    <a:pt x="890530" y="534318"/>
                    <a:pt x="732621" y="539826"/>
                    <a:pt x="594910" y="506776"/>
                  </a:cubicBezTo>
                  <a:cubicBezTo>
                    <a:pt x="457199" y="473725"/>
                    <a:pt x="341523" y="437003"/>
                    <a:pt x="242371" y="352540"/>
                  </a:cubicBezTo>
                  <a:cubicBezTo>
                    <a:pt x="143219" y="268077"/>
                    <a:pt x="71609" y="134038"/>
                    <a:pt x="0" y="0"/>
                  </a:cubicBezTo>
                </a:path>
              </a:pathLst>
            </a:custGeom>
            <a:noFill/>
            <a:ln w="50800">
              <a:solidFill>
                <a:schemeClr val="tx2">
                  <a:lumMod val="60000"/>
                  <a:lumOff val="40000"/>
                </a:schemeClr>
              </a:solidFill>
              <a:tailEnd type="non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110">
                <a:solidFill>
                  <a:schemeClr val="tx1"/>
                </a:solidFill>
                <a:latin typeface="Monaco" pitchFamily="2" charset="77"/>
              </a:endParaRPr>
            </a:p>
          </p:txBody>
        </p:sp>
        <p:sp>
          <p:nvSpPr>
            <p:cNvPr id="158" name="任意形状 157">
              <a:extLst>
                <a:ext uri="{FF2B5EF4-FFF2-40B4-BE49-F238E27FC236}">
                  <a16:creationId xmlns:a16="http://schemas.microsoft.com/office/drawing/2014/main" id="{26DFCE46-21EE-8143-A586-8886F0799B7A}"/>
                </a:ext>
              </a:extLst>
            </p:cNvPr>
            <p:cNvSpPr/>
            <p:nvPr/>
          </p:nvSpPr>
          <p:spPr>
            <a:xfrm>
              <a:off x="6041472" y="3235763"/>
              <a:ext cx="99746" cy="538629"/>
            </a:xfrm>
            <a:custGeom>
              <a:avLst/>
              <a:gdLst>
                <a:gd name="connsiteX0" fmla="*/ 148442 w 148442"/>
                <a:gd name="connsiteY0" fmla="*/ 801585 h 801585"/>
                <a:gd name="connsiteX1" fmla="*/ 65315 w 148442"/>
                <a:gd name="connsiteY1" fmla="*/ 445325 h 801585"/>
                <a:gd name="connsiteX2" fmla="*/ 0 w 148442"/>
                <a:gd name="connsiteY2" fmla="*/ 0 h 801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442" h="801585">
                  <a:moveTo>
                    <a:pt x="148442" y="801585"/>
                  </a:moveTo>
                  <a:cubicBezTo>
                    <a:pt x="119248" y="690254"/>
                    <a:pt x="90055" y="578923"/>
                    <a:pt x="65315" y="445325"/>
                  </a:cubicBezTo>
                  <a:cubicBezTo>
                    <a:pt x="40575" y="311727"/>
                    <a:pt x="20287" y="155863"/>
                    <a:pt x="0" y="0"/>
                  </a:cubicBezTo>
                </a:path>
              </a:pathLst>
            </a:custGeom>
            <a:noFill/>
            <a:ln w="50800">
              <a:solidFill>
                <a:schemeClr val="tx2">
                  <a:lumMod val="60000"/>
                  <a:lumOff val="40000"/>
                </a:schemeClr>
              </a:solidFill>
              <a:tailEnd type="non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110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851146E-606C-0E4D-8060-FE44F251C7DF}"/>
              </a:ext>
            </a:extLst>
          </p:cNvPr>
          <p:cNvGrpSpPr/>
          <p:nvPr/>
        </p:nvGrpSpPr>
        <p:grpSpPr>
          <a:xfrm>
            <a:off x="8389125" y="3248627"/>
            <a:ext cx="889882" cy="727224"/>
            <a:chOff x="8316930" y="3254301"/>
            <a:chExt cx="861867" cy="704330"/>
          </a:xfrm>
        </p:grpSpPr>
        <p:sp>
          <p:nvSpPr>
            <p:cNvPr id="118" name="圆角矩形 236">
              <a:extLst>
                <a:ext uri="{FF2B5EF4-FFF2-40B4-BE49-F238E27FC236}">
                  <a16:creationId xmlns:a16="http://schemas.microsoft.com/office/drawing/2014/main" id="{8B2712B4-D65D-2847-9B61-C52CCFBFBC34}"/>
                </a:ext>
              </a:extLst>
            </p:cNvPr>
            <p:cNvSpPr/>
            <p:nvPr/>
          </p:nvSpPr>
          <p:spPr>
            <a:xfrm flipH="1">
              <a:off x="8749535" y="3254301"/>
              <a:ext cx="285688" cy="14167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35" dirty="0">
                  <a:solidFill>
                    <a:schemeClr val="bg1"/>
                  </a:solidFill>
                  <a:latin typeface="Monaco" pitchFamily="2" charset="77"/>
                </a:rPr>
                <a:t>GPT-J</a:t>
              </a:r>
            </a:p>
          </p:txBody>
        </p:sp>
        <p:pic>
          <p:nvPicPr>
            <p:cNvPr id="129" name="Picture 34" descr="Announcing GPT-NeoX-20B | EleutherAI Blog">
              <a:extLst>
                <a:ext uri="{FF2B5EF4-FFF2-40B4-BE49-F238E27FC236}">
                  <a16:creationId xmlns:a16="http://schemas.microsoft.com/office/drawing/2014/main" id="{89F47075-B109-3347-BA54-B514D8ABD6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5910" y="3258051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7" name="任意形状 156">
              <a:extLst>
                <a:ext uri="{FF2B5EF4-FFF2-40B4-BE49-F238E27FC236}">
                  <a16:creationId xmlns:a16="http://schemas.microsoft.com/office/drawing/2014/main" id="{3865D217-089B-C948-A82C-C372C1F51057}"/>
                </a:ext>
              </a:extLst>
            </p:cNvPr>
            <p:cNvSpPr/>
            <p:nvPr/>
          </p:nvSpPr>
          <p:spPr>
            <a:xfrm>
              <a:off x="8316930" y="3898640"/>
              <a:ext cx="464075" cy="59991"/>
            </a:xfrm>
            <a:custGeom>
              <a:avLst/>
              <a:gdLst>
                <a:gd name="connsiteX0" fmla="*/ 0 w 997528"/>
                <a:gd name="connsiteY0" fmla="*/ 365760 h 367607"/>
                <a:gd name="connsiteX1" fmla="*/ 290946 w 997528"/>
                <a:gd name="connsiteY1" fmla="*/ 349135 h 367607"/>
                <a:gd name="connsiteX2" fmla="*/ 756458 w 997528"/>
                <a:gd name="connsiteY2" fmla="*/ 232756 h 367607"/>
                <a:gd name="connsiteX3" fmla="*/ 997528 w 997528"/>
                <a:gd name="connsiteY3" fmla="*/ 0 h 36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528" h="367607">
                  <a:moveTo>
                    <a:pt x="0" y="365760"/>
                  </a:moveTo>
                  <a:cubicBezTo>
                    <a:pt x="82435" y="368531"/>
                    <a:pt x="164870" y="371302"/>
                    <a:pt x="290946" y="349135"/>
                  </a:cubicBezTo>
                  <a:cubicBezTo>
                    <a:pt x="417022" y="326968"/>
                    <a:pt x="638695" y="290945"/>
                    <a:pt x="756458" y="232756"/>
                  </a:cubicBezTo>
                  <a:cubicBezTo>
                    <a:pt x="874221" y="174567"/>
                    <a:pt x="935874" y="87283"/>
                    <a:pt x="997528" y="0"/>
                  </a:cubicBezTo>
                </a:path>
              </a:pathLst>
            </a:custGeom>
            <a:noFill/>
            <a:ln w="317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 dirty="0"/>
            </a:p>
          </p:txBody>
        </p:sp>
        <p:sp>
          <p:nvSpPr>
            <p:cNvPr id="159" name="任意形状 158">
              <a:extLst>
                <a:ext uri="{FF2B5EF4-FFF2-40B4-BE49-F238E27FC236}">
                  <a16:creationId xmlns:a16="http://schemas.microsoft.com/office/drawing/2014/main" id="{5F751B7A-BCC1-1C4A-9AED-B25750D6CC9F}"/>
                </a:ext>
              </a:extLst>
            </p:cNvPr>
            <p:cNvSpPr/>
            <p:nvPr/>
          </p:nvSpPr>
          <p:spPr>
            <a:xfrm>
              <a:off x="8762679" y="3397953"/>
              <a:ext cx="153036" cy="507219"/>
            </a:xfrm>
            <a:custGeom>
              <a:avLst/>
              <a:gdLst>
                <a:gd name="connsiteX0" fmla="*/ 0 w 227748"/>
                <a:gd name="connsiteY0" fmla="*/ 754840 h 754840"/>
                <a:gd name="connsiteX1" fmla="*/ 98191 w 227748"/>
                <a:gd name="connsiteY1" fmla="*/ 662787 h 754840"/>
                <a:gd name="connsiteX2" fmla="*/ 177970 w 227748"/>
                <a:gd name="connsiteY2" fmla="*/ 527775 h 754840"/>
                <a:gd name="connsiteX3" fmla="*/ 220929 w 227748"/>
                <a:gd name="connsiteY3" fmla="*/ 312983 h 754840"/>
                <a:gd name="connsiteX4" fmla="*/ 227066 w 227748"/>
                <a:gd name="connsiteY4" fmla="*/ 0 h 75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748" h="754840">
                  <a:moveTo>
                    <a:pt x="0" y="754840"/>
                  </a:moveTo>
                  <a:cubicBezTo>
                    <a:pt x="34264" y="727735"/>
                    <a:pt x="68529" y="700631"/>
                    <a:pt x="98191" y="662787"/>
                  </a:cubicBezTo>
                  <a:cubicBezTo>
                    <a:pt x="127853" y="624943"/>
                    <a:pt x="157514" y="586076"/>
                    <a:pt x="177970" y="527775"/>
                  </a:cubicBezTo>
                  <a:cubicBezTo>
                    <a:pt x="198426" y="469474"/>
                    <a:pt x="212746" y="400945"/>
                    <a:pt x="220929" y="312983"/>
                  </a:cubicBezTo>
                  <a:cubicBezTo>
                    <a:pt x="229112" y="225021"/>
                    <a:pt x="228089" y="112510"/>
                    <a:pt x="227066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49" dirty="0"/>
                <a:t>       </a:t>
              </a:r>
            </a:p>
          </p:txBody>
        </p: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D3FA9AA4-D865-A24B-935D-89E05DE0C163}"/>
              </a:ext>
            </a:extLst>
          </p:cNvPr>
          <p:cNvGrpSpPr/>
          <p:nvPr/>
        </p:nvGrpSpPr>
        <p:grpSpPr>
          <a:xfrm>
            <a:off x="6993300" y="4017727"/>
            <a:ext cx="538557" cy="473411"/>
            <a:chOff x="6965048" y="3999193"/>
            <a:chExt cx="521602" cy="458507"/>
          </a:xfrm>
        </p:grpSpPr>
        <p:sp>
          <p:nvSpPr>
            <p:cNvPr id="162" name="圆角矩形 125">
              <a:extLst>
                <a:ext uri="{FF2B5EF4-FFF2-40B4-BE49-F238E27FC236}">
                  <a16:creationId xmlns:a16="http://schemas.microsoft.com/office/drawing/2014/main" id="{7A0DE4D5-0F1D-654F-9CAB-071FF539D94B}"/>
                </a:ext>
              </a:extLst>
            </p:cNvPr>
            <p:cNvSpPr/>
            <p:nvPr/>
          </p:nvSpPr>
          <p:spPr>
            <a:xfrm flipH="1">
              <a:off x="6965048" y="3999193"/>
              <a:ext cx="295099" cy="14167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41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GPT-3</a:t>
              </a:r>
            </a:p>
          </p:txBody>
        </p:sp>
        <p:pic>
          <p:nvPicPr>
            <p:cNvPr id="163" name="Picture 14" descr="Open Ai Logo PNG Vectors Free Download">
              <a:extLst>
                <a:ext uri="{FF2B5EF4-FFF2-40B4-BE49-F238E27FC236}">
                  <a16:creationId xmlns:a16="http://schemas.microsoft.com/office/drawing/2014/main" id="{9D5293F8-DA23-1449-8528-B5712976E8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1407" y="4005069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4" name="任意形状 163">
              <a:extLst>
                <a:ext uri="{FF2B5EF4-FFF2-40B4-BE49-F238E27FC236}">
                  <a16:creationId xmlns:a16="http://schemas.microsoft.com/office/drawing/2014/main" id="{D0E88DF2-61E8-7443-811A-6FB61CD608D5}"/>
                </a:ext>
              </a:extLst>
            </p:cNvPr>
            <p:cNvSpPr/>
            <p:nvPr/>
          </p:nvSpPr>
          <p:spPr>
            <a:xfrm>
              <a:off x="7114255" y="4129767"/>
              <a:ext cx="244939" cy="196183"/>
            </a:xfrm>
            <a:custGeom>
              <a:avLst/>
              <a:gdLst>
                <a:gd name="connsiteX0" fmla="*/ 440675 w 440675"/>
                <a:gd name="connsiteY0" fmla="*/ 253388 h 253388"/>
                <a:gd name="connsiteX1" fmla="*/ 121186 w 440675"/>
                <a:gd name="connsiteY1" fmla="*/ 143219 h 253388"/>
                <a:gd name="connsiteX2" fmla="*/ 0 w 440675"/>
                <a:gd name="connsiteY2" fmla="*/ 0 h 25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675" h="253388">
                  <a:moveTo>
                    <a:pt x="440675" y="253388"/>
                  </a:moveTo>
                  <a:cubicBezTo>
                    <a:pt x="317653" y="219419"/>
                    <a:pt x="194632" y="185450"/>
                    <a:pt x="121186" y="143219"/>
                  </a:cubicBezTo>
                  <a:cubicBezTo>
                    <a:pt x="47740" y="100988"/>
                    <a:pt x="23870" y="50494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1110">
                <a:solidFill>
                  <a:schemeClr val="tx1"/>
                </a:solidFill>
                <a:latin typeface="Monaco" pitchFamily="2" charset="77"/>
              </a:endParaRPr>
            </a:p>
          </p:txBody>
        </p:sp>
        <p:sp>
          <p:nvSpPr>
            <p:cNvPr id="165" name="任意形状 164">
              <a:extLst>
                <a:ext uri="{FF2B5EF4-FFF2-40B4-BE49-F238E27FC236}">
                  <a16:creationId xmlns:a16="http://schemas.microsoft.com/office/drawing/2014/main" id="{DBBCB314-08DC-7E42-A245-6216718E50D0}"/>
                </a:ext>
              </a:extLst>
            </p:cNvPr>
            <p:cNvSpPr/>
            <p:nvPr/>
          </p:nvSpPr>
          <p:spPr>
            <a:xfrm>
              <a:off x="7265194" y="4286250"/>
              <a:ext cx="221456" cy="171450"/>
            </a:xfrm>
            <a:custGeom>
              <a:avLst/>
              <a:gdLst>
                <a:gd name="connsiteX0" fmla="*/ 221456 w 221456"/>
                <a:gd name="connsiteY0" fmla="*/ 171450 h 171450"/>
                <a:gd name="connsiteX1" fmla="*/ 178594 w 221456"/>
                <a:gd name="connsiteY1" fmla="*/ 107157 h 171450"/>
                <a:gd name="connsiteX2" fmla="*/ 100012 w 221456"/>
                <a:gd name="connsiteY2" fmla="*/ 42863 h 171450"/>
                <a:gd name="connsiteX3" fmla="*/ 0 w 221456"/>
                <a:gd name="connsiteY3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456" h="171450">
                  <a:moveTo>
                    <a:pt x="221456" y="171450"/>
                  </a:moveTo>
                  <a:cubicBezTo>
                    <a:pt x="210145" y="150019"/>
                    <a:pt x="198835" y="128588"/>
                    <a:pt x="178594" y="107157"/>
                  </a:cubicBezTo>
                  <a:cubicBezTo>
                    <a:pt x="158353" y="85726"/>
                    <a:pt x="129777" y="60722"/>
                    <a:pt x="100012" y="42863"/>
                  </a:cubicBezTo>
                  <a:cubicBezTo>
                    <a:pt x="70247" y="25004"/>
                    <a:pt x="35123" y="12502"/>
                    <a:pt x="0" y="0"/>
                  </a:cubicBezTo>
                </a:path>
              </a:pathLst>
            </a:custGeom>
            <a:noFill/>
            <a:ln w="28575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59"/>
            </a:p>
          </p:txBody>
        </p:sp>
      </p:grp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731C4166-7C7A-9B48-9BEE-B659EBF79ADA}"/>
              </a:ext>
            </a:extLst>
          </p:cNvPr>
          <p:cNvCxnSpPr>
            <a:cxnSpLocks/>
            <a:stCxn id="167" idx="3"/>
          </p:cNvCxnSpPr>
          <p:nvPr/>
        </p:nvCxnSpPr>
        <p:spPr>
          <a:xfrm>
            <a:off x="2812070" y="1101604"/>
            <a:ext cx="6943520" cy="21737"/>
          </a:xfrm>
          <a:prstGeom prst="line">
            <a:avLst/>
          </a:prstGeom>
          <a:ln w="31750">
            <a:solidFill>
              <a:schemeClr val="tx2">
                <a:lumMod val="60000"/>
                <a:lumOff val="4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圆角矩形 166">
            <a:extLst>
              <a:ext uri="{FF2B5EF4-FFF2-40B4-BE49-F238E27FC236}">
                <a16:creationId xmlns:a16="http://schemas.microsoft.com/office/drawing/2014/main" id="{01CD38AD-4376-3D4B-AB33-F5D2BA2CC1EC}"/>
              </a:ext>
            </a:extLst>
          </p:cNvPr>
          <p:cNvSpPr/>
          <p:nvPr/>
        </p:nvSpPr>
        <p:spPr>
          <a:xfrm>
            <a:off x="2467678" y="1008647"/>
            <a:ext cx="344392" cy="18591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en-US" altLang="zh-CN" sz="832" b="1" dirty="0">
                <a:solidFill>
                  <a:schemeClr val="tx1"/>
                </a:solidFill>
              </a:rPr>
              <a:t>2023</a:t>
            </a:r>
            <a:endParaRPr kumimoji="1" lang="zh-CN" altLang="en-US" sz="832" b="1" dirty="0">
              <a:solidFill>
                <a:schemeClr val="tx1"/>
              </a:solidFill>
            </a:endParaRPr>
          </a:p>
        </p:txBody>
      </p:sp>
      <p:grpSp>
        <p:nvGrpSpPr>
          <p:cNvPr id="466" name="组合 465">
            <a:extLst>
              <a:ext uri="{FF2B5EF4-FFF2-40B4-BE49-F238E27FC236}">
                <a16:creationId xmlns:a16="http://schemas.microsoft.com/office/drawing/2014/main" id="{5A303AC3-3E73-0F40-BE72-04C8300BD300}"/>
              </a:ext>
            </a:extLst>
          </p:cNvPr>
          <p:cNvGrpSpPr/>
          <p:nvPr/>
        </p:nvGrpSpPr>
        <p:grpSpPr>
          <a:xfrm>
            <a:off x="7077999" y="1280075"/>
            <a:ext cx="538911" cy="712319"/>
            <a:chOff x="7047080" y="1347722"/>
            <a:chExt cx="521945" cy="689894"/>
          </a:xfrm>
        </p:grpSpPr>
        <p:sp>
          <p:nvSpPr>
            <p:cNvPr id="204" name="圆角矩形 230">
              <a:extLst>
                <a:ext uri="{FF2B5EF4-FFF2-40B4-BE49-F238E27FC236}">
                  <a16:creationId xmlns:a16="http://schemas.microsoft.com/office/drawing/2014/main" id="{4FA44AEC-C204-3242-AC0A-7A9E44EF8CD5}"/>
                </a:ext>
              </a:extLst>
            </p:cNvPr>
            <p:cNvSpPr/>
            <p:nvPr/>
          </p:nvSpPr>
          <p:spPr>
            <a:xfrm>
              <a:off x="7047080" y="1347722"/>
              <a:ext cx="435802" cy="14167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35" dirty="0">
                  <a:solidFill>
                    <a:schemeClr val="bg1"/>
                  </a:solidFill>
                  <a:latin typeface="Monaco" pitchFamily="2" charset="77"/>
                </a:rPr>
                <a:t>BLOOMZ</a:t>
              </a:r>
            </a:p>
          </p:txBody>
        </p:sp>
        <p:pic>
          <p:nvPicPr>
            <p:cNvPr id="205" name="Picture 8" descr="@bigscience-workshop">
              <a:extLst>
                <a:ext uri="{FF2B5EF4-FFF2-40B4-BE49-F238E27FC236}">
                  <a16:creationId xmlns:a16="http://schemas.microsoft.com/office/drawing/2014/main" id="{CE8C04E9-CCE7-D149-A756-F1F7CA82B9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8278" y="1361591"/>
              <a:ext cx="110747" cy="110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0" name="任意形状 219">
              <a:extLst>
                <a:ext uri="{FF2B5EF4-FFF2-40B4-BE49-F238E27FC236}">
                  <a16:creationId xmlns:a16="http://schemas.microsoft.com/office/drawing/2014/main" id="{7AF81487-A2BA-F740-ADF3-BF145D72C6E8}"/>
                </a:ext>
              </a:extLst>
            </p:cNvPr>
            <p:cNvSpPr/>
            <p:nvPr/>
          </p:nvSpPr>
          <p:spPr>
            <a:xfrm>
              <a:off x="7260918" y="1493715"/>
              <a:ext cx="287147" cy="543901"/>
            </a:xfrm>
            <a:custGeom>
              <a:avLst/>
              <a:gdLst>
                <a:gd name="connsiteX0" fmla="*/ 489315 w 489315"/>
                <a:gd name="connsiteY0" fmla="*/ 825062 h 825342"/>
                <a:gd name="connsiteX1" fmla="*/ 447274 w 489315"/>
                <a:gd name="connsiteY1" fmla="*/ 793531 h 825342"/>
                <a:gd name="connsiteX2" fmla="*/ 431508 w 489315"/>
                <a:gd name="connsiteY2" fmla="*/ 625365 h 825342"/>
                <a:gd name="connsiteX3" fmla="*/ 420998 w 489315"/>
                <a:gd name="connsiteY3" fmla="*/ 320565 h 825342"/>
                <a:gd name="connsiteX4" fmla="*/ 289618 w 489315"/>
                <a:gd name="connsiteY4" fmla="*/ 199696 h 825342"/>
                <a:gd name="connsiteX5" fmla="*/ 116198 w 489315"/>
                <a:gd name="connsiteY5" fmla="*/ 168165 h 825342"/>
                <a:gd name="connsiteX6" fmla="*/ 42625 w 489315"/>
                <a:gd name="connsiteY6" fmla="*/ 136634 h 825342"/>
                <a:gd name="connsiteX7" fmla="*/ 5839 w 489315"/>
                <a:gd name="connsiteY7" fmla="*/ 68317 h 825342"/>
                <a:gd name="connsiteX8" fmla="*/ 584 w 489315"/>
                <a:gd name="connsiteY8" fmla="*/ 0 h 82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9315" h="825342">
                  <a:moveTo>
                    <a:pt x="489315" y="825062"/>
                  </a:moveTo>
                  <a:cubicBezTo>
                    <a:pt x="473111" y="825938"/>
                    <a:pt x="456908" y="826814"/>
                    <a:pt x="447274" y="793531"/>
                  </a:cubicBezTo>
                  <a:cubicBezTo>
                    <a:pt x="437640" y="760248"/>
                    <a:pt x="435887" y="704193"/>
                    <a:pt x="431508" y="625365"/>
                  </a:cubicBezTo>
                  <a:cubicBezTo>
                    <a:pt x="427129" y="546537"/>
                    <a:pt x="444646" y="391510"/>
                    <a:pt x="420998" y="320565"/>
                  </a:cubicBezTo>
                  <a:cubicBezTo>
                    <a:pt x="397350" y="249620"/>
                    <a:pt x="340418" y="225096"/>
                    <a:pt x="289618" y="199696"/>
                  </a:cubicBezTo>
                  <a:cubicBezTo>
                    <a:pt x="238818" y="174296"/>
                    <a:pt x="157364" y="178675"/>
                    <a:pt x="116198" y="168165"/>
                  </a:cubicBezTo>
                  <a:cubicBezTo>
                    <a:pt x="75032" y="157655"/>
                    <a:pt x="61018" y="153275"/>
                    <a:pt x="42625" y="136634"/>
                  </a:cubicBezTo>
                  <a:cubicBezTo>
                    <a:pt x="24232" y="119993"/>
                    <a:pt x="12846" y="91089"/>
                    <a:pt x="5839" y="68317"/>
                  </a:cubicBezTo>
                  <a:cubicBezTo>
                    <a:pt x="-1168" y="45545"/>
                    <a:pt x="-292" y="22772"/>
                    <a:pt x="584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</p:grpSp>
      <p:grpSp>
        <p:nvGrpSpPr>
          <p:cNvPr id="468" name="组合 467">
            <a:extLst>
              <a:ext uri="{FF2B5EF4-FFF2-40B4-BE49-F238E27FC236}">
                <a16:creationId xmlns:a16="http://schemas.microsoft.com/office/drawing/2014/main" id="{BDA145BF-4002-F644-A9E4-AE0397C5F54B}"/>
              </a:ext>
            </a:extLst>
          </p:cNvPr>
          <p:cNvGrpSpPr/>
          <p:nvPr/>
        </p:nvGrpSpPr>
        <p:grpSpPr>
          <a:xfrm>
            <a:off x="6730440" y="1158810"/>
            <a:ext cx="951172" cy="1220827"/>
            <a:chOff x="6710467" y="1230275"/>
            <a:chExt cx="921228" cy="1182394"/>
          </a:xfrm>
        </p:grpSpPr>
        <p:sp>
          <p:nvSpPr>
            <p:cNvPr id="208" name="圆角矩形 229">
              <a:extLst>
                <a:ext uri="{FF2B5EF4-FFF2-40B4-BE49-F238E27FC236}">
                  <a16:creationId xmlns:a16="http://schemas.microsoft.com/office/drawing/2014/main" id="{18C859C6-E432-5C41-8F89-0A65FBFBF995}"/>
                </a:ext>
              </a:extLst>
            </p:cNvPr>
            <p:cNvSpPr/>
            <p:nvPr/>
          </p:nvSpPr>
          <p:spPr>
            <a:xfrm>
              <a:off x="6710467" y="1230275"/>
              <a:ext cx="422936" cy="14167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35" dirty="0">
                  <a:solidFill>
                    <a:schemeClr val="bg1"/>
                  </a:solidFill>
                  <a:latin typeface="Monaco" pitchFamily="2" charset="77"/>
                </a:rPr>
                <a:t>OPT-IML</a:t>
              </a:r>
            </a:p>
          </p:txBody>
        </p:sp>
        <p:pic>
          <p:nvPicPr>
            <p:cNvPr id="209" name="图形 208">
              <a:extLst>
                <a:ext uri="{FF2B5EF4-FFF2-40B4-BE49-F238E27FC236}">
                  <a16:creationId xmlns:a16="http://schemas.microsoft.com/office/drawing/2014/main" id="{41EC6B79-267C-E142-865F-1415814840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7148840" y="1249886"/>
              <a:ext cx="151948" cy="99913"/>
            </a:xfrm>
            <a:prstGeom prst="rect">
              <a:avLst/>
            </a:prstGeom>
          </p:spPr>
        </p:pic>
        <p:sp>
          <p:nvSpPr>
            <p:cNvPr id="222" name="任意形状 221">
              <a:extLst>
                <a:ext uri="{FF2B5EF4-FFF2-40B4-BE49-F238E27FC236}">
                  <a16:creationId xmlns:a16="http://schemas.microsoft.com/office/drawing/2014/main" id="{8EE6EA11-8F87-1B4D-A6AF-C63986F819B5}"/>
                </a:ext>
              </a:extLst>
            </p:cNvPr>
            <p:cNvSpPr/>
            <p:nvPr/>
          </p:nvSpPr>
          <p:spPr>
            <a:xfrm>
              <a:off x="6925123" y="1377624"/>
              <a:ext cx="706572" cy="1035045"/>
            </a:xfrm>
            <a:custGeom>
              <a:avLst/>
              <a:gdLst>
                <a:gd name="connsiteX0" fmla="*/ 1044256 w 1044954"/>
                <a:gd name="connsiteY0" fmla="*/ 1498750 h 1498750"/>
                <a:gd name="connsiteX1" fmla="*/ 1028024 w 1044954"/>
                <a:gd name="connsiteY1" fmla="*/ 1385127 h 1498750"/>
                <a:gd name="connsiteX2" fmla="*/ 930632 w 1044954"/>
                <a:gd name="connsiteY2" fmla="*/ 1331020 h 1498750"/>
                <a:gd name="connsiteX3" fmla="*/ 638457 w 1044954"/>
                <a:gd name="connsiteY3" fmla="*/ 1314788 h 1498750"/>
                <a:gd name="connsiteX4" fmla="*/ 378746 w 1044954"/>
                <a:gd name="connsiteY4" fmla="*/ 1314788 h 1498750"/>
                <a:gd name="connsiteX5" fmla="*/ 216426 w 1044954"/>
                <a:gd name="connsiteY5" fmla="*/ 1293146 h 1498750"/>
                <a:gd name="connsiteX6" fmla="*/ 97392 w 1044954"/>
                <a:gd name="connsiteY6" fmla="*/ 1211986 h 1498750"/>
                <a:gd name="connsiteX7" fmla="*/ 37875 w 1044954"/>
                <a:gd name="connsiteY7" fmla="*/ 1071309 h 1498750"/>
                <a:gd name="connsiteX8" fmla="*/ 16232 w 1044954"/>
                <a:gd name="connsiteY8" fmla="*/ 860293 h 1498750"/>
                <a:gd name="connsiteX9" fmla="*/ 0 w 1044954"/>
                <a:gd name="connsiteY9" fmla="*/ 0 h 149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4954" h="1498750">
                  <a:moveTo>
                    <a:pt x="1044256" y="1498750"/>
                  </a:moveTo>
                  <a:cubicBezTo>
                    <a:pt x="1045608" y="1455916"/>
                    <a:pt x="1046961" y="1413082"/>
                    <a:pt x="1028024" y="1385127"/>
                  </a:cubicBezTo>
                  <a:cubicBezTo>
                    <a:pt x="1009087" y="1357172"/>
                    <a:pt x="995560" y="1342743"/>
                    <a:pt x="930632" y="1331020"/>
                  </a:cubicBezTo>
                  <a:cubicBezTo>
                    <a:pt x="865704" y="1319297"/>
                    <a:pt x="730438" y="1317493"/>
                    <a:pt x="638457" y="1314788"/>
                  </a:cubicBezTo>
                  <a:cubicBezTo>
                    <a:pt x="546476" y="1312083"/>
                    <a:pt x="449084" y="1318395"/>
                    <a:pt x="378746" y="1314788"/>
                  </a:cubicBezTo>
                  <a:cubicBezTo>
                    <a:pt x="308407" y="1311181"/>
                    <a:pt x="263318" y="1310280"/>
                    <a:pt x="216426" y="1293146"/>
                  </a:cubicBezTo>
                  <a:cubicBezTo>
                    <a:pt x="169534" y="1276012"/>
                    <a:pt x="127150" y="1248959"/>
                    <a:pt x="97392" y="1211986"/>
                  </a:cubicBezTo>
                  <a:cubicBezTo>
                    <a:pt x="67634" y="1175013"/>
                    <a:pt x="51402" y="1129925"/>
                    <a:pt x="37875" y="1071309"/>
                  </a:cubicBezTo>
                  <a:cubicBezTo>
                    <a:pt x="24348" y="1012693"/>
                    <a:pt x="22544" y="1038844"/>
                    <a:pt x="16232" y="860293"/>
                  </a:cubicBezTo>
                  <a:cubicBezTo>
                    <a:pt x="9920" y="681742"/>
                    <a:pt x="4960" y="340871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</p:grpSp>
      <p:grpSp>
        <p:nvGrpSpPr>
          <p:cNvPr id="450" name="组合 449">
            <a:extLst>
              <a:ext uri="{FF2B5EF4-FFF2-40B4-BE49-F238E27FC236}">
                <a16:creationId xmlns:a16="http://schemas.microsoft.com/office/drawing/2014/main" id="{CB8678AF-517A-8A43-9F24-BAFDBA390E75}"/>
              </a:ext>
            </a:extLst>
          </p:cNvPr>
          <p:cNvGrpSpPr/>
          <p:nvPr/>
        </p:nvGrpSpPr>
        <p:grpSpPr>
          <a:xfrm>
            <a:off x="7759086" y="1914902"/>
            <a:ext cx="465413" cy="392997"/>
            <a:chOff x="7706725" y="1962563"/>
            <a:chExt cx="450761" cy="380625"/>
          </a:xfrm>
        </p:grpSpPr>
        <p:sp>
          <p:nvSpPr>
            <p:cNvPr id="180" name="圆角矩形 286">
              <a:extLst>
                <a:ext uri="{FF2B5EF4-FFF2-40B4-BE49-F238E27FC236}">
                  <a16:creationId xmlns:a16="http://schemas.microsoft.com/office/drawing/2014/main" id="{A22782DC-7D42-5343-88D3-884B8B8CC55E}"/>
                </a:ext>
              </a:extLst>
            </p:cNvPr>
            <p:cNvSpPr/>
            <p:nvPr/>
          </p:nvSpPr>
          <p:spPr>
            <a:xfrm>
              <a:off x="7754805" y="1963176"/>
              <a:ext cx="273588" cy="14167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35" dirty="0" err="1">
                  <a:solidFill>
                    <a:schemeClr val="bg1"/>
                  </a:solidFill>
                  <a:latin typeface="Monaco" pitchFamily="2" charset="77"/>
                </a:rPr>
                <a:t>YaLM</a:t>
              </a:r>
              <a:endParaRPr kumimoji="1" lang="en-US" altLang="zh-CN" sz="832" b="1" spc="-35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200" name="Picture 2" descr="@yandex">
              <a:extLst>
                <a:ext uri="{FF2B5EF4-FFF2-40B4-BE49-F238E27FC236}">
                  <a16:creationId xmlns:a16="http://schemas.microsoft.com/office/drawing/2014/main" id="{549A0BE8-49F3-504F-A7F9-02C9811C99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00" t="25472" r="27341" b="25790"/>
            <a:stretch/>
          </p:blipFill>
          <p:spPr bwMode="auto">
            <a:xfrm>
              <a:off x="8019806" y="1962563"/>
              <a:ext cx="137680" cy="142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9" name="任意形状 228">
              <a:extLst>
                <a:ext uri="{FF2B5EF4-FFF2-40B4-BE49-F238E27FC236}">
                  <a16:creationId xmlns:a16="http://schemas.microsoft.com/office/drawing/2014/main" id="{F5A53497-9001-204E-805D-CD2E06FC45DC}"/>
                </a:ext>
              </a:extLst>
            </p:cNvPr>
            <p:cNvSpPr/>
            <p:nvPr/>
          </p:nvSpPr>
          <p:spPr>
            <a:xfrm>
              <a:off x="7706725" y="2106265"/>
              <a:ext cx="186311" cy="236923"/>
            </a:xfrm>
            <a:custGeom>
              <a:avLst/>
              <a:gdLst>
                <a:gd name="connsiteX0" fmla="*/ 0 w 309966"/>
                <a:gd name="connsiteY0" fmla="*/ 352587 h 352587"/>
                <a:gd name="connsiteX1" fmla="*/ 27122 w 309966"/>
                <a:gd name="connsiteY1" fmla="*/ 216976 h 352587"/>
                <a:gd name="connsiteX2" fmla="*/ 104613 w 309966"/>
                <a:gd name="connsiteY2" fmla="*/ 154983 h 352587"/>
                <a:gd name="connsiteX3" fmla="*/ 240223 w 309966"/>
                <a:gd name="connsiteY3" fmla="*/ 131736 h 352587"/>
                <a:gd name="connsiteX4" fmla="*/ 298342 w 309966"/>
                <a:gd name="connsiteY4" fmla="*/ 69743 h 352587"/>
                <a:gd name="connsiteX5" fmla="*/ 309966 w 309966"/>
                <a:gd name="connsiteY5" fmla="*/ 0 h 352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966" h="352587">
                  <a:moveTo>
                    <a:pt x="0" y="352587"/>
                  </a:moveTo>
                  <a:cubicBezTo>
                    <a:pt x="4843" y="301248"/>
                    <a:pt x="9687" y="249910"/>
                    <a:pt x="27122" y="216976"/>
                  </a:cubicBezTo>
                  <a:cubicBezTo>
                    <a:pt x="44558" y="184042"/>
                    <a:pt x="69096" y="169190"/>
                    <a:pt x="104613" y="154983"/>
                  </a:cubicBezTo>
                  <a:cubicBezTo>
                    <a:pt x="140130" y="140776"/>
                    <a:pt x="207935" y="145943"/>
                    <a:pt x="240223" y="131736"/>
                  </a:cubicBezTo>
                  <a:cubicBezTo>
                    <a:pt x="272511" y="117529"/>
                    <a:pt x="286718" y="91699"/>
                    <a:pt x="298342" y="69743"/>
                  </a:cubicBezTo>
                  <a:cubicBezTo>
                    <a:pt x="309966" y="47787"/>
                    <a:pt x="309966" y="23893"/>
                    <a:pt x="309966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</p:grpSp>
      <p:grpSp>
        <p:nvGrpSpPr>
          <p:cNvPr id="467" name="组合 466">
            <a:extLst>
              <a:ext uri="{FF2B5EF4-FFF2-40B4-BE49-F238E27FC236}">
                <a16:creationId xmlns:a16="http://schemas.microsoft.com/office/drawing/2014/main" id="{12FE3029-CEB4-D643-89A5-314DA6344F46}"/>
              </a:ext>
            </a:extLst>
          </p:cNvPr>
          <p:cNvGrpSpPr/>
          <p:nvPr/>
        </p:nvGrpSpPr>
        <p:grpSpPr>
          <a:xfrm>
            <a:off x="7765200" y="1275893"/>
            <a:ext cx="728261" cy="355156"/>
            <a:chOff x="7712649" y="1343676"/>
            <a:chExt cx="705334" cy="343975"/>
          </a:xfrm>
        </p:grpSpPr>
        <p:sp>
          <p:nvSpPr>
            <p:cNvPr id="181" name="圆角矩形 295">
              <a:extLst>
                <a:ext uri="{FF2B5EF4-FFF2-40B4-BE49-F238E27FC236}">
                  <a16:creationId xmlns:a16="http://schemas.microsoft.com/office/drawing/2014/main" id="{D93009DA-86C2-F749-AD6E-FEFCB919AB7D}"/>
                </a:ext>
              </a:extLst>
            </p:cNvPr>
            <p:cNvSpPr/>
            <p:nvPr/>
          </p:nvSpPr>
          <p:spPr>
            <a:xfrm>
              <a:off x="7810054" y="1343676"/>
              <a:ext cx="425245" cy="14167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l"/>
              <a:r>
                <a:rPr kumimoji="1" lang="en" altLang="zh-CN" sz="832" b="1" spc="-35" dirty="0">
                  <a:solidFill>
                    <a:schemeClr val="bg1"/>
                  </a:solidFill>
                  <a:latin typeface="Monaco" pitchFamily="2" charset="77"/>
                </a:rPr>
                <a:t>Galactica</a:t>
              </a:r>
            </a:p>
          </p:txBody>
        </p:sp>
        <p:pic>
          <p:nvPicPr>
            <p:cNvPr id="197" name="图形 196">
              <a:extLst>
                <a:ext uri="{FF2B5EF4-FFF2-40B4-BE49-F238E27FC236}">
                  <a16:creationId xmlns:a16="http://schemas.microsoft.com/office/drawing/2014/main" id="{1390903E-889D-F749-BFAF-73EC8E6AED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8266035" y="1361933"/>
              <a:ext cx="151948" cy="99913"/>
            </a:xfrm>
            <a:prstGeom prst="rect">
              <a:avLst/>
            </a:prstGeom>
          </p:spPr>
        </p:pic>
        <p:sp>
          <p:nvSpPr>
            <p:cNvPr id="233" name="任意形状 232">
              <a:extLst>
                <a:ext uri="{FF2B5EF4-FFF2-40B4-BE49-F238E27FC236}">
                  <a16:creationId xmlns:a16="http://schemas.microsoft.com/office/drawing/2014/main" id="{C6B86020-B888-BE40-9B2D-3E3065B0E0EB}"/>
                </a:ext>
              </a:extLst>
            </p:cNvPr>
            <p:cNvSpPr/>
            <p:nvPr/>
          </p:nvSpPr>
          <p:spPr>
            <a:xfrm>
              <a:off x="7712649" y="1489175"/>
              <a:ext cx="286185" cy="198476"/>
            </a:xfrm>
            <a:custGeom>
              <a:avLst/>
              <a:gdLst>
                <a:gd name="connsiteX0" fmla="*/ 0 w 490984"/>
                <a:gd name="connsiteY0" fmla="*/ 319815 h 319815"/>
                <a:gd name="connsiteX1" fmla="*/ 36036 w 490984"/>
                <a:gd name="connsiteY1" fmla="*/ 216213 h 319815"/>
                <a:gd name="connsiteX2" fmla="*/ 148647 w 490984"/>
                <a:gd name="connsiteY2" fmla="*/ 162160 h 319815"/>
                <a:gd name="connsiteX3" fmla="*/ 310806 w 490984"/>
                <a:gd name="connsiteY3" fmla="*/ 144142 h 319815"/>
                <a:gd name="connsiteX4" fmla="*/ 427922 w 490984"/>
                <a:gd name="connsiteY4" fmla="*/ 121620 h 319815"/>
                <a:gd name="connsiteX5" fmla="*/ 477470 w 490984"/>
                <a:gd name="connsiteY5" fmla="*/ 67567 h 319815"/>
                <a:gd name="connsiteX6" fmla="*/ 490984 w 490984"/>
                <a:gd name="connsiteY6" fmla="*/ 0 h 319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0984" h="319815">
                  <a:moveTo>
                    <a:pt x="0" y="319815"/>
                  </a:moveTo>
                  <a:cubicBezTo>
                    <a:pt x="5631" y="281152"/>
                    <a:pt x="11262" y="242489"/>
                    <a:pt x="36036" y="216213"/>
                  </a:cubicBezTo>
                  <a:cubicBezTo>
                    <a:pt x="60810" y="189937"/>
                    <a:pt x="102852" y="174172"/>
                    <a:pt x="148647" y="162160"/>
                  </a:cubicBezTo>
                  <a:cubicBezTo>
                    <a:pt x="194442" y="150148"/>
                    <a:pt x="264260" y="150899"/>
                    <a:pt x="310806" y="144142"/>
                  </a:cubicBezTo>
                  <a:cubicBezTo>
                    <a:pt x="357352" y="137385"/>
                    <a:pt x="400145" y="134382"/>
                    <a:pt x="427922" y="121620"/>
                  </a:cubicBezTo>
                  <a:cubicBezTo>
                    <a:pt x="455699" y="108858"/>
                    <a:pt x="466960" y="87837"/>
                    <a:pt x="477470" y="67567"/>
                  </a:cubicBezTo>
                  <a:cubicBezTo>
                    <a:pt x="487980" y="47297"/>
                    <a:pt x="489482" y="23648"/>
                    <a:pt x="490984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3245B5E-5447-D04B-9164-FFB4DF3BD625}"/>
              </a:ext>
            </a:extLst>
          </p:cNvPr>
          <p:cNvGrpSpPr/>
          <p:nvPr/>
        </p:nvGrpSpPr>
        <p:grpSpPr>
          <a:xfrm>
            <a:off x="7752653" y="2168504"/>
            <a:ext cx="865878" cy="397291"/>
            <a:chOff x="7700492" y="2208182"/>
            <a:chExt cx="838619" cy="384784"/>
          </a:xfrm>
        </p:grpSpPr>
        <p:sp>
          <p:nvSpPr>
            <p:cNvPr id="171" name="圆角矩形 224">
              <a:extLst>
                <a:ext uri="{FF2B5EF4-FFF2-40B4-BE49-F238E27FC236}">
                  <a16:creationId xmlns:a16="http://schemas.microsoft.com/office/drawing/2014/main" id="{DA6BED41-AC22-B74A-BED9-77787BEC424A}"/>
                </a:ext>
              </a:extLst>
            </p:cNvPr>
            <p:cNvSpPr/>
            <p:nvPr/>
          </p:nvSpPr>
          <p:spPr>
            <a:xfrm>
              <a:off x="8130208" y="2208182"/>
              <a:ext cx="272043" cy="14167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41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PaLM</a:t>
              </a:r>
              <a:endParaRPr kumimoji="1" lang="en-US" altLang="zh-CN" sz="832" b="1" spc="-41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93" name="图形 192">
              <a:extLst>
                <a:ext uri="{FF2B5EF4-FFF2-40B4-BE49-F238E27FC236}">
                  <a16:creationId xmlns:a16="http://schemas.microsoft.com/office/drawing/2014/main" id="{5729EC28-A24D-724E-88F1-2778A941A0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8419275" y="2213441"/>
              <a:ext cx="119836" cy="124935"/>
            </a:xfrm>
            <a:prstGeom prst="rect">
              <a:avLst/>
            </a:prstGeom>
          </p:spPr>
        </p:pic>
        <p:sp>
          <p:nvSpPr>
            <p:cNvPr id="227" name="任意形状 226">
              <a:extLst>
                <a:ext uri="{FF2B5EF4-FFF2-40B4-BE49-F238E27FC236}">
                  <a16:creationId xmlns:a16="http://schemas.microsoft.com/office/drawing/2014/main" id="{EF24D2AE-1B1D-7F48-9953-6A7D2DC7DA4C}"/>
                </a:ext>
              </a:extLst>
            </p:cNvPr>
            <p:cNvSpPr/>
            <p:nvPr/>
          </p:nvSpPr>
          <p:spPr>
            <a:xfrm>
              <a:off x="8072949" y="2346468"/>
              <a:ext cx="215579" cy="78063"/>
            </a:xfrm>
            <a:custGeom>
              <a:avLst/>
              <a:gdLst>
                <a:gd name="connsiteX0" fmla="*/ 0 w 322908"/>
                <a:gd name="connsiteY0" fmla="*/ 127747 h 127747"/>
                <a:gd name="connsiteX1" fmla="*/ 194982 w 322908"/>
                <a:gd name="connsiteY1" fmla="*/ 107576 h 127747"/>
                <a:gd name="connsiteX2" fmla="*/ 302559 w 322908"/>
                <a:gd name="connsiteY2" fmla="*/ 60512 h 127747"/>
                <a:gd name="connsiteX3" fmla="*/ 322729 w 322908"/>
                <a:gd name="connsiteY3" fmla="*/ 0 h 127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908" h="127747">
                  <a:moveTo>
                    <a:pt x="0" y="127747"/>
                  </a:moveTo>
                  <a:cubicBezTo>
                    <a:pt x="72278" y="123264"/>
                    <a:pt x="144556" y="118782"/>
                    <a:pt x="194982" y="107576"/>
                  </a:cubicBezTo>
                  <a:cubicBezTo>
                    <a:pt x="245409" y="96370"/>
                    <a:pt x="281268" y="78441"/>
                    <a:pt x="302559" y="60512"/>
                  </a:cubicBezTo>
                  <a:cubicBezTo>
                    <a:pt x="323850" y="42583"/>
                    <a:pt x="323289" y="21291"/>
                    <a:pt x="322729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  <p:sp>
          <p:nvSpPr>
            <p:cNvPr id="234" name="任意形状 233">
              <a:extLst>
                <a:ext uri="{FF2B5EF4-FFF2-40B4-BE49-F238E27FC236}">
                  <a16:creationId xmlns:a16="http://schemas.microsoft.com/office/drawing/2014/main" id="{44FE3D55-88B6-2049-8831-571CAB73C19E}"/>
                </a:ext>
              </a:extLst>
            </p:cNvPr>
            <p:cNvSpPr/>
            <p:nvPr/>
          </p:nvSpPr>
          <p:spPr>
            <a:xfrm>
              <a:off x="7700492" y="2424530"/>
              <a:ext cx="469806" cy="168436"/>
            </a:xfrm>
            <a:custGeom>
              <a:avLst/>
              <a:gdLst>
                <a:gd name="connsiteX0" fmla="*/ 0 w 695509"/>
                <a:gd name="connsiteY0" fmla="*/ 250666 h 250666"/>
                <a:gd name="connsiteX1" fmla="*/ 42366 w 695509"/>
                <a:gd name="connsiteY1" fmla="*/ 137690 h 250666"/>
                <a:gd name="connsiteX2" fmla="*/ 123568 w 695509"/>
                <a:gd name="connsiteY2" fmla="*/ 60019 h 250666"/>
                <a:gd name="connsiteX3" fmla="*/ 218891 w 695509"/>
                <a:gd name="connsiteY3" fmla="*/ 28244 h 250666"/>
                <a:gd name="connsiteX4" fmla="*/ 338928 w 695509"/>
                <a:gd name="connsiteY4" fmla="*/ 10592 h 250666"/>
                <a:gd name="connsiteX5" fmla="*/ 533106 w 695509"/>
                <a:gd name="connsiteY5" fmla="*/ 3531 h 250666"/>
                <a:gd name="connsiteX6" fmla="*/ 695509 w 695509"/>
                <a:gd name="connsiteY6" fmla="*/ 0 h 25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5509" h="250666">
                  <a:moveTo>
                    <a:pt x="0" y="250666"/>
                  </a:moveTo>
                  <a:cubicBezTo>
                    <a:pt x="10885" y="210065"/>
                    <a:pt x="21771" y="169464"/>
                    <a:pt x="42366" y="137690"/>
                  </a:cubicBezTo>
                  <a:cubicBezTo>
                    <a:pt x="62961" y="105916"/>
                    <a:pt x="94147" y="78260"/>
                    <a:pt x="123568" y="60019"/>
                  </a:cubicBezTo>
                  <a:cubicBezTo>
                    <a:pt x="152989" y="41778"/>
                    <a:pt x="182998" y="36482"/>
                    <a:pt x="218891" y="28244"/>
                  </a:cubicBezTo>
                  <a:cubicBezTo>
                    <a:pt x="254784" y="20006"/>
                    <a:pt x="286559" y="14711"/>
                    <a:pt x="338928" y="10592"/>
                  </a:cubicBezTo>
                  <a:cubicBezTo>
                    <a:pt x="391297" y="6473"/>
                    <a:pt x="533106" y="3531"/>
                    <a:pt x="533106" y="3531"/>
                  </a:cubicBezTo>
                  <a:lnTo>
                    <a:pt x="695509" y="0"/>
                  </a:ln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</p:grpSp>
      <p:grpSp>
        <p:nvGrpSpPr>
          <p:cNvPr id="451" name="组合 450">
            <a:extLst>
              <a:ext uri="{FF2B5EF4-FFF2-40B4-BE49-F238E27FC236}">
                <a16:creationId xmlns:a16="http://schemas.microsoft.com/office/drawing/2014/main" id="{3AE48362-B88B-B845-94CC-6D07FA2CEF77}"/>
              </a:ext>
            </a:extLst>
          </p:cNvPr>
          <p:cNvGrpSpPr/>
          <p:nvPr/>
        </p:nvGrpSpPr>
        <p:grpSpPr>
          <a:xfrm>
            <a:off x="8238681" y="1909216"/>
            <a:ext cx="602314" cy="486119"/>
            <a:chOff x="8171226" y="1957061"/>
            <a:chExt cx="583352" cy="470815"/>
          </a:xfrm>
        </p:grpSpPr>
        <p:pic>
          <p:nvPicPr>
            <p:cNvPr id="194" name="图形 193">
              <a:extLst>
                <a:ext uri="{FF2B5EF4-FFF2-40B4-BE49-F238E27FC236}">
                  <a16:creationId xmlns:a16="http://schemas.microsoft.com/office/drawing/2014/main" id="{A8BA725E-AF78-B747-B471-F26EA9EE1E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8634742" y="1966351"/>
              <a:ext cx="119836" cy="124935"/>
            </a:xfrm>
            <a:prstGeom prst="rect">
              <a:avLst/>
            </a:prstGeom>
          </p:spPr>
        </p:pic>
        <p:sp>
          <p:nvSpPr>
            <p:cNvPr id="195" name="圆角矩形 224">
              <a:extLst>
                <a:ext uri="{FF2B5EF4-FFF2-40B4-BE49-F238E27FC236}">
                  <a16:creationId xmlns:a16="http://schemas.microsoft.com/office/drawing/2014/main" id="{56A4CFF5-42D6-794A-AF2E-7793B3FBD274}"/>
                </a:ext>
              </a:extLst>
            </p:cNvPr>
            <p:cNvSpPr/>
            <p:nvPr/>
          </p:nvSpPr>
          <p:spPr>
            <a:xfrm>
              <a:off x="8212278" y="1957061"/>
              <a:ext cx="386052" cy="14167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41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Minerva</a:t>
              </a:r>
            </a:p>
          </p:txBody>
        </p:sp>
        <p:sp>
          <p:nvSpPr>
            <p:cNvPr id="228" name="任意形状 227">
              <a:extLst>
                <a:ext uri="{FF2B5EF4-FFF2-40B4-BE49-F238E27FC236}">
                  <a16:creationId xmlns:a16="http://schemas.microsoft.com/office/drawing/2014/main" id="{8AD42C79-D6BF-FE4C-A8AB-9C24FEE9E480}"/>
                </a:ext>
              </a:extLst>
            </p:cNvPr>
            <p:cNvSpPr/>
            <p:nvPr/>
          </p:nvSpPr>
          <p:spPr>
            <a:xfrm>
              <a:off x="8383422" y="2095851"/>
              <a:ext cx="264194" cy="246686"/>
            </a:xfrm>
            <a:custGeom>
              <a:avLst/>
              <a:gdLst>
                <a:gd name="connsiteX0" fmla="*/ 356794 w 401118"/>
                <a:gd name="connsiteY0" fmla="*/ 364210 h 364210"/>
                <a:gd name="connsiteX1" fmla="*/ 399415 w 401118"/>
                <a:gd name="connsiteY1" fmla="*/ 282844 h 364210"/>
                <a:gd name="connsiteX2" fmla="*/ 380042 w 401118"/>
                <a:gd name="connsiteY2" fmla="*/ 170481 h 364210"/>
                <a:gd name="connsiteX3" fmla="*/ 267679 w 401118"/>
                <a:gd name="connsiteY3" fmla="*/ 116237 h 364210"/>
                <a:gd name="connsiteX4" fmla="*/ 143693 w 401118"/>
                <a:gd name="connsiteY4" fmla="*/ 104613 h 364210"/>
                <a:gd name="connsiteX5" fmla="*/ 54578 w 401118"/>
                <a:gd name="connsiteY5" fmla="*/ 96864 h 364210"/>
                <a:gd name="connsiteX6" fmla="*/ 8083 w 401118"/>
                <a:gd name="connsiteY6" fmla="*/ 54244 h 364210"/>
                <a:gd name="connsiteX7" fmla="*/ 333 w 401118"/>
                <a:gd name="connsiteY7" fmla="*/ 0 h 36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1118" h="364210">
                  <a:moveTo>
                    <a:pt x="356794" y="364210"/>
                  </a:moveTo>
                  <a:cubicBezTo>
                    <a:pt x="376167" y="339671"/>
                    <a:pt x="395540" y="315132"/>
                    <a:pt x="399415" y="282844"/>
                  </a:cubicBezTo>
                  <a:cubicBezTo>
                    <a:pt x="403290" y="250556"/>
                    <a:pt x="401998" y="198249"/>
                    <a:pt x="380042" y="170481"/>
                  </a:cubicBezTo>
                  <a:cubicBezTo>
                    <a:pt x="358086" y="142713"/>
                    <a:pt x="307070" y="127215"/>
                    <a:pt x="267679" y="116237"/>
                  </a:cubicBezTo>
                  <a:cubicBezTo>
                    <a:pt x="228288" y="105259"/>
                    <a:pt x="143693" y="104613"/>
                    <a:pt x="143693" y="104613"/>
                  </a:cubicBezTo>
                  <a:cubicBezTo>
                    <a:pt x="108176" y="101384"/>
                    <a:pt x="77180" y="105259"/>
                    <a:pt x="54578" y="96864"/>
                  </a:cubicBezTo>
                  <a:cubicBezTo>
                    <a:pt x="31976" y="88469"/>
                    <a:pt x="17124" y="70388"/>
                    <a:pt x="8083" y="54244"/>
                  </a:cubicBezTo>
                  <a:cubicBezTo>
                    <a:pt x="-958" y="38100"/>
                    <a:pt x="-313" y="19050"/>
                    <a:pt x="333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  <p:sp>
          <p:nvSpPr>
            <p:cNvPr id="235" name="任意形状 234">
              <a:extLst>
                <a:ext uri="{FF2B5EF4-FFF2-40B4-BE49-F238E27FC236}">
                  <a16:creationId xmlns:a16="http://schemas.microsoft.com/office/drawing/2014/main" id="{5A977A99-9380-FA46-BA57-C58F08188210}"/>
                </a:ext>
              </a:extLst>
            </p:cNvPr>
            <p:cNvSpPr/>
            <p:nvPr/>
          </p:nvSpPr>
          <p:spPr>
            <a:xfrm>
              <a:off x="8171226" y="2338270"/>
              <a:ext cx="463589" cy="89606"/>
            </a:xfrm>
            <a:custGeom>
              <a:avLst/>
              <a:gdLst>
                <a:gd name="connsiteX0" fmla="*/ 0 w 681318"/>
                <a:gd name="connsiteY0" fmla="*/ 129988 h 135333"/>
                <a:gd name="connsiteX1" fmla="*/ 147918 w 681318"/>
                <a:gd name="connsiteY1" fmla="*/ 134471 h 135333"/>
                <a:gd name="connsiteX2" fmla="*/ 277906 w 681318"/>
                <a:gd name="connsiteY2" fmla="*/ 134471 h 135333"/>
                <a:gd name="connsiteX3" fmla="*/ 389965 w 681318"/>
                <a:gd name="connsiteY3" fmla="*/ 125506 h 135333"/>
                <a:gd name="connsiteX4" fmla="*/ 470647 w 681318"/>
                <a:gd name="connsiteY4" fmla="*/ 107577 h 135333"/>
                <a:gd name="connsiteX5" fmla="*/ 555812 w 681318"/>
                <a:gd name="connsiteY5" fmla="*/ 71718 h 135333"/>
                <a:gd name="connsiteX6" fmla="*/ 681318 w 681318"/>
                <a:gd name="connsiteY6" fmla="*/ 0 h 135333"/>
                <a:gd name="connsiteX7" fmla="*/ 681318 w 681318"/>
                <a:gd name="connsiteY7" fmla="*/ 0 h 13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1318" h="135333">
                  <a:moveTo>
                    <a:pt x="0" y="129988"/>
                  </a:moveTo>
                  <a:lnTo>
                    <a:pt x="147918" y="134471"/>
                  </a:lnTo>
                  <a:cubicBezTo>
                    <a:pt x="194236" y="135218"/>
                    <a:pt x="237565" y="135965"/>
                    <a:pt x="277906" y="134471"/>
                  </a:cubicBezTo>
                  <a:cubicBezTo>
                    <a:pt x="318247" y="132977"/>
                    <a:pt x="357842" y="129988"/>
                    <a:pt x="389965" y="125506"/>
                  </a:cubicBezTo>
                  <a:cubicBezTo>
                    <a:pt x="422089" y="121024"/>
                    <a:pt x="443006" y="116542"/>
                    <a:pt x="470647" y="107577"/>
                  </a:cubicBezTo>
                  <a:cubicBezTo>
                    <a:pt x="498288" y="98612"/>
                    <a:pt x="520700" y="89647"/>
                    <a:pt x="555812" y="71718"/>
                  </a:cubicBezTo>
                  <a:cubicBezTo>
                    <a:pt x="590924" y="53788"/>
                    <a:pt x="681318" y="0"/>
                    <a:pt x="681318" y="0"/>
                  </a:cubicBezTo>
                  <a:lnTo>
                    <a:pt x="681318" y="0"/>
                  </a:lnTo>
                </a:path>
              </a:pathLst>
            </a:custGeom>
            <a:noFill/>
            <a:ln w="317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</p:grpSp>
      <p:grpSp>
        <p:nvGrpSpPr>
          <p:cNvPr id="470" name="组合 469">
            <a:extLst>
              <a:ext uri="{FF2B5EF4-FFF2-40B4-BE49-F238E27FC236}">
                <a16:creationId xmlns:a16="http://schemas.microsoft.com/office/drawing/2014/main" id="{EA9A76B8-40CF-7D4E-9AA1-D37EC1867BA1}"/>
              </a:ext>
            </a:extLst>
          </p:cNvPr>
          <p:cNvGrpSpPr/>
          <p:nvPr/>
        </p:nvGrpSpPr>
        <p:grpSpPr>
          <a:xfrm>
            <a:off x="7051000" y="1785260"/>
            <a:ext cx="637628" cy="323713"/>
            <a:chOff x="7020934" y="1837003"/>
            <a:chExt cx="617555" cy="313522"/>
          </a:xfrm>
        </p:grpSpPr>
        <p:grpSp>
          <p:nvGrpSpPr>
            <p:cNvPr id="452" name="组合 451">
              <a:extLst>
                <a:ext uri="{FF2B5EF4-FFF2-40B4-BE49-F238E27FC236}">
                  <a16:creationId xmlns:a16="http://schemas.microsoft.com/office/drawing/2014/main" id="{6A8BB30E-7AB5-CF4F-8FF7-AF4A5568B02D}"/>
                </a:ext>
              </a:extLst>
            </p:cNvPr>
            <p:cNvGrpSpPr/>
            <p:nvPr/>
          </p:nvGrpSpPr>
          <p:grpSpPr>
            <a:xfrm>
              <a:off x="7020934" y="1837003"/>
              <a:ext cx="611156" cy="313522"/>
              <a:chOff x="7020934" y="1837003"/>
              <a:chExt cx="611156" cy="313522"/>
            </a:xfrm>
          </p:grpSpPr>
          <p:sp>
            <p:nvSpPr>
              <p:cNvPr id="174" name="圆角矩形 230">
                <a:extLst>
                  <a:ext uri="{FF2B5EF4-FFF2-40B4-BE49-F238E27FC236}">
                    <a16:creationId xmlns:a16="http://schemas.microsoft.com/office/drawing/2014/main" id="{5FFB8088-D0BA-FF4B-AF11-8FFEF29301AE}"/>
                  </a:ext>
                </a:extLst>
              </p:cNvPr>
              <p:cNvSpPr/>
              <p:nvPr/>
            </p:nvSpPr>
            <p:spPr>
              <a:xfrm>
                <a:off x="7020934" y="1837003"/>
                <a:ext cx="374440" cy="141671"/>
              </a:xfrm>
              <a:prstGeom prst="roundRect">
                <a:avLst/>
              </a:prstGeom>
              <a:solidFill>
                <a:srgbClr val="8597B1"/>
              </a:solidFill>
              <a:ln w="19050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kumimoji="1" lang="en-US" altLang="zh-CN" sz="832" b="1" spc="-35" dirty="0">
                    <a:solidFill>
                      <a:schemeClr val="bg1"/>
                    </a:solidFill>
                    <a:latin typeface="Monaco" pitchFamily="2" charset="77"/>
                  </a:rPr>
                  <a:t>BLOOM</a:t>
                </a:r>
              </a:p>
            </p:txBody>
          </p:sp>
          <p:pic>
            <p:nvPicPr>
              <p:cNvPr id="198" name="Picture 8" descr="@bigscience-workshop">
                <a:extLst>
                  <a:ext uri="{FF2B5EF4-FFF2-40B4-BE49-F238E27FC236}">
                    <a16:creationId xmlns:a16="http://schemas.microsoft.com/office/drawing/2014/main" id="{D68CB117-8D74-AE46-97F2-FA0EBBA901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0625" y="1850872"/>
                <a:ext cx="110747" cy="110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9" name="任意形状 218">
                <a:extLst>
                  <a:ext uri="{FF2B5EF4-FFF2-40B4-BE49-F238E27FC236}">
                    <a16:creationId xmlns:a16="http://schemas.microsoft.com/office/drawing/2014/main" id="{2EC6D1D0-7983-4C46-9F69-2147001B1A38}"/>
                  </a:ext>
                </a:extLst>
              </p:cNvPr>
              <p:cNvSpPr/>
              <p:nvPr/>
            </p:nvSpPr>
            <p:spPr>
              <a:xfrm>
                <a:off x="7215639" y="1986675"/>
                <a:ext cx="416451" cy="163850"/>
              </a:xfrm>
              <a:custGeom>
                <a:avLst/>
                <a:gdLst>
                  <a:gd name="connsiteX0" fmla="*/ 619760 w 619760"/>
                  <a:gd name="connsiteY0" fmla="*/ 243840 h 243840"/>
                  <a:gd name="connsiteX1" fmla="*/ 589280 w 619760"/>
                  <a:gd name="connsiteY1" fmla="*/ 121920 h 243840"/>
                  <a:gd name="connsiteX2" fmla="*/ 457200 w 619760"/>
                  <a:gd name="connsiteY2" fmla="*/ 71120 h 243840"/>
                  <a:gd name="connsiteX3" fmla="*/ 101600 w 619760"/>
                  <a:gd name="connsiteY3" fmla="*/ 60960 h 243840"/>
                  <a:gd name="connsiteX4" fmla="*/ 0 w 619760"/>
                  <a:gd name="connsiteY4" fmla="*/ 0 h 24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760" h="243840">
                    <a:moveTo>
                      <a:pt x="619760" y="243840"/>
                    </a:moveTo>
                    <a:cubicBezTo>
                      <a:pt x="618066" y="197273"/>
                      <a:pt x="616373" y="150707"/>
                      <a:pt x="589280" y="121920"/>
                    </a:cubicBezTo>
                    <a:cubicBezTo>
                      <a:pt x="562187" y="93133"/>
                      <a:pt x="538480" y="81280"/>
                      <a:pt x="457200" y="71120"/>
                    </a:cubicBezTo>
                    <a:cubicBezTo>
                      <a:pt x="375920" y="60960"/>
                      <a:pt x="177800" y="72813"/>
                      <a:pt x="101600" y="60960"/>
                    </a:cubicBezTo>
                    <a:cubicBezTo>
                      <a:pt x="25400" y="49107"/>
                      <a:pt x="12700" y="24553"/>
                      <a:pt x="0" y="0"/>
                    </a:cubicBezTo>
                  </a:path>
                </a:pathLst>
              </a:custGeom>
              <a:noFill/>
              <a:ln w="22225">
                <a:solidFill>
                  <a:schemeClr val="tx2">
                    <a:lumMod val="60000"/>
                    <a:lumOff val="40000"/>
                  </a:schemeClr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49"/>
              </a:p>
            </p:txBody>
          </p:sp>
        </p:grpSp>
        <p:sp>
          <p:nvSpPr>
            <p:cNvPr id="236" name="任意形状 235">
              <a:extLst>
                <a:ext uri="{FF2B5EF4-FFF2-40B4-BE49-F238E27FC236}">
                  <a16:creationId xmlns:a16="http://schemas.microsoft.com/office/drawing/2014/main" id="{75B1DDED-C0E3-BB46-8788-819A0CD01570}"/>
                </a:ext>
              </a:extLst>
            </p:cNvPr>
            <p:cNvSpPr/>
            <p:nvPr/>
          </p:nvSpPr>
          <p:spPr>
            <a:xfrm>
              <a:off x="7529683" y="2033185"/>
              <a:ext cx="108806" cy="108807"/>
            </a:xfrm>
            <a:custGeom>
              <a:avLst/>
              <a:gdLst>
                <a:gd name="connsiteX0" fmla="*/ 152400 w 152400"/>
                <a:gd name="connsiteY0" fmla="*/ 165100 h 165100"/>
                <a:gd name="connsiteX1" fmla="*/ 136525 w 152400"/>
                <a:gd name="connsiteY1" fmla="*/ 76200 h 165100"/>
                <a:gd name="connsiteX2" fmla="*/ 85725 w 152400"/>
                <a:gd name="connsiteY2" fmla="*/ 22225 h 165100"/>
                <a:gd name="connsiteX3" fmla="*/ 0 w 152400"/>
                <a:gd name="connsiteY3" fmla="*/ 0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165100">
                  <a:moveTo>
                    <a:pt x="152400" y="165100"/>
                  </a:moveTo>
                  <a:cubicBezTo>
                    <a:pt x="150018" y="132556"/>
                    <a:pt x="147637" y="100012"/>
                    <a:pt x="136525" y="76200"/>
                  </a:cubicBezTo>
                  <a:cubicBezTo>
                    <a:pt x="125412" y="52387"/>
                    <a:pt x="108479" y="34925"/>
                    <a:pt x="85725" y="22225"/>
                  </a:cubicBezTo>
                  <a:cubicBezTo>
                    <a:pt x="62971" y="9525"/>
                    <a:pt x="31485" y="4762"/>
                    <a:pt x="0" y="0"/>
                  </a:cubicBezTo>
                </a:path>
              </a:pathLst>
            </a:custGeom>
            <a:noFill/>
            <a:ln w="317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 dirty="0"/>
            </a:p>
          </p:txBody>
        </p:sp>
      </p:grpSp>
      <p:grpSp>
        <p:nvGrpSpPr>
          <p:cNvPr id="449" name="组合 448">
            <a:extLst>
              <a:ext uri="{FF2B5EF4-FFF2-40B4-BE49-F238E27FC236}">
                <a16:creationId xmlns:a16="http://schemas.microsoft.com/office/drawing/2014/main" id="{376D6CA7-37C0-2846-ABAA-B0BC90479228}"/>
              </a:ext>
            </a:extLst>
          </p:cNvPr>
          <p:cNvGrpSpPr/>
          <p:nvPr/>
        </p:nvGrpSpPr>
        <p:grpSpPr>
          <a:xfrm>
            <a:off x="7132215" y="2029096"/>
            <a:ext cx="546490" cy="283283"/>
            <a:chOff x="7099589" y="2073166"/>
            <a:chExt cx="529286" cy="274365"/>
          </a:xfrm>
        </p:grpSpPr>
        <p:sp>
          <p:nvSpPr>
            <p:cNvPr id="173" name="圆角矩形 229">
              <a:extLst>
                <a:ext uri="{FF2B5EF4-FFF2-40B4-BE49-F238E27FC236}">
                  <a16:creationId xmlns:a16="http://schemas.microsoft.com/office/drawing/2014/main" id="{0EB79156-40AE-8B4B-B24C-DCEE2F34C9DD}"/>
                </a:ext>
              </a:extLst>
            </p:cNvPr>
            <p:cNvSpPr/>
            <p:nvPr/>
          </p:nvSpPr>
          <p:spPr>
            <a:xfrm>
              <a:off x="7099589" y="2073166"/>
              <a:ext cx="208121" cy="14167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35" dirty="0">
                  <a:solidFill>
                    <a:schemeClr val="bg1"/>
                  </a:solidFill>
                  <a:latin typeface="Monaco" pitchFamily="2" charset="77"/>
                </a:rPr>
                <a:t>OPT</a:t>
              </a:r>
            </a:p>
          </p:txBody>
        </p:sp>
        <p:pic>
          <p:nvPicPr>
            <p:cNvPr id="190" name="图形 189">
              <a:extLst>
                <a:ext uri="{FF2B5EF4-FFF2-40B4-BE49-F238E27FC236}">
                  <a16:creationId xmlns:a16="http://schemas.microsoft.com/office/drawing/2014/main" id="{08B9A652-574A-0A4D-874F-F8F72EB411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7313741" y="2091806"/>
              <a:ext cx="151948" cy="99913"/>
            </a:xfrm>
            <a:prstGeom prst="rect">
              <a:avLst/>
            </a:prstGeom>
          </p:spPr>
        </p:pic>
        <p:sp>
          <p:nvSpPr>
            <p:cNvPr id="225" name="任意形状 224">
              <a:extLst>
                <a:ext uri="{FF2B5EF4-FFF2-40B4-BE49-F238E27FC236}">
                  <a16:creationId xmlns:a16="http://schemas.microsoft.com/office/drawing/2014/main" id="{35242255-B6F2-6142-B418-F0615E7A31AD}"/>
                </a:ext>
              </a:extLst>
            </p:cNvPr>
            <p:cNvSpPr/>
            <p:nvPr/>
          </p:nvSpPr>
          <p:spPr>
            <a:xfrm>
              <a:off x="7195358" y="2204740"/>
              <a:ext cx="221378" cy="81323"/>
            </a:xfrm>
            <a:custGeom>
              <a:avLst/>
              <a:gdLst>
                <a:gd name="connsiteX0" fmla="*/ 342900 w 342900"/>
                <a:gd name="connsiteY0" fmla="*/ 87406 h 87406"/>
                <a:gd name="connsiteX1" fmla="*/ 134471 w 342900"/>
                <a:gd name="connsiteY1" fmla="*/ 80683 h 87406"/>
                <a:gd name="connsiteX2" fmla="*/ 40341 w 342900"/>
                <a:gd name="connsiteY2" fmla="*/ 53789 h 87406"/>
                <a:gd name="connsiteX3" fmla="*/ 0 w 342900"/>
                <a:gd name="connsiteY3" fmla="*/ 0 h 8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87406">
                  <a:moveTo>
                    <a:pt x="342900" y="87406"/>
                  </a:moveTo>
                  <a:cubicBezTo>
                    <a:pt x="263898" y="86846"/>
                    <a:pt x="184897" y="86286"/>
                    <a:pt x="134471" y="80683"/>
                  </a:cubicBezTo>
                  <a:cubicBezTo>
                    <a:pt x="84045" y="75080"/>
                    <a:pt x="62753" y="67236"/>
                    <a:pt x="40341" y="53789"/>
                  </a:cubicBezTo>
                  <a:cubicBezTo>
                    <a:pt x="17929" y="40342"/>
                    <a:pt x="8964" y="20171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  <p:sp>
          <p:nvSpPr>
            <p:cNvPr id="238" name="任意形状 237">
              <a:extLst>
                <a:ext uri="{FF2B5EF4-FFF2-40B4-BE49-F238E27FC236}">
                  <a16:creationId xmlns:a16="http://schemas.microsoft.com/office/drawing/2014/main" id="{1901B265-8491-F64F-B4D7-F342B8BD0C8C}"/>
                </a:ext>
              </a:extLst>
            </p:cNvPr>
            <p:cNvSpPr/>
            <p:nvPr/>
          </p:nvSpPr>
          <p:spPr>
            <a:xfrm>
              <a:off x="7273439" y="2281403"/>
              <a:ext cx="355436" cy="66128"/>
            </a:xfrm>
            <a:custGeom>
              <a:avLst/>
              <a:gdLst>
                <a:gd name="connsiteX0" fmla="*/ 528958 w 528958"/>
                <a:gd name="connsiteY0" fmla="*/ 98411 h 98411"/>
                <a:gd name="connsiteX1" fmla="*/ 483853 w 528958"/>
                <a:gd name="connsiteY1" fmla="*/ 41005 h 98411"/>
                <a:gd name="connsiteX2" fmla="*/ 410045 w 528958"/>
                <a:gd name="connsiteY2" fmla="*/ 20503 h 98411"/>
                <a:gd name="connsiteX3" fmla="*/ 250127 w 528958"/>
                <a:gd name="connsiteY3" fmla="*/ 8201 h 98411"/>
                <a:gd name="connsiteX4" fmla="*/ 0 w 528958"/>
                <a:gd name="connsiteY4" fmla="*/ 0 h 9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958" h="98411">
                  <a:moveTo>
                    <a:pt x="528958" y="98411"/>
                  </a:moveTo>
                  <a:cubicBezTo>
                    <a:pt x="516315" y="76200"/>
                    <a:pt x="503672" y="53990"/>
                    <a:pt x="483853" y="41005"/>
                  </a:cubicBezTo>
                  <a:cubicBezTo>
                    <a:pt x="464034" y="28020"/>
                    <a:pt x="448999" y="25970"/>
                    <a:pt x="410045" y="20503"/>
                  </a:cubicBezTo>
                  <a:cubicBezTo>
                    <a:pt x="371091" y="15036"/>
                    <a:pt x="318468" y="11618"/>
                    <a:pt x="250127" y="8201"/>
                  </a:cubicBezTo>
                  <a:cubicBezTo>
                    <a:pt x="181786" y="4784"/>
                    <a:pt x="90893" y="2392"/>
                    <a:pt x="0" y="0"/>
                  </a:cubicBezTo>
                </a:path>
              </a:pathLst>
            </a:custGeom>
            <a:noFill/>
            <a:ln w="317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</p:grpSp>
      <p:grpSp>
        <p:nvGrpSpPr>
          <p:cNvPr id="448" name="组合 447">
            <a:extLst>
              <a:ext uri="{FF2B5EF4-FFF2-40B4-BE49-F238E27FC236}">
                <a16:creationId xmlns:a16="http://schemas.microsoft.com/office/drawing/2014/main" id="{60B66879-CB7C-F242-9B2E-7661966EDD90}"/>
              </a:ext>
            </a:extLst>
          </p:cNvPr>
          <p:cNvGrpSpPr/>
          <p:nvPr/>
        </p:nvGrpSpPr>
        <p:grpSpPr>
          <a:xfrm>
            <a:off x="4780477" y="2035250"/>
            <a:ext cx="522700" cy="452668"/>
            <a:chOff x="4821887" y="2079127"/>
            <a:chExt cx="506245" cy="438417"/>
          </a:xfrm>
        </p:grpSpPr>
        <p:sp>
          <p:nvSpPr>
            <p:cNvPr id="201" name="圆角矩形 200">
              <a:extLst>
                <a:ext uri="{FF2B5EF4-FFF2-40B4-BE49-F238E27FC236}">
                  <a16:creationId xmlns:a16="http://schemas.microsoft.com/office/drawing/2014/main" id="{55896084-1157-5049-936D-0ABC8034CFF9}"/>
                </a:ext>
              </a:extLst>
            </p:cNvPr>
            <p:cNvSpPr/>
            <p:nvPr/>
          </p:nvSpPr>
          <p:spPr>
            <a:xfrm>
              <a:off x="5001694" y="2079127"/>
              <a:ext cx="188543" cy="141671"/>
            </a:xfrm>
            <a:prstGeom prst="roundRect">
              <a:avLst/>
            </a:prstGeom>
            <a:solidFill>
              <a:srgbClr val="87AE88"/>
            </a:solidFill>
            <a:ln w="25400">
              <a:solidFill>
                <a:srgbClr val="87AE8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41" dirty="0">
                  <a:solidFill>
                    <a:schemeClr val="bg1">
                      <a:alpha val="82087"/>
                    </a:schemeClr>
                  </a:solidFill>
                  <a:latin typeface="Monaco" pitchFamily="2" charset="77"/>
                </a:rPr>
                <a:t>UL2</a:t>
              </a:r>
            </a:p>
          </p:txBody>
        </p:sp>
        <p:pic>
          <p:nvPicPr>
            <p:cNvPr id="202" name="图形 201">
              <a:extLst>
                <a:ext uri="{FF2B5EF4-FFF2-40B4-BE49-F238E27FC236}">
                  <a16:creationId xmlns:a16="http://schemas.microsoft.com/office/drawing/2014/main" id="{64102F5B-7325-B248-9F73-CE384FC338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208296" y="2091806"/>
              <a:ext cx="119836" cy="124935"/>
            </a:xfrm>
            <a:prstGeom prst="rect">
              <a:avLst/>
            </a:prstGeom>
          </p:spPr>
        </p:pic>
        <p:sp>
          <p:nvSpPr>
            <p:cNvPr id="203" name="任意形状 202">
              <a:extLst>
                <a:ext uri="{FF2B5EF4-FFF2-40B4-BE49-F238E27FC236}">
                  <a16:creationId xmlns:a16="http://schemas.microsoft.com/office/drawing/2014/main" id="{5493685D-D2D5-9143-8CB1-26CF40722BB0}"/>
                </a:ext>
              </a:extLst>
            </p:cNvPr>
            <p:cNvSpPr/>
            <p:nvPr/>
          </p:nvSpPr>
          <p:spPr>
            <a:xfrm>
              <a:off x="4821887" y="2227505"/>
              <a:ext cx="267486" cy="290039"/>
            </a:xfrm>
            <a:custGeom>
              <a:avLst/>
              <a:gdLst>
                <a:gd name="connsiteX0" fmla="*/ 0 w 412595"/>
                <a:gd name="connsiteY0" fmla="*/ 412596 h 412596"/>
                <a:gd name="connsiteX1" fmla="*/ 22302 w 412595"/>
                <a:gd name="connsiteY1" fmla="*/ 223025 h 412596"/>
                <a:gd name="connsiteX2" fmla="*/ 133814 w 412595"/>
                <a:gd name="connsiteY2" fmla="*/ 122664 h 412596"/>
                <a:gd name="connsiteX3" fmla="*/ 301083 w 412595"/>
                <a:gd name="connsiteY3" fmla="*/ 89210 h 412596"/>
                <a:gd name="connsiteX4" fmla="*/ 412595 w 412595"/>
                <a:gd name="connsiteY4" fmla="*/ 0 h 41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595" h="412596">
                  <a:moveTo>
                    <a:pt x="0" y="412596"/>
                  </a:moveTo>
                  <a:cubicBezTo>
                    <a:pt x="0" y="341971"/>
                    <a:pt x="0" y="271347"/>
                    <a:pt x="22302" y="223025"/>
                  </a:cubicBezTo>
                  <a:cubicBezTo>
                    <a:pt x="44604" y="174703"/>
                    <a:pt x="87351" y="144966"/>
                    <a:pt x="133814" y="122664"/>
                  </a:cubicBezTo>
                  <a:cubicBezTo>
                    <a:pt x="180277" y="100362"/>
                    <a:pt x="254620" y="109654"/>
                    <a:pt x="301083" y="89210"/>
                  </a:cubicBezTo>
                  <a:cubicBezTo>
                    <a:pt x="347547" y="68766"/>
                    <a:pt x="380071" y="34383"/>
                    <a:pt x="412595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  <p:sp>
          <p:nvSpPr>
            <p:cNvPr id="240" name="任意形状 239">
              <a:extLst>
                <a:ext uri="{FF2B5EF4-FFF2-40B4-BE49-F238E27FC236}">
                  <a16:creationId xmlns:a16="http://schemas.microsoft.com/office/drawing/2014/main" id="{4B4931FF-5596-3F49-8C80-14CAFB268A72}"/>
                </a:ext>
              </a:extLst>
            </p:cNvPr>
            <p:cNvSpPr/>
            <p:nvPr/>
          </p:nvSpPr>
          <p:spPr>
            <a:xfrm>
              <a:off x="4832993" y="2304134"/>
              <a:ext cx="85338" cy="75098"/>
            </a:xfrm>
            <a:custGeom>
              <a:avLst/>
              <a:gdLst>
                <a:gd name="connsiteX0" fmla="*/ 0 w 127000"/>
                <a:gd name="connsiteY0" fmla="*/ 111760 h 111760"/>
                <a:gd name="connsiteX1" fmla="*/ 45720 w 127000"/>
                <a:gd name="connsiteY1" fmla="*/ 55880 h 111760"/>
                <a:gd name="connsiteX2" fmla="*/ 127000 w 127000"/>
                <a:gd name="connsiteY2" fmla="*/ 0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00" h="111760">
                  <a:moveTo>
                    <a:pt x="0" y="111760"/>
                  </a:moveTo>
                  <a:cubicBezTo>
                    <a:pt x="12276" y="93133"/>
                    <a:pt x="24553" y="74507"/>
                    <a:pt x="45720" y="55880"/>
                  </a:cubicBezTo>
                  <a:cubicBezTo>
                    <a:pt x="66887" y="37253"/>
                    <a:pt x="96943" y="18626"/>
                    <a:pt x="127000" y="0"/>
                  </a:cubicBezTo>
                </a:path>
              </a:pathLst>
            </a:custGeom>
            <a:noFill/>
            <a:ln w="3175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</p:grpSp>
      <p:sp>
        <p:nvSpPr>
          <p:cNvPr id="246" name="矩形 245">
            <a:extLst>
              <a:ext uri="{FF2B5EF4-FFF2-40B4-BE49-F238E27FC236}">
                <a16:creationId xmlns:a16="http://schemas.microsoft.com/office/drawing/2014/main" id="{755C937D-619C-5642-9E04-E2C7C4EDEEBC}"/>
              </a:ext>
            </a:extLst>
          </p:cNvPr>
          <p:cNvSpPr/>
          <p:nvPr/>
        </p:nvSpPr>
        <p:spPr>
          <a:xfrm>
            <a:off x="4717053" y="1212896"/>
            <a:ext cx="221602" cy="154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59"/>
          </a:p>
        </p:txBody>
      </p:sp>
      <p:grpSp>
        <p:nvGrpSpPr>
          <p:cNvPr id="465" name="组合 464">
            <a:extLst>
              <a:ext uri="{FF2B5EF4-FFF2-40B4-BE49-F238E27FC236}">
                <a16:creationId xmlns:a16="http://schemas.microsoft.com/office/drawing/2014/main" id="{6C01ACEE-8171-8C42-8B81-817378393A2F}"/>
              </a:ext>
            </a:extLst>
          </p:cNvPr>
          <p:cNvGrpSpPr/>
          <p:nvPr/>
        </p:nvGrpSpPr>
        <p:grpSpPr>
          <a:xfrm>
            <a:off x="8448778" y="1108128"/>
            <a:ext cx="1309230" cy="1982037"/>
            <a:chOff x="8374702" y="1181188"/>
            <a:chExt cx="1268013" cy="1919640"/>
          </a:xfrm>
        </p:grpSpPr>
        <p:sp>
          <p:nvSpPr>
            <p:cNvPr id="217" name="圆角矩形 197">
              <a:extLst>
                <a:ext uri="{FF2B5EF4-FFF2-40B4-BE49-F238E27FC236}">
                  <a16:creationId xmlns:a16="http://schemas.microsoft.com/office/drawing/2014/main" id="{F6809D13-34BC-6B4F-9843-57495CB4A1D1}"/>
                </a:ext>
              </a:extLst>
            </p:cNvPr>
            <p:cNvSpPr/>
            <p:nvPr/>
          </p:nvSpPr>
          <p:spPr>
            <a:xfrm>
              <a:off x="9105198" y="1181188"/>
              <a:ext cx="372717" cy="236165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555" b="1" spc="-41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Anthropic</a:t>
              </a:r>
            </a:p>
            <a:p>
              <a:pPr algn="ctr"/>
              <a:r>
                <a:rPr kumimoji="1" lang="en-US" altLang="zh-CN" sz="832" b="1" spc="-41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LM</a:t>
              </a:r>
              <a:r>
                <a:rPr kumimoji="1" lang="en-US" altLang="zh-CN" sz="625" b="1" spc="-41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_v4-s3</a:t>
              </a:r>
              <a:endParaRPr kumimoji="1" lang="en-US" altLang="zh-CN" sz="832" b="1" spc="-41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sp>
          <p:nvSpPr>
            <p:cNvPr id="231" name="任意形状 230">
              <a:extLst>
                <a:ext uri="{FF2B5EF4-FFF2-40B4-BE49-F238E27FC236}">
                  <a16:creationId xmlns:a16="http://schemas.microsoft.com/office/drawing/2014/main" id="{A5261A44-76FE-0940-9FAD-CEF8EEBDB48E}"/>
                </a:ext>
              </a:extLst>
            </p:cNvPr>
            <p:cNvSpPr/>
            <p:nvPr/>
          </p:nvSpPr>
          <p:spPr>
            <a:xfrm>
              <a:off x="8953346" y="1414178"/>
              <a:ext cx="335296" cy="494749"/>
            </a:xfrm>
            <a:custGeom>
              <a:avLst/>
              <a:gdLst>
                <a:gd name="connsiteX0" fmla="*/ 0 w 595086"/>
                <a:gd name="connsiteY0" fmla="*/ 754743 h 754743"/>
                <a:gd name="connsiteX1" fmla="*/ 43543 w 595086"/>
                <a:gd name="connsiteY1" fmla="*/ 493486 h 754743"/>
                <a:gd name="connsiteX2" fmla="*/ 188686 w 595086"/>
                <a:gd name="connsiteY2" fmla="*/ 362858 h 754743"/>
                <a:gd name="connsiteX3" fmla="*/ 464457 w 595086"/>
                <a:gd name="connsiteY3" fmla="*/ 319315 h 754743"/>
                <a:gd name="connsiteX4" fmla="*/ 566057 w 595086"/>
                <a:gd name="connsiteY4" fmla="*/ 217715 h 754743"/>
                <a:gd name="connsiteX5" fmla="*/ 595086 w 595086"/>
                <a:gd name="connsiteY5" fmla="*/ 0 h 75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5086" h="754743">
                  <a:moveTo>
                    <a:pt x="0" y="754743"/>
                  </a:moveTo>
                  <a:cubicBezTo>
                    <a:pt x="6047" y="656771"/>
                    <a:pt x="12095" y="558800"/>
                    <a:pt x="43543" y="493486"/>
                  </a:cubicBezTo>
                  <a:cubicBezTo>
                    <a:pt x="74991" y="428172"/>
                    <a:pt x="118534" y="391886"/>
                    <a:pt x="188686" y="362858"/>
                  </a:cubicBezTo>
                  <a:cubicBezTo>
                    <a:pt x="258838" y="333830"/>
                    <a:pt x="401562" y="343506"/>
                    <a:pt x="464457" y="319315"/>
                  </a:cubicBezTo>
                  <a:cubicBezTo>
                    <a:pt x="527352" y="295124"/>
                    <a:pt x="544286" y="270934"/>
                    <a:pt x="566057" y="217715"/>
                  </a:cubicBezTo>
                  <a:cubicBezTo>
                    <a:pt x="587828" y="164496"/>
                    <a:pt x="591457" y="82248"/>
                    <a:pt x="595086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 dirty="0"/>
            </a:p>
          </p:txBody>
        </p:sp>
        <p:pic>
          <p:nvPicPr>
            <p:cNvPr id="241" name="Picture 2" descr="Claude">
              <a:extLst>
                <a:ext uri="{FF2B5EF4-FFF2-40B4-BE49-F238E27FC236}">
                  <a16:creationId xmlns:a16="http://schemas.microsoft.com/office/drawing/2014/main" id="{750A3FEA-95AF-8449-8CA2-AD96A789A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9828" y="1235377"/>
              <a:ext cx="122887" cy="122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7" name="任意形状 246">
              <a:extLst>
                <a:ext uri="{FF2B5EF4-FFF2-40B4-BE49-F238E27FC236}">
                  <a16:creationId xmlns:a16="http://schemas.microsoft.com/office/drawing/2014/main" id="{C55DA0DB-8ABB-BA49-B0AF-B1F071FCE84B}"/>
                </a:ext>
              </a:extLst>
            </p:cNvPr>
            <p:cNvSpPr/>
            <p:nvPr/>
          </p:nvSpPr>
          <p:spPr>
            <a:xfrm>
              <a:off x="8374702" y="1878639"/>
              <a:ext cx="578450" cy="1222189"/>
            </a:xfrm>
            <a:custGeom>
              <a:avLst/>
              <a:gdLst>
                <a:gd name="connsiteX0" fmla="*/ 0 w 856695"/>
                <a:gd name="connsiteY0" fmla="*/ 1753340 h 1753531"/>
                <a:gd name="connsiteX1" fmla="*/ 221941 w 856695"/>
                <a:gd name="connsiteY1" fmla="*/ 1748901 h 1753531"/>
                <a:gd name="connsiteX2" fmla="*/ 350668 w 856695"/>
                <a:gd name="connsiteY2" fmla="*/ 1722268 h 1753531"/>
                <a:gd name="connsiteX3" fmla="*/ 439444 w 856695"/>
                <a:gd name="connsiteY3" fmla="*/ 1700073 h 1753531"/>
                <a:gd name="connsiteX4" fmla="*/ 559293 w 856695"/>
                <a:gd name="connsiteY4" fmla="*/ 1646807 h 1753531"/>
                <a:gd name="connsiteX5" fmla="*/ 665825 w 856695"/>
                <a:gd name="connsiteY5" fmla="*/ 1535837 h 1753531"/>
                <a:gd name="connsiteX6" fmla="*/ 745724 w 856695"/>
                <a:gd name="connsiteY6" fmla="*/ 1367161 h 1753531"/>
                <a:gd name="connsiteX7" fmla="*/ 785673 w 856695"/>
                <a:gd name="connsiteY7" fmla="*/ 1105270 h 1753531"/>
                <a:gd name="connsiteX8" fmla="*/ 807868 w 856695"/>
                <a:gd name="connsiteY8" fmla="*/ 870011 h 1753531"/>
                <a:gd name="connsiteX9" fmla="*/ 856695 w 856695"/>
                <a:gd name="connsiteY9" fmla="*/ 0 h 1753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6695" h="1753531">
                  <a:moveTo>
                    <a:pt x="0" y="1753340"/>
                  </a:moveTo>
                  <a:cubicBezTo>
                    <a:pt x="81748" y="1753710"/>
                    <a:pt x="163496" y="1754080"/>
                    <a:pt x="221941" y="1748901"/>
                  </a:cubicBezTo>
                  <a:cubicBezTo>
                    <a:pt x="280386" y="1743722"/>
                    <a:pt x="314418" y="1730406"/>
                    <a:pt x="350668" y="1722268"/>
                  </a:cubicBezTo>
                  <a:cubicBezTo>
                    <a:pt x="386919" y="1714130"/>
                    <a:pt x="404673" y="1712650"/>
                    <a:pt x="439444" y="1700073"/>
                  </a:cubicBezTo>
                  <a:cubicBezTo>
                    <a:pt x="474215" y="1687496"/>
                    <a:pt x="521563" y="1674180"/>
                    <a:pt x="559293" y="1646807"/>
                  </a:cubicBezTo>
                  <a:cubicBezTo>
                    <a:pt x="597023" y="1619434"/>
                    <a:pt x="634753" y="1582445"/>
                    <a:pt x="665825" y="1535837"/>
                  </a:cubicBezTo>
                  <a:cubicBezTo>
                    <a:pt x="696897" y="1489229"/>
                    <a:pt x="725749" y="1438922"/>
                    <a:pt x="745724" y="1367161"/>
                  </a:cubicBezTo>
                  <a:cubicBezTo>
                    <a:pt x="765699" y="1295400"/>
                    <a:pt x="775316" y="1188128"/>
                    <a:pt x="785673" y="1105270"/>
                  </a:cubicBezTo>
                  <a:cubicBezTo>
                    <a:pt x="796030" y="1022412"/>
                    <a:pt x="796031" y="1054223"/>
                    <a:pt x="807868" y="870011"/>
                  </a:cubicBezTo>
                  <a:cubicBezTo>
                    <a:pt x="819705" y="685799"/>
                    <a:pt x="838200" y="342899"/>
                    <a:pt x="856695" y="0"/>
                  </a:cubicBezTo>
                </a:path>
              </a:pathLst>
            </a:custGeom>
            <a:noFill/>
            <a:ln w="317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A9E229A-4215-D646-B9DA-09A249DAFA88}"/>
              </a:ext>
            </a:extLst>
          </p:cNvPr>
          <p:cNvGrpSpPr/>
          <p:nvPr/>
        </p:nvGrpSpPr>
        <p:grpSpPr>
          <a:xfrm>
            <a:off x="8852616" y="2430206"/>
            <a:ext cx="920067" cy="1497525"/>
            <a:chOff x="8765826" y="2461649"/>
            <a:chExt cx="891102" cy="1450381"/>
          </a:xfrm>
        </p:grpSpPr>
        <p:sp>
          <p:nvSpPr>
            <p:cNvPr id="175" name="圆角矩形 235">
              <a:extLst>
                <a:ext uri="{FF2B5EF4-FFF2-40B4-BE49-F238E27FC236}">
                  <a16:creationId xmlns:a16="http://schemas.microsoft.com/office/drawing/2014/main" id="{0AB559D4-D66E-2449-B870-B9A1B50BD0C7}"/>
                </a:ext>
              </a:extLst>
            </p:cNvPr>
            <p:cNvSpPr/>
            <p:nvPr/>
          </p:nvSpPr>
          <p:spPr>
            <a:xfrm flipH="1">
              <a:off x="9017359" y="2461649"/>
              <a:ext cx="499354" cy="14167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35" dirty="0">
                  <a:solidFill>
                    <a:schemeClr val="bg1"/>
                  </a:solidFill>
                  <a:latin typeface="Monaco" pitchFamily="2" charset="77"/>
                </a:rPr>
                <a:t>GPT-</a:t>
              </a:r>
              <a:r>
                <a:rPr kumimoji="1" lang="en-US" altLang="zh-CN" sz="832" b="1" spc="-35" dirty="0" err="1">
                  <a:solidFill>
                    <a:schemeClr val="bg1"/>
                  </a:solidFill>
                  <a:latin typeface="Monaco" pitchFamily="2" charset="77"/>
                </a:rPr>
                <a:t>NeoX</a:t>
              </a:r>
              <a:endParaRPr kumimoji="1" lang="en-US" altLang="zh-CN" sz="832" b="1" spc="-35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188" name="Picture 34" descr="Announcing GPT-NeoX-20B | EleutherAI Blog">
              <a:extLst>
                <a:ext uri="{FF2B5EF4-FFF2-40B4-BE49-F238E27FC236}">
                  <a16:creationId xmlns:a16="http://schemas.microsoft.com/office/drawing/2014/main" id="{CC46BE8E-785A-4D41-A463-4D28834DBB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4041" y="2466777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8" name="任意形状 247">
              <a:extLst>
                <a:ext uri="{FF2B5EF4-FFF2-40B4-BE49-F238E27FC236}">
                  <a16:creationId xmlns:a16="http://schemas.microsoft.com/office/drawing/2014/main" id="{DAE58FC7-D793-5644-A229-40256EB89242}"/>
                </a:ext>
              </a:extLst>
            </p:cNvPr>
            <p:cNvSpPr/>
            <p:nvPr/>
          </p:nvSpPr>
          <p:spPr>
            <a:xfrm>
              <a:off x="8765826" y="2599536"/>
              <a:ext cx="509000" cy="1312494"/>
            </a:xfrm>
            <a:custGeom>
              <a:avLst/>
              <a:gdLst>
                <a:gd name="connsiteX0" fmla="*/ 0 w 723782"/>
                <a:gd name="connsiteY0" fmla="*/ 1920781 h 1920781"/>
                <a:gd name="connsiteX1" fmla="*/ 135267 w 723782"/>
                <a:gd name="connsiteY1" fmla="*/ 1828800 h 1920781"/>
                <a:gd name="connsiteX2" fmla="*/ 308407 w 723782"/>
                <a:gd name="connsiteY2" fmla="*/ 1688123 h 1920781"/>
                <a:gd name="connsiteX3" fmla="*/ 476138 w 723782"/>
                <a:gd name="connsiteY3" fmla="*/ 1509571 h 1920781"/>
                <a:gd name="connsiteX4" fmla="*/ 589761 w 723782"/>
                <a:gd name="connsiteY4" fmla="*/ 1303967 h 1920781"/>
                <a:gd name="connsiteX5" fmla="*/ 676332 w 723782"/>
                <a:gd name="connsiteY5" fmla="*/ 1022613 h 1920781"/>
                <a:gd name="connsiteX6" fmla="*/ 719617 w 723782"/>
                <a:gd name="connsiteY6" fmla="*/ 649278 h 1920781"/>
                <a:gd name="connsiteX7" fmla="*/ 719617 w 723782"/>
                <a:gd name="connsiteY7" fmla="*/ 0 h 192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782" h="1920781">
                  <a:moveTo>
                    <a:pt x="0" y="1920781"/>
                  </a:moveTo>
                  <a:cubicBezTo>
                    <a:pt x="41933" y="1894178"/>
                    <a:pt x="83866" y="1867576"/>
                    <a:pt x="135267" y="1828800"/>
                  </a:cubicBezTo>
                  <a:cubicBezTo>
                    <a:pt x="186668" y="1790024"/>
                    <a:pt x="251595" y="1741328"/>
                    <a:pt x="308407" y="1688123"/>
                  </a:cubicBezTo>
                  <a:cubicBezTo>
                    <a:pt x="365219" y="1634918"/>
                    <a:pt x="429246" y="1573597"/>
                    <a:pt x="476138" y="1509571"/>
                  </a:cubicBezTo>
                  <a:cubicBezTo>
                    <a:pt x="523030" y="1445545"/>
                    <a:pt x="556395" y="1385127"/>
                    <a:pt x="589761" y="1303967"/>
                  </a:cubicBezTo>
                  <a:cubicBezTo>
                    <a:pt x="623127" y="1222807"/>
                    <a:pt x="654689" y="1131728"/>
                    <a:pt x="676332" y="1022613"/>
                  </a:cubicBezTo>
                  <a:cubicBezTo>
                    <a:pt x="697975" y="913498"/>
                    <a:pt x="712403" y="819713"/>
                    <a:pt x="719617" y="649278"/>
                  </a:cubicBezTo>
                  <a:cubicBezTo>
                    <a:pt x="726831" y="478843"/>
                    <a:pt x="723224" y="239421"/>
                    <a:pt x="719617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</p:grpSp>
      <p:grpSp>
        <p:nvGrpSpPr>
          <p:cNvPr id="455" name="组合 454">
            <a:extLst>
              <a:ext uri="{FF2B5EF4-FFF2-40B4-BE49-F238E27FC236}">
                <a16:creationId xmlns:a16="http://schemas.microsoft.com/office/drawing/2014/main" id="{2342BF94-6D61-4543-B93A-4379AC428849}"/>
              </a:ext>
            </a:extLst>
          </p:cNvPr>
          <p:cNvGrpSpPr/>
          <p:nvPr/>
        </p:nvGrpSpPr>
        <p:grpSpPr>
          <a:xfrm>
            <a:off x="5762700" y="1289662"/>
            <a:ext cx="574494" cy="2514708"/>
            <a:chOff x="5773193" y="1357011"/>
            <a:chExt cx="556408" cy="2435541"/>
          </a:xfrm>
        </p:grpSpPr>
        <p:sp>
          <p:nvSpPr>
            <p:cNvPr id="179" name="圆角矩形 284">
              <a:extLst>
                <a:ext uri="{FF2B5EF4-FFF2-40B4-BE49-F238E27FC236}">
                  <a16:creationId xmlns:a16="http://schemas.microsoft.com/office/drawing/2014/main" id="{0F757733-852E-024D-905C-8575A898656F}"/>
                </a:ext>
              </a:extLst>
            </p:cNvPr>
            <p:cNvSpPr/>
            <p:nvPr/>
          </p:nvSpPr>
          <p:spPr>
            <a:xfrm flipH="1">
              <a:off x="5773193" y="1357011"/>
              <a:ext cx="409144" cy="14167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41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ChatGPT</a:t>
              </a:r>
              <a:endParaRPr kumimoji="1" lang="en-US" altLang="zh-CN" sz="832" b="1" spc="-41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82" name="Picture 14" descr="Open Ai Logo PNG Vectors Free Download">
              <a:extLst>
                <a:ext uri="{FF2B5EF4-FFF2-40B4-BE49-F238E27FC236}">
                  <a16:creationId xmlns:a16="http://schemas.microsoft.com/office/drawing/2014/main" id="{571EB1A6-3AB3-3F49-BB5D-095819590F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6497" y="1365459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0" name="任意形状 249">
              <a:extLst>
                <a:ext uri="{FF2B5EF4-FFF2-40B4-BE49-F238E27FC236}">
                  <a16:creationId xmlns:a16="http://schemas.microsoft.com/office/drawing/2014/main" id="{4863A823-591A-2440-B7ED-34FC8058AEB6}"/>
                </a:ext>
              </a:extLst>
            </p:cNvPr>
            <p:cNvSpPr/>
            <p:nvPr/>
          </p:nvSpPr>
          <p:spPr>
            <a:xfrm>
              <a:off x="5974580" y="1490184"/>
              <a:ext cx="163796" cy="2302368"/>
            </a:xfrm>
            <a:custGeom>
              <a:avLst/>
              <a:gdLst>
                <a:gd name="connsiteX0" fmla="*/ 243760 w 243760"/>
                <a:gd name="connsiteY0" fmla="*/ 3426372 h 3426372"/>
                <a:gd name="connsiteX1" fmla="*/ 117636 w 243760"/>
                <a:gd name="connsiteY1" fmla="*/ 2827283 h 3426372"/>
                <a:gd name="connsiteX2" fmla="*/ 54574 w 243760"/>
                <a:gd name="connsiteY2" fmla="*/ 2049517 h 3426372"/>
                <a:gd name="connsiteX3" fmla="*/ 23043 w 243760"/>
                <a:gd name="connsiteY3" fmla="*/ 1545020 h 3426372"/>
                <a:gd name="connsiteX4" fmla="*/ 2022 w 243760"/>
                <a:gd name="connsiteY4" fmla="*/ 693683 h 3426372"/>
                <a:gd name="connsiteX5" fmla="*/ 2022 w 243760"/>
                <a:gd name="connsiteY5" fmla="*/ 0 h 342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760" h="3426372">
                  <a:moveTo>
                    <a:pt x="243760" y="3426372"/>
                  </a:moveTo>
                  <a:cubicBezTo>
                    <a:pt x="196463" y="3241565"/>
                    <a:pt x="149167" y="3056759"/>
                    <a:pt x="117636" y="2827283"/>
                  </a:cubicBezTo>
                  <a:cubicBezTo>
                    <a:pt x="86105" y="2597807"/>
                    <a:pt x="70339" y="2263227"/>
                    <a:pt x="54574" y="2049517"/>
                  </a:cubicBezTo>
                  <a:cubicBezTo>
                    <a:pt x="38809" y="1835807"/>
                    <a:pt x="31802" y="1770992"/>
                    <a:pt x="23043" y="1545020"/>
                  </a:cubicBezTo>
                  <a:cubicBezTo>
                    <a:pt x="14284" y="1319048"/>
                    <a:pt x="5525" y="951186"/>
                    <a:pt x="2022" y="693683"/>
                  </a:cubicBezTo>
                  <a:cubicBezTo>
                    <a:pt x="-1481" y="436180"/>
                    <a:pt x="270" y="218090"/>
                    <a:pt x="2022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</p:grpSp>
      <p:grpSp>
        <p:nvGrpSpPr>
          <p:cNvPr id="453" name="组合 452">
            <a:extLst>
              <a:ext uri="{FF2B5EF4-FFF2-40B4-BE49-F238E27FC236}">
                <a16:creationId xmlns:a16="http://schemas.microsoft.com/office/drawing/2014/main" id="{E59A7FFD-AB11-5E40-9E76-C9EF2E26BC68}"/>
              </a:ext>
            </a:extLst>
          </p:cNvPr>
          <p:cNvGrpSpPr/>
          <p:nvPr/>
        </p:nvGrpSpPr>
        <p:grpSpPr>
          <a:xfrm>
            <a:off x="6549160" y="1552534"/>
            <a:ext cx="1118762" cy="1589820"/>
            <a:chOff x="6534894" y="1611608"/>
            <a:chExt cx="1083542" cy="1539770"/>
          </a:xfrm>
        </p:grpSpPr>
        <p:sp>
          <p:nvSpPr>
            <p:cNvPr id="223" name="圆角矩形 207">
              <a:extLst>
                <a:ext uri="{FF2B5EF4-FFF2-40B4-BE49-F238E27FC236}">
                  <a16:creationId xmlns:a16="http://schemas.microsoft.com/office/drawing/2014/main" id="{E788B85C-8630-DA41-A75A-E62185C7A267}"/>
                </a:ext>
              </a:extLst>
            </p:cNvPr>
            <p:cNvSpPr/>
            <p:nvPr/>
          </p:nvSpPr>
          <p:spPr>
            <a:xfrm>
              <a:off x="6534894" y="1611608"/>
              <a:ext cx="391000" cy="14167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41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Sparrow</a:t>
              </a:r>
            </a:p>
          </p:txBody>
        </p:sp>
        <p:pic>
          <p:nvPicPr>
            <p:cNvPr id="224" name="Picture 16" descr="DeepMind · GitHub">
              <a:extLst>
                <a:ext uri="{FF2B5EF4-FFF2-40B4-BE49-F238E27FC236}">
                  <a16:creationId xmlns:a16="http://schemas.microsoft.com/office/drawing/2014/main" id="{989B252F-2A9B-9E43-9077-521407AC52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2288" y="1612240"/>
              <a:ext cx="136594" cy="136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2" name="任意形状 251">
              <a:extLst>
                <a:ext uri="{FF2B5EF4-FFF2-40B4-BE49-F238E27FC236}">
                  <a16:creationId xmlns:a16="http://schemas.microsoft.com/office/drawing/2014/main" id="{97AD0E53-85E9-6746-BABE-DF056B54CD06}"/>
                </a:ext>
              </a:extLst>
            </p:cNvPr>
            <p:cNvSpPr/>
            <p:nvPr/>
          </p:nvSpPr>
          <p:spPr>
            <a:xfrm>
              <a:off x="6735643" y="1763621"/>
              <a:ext cx="882793" cy="1387757"/>
            </a:xfrm>
            <a:custGeom>
              <a:avLst/>
              <a:gdLst>
                <a:gd name="connsiteX0" fmla="*/ 1294228 w 1299272"/>
                <a:gd name="connsiteY0" fmla="*/ 2124221 h 2124221"/>
                <a:gd name="connsiteX1" fmla="*/ 1280160 w 1299272"/>
                <a:gd name="connsiteY1" fmla="*/ 1983544 h 2124221"/>
                <a:gd name="connsiteX2" fmla="*/ 1139483 w 1299272"/>
                <a:gd name="connsiteY2" fmla="*/ 1913206 h 2124221"/>
                <a:gd name="connsiteX3" fmla="*/ 618978 w 1299272"/>
                <a:gd name="connsiteY3" fmla="*/ 1885071 h 2124221"/>
                <a:gd name="connsiteX4" fmla="*/ 351692 w 1299272"/>
                <a:gd name="connsiteY4" fmla="*/ 1702191 h 2124221"/>
                <a:gd name="connsiteX5" fmla="*/ 140677 w 1299272"/>
                <a:gd name="connsiteY5" fmla="*/ 1252024 h 2124221"/>
                <a:gd name="connsiteX6" fmla="*/ 28135 w 1299272"/>
                <a:gd name="connsiteY6" fmla="*/ 520504 h 2124221"/>
                <a:gd name="connsiteX7" fmla="*/ 0 w 1299272"/>
                <a:gd name="connsiteY7" fmla="*/ 0 h 2124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9272" h="2124221">
                  <a:moveTo>
                    <a:pt x="1294228" y="2124221"/>
                  </a:moveTo>
                  <a:cubicBezTo>
                    <a:pt x="1300089" y="2071467"/>
                    <a:pt x="1305951" y="2018713"/>
                    <a:pt x="1280160" y="1983544"/>
                  </a:cubicBezTo>
                  <a:cubicBezTo>
                    <a:pt x="1254369" y="1948375"/>
                    <a:pt x="1249680" y="1929618"/>
                    <a:pt x="1139483" y="1913206"/>
                  </a:cubicBezTo>
                  <a:cubicBezTo>
                    <a:pt x="1029286" y="1896794"/>
                    <a:pt x="750276" y="1920240"/>
                    <a:pt x="618978" y="1885071"/>
                  </a:cubicBezTo>
                  <a:cubicBezTo>
                    <a:pt x="487679" y="1849902"/>
                    <a:pt x="431409" y="1807699"/>
                    <a:pt x="351692" y="1702191"/>
                  </a:cubicBezTo>
                  <a:cubicBezTo>
                    <a:pt x="271975" y="1596683"/>
                    <a:pt x="194603" y="1448972"/>
                    <a:pt x="140677" y="1252024"/>
                  </a:cubicBezTo>
                  <a:cubicBezTo>
                    <a:pt x="86751" y="1055076"/>
                    <a:pt x="51581" y="729175"/>
                    <a:pt x="28135" y="520504"/>
                  </a:cubicBezTo>
                  <a:cubicBezTo>
                    <a:pt x="4689" y="311833"/>
                    <a:pt x="2344" y="155916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F914126-1336-F34A-96E6-3E10D6C7AA07}"/>
              </a:ext>
            </a:extLst>
          </p:cNvPr>
          <p:cNvGrpSpPr/>
          <p:nvPr/>
        </p:nvGrpSpPr>
        <p:grpSpPr>
          <a:xfrm>
            <a:off x="6018566" y="2430432"/>
            <a:ext cx="809869" cy="802899"/>
            <a:chOff x="6020999" y="2461868"/>
            <a:chExt cx="784373" cy="777623"/>
          </a:xfrm>
        </p:grpSpPr>
        <p:sp>
          <p:nvSpPr>
            <p:cNvPr id="178" name="圆角矩形 135">
              <a:extLst>
                <a:ext uri="{FF2B5EF4-FFF2-40B4-BE49-F238E27FC236}">
                  <a16:creationId xmlns:a16="http://schemas.microsoft.com/office/drawing/2014/main" id="{609E5A85-BB5B-5E44-B598-380B8789170D}"/>
                </a:ext>
              </a:extLst>
            </p:cNvPr>
            <p:cNvSpPr/>
            <p:nvPr/>
          </p:nvSpPr>
          <p:spPr>
            <a:xfrm flipH="1">
              <a:off x="6075355" y="2461868"/>
              <a:ext cx="540726" cy="14167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41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InstructGPT</a:t>
              </a:r>
              <a:endParaRPr kumimoji="1" lang="en-US" altLang="zh-CN" sz="832" b="1" spc="-41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86" name="Picture 14" descr="Open Ai Logo PNG Vectors Free Download">
              <a:extLst>
                <a:ext uri="{FF2B5EF4-FFF2-40B4-BE49-F238E27FC236}">
                  <a16:creationId xmlns:a16="http://schemas.microsoft.com/office/drawing/2014/main" id="{B6B81A42-A1CA-7341-8E02-E8963C50BE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2268" y="2470547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6" name="任意形状 255">
              <a:extLst>
                <a:ext uri="{FF2B5EF4-FFF2-40B4-BE49-F238E27FC236}">
                  <a16:creationId xmlns:a16="http://schemas.microsoft.com/office/drawing/2014/main" id="{766905A5-EE88-C74A-AC86-607C75666C27}"/>
                </a:ext>
              </a:extLst>
            </p:cNvPr>
            <p:cNvSpPr/>
            <p:nvPr/>
          </p:nvSpPr>
          <p:spPr>
            <a:xfrm>
              <a:off x="6025596" y="2606055"/>
              <a:ext cx="303466" cy="323182"/>
            </a:xfrm>
            <a:custGeom>
              <a:avLst/>
              <a:gdLst>
                <a:gd name="connsiteX0" fmla="*/ 0 w 462455"/>
                <a:gd name="connsiteY0" fmla="*/ 472966 h 472966"/>
                <a:gd name="connsiteX1" fmla="*/ 31531 w 462455"/>
                <a:gd name="connsiteY1" fmla="*/ 336331 h 472966"/>
                <a:gd name="connsiteX2" fmla="*/ 147144 w 462455"/>
                <a:gd name="connsiteY2" fmla="*/ 241738 h 472966"/>
                <a:gd name="connsiteX3" fmla="*/ 357351 w 462455"/>
                <a:gd name="connsiteY3" fmla="*/ 189186 h 472966"/>
                <a:gd name="connsiteX4" fmla="*/ 441434 w 462455"/>
                <a:gd name="connsiteY4" fmla="*/ 115614 h 472966"/>
                <a:gd name="connsiteX5" fmla="*/ 462455 w 462455"/>
                <a:gd name="connsiteY5" fmla="*/ 0 h 47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2455" h="472966">
                  <a:moveTo>
                    <a:pt x="0" y="472966"/>
                  </a:moveTo>
                  <a:cubicBezTo>
                    <a:pt x="3503" y="423917"/>
                    <a:pt x="7007" y="374869"/>
                    <a:pt x="31531" y="336331"/>
                  </a:cubicBezTo>
                  <a:cubicBezTo>
                    <a:pt x="56055" y="297793"/>
                    <a:pt x="92841" y="266262"/>
                    <a:pt x="147144" y="241738"/>
                  </a:cubicBezTo>
                  <a:cubicBezTo>
                    <a:pt x="201447" y="217214"/>
                    <a:pt x="308303" y="210207"/>
                    <a:pt x="357351" y="189186"/>
                  </a:cubicBezTo>
                  <a:cubicBezTo>
                    <a:pt x="406399" y="168165"/>
                    <a:pt x="423917" y="147145"/>
                    <a:pt x="441434" y="115614"/>
                  </a:cubicBezTo>
                  <a:cubicBezTo>
                    <a:pt x="458951" y="84083"/>
                    <a:pt x="460703" y="42041"/>
                    <a:pt x="462455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  <p:sp>
          <p:nvSpPr>
            <p:cNvPr id="257" name="任意形状 256">
              <a:extLst>
                <a:ext uri="{FF2B5EF4-FFF2-40B4-BE49-F238E27FC236}">
                  <a16:creationId xmlns:a16="http://schemas.microsoft.com/office/drawing/2014/main" id="{AEF20023-0D5D-3E4C-B19F-041F11C863E3}"/>
                </a:ext>
              </a:extLst>
            </p:cNvPr>
            <p:cNvSpPr/>
            <p:nvPr/>
          </p:nvSpPr>
          <p:spPr>
            <a:xfrm>
              <a:off x="6020999" y="2919292"/>
              <a:ext cx="25962" cy="320199"/>
            </a:xfrm>
            <a:custGeom>
              <a:avLst/>
              <a:gdLst>
                <a:gd name="connsiteX0" fmla="*/ 38637 w 38637"/>
                <a:gd name="connsiteY0" fmla="*/ 476519 h 476519"/>
                <a:gd name="connsiteX1" fmla="*/ 12879 w 38637"/>
                <a:gd name="connsiteY1" fmla="*/ 223234 h 476519"/>
                <a:gd name="connsiteX2" fmla="*/ 0 w 38637"/>
                <a:gd name="connsiteY2" fmla="*/ 0 h 47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637" h="476519">
                  <a:moveTo>
                    <a:pt x="38637" y="476519"/>
                  </a:moveTo>
                  <a:cubicBezTo>
                    <a:pt x="28977" y="389586"/>
                    <a:pt x="19318" y="302654"/>
                    <a:pt x="12879" y="223234"/>
                  </a:cubicBezTo>
                  <a:cubicBezTo>
                    <a:pt x="6439" y="143814"/>
                    <a:pt x="3219" y="71907"/>
                    <a:pt x="0" y="0"/>
                  </a:cubicBezTo>
                </a:path>
              </a:pathLst>
            </a:custGeom>
            <a:noFill/>
            <a:ln w="349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8FD2F7B-3EB0-3548-B199-5C33B38A3504}"/>
              </a:ext>
            </a:extLst>
          </p:cNvPr>
          <p:cNvGrpSpPr/>
          <p:nvPr/>
        </p:nvGrpSpPr>
        <p:grpSpPr>
          <a:xfrm>
            <a:off x="7753140" y="2557439"/>
            <a:ext cx="556742" cy="309451"/>
            <a:chOff x="7700965" y="2584877"/>
            <a:chExt cx="539215" cy="299709"/>
          </a:xfrm>
        </p:grpSpPr>
        <p:sp>
          <p:nvSpPr>
            <p:cNvPr id="170" name="圆角矩形 216">
              <a:extLst>
                <a:ext uri="{FF2B5EF4-FFF2-40B4-BE49-F238E27FC236}">
                  <a16:creationId xmlns:a16="http://schemas.microsoft.com/office/drawing/2014/main" id="{19F49C04-3852-BD48-9802-3FA51A239BD1}"/>
                </a:ext>
              </a:extLst>
            </p:cNvPr>
            <p:cNvSpPr/>
            <p:nvPr/>
          </p:nvSpPr>
          <p:spPr>
            <a:xfrm>
              <a:off x="7751518" y="2584877"/>
              <a:ext cx="355647" cy="14167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41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LaMDA</a:t>
              </a:r>
              <a:endParaRPr kumimoji="1" lang="en-US" altLang="zh-CN" sz="832" b="1" spc="-41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83" name="Picture 2">
              <a:extLst>
                <a:ext uri="{FF2B5EF4-FFF2-40B4-BE49-F238E27FC236}">
                  <a16:creationId xmlns:a16="http://schemas.microsoft.com/office/drawing/2014/main" id="{62FA8819-4CBB-AA45-B7C7-8D64173687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7293" y="2591114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1" name="任意形状 260">
              <a:extLst>
                <a:ext uri="{FF2B5EF4-FFF2-40B4-BE49-F238E27FC236}">
                  <a16:creationId xmlns:a16="http://schemas.microsoft.com/office/drawing/2014/main" id="{DCC1CD06-7D96-504D-A74F-BEB0408A60E5}"/>
                </a:ext>
              </a:extLst>
            </p:cNvPr>
            <p:cNvSpPr/>
            <p:nvPr/>
          </p:nvSpPr>
          <p:spPr>
            <a:xfrm>
              <a:off x="7700965" y="2726559"/>
              <a:ext cx="230390" cy="158027"/>
            </a:xfrm>
            <a:custGeom>
              <a:avLst/>
              <a:gdLst>
                <a:gd name="connsiteX0" fmla="*/ 0 w 340589"/>
                <a:gd name="connsiteY0" fmla="*/ 222250 h 222250"/>
                <a:gd name="connsiteX1" fmla="*/ 25400 w 340589"/>
                <a:gd name="connsiteY1" fmla="*/ 120650 h 222250"/>
                <a:gd name="connsiteX2" fmla="*/ 79375 w 340589"/>
                <a:gd name="connsiteY2" fmla="*/ 76200 h 222250"/>
                <a:gd name="connsiteX3" fmla="*/ 196850 w 340589"/>
                <a:gd name="connsiteY3" fmla="*/ 66675 h 222250"/>
                <a:gd name="connsiteX4" fmla="*/ 250825 w 340589"/>
                <a:gd name="connsiteY4" fmla="*/ 66675 h 222250"/>
                <a:gd name="connsiteX5" fmla="*/ 307975 w 340589"/>
                <a:gd name="connsiteY5" fmla="*/ 50800 h 222250"/>
                <a:gd name="connsiteX6" fmla="*/ 336550 w 340589"/>
                <a:gd name="connsiteY6" fmla="*/ 22225 h 222250"/>
                <a:gd name="connsiteX7" fmla="*/ 339725 w 340589"/>
                <a:gd name="connsiteY7" fmla="*/ 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0589" h="222250">
                  <a:moveTo>
                    <a:pt x="0" y="222250"/>
                  </a:moveTo>
                  <a:cubicBezTo>
                    <a:pt x="6085" y="183621"/>
                    <a:pt x="12171" y="144992"/>
                    <a:pt x="25400" y="120650"/>
                  </a:cubicBezTo>
                  <a:cubicBezTo>
                    <a:pt x="38629" y="96308"/>
                    <a:pt x="50800" y="85196"/>
                    <a:pt x="79375" y="76200"/>
                  </a:cubicBezTo>
                  <a:cubicBezTo>
                    <a:pt x="107950" y="67204"/>
                    <a:pt x="168275" y="68262"/>
                    <a:pt x="196850" y="66675"/>
                  </a:cubicBezTo>
                  <a:cubicBezTo>
                    <a:pt x="225425" y="65087"/>
                    <a:pt x="232304" y="69321"/>
                    <a:pt x="250825" y="66675"/>
                  </a:cubicBezTo>
                  <a:cubicBezTo>
                    <a:pt x="269346" y="64029"/>
                    <a:pt x="293688" y="58208"/>
                    <a:pt x="307975" y="50800"/>
                  </a:cubicBezTo>
                  <a:cubicBezTo>
                    <a:pt x="322262" y="43392"/>
                    <a:pt x="331258" y="30692"/>
                    <a:pt x="336550" y="22225"/>
                  </a:cubicBezTo>
                  <a:cubicBezTo>
                    <a:pt x="341842" y="13758"/>
                    <a:pt x="340783" y="6879"/>
                    <a:pt x="339725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023C964-B927-2A44-A7C1-9CA433256E86}"/>
              </a:ext>
            </a:extLst>
          </p:cNvPr>
          <p:cNvGrpSpPr/>
          <p:nvPr/>
        </p:nvGrpSpPr>
        <p:grpSpPr>
          <a:xfrm>
            <a:off x="7733436" y="2844640"/>
            <a:ext cx="1757958" cy="681562"/>
            <a:chOff x="7681883" y="2863036"/>
            <a:chExt cx="1702615" cy="660105"/>
          </a:xfrm>
        </p:grpSpPr>
        <p:sp>
          <p:nvSpPr>
            <p:cNvPr id="137" name="圆角矩形 199">
              <a:extLst>
                <a:ext uri="{FF2B5EF4-FFF2-40B4-BE49-F238E27FC236}">
                  <a16:creationId xmlns:a16="http://schemas.microsoft.com/office/drawing/2014/main" id="{333859A9-F380-B148-84F8-F1A093E68413}"/>
                </a:ext>
              </a:extLst>
            </p:cNvPr>
            <p:cNvSpPr/>
            <p:nvPr/>
          </p:nvSpPr>
          <p:spPr>
            <a:xfrm>
              <a:off x="8896267" y="2863036"/>
              <a:ext cx="335200" cy="14167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41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Cohere</a:t>
              </a:r>
            </a:p>
          </p:txBody>
        </p:sp>
        <p:sp>
          <p:nvSpPr>
            <p:cNvPr id="141" name="任意形状 140">
              <a:extLst>
                <a:ext uri="{FF2B5EF4-FFF2-40B4-BE49-F238E27FC236}">
                  <a16:creationId xmlns:a16="http://schemas.microsoft.com/office/drawing/2014/main" id="{704570DC-F73B-E94A-9B14-4C5F53118D3F}"/>
                </a:ext>
              </a:extLst>
            </p:cNvPr>
            <p:cNvSpPr/>
            <p:nvPr/>
          </p:nvSpPr>
          <p:spPr>
            <a:xfrm>
              <a:off x="7681883" y="3004535"/>
              <a:ext cx="1380688" cy="518606"/>
            </a:xfrm>
            <a:custGeom>
              <a:avLst/>
              <a:gdLst>
                <a:gd name="connsiteX0" fmla="*/ 0 w 2038525"/>
                <a:gd name="connsiteY0" fmla="*/ 771787 h 771787"/>
                <a:gd name="connsiteX1" fmla="*/ 100668 w 2038525"/>
                <a:gd name="connsiteY1" fmla="*/ 520118 h 771787"/>
                <a:gd name="connsiteX2" fmla="*/ 209725 w 2038525"/>
                <a:gd name="connsiteY2" fmla="*/ 402672 h 771787"/>
                <a:gd name="connsiteX3" fmla="*/ 436227 w 2038525"/>
                <a:gd name="connsiteY3" fmla="*/ 327171 h 771787"/>
                <a:gd name="connsiteX4" fmla="*/ 1157680 w 2038525"/>
                <a:gd name="connsiteY4" fmla="*/ 260059 h 771787"/>
                <a:gd name="connsiteX5" fmla="*/ 1719743 w 2038525"/>
                <a:gd name="connsiteY5" fmla="*/ 234892 h 771787"/>
                <a:gd name="connsiteX6" fmla="*/ 1904301 w 2038525"/>
                <a:gd name="connsiteY6" fmla="*/ 192947 h 771787"/>
                <a:gd name="connsiteX7" fmla="*/ 1996580 w 2038525"/>
                <a:gd name="connsiteY7" fmla="*/ 125835 h 771787"/>
                <a:gd name="connsiteX8" fmla="*/ 2038525 w 2038525"/>
                <a:gd name="connsiteY8" fmla="*/ 0 h 77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8525" h="771787">
                  <a:moveTo>
                    <a:pt x="0" y="771787"/>
                  </a:moveTo>
                  <a:cubicBezTo>
                    <a:pt x="32857" y="676712"/>
                    <a:pt x="65714" y="581637"/>
                    <a:pt x="100668" y="520118"/>
                  </a:cubicBezTo>
                  <a:cubicBezTo>
                    <a:pt x="135622" y="458599"/>
                    <a:pt x="153799" y="434830"/>
                    <a:pt x="209725" y="402672"/>
                  </a:cubicBezTo>
                  <a:cubicBezTo>
                    <a:pt x="265651" y="370514"/>
                    <a:pt x="278235" y="350940"/>
                    <a:pt x="436227" y="327171"/>
                  </a:cubicBezTo>
                  <a:cubicBezTo>
                    <a:pt x="594219" y="303402"/>
                    <a:pt x="943761" y="275439"/>
                    <a:pt x="1157680" y="260059"/>
                  </a:cubicBezTo>
                  <a:cubicBezTo>
                    <a:pt x="1371599" y="244679"/>
                    <a:pt x="1595306" y="246077"/>
                    <a:pt x="1719743" y="234892"/>
                  </a:cubicBezTo>
                  <a:cubicBezTo>
                    <a:pt x="1844180" y="223707"/>
                    <a:pt x="1858162" y="211123"/>
                    <a:pt x="1904301" y="192947"/>
                  </a:cubicBezTo>
                  <a:cubicBezTo>
                    <a:pt x="1950440" y="174771"/>
                    <a:pt x="1974209" y="157993"/>
                    <a:pt x="1996580" y="125835"/>
                  </a:cubicBezTo>
                  <a:cubicBezTo>
                    <a:pt x="2018951" y="93677"/>
                    <a:pt x="2028738" y="46838"/>
                    <a:pt x="2038525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  <p:pic>
          <p:nvPicPr>
            <p:cNvPr id="152" name="Picture 2" descr="Cohere logo">
              <a:extLst>
                <a:ext uri="{FF2B5EF4-FFF2-40B4-BE49-F238E27FC236}">
                  <a16:creationId xmlns:a16="http://schemas.microsoft.com/office/drawing/2014/main" id="{2FC291F8-7E89-3C43-8F42-47A365248B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78" t="28566" r="76952" b="27352"/>
            <a:stretch/>
          </p:blipFill>
          <p:spPr bwMode="auto">
            <a:xfrm>
              <a:off x="9257526" y="2866641"/>
              <a:ext cx="126972" cy="132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04E3999-A062-1D4A-8F13-1807E7DBABE6}"/>
              </a:ext>
            </a:extLst>
          </p:cNvPr>
          <p:cNvGrpSpPr/>
          <p:nvPr/>
        </p:nvGrpSpPr>
        <p:grpSpPr>
          <a:xfrm>
            <a:off x="6915477" y="2298552"/>
            <a:ext cx="696689" cy="701987"/>
            <a:chOff x="6889679" y="2334140"/>
            <a:chExt cx="674756" cy="679887"/>
          </a:xfrm>
        </p:grpSpPr>
        <p:pic>
          <p:nvPicPr>
            <p:cNvPr id="216" name="Picture 16" descr="DeepMind · GitHub">
              <a:extLst>
                <a:ext uri="{FF2B5EF4-FFF2-40B4-BE49-F238E27FC236}">
                  <a16:creationId xmlns:a16="http://schemas.microsoft.com/office/drawing/2014/main" id="{819A76C2-8AD9-D14A-AB16-D230D7E803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7841" y="2339838"/>
              <a:ext cx="136594" cy="136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圆角矩形 207">
              <a:extLst>
                <a:ext uri="{FF2B5EF4-FFF2-40B4-BE49-F238E27FC236}">
                  <a16:creationId xmlns:a16="http://schemas.microsoft.com/office/drawing/2014/main" id="{8DA1CEF2-9BA0-D24C-B08A-58775102967F}"/>
                </a:ext>
              </a:extLst>
            </p:cNvPr>
            <p:cNvSpPr/>
            <p:nvPr/>
          </p:nvSpPr>
          <p:spPr>
            <a:xfrm>
              <a:off x="6903073" y="2334140"/>
              <a:ext cx="450647" cy="14167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41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Chinchilla</a:t>
              </a:r>
            </a:p>
          </p:txBody>
        </p:sp>
        <p:sp>
          <p:nvSpPr>
            <p:cNvPr id="221" name="任意形状 220">
              <a:extLst>
                <a:ext uri="{FF2B5EF4-FFF2-40B4-BE49-F238E27FC236}">
                  <a16:creationId xmlns:a16="http://schemas.microsoft.com/office/drawing/2014/main" id="{2859B171-FD31-EE48-96F8-A617DEA68A1D}"/>
                </a:ext>
              </a:extLst>
            </p:cNvPr>
            <p:cNvSpPr/>
            <p:nvPr/>
          </p:nvSpPr>
          <p:spPr>
            <a:xfrm>
              <a:off x="6889679" y="2475922"/>
              <a:ext cx="251080" cy="296890"/>
            </a:xfrm>
            <a:custGeom>
              <a:avLst/>
              <a:gdLst>
                <a:gd name="connsiteX0" fmla="*/ 27053 w 362657"/>
                <a:gd name="connsiteY0" fmla="*/ 432852 h 432852"/>
                <a:gd name="connsiteX1" fmla="*/ 0 w 362657"/>
                <a:gd name="connsiteY1" fmla="*/ 335461 h 432852"/>
                <a:gd name="connsiteX2" fmla="*/ 27053 w 362657"/>
                <a:gd name="connsiteY2" fmla="*/ 238069 h 432852"/>
                <a:gd name="connsiteX3" fmla="*/ 129855 w 362657"/>
                <a:gd name="connsiteY3" fmla="*/ 183962 h 432852"/>
                <a:gd name="connsiteX4" fmla="*/ 259711 w 362657"/>
                <a:gd name="connsiteY4" fmla="*/ 162320 h 432852"/>
                <a:gd name="connsiteX5" fmla="*/ 346281 w 362657"/>
                <a:gd name="connsiteY5" fmla="*/ 113624 h 432852"/>
                <a:gd name="connsiteX6" fmla="*/ 362513 w 362657"/>
                <a:gd name="connsiteY6" fmla="*/ 0 h 43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2657" h="432852">
                  <a:moveTo>
                    <a:pt x="27053" y="432852"/>
                  </a:moveTo>
                  <a:cubicBezTo>
                    <a:pt x="13526" y="400388"/>
                    <a:pt x="0" y="367925"/>
                    <a:pt x="0" y="335461"/>
                  </a:cubicBezTo>
                  <a:cubicBezTo>
                    <a:pt x="0" y="302997"/>
                    <a:pt x="5411" y="263319"/>
                    <a:pt x="27053" y="238069"/>
                  </a:cubicBezTo>
                  <a:cubicBezTo>
                    <a:pt x="48695" y="212819"/>
                    <a:pt x="91079" y="196587"/>
                    <a:pt x="129855" y="183962"/>
                  </a:cubicBezTo>
                  <a:cubicBezTo>
                    <a:pt x="168631" y="171337"/>
                    <a:pt x="223640" y="174043"/>
                    <a:pt x="259711" y="162320"/>
                  </a:cubicBezTo>
                  <a:cubicBezTo>
                    <a:pt x="295782" y="150597"/>
                    <a:pt x="329147" y="140677"/>
                    <a:pt x="346281" y="113624"/>
                  </a:cubicBezTo>
                  <a:cubicBezTo>
                    <a:pt x="363415" y="86571"/>
                    <a:pt x="362964" y="43285"/>
                    <a:pt x="362513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  <p:sp>
          <p:nvSpPr>
            <p:cNvPr id="37" name="任意形状 36">
              <a:extLst>
                <a:ext uri="{FF2B5EF4-FFF2-40B4-BE49-F238E27FC236}">
                  <a16:creationId xmlns:a16="http://schemas.microsoft.com/office/drawing/2014/main" id="{75FEE835-A6D2-F34C-98CE-1E7C1665DD00}"/>
                </a:ext>
              </a:extLst>
            </p:cNvPr>
            <p:cNvSpPr/>
            <p:nvPr/>
          </p:nvSpPr>
          <p:spPr>
            <a:xfrm>
              <a:off x="6895346" y="2693096"/>
              <a:ext cx="463695" cy="320931"/>
            </a:xfrm>
            <a:custGeom>
              <a:avLst/>
              <a:gdLst>
                <a:gd name="connsiteX0" fmla="*/ 463695 w 463695"/>
                <a:gd name="connsiteY0" fmla="*/ 313151 h 320931"/>
                <a:gd name="connsiteX1" fmla="*/ 338435 w 463695"/>
                <a:gd name="connsiteY1" fmla="*/ 319414 h 320931"/>
                <a:gd name="connsiteX2" fmla="*/ 213175 w 463695"/>
                <a:gd name="connsiteY2" fmla="*/ 288099 h 320931"/>
                <a:gd name="connsiteX3" fmla="*/ 119229 w 463695"/>
                <a:gd name="connsiteY3" fmla="*/ 219205 h 320931"/>
                <a:gd name="connsiteX4" fmla="*/ 50336 w 463695"/>
                <a:gd name="connsiteY4" fmla="*/ 131523 h 320931"/>
                <a:gd name="connsiteX5" fmla="*/ 6495 w 463695"/>
                <a:gd name="connsiteY5" fmla="*/ 37578 h 320931"/>
                <a:gd name="connsiteX6" fmla="*/ 232 w 463695"/>
                <a:gd name="connsiteY6" fmla="*/ 0 h 320931"/>
                <a:gd name="connsiteX7" fmla="*/ 232 w 463695"/>
                <a:gd name="connsiteY7" fmla="*/ 0 h 32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3695" h="320931">
                  <a:moveTo>
                    <a:pt x="463695" y="313151"/>
                  </a:moveTo>
                  <a:cubicBezTo>
                    <a:pt x="421941" y="318370"/>
                    <a:pt x="380188" y="323589"/>
                    <a:pt x="338435" y="319414"/>
                  </a:cubicBezTo>
                  <a:cubicBezTo>
                    <a:pt x="296682" y="315239"/>
                    <a:pt x="249709" y="304800"/>
                    <a:pt x="213175" y="288099"/>
                  </a:cubicBezTo>
                  <a:cubicBezTo>
                    <a:pt x="176641" y="271398"/>
                    <a:pt x="146369" y="245301"/>
                    <a:pt x="119229" y="219205"/>
                  </a:cubicBezTo>
                  <a:cubicBezTo>
                    <a:pt x="92089" y="193109"/>
                    <a:pt x="69125" y="161794"/>
                    <a:pt x="50336" y="131523"/>
                  </a:cubicBezTo>
                  <a:cubicBezTo>
                    <a:pt x="31547" y="101252"/>
                    <a:pt x="6495" y="37578"/>
                    <a:pt x="6495" y="37578"/>
                  </a:cubicBezTo>
                  <a:cubicBezTo>
                    <a:pt x="-1856" y="15658"/>
                    <a:pt x="232" y="0"/>
                    <a:pt x="232" y="0"/>
                  </a:cubicBezTo>
                  <a:lnTo>
                    <a:pt x="232" y="0"/>
                  </a:ln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</p:grpSp>
      <p:grpSp>
        <p:nvGrpSpPr>
          <p:cNvPr id="471" name="组合 470">
            <a:extLst>
              <a:ext uri="{FF2B5EF4-FFF2-40B4-BE49-F238E27FC236}">
                <a16:creationId xmlns:a16="http://schemas.microsoft.com/office/drawing/2014/main" id="{1FE6D513-ACEF-1041-A49B-4DC9D0540B12}"/>
              </a:ext>
            </a:extLst>
          </p:cNvPr>
          <p:cNvGrpSpPr/>
          <p:nvPr/>
        </p:nvGrpSpPr>
        <p:grpSpPr>
          <a:xfrm>
            <a:off x="7166073" y="653189"/>
            <a:ext cx="525560" cy="331148"/>
            <a:chOff x="7132385" y="740575"/>
            <a:chExt cx="509015" cy="320723"/>
          </a:xfrm>
        </p:grpSpPr>
        <p:sp>
          <p:nvSpPr>
            <p:cNvPr id="264" name="圆角矩形 264">
              <a:extLst>
                <a:ext uri="{FF2B5EF4-FFF2-40B4-BE49-F238E27FC236}">
                  <a16:creationId xmlns:a16="http://schemas.microsoft.com/office/drawing/2014/main" id="{0D2AA701-F885-1748-AB4B-70742713D7C8}"/>
                </a:ext>
              </a:extLst>
            </p:cNvPr>
            <p:cNvSpPr/>
            <p:nvPr/>
          </p:nvSpPr>
          <p:spPr>
            <a:xfrm>
              <a:off x="7132385" y="740575"/>
              <a:ext cx="295099" cy="14167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41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GPT-4</a:t>
              </a:r>
            </a:p>
          </p:txBody>
        </p:sp>
        <p:pic>
          <p:nvPicPr>
            <p:cNvPr id="266" name="Picture 14" descr="Open Ai Logo PNG Vectors Free Download">
              <a:extLst>
                <a:ext uri="{FF2B5EF4-FFF2-40B4-BE49-F238E27FC236}">
                  <a16:creationId xmlns:a16="http://schemas.microsoft.com/office/drawing/2014/main" id="{1A447ABB-AF5B-8F43-BE2E-766AB2F87B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3286" y="750438"/>
              <a:ext cx="123104" cy="12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2" name="任意形状 271">
              <a:extLst>
                <a:ext uri="{FF2B5EF4-FFF2-40B4-BE49-F238E27FC236}">
                  <a16:creationId xmlns:a16="http://schemas.microsoft.com/office/drawing/2014/main" id="{21647CC6-ADCB-D84B-A2F5-87F6DC236996}"/>
                </a:ext>
              </a:extLst>
            </p:cNvPr>
            <p:cNvSpPr/>
            <p:nvPr/>
          </p:nvSpPr>
          <p:spPr>
            <a:xfrm>
              <a:off x="7271591" y="885745"/>
              <a:ext cx="369809" cy="175553"/>
            </a:xfrm>
            <a:custGeom>
              <a:avLst/>
              <a:gdLst>
                <a:gd name="connsiteX0" fmla="*/ 540327 w 540327"/>
                <a:gd name="connsiteY0" fmla="*/ 261257 h 261257"/>
                <a:gd name="connsiteX1" fmla="*/ 522514 w 540327"/>
                <a:gd name="connsiteY1" fmla="*/ 172192 h 261257"/>
                <a:gd name="connsiteX2" fmla="*/ 463137 w 540327"/>
                <a:gd name="connsiteY2" fmla="*/ 112816 h 261257"/>
                <a:gd name="connsiteX3" fmla="*/ 332509 w 540327"/>
                <a:gd name="connsiteY3" fmla="*/ 89065 h 261257"/>
                <a:gd name="connsiteX4" fmla="*/ 136566 w 540327"/>
                <a:gd name="connsiteY4" fmla="*/ 89065 h 261257"/>
                <a:gd name="connsiteX5" fmla="*/ 47501 w 540327"/>
                <a:gd name="connsiteY5" fmla="*/ 71252 h 261257"/>
                <a:gd name="connsiteX6" fmla="*/ 0 w 540327"/>
                <a:gd name="connsiteY6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327" h="261257">
                  <a:moveTo>
                    <a:pt x="540327" y="261257"/>
                  </a:moveTo>
                  <a:cubicBezTo>
                    <a:pt x="537853" y="229094"/>
                    <a:pt x="535379" y="196932"/>
                    <a:pt x="522514" y="172192"/>
                  </a:cubicBezTo>
                  <a:cubicBezTo>
                    <a:pt x="509649" y="147452"/>
                    <a:pt x="494805" y="126671"/>
                    <a:pt x="463137" y="112816"/>
                  </a:cubicBezTo>
                  <a:cubicBezTo>
                    <a:pt x="431469" y="98961"/>
                    <a:pt x="386937" y="93023"/>
                    <a:pt x="332509" y="89065"/>
                  </a:cubicBezTo>
                  <a:cubicBezTo>
                    <a:pt x="278081" y="85107"/>
                    <a:pt x="184067" y="92034"/>
                    <a:pt x="136566" y="89065"/>
                  </a:cubicBezTo>
                  <a:cubicBezTo>
                    <a:pt x="89065" y="86096"/>
                    <a:pt x="70262" y="86096"/>
                    <a:pt x="47501" y="71252"/>
                  </a:cubicBezTo>
                  <a:cubicBezTo>
                    <a:pt x="24740" y="56408"/>
                    <a:pt x="12370" y="28204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</p:grpSp>
      <p:grpSp>
        <p:nvGrpSpPr>
          <p:cNvPr id="463" name="组合 462">
            <a:extLst>
              <a:ext uri="{FF2B5EF4-FFF2-40B4-BE49-F238E27FC236}">
                <a16:creationId xmlns:a16="http://schemas.microsoft.com/office/drawing/2014/main" id="{7DD40B56-44C0-0B4B-B565-C2C45DA686C9}"/>
              </a:ext>
            </a:extLst>
          </p:cNvPr>
          <p:cNvGrpSpPr/>
          <p:nvPr/>
        </p:nvGrpSpPr>
        <p:grpSpPr>
          <a:xfrm>
            <a:off x="4844820" y="598511"/>
            <a:ext cx="339560" cy="1692110"/>
            <a:chOff x="4884205" y="687619"/>
            <a:chExt cx="328870" cy="1638840"/>
          </a:xfrm>
        </p:grpSpPr>
        <p:sp>
          <p:nvSpPr>
            <p:cNvPr id="268" name="圆角矩形 267">
              <a:extLst>
                <a:ext uri="{FF2B5EF4-FFF2-40B4-BE49-F238E27FC236}">
                  <a16:creationId xmlns:a16="http://schemas.microsoft.com/office/drawing/2014/main" id="{79A42CF9-86EE-6145-9935-27A865FB270E}"/>
                </a:ext>
              </a:extLst>
            </p:cNvPr>
            <p:cNvSpPr/>
            <p:nvPr/>
          </p:nvSpPr>
          <p:spPr>
            <a:xfrm>
              <a:off x="4884205" y="687619"/>
              <a:ext cx="195374" cy="232036"/>
            </a:xfrm>
            <a:prstGeom prst="roundRect">
              <a:avLst/>
            </a:prstGeom>
            <a:solidFill>
              <a:srgbClr val="87AE88"/>
            </a:solidFill>
            <a:ln w="25400">
              <a:solidFill>
                <a:srgbClr val="87AE8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555" b="1" spc="-41" dirty="0">
                  <a:solidFill>
                    <a:schemeClr val="bg1">
                      <a:alpha val="82087"/>
                    </a:schemeClr>
                  </a:solidFill>
                  <a:latin typeface="Monaco" pitchFamily="2" charset="77"/>
                </a:rPr>
                <a:t>Flan</a:t>
              </a:r>
              <a:endParaRPr kumimoji="1" lang="en-US" altLang="zh-CN" sz="832" b="1" spc="-41" dirty="0">
                <a:solidFill>
                  <a:schemeClr val="bg1">
                    <a:alpha val="82087"/>
                  </a:schemeClr>
                </a:solidFill>
                <a:latin typeface="Monaco" pitchFamily="2" charset="77"/>
              </a:endParaRPr>
            </a:p>
            <a:p>
              <a:pPr algn="ctr"/>
              <a:r>
                <a:rPr kumimoji="1" lang="en-US" altLang="zh-CN" sz="832" b="1" spc="-41" dirty="0">
                  <a:solidFill>
                    <a:schemeClr val="bg1">
                      <a:alpha val="82087"/>
                    </a:schemeClr>
                  </a:solidFill>
                  <a:latin typeface="Monaco" pitchFamily="2" charset="77"/>
                </a:rPr>
                <a:t>UL2</a:t>
              </a:r>
            </a:p>
          </p:txBody>
        </p:sp>
        <p:pic>
          <p:nvPicPr>
            <p:cNvPr id="269" name="图形 268">
              <a:extLst>
                <a:ext uri="{FF2B5EF4-FFF2-40B4-BE49-F238E27FC236}">
                  <a16:creationId xmlns:a16="http://schemas.microsoft.com/office/drawing/2014/main" id="{CF187AE9-BDE3-2441-A03D-73F3CA3839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093239" y="742848"/>
              <a:ext cx="119836" cy="124935"/>
            </a:xfrm>
            <a:prstGeom prst="rect">
              <a:avLst/>
            </a:prstGeom>
          </p:spPr>
        </p:pic>
        <p:sp>
          <p:nvSpPr>
            <p:cNvPr id="281" name="任意形状 280">
              <a:extLst>
                <a:ext uri="{FF2B5EF4-FFF2-40B4-BE49-F238E27FC236}">
                  <a16:creationId xmlns:a16="http://schemas.microsoft.com/office/drawing/2014/main" id="{FC8D642A-8807-2841-A2D8-F0CA47AE1BD2}"/>
                </a:ext>
              </a:extLst>
            </p:cNvPr>
            <p:cNvSpPr/>
            <p:nvPr/>
          </p:nvSpPr>
          <p:spPr>
            <a:xfrm>
              <a:off x="4885352" y="916534"/>
              <a:ext cx="99543" cy="1409925"/>
            </a:xfrm>
            <a:custGeom>
              <a:avLst/>
              <a:gdLst>
                <a:gd name="connsiteX0" fmla="*/ 0 w 190500"/>
                <a:gd name="connsiteY0" fmla="*/ 2120900 h 2120900"/>
                <a:gd name="connsiteX1" fmla="*/ 101600 w 190500"/>
                <a:gd name="connsiteY1" fmla="*/ 2032000 h 2120900"/>
                <a:gd name="connsiteX2" fmla="*/ 139700 w 190500"/>
                <a:gd name="connsiteY2" fmla="*/ 1816100 h 2120900"/>
                <a:gd name="connsiteX3" fmla="*/ 165100 w 190500"/>
                <a:gd name="connsiteY3" fmla="*/ 1257300 h 2120900"/>
                <a:gd name="connsiteX4" fmla="*/ 190500 w 190500"/>
                <a:gd name="connsiteY4" fmla="*/ 0 h 212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2120900">
                  <a:moveTo>
                    <a:pt x="0" y="2120900"/>
                  </a:moveTo>
                  <a:cubicBezTo>
                    <a:pt x="39158" y="2101850"/>
                    <a:pt x="78317" y="2082800"/>
                    <a:pt x="101600" y="2032000"/>
                  </a:cubicBezTo>
                  <a:cubicBezTo>
                    <a:pt x="124883" y="1981200"/>
                    <a:pt x="129117" y="1945217"/>
                    <a:pt x="139700" y="1816100"/>
                  </a:cubicBezTo>
                  <a:cubicBezTo>
                    <a:pt x="150283" y="1686983"/>
                    <a:pt x="156633" y="1559983"/>
                    <a:pt x="165100" y="1257300"/>
                  </a:cubicBezTo>
                  <a:cubicBezTo>
                    <a:pt x="173567" y="954617"/>
                    <a:pt x="182033" y="477308"/>
                    <a:pt x="190500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</p:grpSp>
      <p:sp>
        <p:nvSpPr>
          <p:cNvPr id="283" name="任意形状 282">
            <a:extLst>
              <a:ext uri="{FF2B5EF4-FFF2-40B4-BE49-F238E27FC236}">
                <a16:creationId xmlns:a16="http://schemas.microsoft.com/office/drawing/2014/main" id="{43321DA2-0A4A-C745-AEE5-E89D07810A64}"/>
              </a:ext>
            </a:extLst>
          </p:cNvPr>
          <p:cNvSpPr/>
          <p:nvPr/>
        </p:nvSpPr>
        <p:spPr>
          <a:xfrm>
            <a:off x="7722996" y="1147446"/>
            <a:ext cx="1329235" cy="2234621"/>
          </a:xfrm>
          <a:custGeom>
            <a:avLst/>
            <a:gdLst>
              <a:gd name="connsiteX0" fmla="*/ 0 w 1915885"/>
              <a:gd name="connsiteY0" fmla="*/ 3802743 h 3802743"/>
              <a:gd name="connsiteX1" fmla="*/ 116114 w 1915885"/>
              <a:gd name="connsiteY1" fmla="*/ 3512457 h 3802743"/>
              <a:gd name="connsiteX2" fmla="*/ 420914 w 1915885"/>
              <a:gd name="connsiteY2" fmla="*/ 3381828 h 3802743"/>
              <a:gd name="connsiteX3" fmla="*/ 957942 w 1915885"/>
              <a:gd name="connsiteY3" fmla="*/ 3323771 h 3802743"/>
              <a:gd name="connsiteX4" fmla="*/ 1378857 w 1915885"/>
              <a:gd name="connsiteY4" fmla="*/ 3280228 h 3802743"/>
              <a:gd name="connsiteX5" fmla="*/ 1683657 w 1915885"/>
              <a:gd name="connsiteY5" fmla="*/ 3120571 h 3802743"/>
              <a:gd name="connsiteX6" fmla="*/ 1814285 w 1915885"/>
              <a:gd name="connsiteY6" fmla="*/ 2743200 h 3802743"/>
              <a:gd name="connsiteX7" fmla="*/ 1872342 w 1915885"/>
              <a:gd name="connsiteY7" fmla="*/ 1944914 h 3802743"/>
              <a:gd name="connsiteX8" fmla="*/ 1901371 w 1915885"/>
              <a:gd name="connsiteY8" fmla="*/ 1393371 h 3802743"/>
              <a:gd name="connsiteX9" fmla="*/ 1915885 w 1915885"/>
              <a:gd name="connsiteY9" fmla="*/ 0 h 380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5885" h="3802743">
                <a:moveTo>
                  <a:pt x="0" y="3802743"/>
                </a:moveTo>
                <a:cubicBezTo>
                  <a:pt x="22981" y="3692676"/>
                  <a:pt x="45962" y="3582609"/>
                  <a:pt x="116114" y="3512457"/>
                </a:cubicBezTo>
                <a:cubicBezTo>
                  <a:pt x="186266" y="3442304"/>
                  <a:pt x="280609" y="3413276"/>
                  <a:pt x="420914" y="3381828"/>
                </a:cubicBezTo>
                <a:cubicBezTo>
                  <a:pt x="561219" y="3350380"/>
                  <a:pt x="957942" y="3323771"/>
                  <a:pt x="957942" y="3323771"/>
                </a:cubicBezTo>
                <a:cubicBezTo>
                  <a:pt x="1117599" y="3306838"/>
                  <a:pt x="1257905" y="3314095"/>
                  <a:pt x="1378857" y="3280228"/>
                </a:cubicBezTo>
                <a:cubicBezTo>
                  <a:pt x="1499809" y="3246361"/>
                  <a:pt x="1611086" y="3210076"/>
                  <a:pt x="1683657" y="3120571"/>
                </a:cubicBezTo>
                <a:cubicBezTo>
                  <a:pt x="1756228" y="3031066"/>
                  <a:pt x="1782838" y="2939143"/>
                  <a:pt x="1814285" y="2743200"/>
                </a:cubicBezTo>
                <a:cubicBezTo>
                  <a:pt x="1845732" y="2547257"/>
                  <a:pt x="1857828" y="2169885"/>
                  <a:pt x="1872342" y="1944914"/>
                </a:cubicBezTo>
                <a:cubicBezTo>
                  <a:pt x="1886856" y="1719943"/>
                  <a:pt x="1894114" y="1717523"/>
                  <a:pt x="1901371" y="1393371"/>
                </a:cubicBezTo>
                <a:cubicBezTo>
                  <a:pt x="1908628" y="1069219"/>
                  <a:pt x="1912256" y="534609"/>
                  <a:pt x="1915885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49"/>
          </a:p>
        </p:txBody>
      </p:sp>
      <p:grpSp>
        <p:nvGrpSpPr>
          <p:cNvPr id="458" name="组合 457">
            <a:extLst>
              <a:ext uri="{FF2B5EF4-FFF2-40B4-BE49-F238E27FC236}">
                <a16:creationId xmlns:a16="http://schemas.microsoft.com/office/drawing/2014/main" id="{EA169346-F06F-F342-8F5D-C3BF726B2276}"/>
              </a:ext>
            </a:extLst>
          </p:cNvPr>
          <p:cNvGrpSpPr/>
          <p:nvPr/>
        </p:nvGrpSpPr>
        <p:grpSpPr>
          <a:xfrm>
            <a:off x="6661789" y="777149"/>
            <a:ext cx="1031165" cy="343497"/>
            <a:chOff x="6643973" y="860633"/>
            <a:chExt cx="998702" cy="332683"/>
          </a:xfrm>
        </p:grpSpPr>
        <p:sp>
          <p:nvSpPr>
            <p:cNvPr id="265" name="圆角矩形 268">
              <a:extLst>
                <a:ext uri="{FF2B5EF4-FFF2-40B4-BE49-F238E27FC236}">
                  <a16:creationId xmlns:a16="http://schemas.microsoft.com/office/drawing/2014/main" id="{CD327677-6677-3F47-8493-6F6AFAF4FA8D}"/>
                </a:ext>
              </a:extLst>
            </p:cNvPr>
            <p:cNvSpPr/>
            <p:nvPr/>
          </p:nvSpPr>
          <p:spPr>
            <a:xfrm>
              <a:off x="6643973" y="860633"/>
              <a:ext cx="334668" cy="14167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35" dirty="0" err="1">
                  <a:solidFill>
                    <a:schemeClr val="bg1"/>
                  </a:solidFill>
                  <a:latin typeface="Monaco" pitchFamily="2" charset="77"/>
                </a:rPr>
                <a:t>LLaMA</a:t>
              </a:r>
              <a:endParaRPr kumimoji="1" lang="en-US" altLang="zh-CN" sz="832" b="1" spc="-35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267" name="图形 266">
              <a:extLst>
                <a:ext uri="{FF2B5EF4-FFF2-40B4-BE49-F238E27FC236}">
                  <a16:creationId xmlns:a16="http://schemas.microsoft.com/office/drawing/2014/main" id="{4B4E3943-08C7-4746-9388-DEDA5602A2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rcRect r="69426"/>
            <a:stretch/>
          </p:blipFill>
          <p:spPr>
            <a:xfrm>
              <a:off x="6974917" y="882139"/>
              <a:ext cx="151948" cy="99913"/>
            </a:xfrm>
            <a:prstGeom prst="rect">
              <a:avLst/>
            </a:prstGeom>
          </p:spPr>
        </p:pic>
        <p:sp>
          <p:nvSpPr>
            <p:cNvPr id="284" name="任意形状 283">
              <a:extLst>
                <a:ext uri="{FF2B5EF4-FFF2-40B4-BE49-F238E27FC236}">
                  <a16:creationId xmlns:a16="http://schemas.microsoft.com/office/drawing/2014/main" id="{0F5D9728-15FC-4446-8FDD-B1F1C0C7D992}"/>
                </a:ext>
              </a:extLst>
            </p:cNvPr>
            <p:cNvSpPr/>
            <p:nvPr/>
          </p:nvSpPr>
          <p:spPr>
            <a:xfrm>
              <a:off x="6805372" y="986840"/>
              <a:ext cx="837303" cy="206476"/>
            </a:xfrm>
            <a:custGeom>
              <a:avLst/>
              <a:gdLst>
                <a:gd name="connsiteX0" fmla="*/ 1095375 w 1095375"/>
                <a:gd name="connsiteY0" fmla="*/ 282575 h 282575"/>
                <a:gd name="connsiteX1" fmla="*/ 1079500 w 1095375"/>
                <a:gd name="connsiteY1" fmla="*/ 203200 h 282575"/>
                <a:gd name="connsiteX2" fmla="*/ 1035050 w 1095375"/>
                <a:gd name="connsiteY2" fmla="*/ 146050 h 282575"/>
                <a:gd name="connsiteX3" fmla="*/ 955675 w 1095375"/>
                <a:gd name="connsiteY3" fmla="*/ 120650 h 282575"/>
                <a:gd name="connsiteX4" fmla="*/ 765175 w 1095375"/>
                <a:gd name="connsiteY4" fmla="*/ 107950 h 282575"/>
                <a:gd name="connsiteX5" fmla="*/ 266700 w 1095375"/>
                <a:gd name="connsiteY5" fmla="*/ 104775 h 282575"/>
                <a:gd name="connsiteX6" fmla="*/ 127000 w 1095375"/>
                <a:gd name="connsiteY6" fmla="*/ 98425 h 282575"/>
                <a:gd name="connsiteX7" fmla="*/ 53975 w 1095375"/>
                <a:gd name="connsiteY7" fmla="*/ 79375 h 282575"/>
                <a:gd name="connsiteX8" fmla="*/ 15875 w 1095375"/>
                <a:gd name="connsiteY8" fmla="*/ 44450 h 282575"/>
                <a:gd name="connsiteX9" fmla="*/ 0 w 1095375"/>
                <a:gd name="connsiteY9" fmla="*/ 0 h 28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95375" h="282575">
                  <a:moveTo>
                    <a:pt x="1095375" y="282575"/>
                  </a:moveTo>
                  <a:cubicBezTo>
                    <a:pt x="1092464" y="254264"/>
                    <a:pt x="1089554" y="225954"/>
                    <a:pt x="1079500" y="203200"/>
                  </a:cubicBezTo>
                  <a:cubicBezTo>
                    <a:pt x="1069446" y="180446"/>
                    <a:pt x="1055688" y="159808"/>
                    <a:pt x="1035050" y="146050"/>
                  </a:cubicBezTo>
                  <a:cubicBezTo>
                    <a:pt x="1014412" y="132292"/>
                    <a:pt x="1000654" y="127000"/>
                    <a:pt x="955675" y="120650"/>
                  </a:cubicBezTo>
                  <a:cubicBezTo>
                    <a:pt x="910696" y="114300"/>
                    <a:pt x="880004" y="110596"/>
                    <a:pt x="765175" y="107950"/>
                  </a:cubicBezTo>
                  <a:cubicBezTo>
                    <a:pt x="650346" y="105304"/>
                    <a:pt x="373062" y="106362"/>
                    <a:pt x="266700" y="104775"/>
                  </a:cubicBezTo>
                  <a:cubicBezTo>
                    <a:pt x="160338" y="103188"/>
                    <a:pt x="162454" y="102658"/>
                    <a:pt x="127000" y="98425"/>
                  </a:cubicBezTo>
                  <a:cubicBezTo>
                    <a:pt x="91546" y="94192"/>
                    <a:pt x="72496" y="88371"/>
                    <a:pt x="53975" y="79375"/>
                  </a:cubicBezTo>
                  <a:cubicBezTo>
                    <a:pt x="35454" y="70379"/>
                    <a:pt x="24871" y="57679"/>
                    <a:pt x="15875" y="44450"/>
                  </a:cubicBezTo>
                  <a:cubicBezTo>
                    <a:pt x="6879" y="31221"/>
                    <a:pt x="3439" y="15610"/>
                    <a:pt x="0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</p:grpSp>
      <p:grpSp>
        <p:nvGrpSpPr>
          <p:cNvPr id="454" name="组合 453">
            <a:extLst>
              <a:ext uri="{FF2B5EF4-FFF2-40B4-BE49-F238E27FC236}">
                <a16:creationId xmlns:a16="http://schemas.microsoft.com/office/drawing/2014/main" id="{6C967E5E-DA98-A443-AC14-9CAEFC72C806}"/>
              </a:ext>
            </a:extLst>
          </p:cNvPr>
          <p:cNvGrpSpPr/>
          <p:nvPr/>
        </p:nvGrpSpPr>
        <p:grpSpPr>
          <a:xfrm>
            <a:off x="7753552" y="1363597"/>
            <a:ext cx="1405453" cy="1216254"/>
            <a:chOff x="7701365" y="1428618"/>
            <a:chExt cx="1361207" cy="1177965"/>
          </a:xfrm>
        </p:grpSpPr>
        <p:sp>
          <p:nvSpPr>
            <p:cNvPr id="172" name="圆角矩形 228">
              <a:extLst>
                <a:ext uri="{FF2B5EF4-FFF2-40B4-BE49-F238E27FC236}">
                  <a16:creationId xmlns:a16="http://schemas.microsoft.com/office/drawing/2014/main" id="{BB512D9E-9263-F74D-A61F-B9EE6759ABCF}"/>
                </a:ext>
              </a:extLst>
            </p:cNvPr>
            <p:cNvSpPr/>
            <p:nvPr/>
          </p:nvSpPr>
          <p:spPr>
            <a:xfrm>
              <a:off x="8662978" y="1428618"/>
              <a:ext cx="282081" cy="236165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555" b="1" spc="-41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Flan</a:t>
              </a:r>
            </a:p>
            <a:p>
              <a:pPr algn="ctr"/>
              <a:r>
                <a:rPr kumimoji="1" lang="en-US" altLang="zh-CN" sz="832" b="1" spc="-41" dirty="0" err="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PaLM</a:t>
              </a:r>
              <a:endParaRPr kumimoji="1" lang="en-US" altLang="zh-CN" sz="832" b="1" spc="-41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196" name="图形 195">
              <a:extLst>
                <a:ext uri="{FF2B5EF4-FFF2-40B4-BE49-F238E27FC236}">
                  <a16:creationId xmlns:a16="http://schemas.microsoft.com/office/drawing/2014/main" id="{CB25FD69-9531-8E45-BB32-F6EA8FF17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8942736" y="1484990"/>
              <a:ext cx="119836" cy="124935"/>
            </a:xfrm>
            <a:prstGeom prst="rect">
              <a:avLst/>
            </a:prstGeom>
          </p:spPr>
        </p:pic>
        <p:sp>
          <p:nvSpPr>
            <p:cNvPr id="226" name="任意形状 225">
              <a:extLst>
                <a:ext uri="{FF2B5EF4-FFF2-40B4-BE49-F238E27FC236}">
                  <a16:creationId xmlns:a16="http://schemas.microsoft.com/office/drawing/2014/main" id="{06E10C72-F99A-5A49-B980-6B7C5EF04109}"/>
                </a:ext>
              </a:extLst>
            </p:cNvPr>
            <p:cNvSpPr/>
            <p:nvPr/>
          </p:nvSpPr>
          <p:spPr>
            <a:xfrm>
              <a:off x="7701365" y="1666858"/>
              <a:ext cx="1106888" cy="939725"/>
            </a:xfrm>
            <a:custGeom>
              <a:avLst/>
              <a:gdLst>
                <a:gd name="connsiteX0" fmla="*/ 0 w 1640541"/>
                <a:gd name="connsiteY0" fmla="*/ 1364877 h 1364877"/>
                <a:gd name="connsiteX1" fmla="*/ 67235 w 1640541"/>
                <a:gd name="connsiteY1" fmla="*/ 1216959 h 1364877"/>
                <a:gd name="connsiteX2" fmla="*/ 235324 w 1640541"/>
                <a:gd name="connsiteY2" fmla="*/ 1136277 h 1364877"/>
                <a:gd name="connsiteX3" fmla="*/ 638735 w 1640541"/>
                <a:gd name="connsiteY3" fmla="*/ 1116106 h 1364877"/>
                <a:gd name="connsiteX4" fmla="*/ 1069041 w 1640541"/>
                <a:gd name="connsiteY4" fmla="*/ 1109383 h 1364877"/>
                <a:gd name="connsiteX5" fmla="*/ 1331259 w 1640541"/>
                <a:gd name="connsiteY5" fmla="*/ 1015253 h 1364877"/>
                <a:gd name="connsiteX6" fmla="*/ 1485900 w 1640541"/>
                <a:gd name="connsiteY6" fmla="*/ 840441 h 1364877"/>
                <a:gd name="connsiteX7" fmla="*/ 1580030 w 1640541"/>
                <a:gd name="connsiteY7" fmla="*/ 605118 h 1364877"/>
                <a:gd name="connsiteX8" fmla="*/ 1613647 w 1640541"/>
                <a:gd name="connsiteY8" fmla="*/ 410136 h 1364877"/>
                <a:gd name="connsiteX9" fmla="*/ 1627094 w 1640541"/>
                <a:gd name="connsiteY9" fmla="*/ 228600 h 1364877"/>
                <a:gd name="connsiteX10" fmla="*/ 1640541 w 1640541"/>
                <a:gd name="connsiteY10" fmla="*/ 0 h 136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40541" h="1364877">
                  <a:moveTo>
                    <a:pt x="0" y="1364877"/>
                  </a:moveTo>
                  <a:cubicBezTo>
                    <a:pt x="14007" y="1309968"/>
                    <a:pt x="28014" y="1255059"/>
                    <a:pt x="67235" y="1216959"/>
                  </a:cubicBezTo>
                  <a:cubicBezTo>
                    <a:pt x="106456" y="1178859"/>
                    <a:pt x="140074" y="1153086"/>
                    <a:pt x="235324" y="1136277"/>
                  </a:cubicBezTo>
                  <a:cubicBezTo>
                    <a:pt x="330574" y="1119468"/>
                    <a:pt x="499782" y="1120588"/>
                    <a:pt x="638735" y="1116106"/>
                  </a:cubicBezTo>
                  <a:cubicBezTo>
                    <a:pt x="777688" y="1111624"/>
                    <a:pt x="953620" y="1126192"/>
                    <a:pt x="1069041" y="1109383"/>
                  </a:cubicBezTo>
                  <a:cubicBezTo>
                    <a:pt x="1184462" y="1092574"/>
                    <a:pt x="1261782" y="1060077"/>
                    <a:pt x="1331259" y="1015253"/>
                  </a:cubicBezTo>
                  <a:cubicBezTo>
                    <a:pt x="1400736" y="970429"/>
                    <a:pt x="1444438" y="908797"/>
                    <a:pt x="1485900" y="840441"/>
                  </a:cubicBezTo>
                  <a:cubicBezTo>
                    <a:pt x="1527362" y="772085"/>
                    <a:pt x="1558739" y="676835"/>
                    <a:pt x="1580030" y="605118"/>
                  </a:cubicBezTo>
                  <a:cubicBezTo>
                    <a:pt x="1601321" y="533400"/>
                    <a:pt x="1605803" y="472889"/>
                    <a:pt x="1613647" y="410136"/>
                  </a:cubicBezTo>
                  <a:cubicBezTo>
                    <a:pt x="1621491" y="347383"/>
                    <a:pt x="1622612" y="296956"/>
                    <a:pt x="1627094" y="228600"/>
                  </a:cubicBezTo>
                  <a:cubicBezTo>
                    <a:pt x="1631576" y="160244"/>
                    <a:pt x="1636058" y="80122"/>
                    <a:pt x="1640541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</p:grpSp>
      <p:grpSp>
        <p:nvGrpSpPr>
          <p:cNvPr id="472" name="组合 471">
            <a:extLst>
              <a:ext uri="{FF2B5EF4-FFF2-40B4-BE49-F238E27FC236}">
                <a16:creationId xmlns:a16="http://schemas.microsoft.com/office/drawing/2014/main" id="{D179A5EF-8FFB-5946-A834-1BDDA1551D99}"/>
              </a:ext>
            </a:extLst>
          </p:cNvPr>
          <p:cNvGrpSpPr/>
          <p:nvPr/>
        </p:nvGrpSpPr>
        <p:grpSpPr>
          <a:xfrm>
            <a:off x="7771493" y="645716"/>
            <a:ext cx="814232" cy="325285"/>
            <a:chOff x="7718741" y="733337"/>
            <a:chExt cx="788599" cy="315045"/>
          </a:xfrm>
        </p:grpSpPr>
        <p:pic>
          <p:nvPicPr>
            <p:cNvPr id="273" name="Picture 6" descr="Jurassic-1 Language Models">
              <a:extLst>
                <a:ext uri="{FF2B5EF4-FFF2-40B4-BE49-F238E27FC236}">
                  <a16:creationId xmlns:a16="http://schemas.microsoft.com/office/drawing/2014/main" id="{D684DF45-DA20-F64A-B091-EE733DEA4B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76" t="19660" r="16188" b="19686"/>
            <a:stretch/>
          </p:blipFill>
          <p:spPr bwMode="auto">
            <a:xfrm>
              <a:off x="8377953" y="745230"/>
              <a:ext cx="129387" cy="117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4" name="任意形状 273">
              <a:extLst>
                <a:ext uri="{FF2B5EF4-FFF2-40B4-BE49-F238E27FC236}">
                  <a16:creationId xmlns:a16="http://schemas.microsoft.com/office/drawing/2014/main" id="{53BA9FDB-F910-1946-AA01-A45637DDC82F}"/>
                </a:ext>
              </a:extLst>
            </p:cNvPr>
            <p:cNvSpPr/>
            <p:nvPr/>
          </p:nvSpPr>
          <p:spPr>
            <a:xfrm>
              <a:off x="7718741" y="871013"/>
              <a:ext cx="340507" cy="177369"/>
            </a:xfrm>
            <a:custGeom>
              <a:avLst/>
              <a:gdLst>
                <a:gd name="connsiteX0" fmla="*/ 0 w 582805"/>
                <a:gd name="connsiteY0" fmla="*/ 271306 h 271306"/>
                <a:gd name="connsiteX1" fmla="*/ 40194 w 582805"/>
                <a:gd name="connsiteY1" fmla="*/ 160774 h 271306"/>
                <a:gd name="connsiteX2" fmla="*/ 170822 w 582805"/>
                <a:gd name="connsiteY2" fmla="*/ 110532 h 271306"/>
                <a:gd name="connsiteX3" fmla="*/ 472273 w 582805"/>
                <a:gd name="connsiteY3" fmla="*/ 110532 h 271306"/>
                <a:gd name="connsiteX4" fmla="*/ 562708 w 582805"/>
                <a:gd name="connsiteY4" fmla="*/ 70339 h 271306"/>
                <a:gd name="connsiteX5" fmla="*/ 582805 w 582805"/>
                <a:gd name="connsiteY5" fmla="*/ 0 h 271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805" h="271306">
                  <a:moveTo>
                    <a:pt x="0" y="271306"/>
                  </a:moveTo>
                  <a:cubicBezTo>
                    <a:pt x="5862" y="229438"/>
                    <a:pt x="11724" y="187570"/>
                    <a:pt x="40194" y="160774"/>
                  </a:cubicBezTo>
                  <a:cubicBezTo>
                    <a:pt x="68664" y="133978"/>
                    <a:pt x="98809" y="118906"/>
                    <a:pt x="170822" y="110532"/>
                  </a:cubicBezTo>
                  <a:cubicBezTo>
                    <a:pt x="242835" y="102158"/>
                    <a:pt x="406959" y="117231"/>
                    <a:pt x="472273" y="110532"/>
                  </a:cubicBezTo>
                  <a:cubicBezTo>
                    <a:pt x="537587" y="103833"/>
                    <a:pt x="544286" y="88761"/>
                    <a:pt x="562708" y="70339"/>
                  </a:cubicBezTo>
                  <a:cubicBezTo>
                    <a:pt x="581130" y="51917"/>
                    <a:pt x="581967" y="25958"/>
                    <a:pt x="582805" y="0"/>
                  </a:cubicBez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  <p:sp>
          <p:nvSpPr>
            <p:cNvPr id="271" name="圆角矩形 264">
              <a:extLst>
                <a:ext uri="{FF2B5EF4-FFF2-40B4-BE49-F238E27FC236}">
                  <a16:creationId xmlns:a16="http://schemas.microsoft.com/office/drawing/2014/main" id="{4A04BF49-F970-2542-A17E-529113DC48F3}"/>
                </a:ext>
              </a:extLst>
            </p:cNvPr>
            <p:cNvSpPr/>
            <p:nvPr/>
          </p:nvSpPr>
          <p:spPr>
            <a:xfrm>
              <a:off x="7838614" y="733337"/>
              <a:ext cx="450647" cy="14167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41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Jurassic-2</a:t>
              </a:r>
            </a:p>
          </p:txBody>
        </p:sp>
      </p:grpSp>
      <p:grpSp>
        <p:nvGrpSpPr>
          <p:cNvPr id="331" name="组合 330">
            <a:extLst>
              <a:ext uri="{FF2B5EF4-FFF2-40B4-BE49-F238E27FC236}">
                <a16:creationId xmlns:a16="http://schemas.microsoft.com/office/drawing/2014/main" id="{4F594B35-2407-B64B-8802-6BBCFAE79E7B}"/>
              </a:ext>
            </a:extLst>
          </p:cNvPr>
          <p:cNvGrpSpPr/>
          <p:nvPr/>
        </p:nvGrpSpPr>
        <p:grpSpPr>
          <a:xfrm>
            <a:off x="4810448" y="3635624"/>
            <a:ext cx="558528" cy="436841"/>
            <a:chOff x="4850914" y="3629118"/>
            <a:chExt cx="540945" cy="423089"/>
          </a:xfrm>
        </p:grpSpPr>
        <p:sp>
          <p:nvSpPr>
            <p:cNvPr id="332" name="圆角矩形 279">
              <a:extLst>
                <a:ext uri="{FF2B5EF4-FFF2-40B4-BE49-F238E27FC236}">
                  <a16:creationId xmlns:a16="http://schemas.microsoft.com/office/drawing/2014/main" id="{200FE2B5-FC93-744E-946F-832ED34C156C}"/>
                </a:ext>
              </a:extLst>
            </p:cNvPr>
            <p:cNvSpPr/>
            <p:nvPr/>
          </p:nvSpPr>
          <p:spPr>
            <a:xfrm flipH="1">
              <a:off x="4929446" y="3629118"/>
              <a:ext cx="316685" cy="14167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35" dirty="0">
                  <a:solidFill>
                    <a:schemeClr val="bg1"/>
                  </a:solidFill>
                  <a:latin typeface="Monaco" pitchFamily="2" charset="77"/>
                </a:rPr>
                <a:t>Switch</a:t>
              </a:r>
            </a:p>
          </p:txBody>
        </p:sp>
        <p:pic>
          <p:nvPicPr>
            <p:cNvPr id="333" name="图形 332">
              <a:extLst>
                <a:ext uri="{FF2B5EF4-FFF2-40B4-BE49-F238E27FC236}">
                  <a16:creationId xmlns:a16="http://schemas.microsoft.com/office/drawing/2014/main" id="{FAE08D4A-1428-0248-B721-88BC3D2635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272023" y="3636727"/>
              <a:ext cx="119836" cy="124935"/>
            </a:xfrm>
            <a:prstGeom prst="rect">
              <a:avLst/>
            </a:prstGeom>
          </p:spPr>
        </p:pic>
        <p:sp>
          <p:nvSpPr>
            <p:cNvPr id="334" name="任意形状 333">
              <a:extLst>
                <a:ext uri="{FF2B5EF4-FFF2-40B4-BE49-F238E27FC236}">
                  <a16:creationId xmlns:a16="http://schemas.microsoft.com/office/drawing/2014/main" id="{14FE1CA6-F796-8D46-821D-CB1DEF53AEE1}"/>
                </a:ext>
              </a:extLst>
            </p:cNvPr>
            <p:cNvSpPr/>
            <p:nvPr/>
          </p:nvSpPr>
          <p:spPr>
            <a:xfrm>
              <a:off x="4850914" y="3759961"/>
              <a:ext cx="242325" cy="292246"/>
            </a:xfrm>
            <a:custGeom>
              <a:avLst/>
              <a:gdLst>
                <a:gd name="connsiteX0" fmla="*/ 0 w 365920"/>
                <a:gd name="connsiteY0" fmla="*/ 415636 h 415636"/>
                <a:gd name="connsiteX1" fmla="*/ 58189 w 365920"/>
                <a:gd name="connsiteY1" fmla="*/ 232756 h 415636"/>
                <a:gd name="connsiteX2" fmla="*/ 315884 w 365920"/>
                <a:gd name="connsiteY2" fmla="*/ 141316 h 415636"/>
                <a:gd name="connsiteX3" fmla="*/ 365760 w 365920"/>
                <a:gd name="connsiteY3" fmla="*/ 0 h 415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920" h="415636">
                  <a:moveTo>
                    <a:pt x="0" y="415636"/>
                  </a:moveTo>
                  <a:cubicBezTo>
                    <a:pt x="2771" y="347056"/>
                    <a:pt x="5542" y="278476"/>
                    <a:pt x="58189" y="232756"/>
                  </a:cubicBezTo>
                  <a:cubicBezTo>
                    <a:pt x="110836" y="187036"/>
                    <a:pt x="264622" y="180109"/>
                    <a:pt x="315884" y="141316"/>
                  </a:cubicBezTo>
                  <a:cubicBezTo>
                    <a:pt x="367146" y="102523"/>
                    <a:pt x="366453" y="51261"/>
                    <a:pt x="365760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zh-CN" altLang="en-US" sz="2498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8F66E10E-FAE0-DA42-8005-3479DA31FBAF}"/>
              </a:ext>
            </a:extLst>
          </p:cNvPr>
          <p:cNvGrpSpPr/>
          <p:nvPr/>
        </p:nvGrpSpPr>
        <p:grpSpPr>
          <a:xfrm>
            <a:off x="5322924" y="2174320"/>
            <a:ext cx="362954" cy="2184051"/>
            <a:chOff x="5347261" y="2213819"/>
            <a:chExt cx="351528" cy="2115294"/>
          </a:xfrm>
        </p:grpSpPr>
        <p:sp>
          <p:nvSpPr>
            <p:cNvPr id="336" name="圆角矩形 335">
              <a:extLst>
                <a:ext uri="{FF2B5EF4-FFF2-40B4-BE49-F238E27FC236}">
                  <a16:creationId xmlns:a16="http://schemas.microsoft.com/office/drawing/2014/main" id="{007696A7-B515-0845-A242-E095C3EF6DC1}"/>
                </a:ext>
              </a:extLst>
            </p:cNvPr>
            <p:cNvSpPr/>
            <p:nvPr/>
          </p:nvSpPr>
          <p:spPr>
            <a:xfrm flipH="1">
              <a:off x="5435828" y="2213819"/>
              <a:ext cx="124857" cy="139194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35" dirty="0">
                  <a:solidFill>
                    <a:schemeClr val="bg1"/>
                  </a:solidFill>
                  <a:latin typeface="Monaco" pitchFamily="2" charset="77"/>
                </a:rPr>
                <a:t>Tk</a:t>
              </a:r>
            </a:p>
          </p:txBody>
        </p:sp>
        <p:sp>
          <p:nvSpPr>
            <p:cNvPr id="337" name="任意形状 336">
              <a:extLst>
                <a:ext uri="{FF2B5EF4-FFF2-40B4-BE49-F238E27FC236}">
                  <a16:creationId xmlns:a16="http://schemas.microsoft.com/office/drawing/2014/main" id="{6D86EAE1-A893-4044-9849-00351365B541}"/>
                </a:ext>
              </a:extLst>
            </p:cNvPr>
            <p:cNvSpPr/>
            <p:nvPr/>
          </p:nvSpPr>
          <p:spPr>
            <a:xfrm>
              <a:off x="5347261" y="2356937"/>
              <a:ext cx="150382" cy="104164"/>
            </a:xfrm>
            <a:custGeom>
              <a:avLst/>
              <a:gdLst>
                <a:gd name="connsiteX0" fmla="*/ 0 w 243194"/>
                <a:gd name="connsiteY0" fmla="*/ 200025 h 200025"/>
                <a:gd name="connsiteX1" fmla="*/ 35718 w 243194"/>
                <a:gd name="connsiteY1" fmla="*/ 121444 h 200025"/>
                <a:gd name="connsiteX2" fmla="*/ 128587 w 243194"/>
                <a:gd name="connsiteY2" fmla="*/ 92869 h 200025"/>
                <a:gd name="connsiteX3" fmla="*/ 192881 w 243194"/>
                <a:gd name="connsiteY3" fmla="*/ 78582 h 200025"/>
                <a:gd name="connsiteX4" fmla="*/ 235743 w 243194"/>
                <a:gd name="connsiteY4" fmla="*/ 42863 h 200025"/>
                <a:gd name="connsiteX5" fmla="*/ 242887 w 243194"/>
                <a:gd name="connsiteY5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194" h="200025">
                  <a:moveTo>
                    <a:pt x="0" y="200025"/>
                  </a:moveTo>
                  <a:cubicBezTo>
                    <a:pt x="7143" y="169664"/>
                    <a:pt x="14287" y="139303"/>
                    <a:pt x="35718" y="121444"/>
                  </a:cubicBezTo>
                  <a:cubicBezTo>
                    <a:pt x="57149" y="103585"/>
                    <a:pt x="102393" y="100013"/>
                    <a:pt x="128587" y="92869"/>
                  </a:cubicBezTo>
                  <a:cubicBezTo>
                    <a:pt x="154781" y="85725"/>
                    <a:pt x="175022" y="86916"/>
                    <a:pt x="192881" y="78582"/>
                  </a:cubicBezTo>
                  <a:cubicBezTo>
                    <a:pt x="210740" y="70248"/>
                    <a:pt x="235743" y="42863"/>
                    <a:pt x="235743" y="42863"/>
                  </a:cubicBezTo>
                  <a:cubicBezTo>
                    <a:pt x="244077" y="29766"/>
                    <a:pt x="243482" y="14883"/>
                    <a:pt x="242887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  <p:pic>
          <p:nvPicPr>
            <p:cNvPr id="338" name="图形 337">
              <a:extLst>
                <a:ext uri="{FF2B5EF4-FFF2-40B4-BE49-F238E27FC236}">
                  <a16:creationId xmlns:a16="http://schemas.microsoft.com/office/drawing/2014/main" id="{717C3481-92D5-8046-9C3F-019761ED55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rcRect l="2510" t="38825" r="76099" b="41367"/>
            <a:stretch/>
          </p:blipFill>
          <p:spPr>
            <a:xfrm>
              <a:off x="5569842" y="2225222"/>
              <a:ext cx="128947" cy="119404"/>
            </a:xfrm>
            <a:prstGeom prst="rect">
              <a:avLst/>
            </a:prstGeom>
          </p:spPr>
        </p:pic>
        <p:sp>
          <p:nvSpPr>
            <p:cNvPr id="339" name="任意形状 338">
              <a:extLst>
                <a:ext uri="{FF2B5EF4-FFF2-40B4-BE49-F238E27FC236}">
                  <a16:creationId xmlns:a16="http://schemas.microsoft.com/office/drawing/2014/main" id="{09CB60D1-5B05-2C4B-843F-3267E1E98D1E}"/>
                </a:ext>
              </a:extLst>
            </p:cNvPr>
            <p:cNvSpPr/>
            <p:nvPr/>
          </p:nvSpPr>
          <p:spPr>
            <a:xfrm>
              <a:off x="5348288" y="2462213"/>
              <a:ext cx="0" cy="1866900"/>
            </a:xfrm>
            <a:custGeom>
              <a:avLst/>
              <a:gdLst>
                <a:gd name="connsiteX0" fmla="*/ 0 w 0"/>
                <a:gd name="connsiteY0" fmla="*/ 1866900 h 1866900"/>
                <a:gd name="connsiteX1" fmla="*/ 0 w 0"/>
                <a:gd name="connsiteY1" fmla="*/ 0 h 186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66900">
                  <a:moveTo>
                    <a:pt x="0" y="1866900"/>
                  </a:move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59"/>
            </a:p>
          </p:txBody>
        </p:sp>
      </p:grpSp>
      <p:grpSp>
        <p:nvGrpSpPr>
          <p:cNvPr id="296" name="组合 888">
            <a:extLst>
              <a:ext uri="{FF2B5EF4-FFF2-40B4-BE49-F238E27FC236}">
                <a16:creationId xmlns:a16="http://schemas.microsoft.com/office/drawing/2014/main" id="{6E0F8C43-3B44-9C4A-BED3-E5169A4E4408}"/>
              </a:ext>
            </a:extLst>
          </p:cNvPr>
          <p:cNvGrpSpPr/>
          <p:nvPr/>
        </p:nvGrpSpPr>
        <p:grpSpPr>
          <a:xfrm>
            <a:off x="5246236" y="1379704"/>
            <a:ext cx="288768" cy="1051089"/>
            <a:chOff x="5272983" y="1444214"/>
            <a:chExt cx="279677" cy="1017999"/>
          </a:xfrm>
        </p:grpSpPr>
        <p:sp>
          <p:nvSpPr>
            <p:cNvPr id="297" name="圆角矩形 296">
              <a:extLst>
                <a:ext uri="{FF2B5EF4-FFF2-40B4-BE49-F238E27FC236}">
                  <a16:creationId xmlns:a16="http://schemas.microsoft.com/office/drawing/2014/main" id="{21B93EE8-B1F1-C643-B802-D10538331B82}"/>
                </a:ext>
              </a:extLst>
            </p:cNvPr>
            <p:cNvSpPr/>
            <p:nvPr/>
          </p:nvSpPr>
          <p:spPr>
            <a:xfrm flipH="1">
              <a:off x="5272983" y="1444214"/>
              <a:ext cx="134433" cy="225843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555" b="1" spc="-35" dirty="0">
                  <a:solidFill>
                    <a:schemeClr val="bg1"/>
                  </a:solidFill>
                  <a:latin typeface="Monaco" pitchFamily="2" charset="77"/>
                </a:rPr>
                <a:t>Flan</a:t>
              </a:r>
            </a:p>
            <a:p>
              <a:pPr algn="ctr"/>
              <a:r>
                <a:rPr kumimoji="1" lang="en-US" altLang="zh-CN" sz="832" b="1" spc="-35" dirty="0">
                  <a:solidFill>
                    <a:schemeClr val="bg1"/>
                  </a:solidFill>
                  <a:latin typeface="Monaco" pitchFamily="2" charset="77"/>
                </a:rPr>
                <a:t>T5</a:t>
              </a:r>
            </a:p>
          </p:txBody>
        </p:sp>
        <p:pic>
          <p:nvPicPr>
            <p:cNvPr id="298" name="图形 297">
              <a:extLst>
                <a:ext uri="{FF2B5EF4-FFF2-40B4-BE49-F238E27FC236}">
                  <a16:creationId xmlns:a16="http://schemas.microsoft.com/office/drawing/2014/main" id="{55B1E635-644E-7749-A540-3B81ACB2D4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5432824" y="1509804"/>
              <a:ext cx="119836" cy="124935"/>
            </a:xfrm>
            <a:prstGeom prst="rect">
              <a:avLst/>
            </a:prstGeom>
          </p:spPr>
        </p:pic>
        <p:cxnSp>
          <p:nvCxnSpPr>
            <p:cNvPr id="299" name="直线连接符 298">
              <a:extLst>
                <a:ext uri="{FF2B5EF4-FFF2-40B4-BE49-F238E27FC236}">
                  <a16:creationId xmlns:a16="http://schemas.microsoft.com/office/drawing/2014/main" id="{E155218A-EF49-854C-9895-4F8AA6FD8F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45134" y="1669699"/>
              <a:ext cx="3154" cy="792514"/>
            </a:xfrm>
            <a:prstGeom prst="line">
              <a:avLst/>
            </a:prstGeom>
            <a:ln w="22225">
              <a:solidFill>
                <a:srgbClr val="87AE88"/>
              </a:solidFill>
              <a:tail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组合 299">
            <a:extLst>
              <a:ext uri="{FF2B5EF4-FFF2-40B4-BE49-F238E27FC236}">
                <a16:creationId xmlns:a16="http://schemas.microsoft.com/office/drawing/2014/main" id="{B2962F3E-00D9-A64E-A878-4656722D807B}"/>
              </a:ext>
            </a:extLst>
          </p:cNvPr>
          <p:cNvGrpSpPr/>
          <p:nvPr/>
        </p:nvGrpSpPr>
        <p:grpSpPr>
          <a:xfrm>
            <a:off x="3384885" y="4501344"/>
            <a:ext cx="587264" cy="492067"/>
            <a:chOff x="973891" y="4359635"/>
            <a:chExt cx="568776" cy="476576"/>
          </a:xfrm>
        </p:grpSpPr>
        <p:grpSp>
          <p:nvGrpSpPr>
            <p:cNvPr id="301" name="组合 300">
              <a:extLst>
                <a:ext uri="{FF2B5EF4-FFF2-40B4-BE49-F238E27FC236}">
                  <a16:creationId xmlns:a16="http://schemas.microsoft.com/office/drawing/2014/main" id="{E385206B-54F4-0A4E-AD1A-7862904E09AC}"/>
                </a:ext>
              </a:extLst>
            </p:cNvPr>
            <p:cNvGrpSpPr/>
            <p:nvPr/>
          </p:nvGrpSpPr>
          <p:grpSpPr>
            <a:xfrm>
              <a:off x="973891" y="4359635"/>
              <a:ext cx="568776" cy="476576"/>
              <a:chOff x="3470231" y="4467581"/>
              <a:chExt cx="568776" cy="476576"/>
            </a:xfrm>
          </p:grpSpPr>
          <p:sp>
            <p:nvSpPr>
              <p:cNvPr id="303" name="圆角矩形 302">
                <a:extLst>
                  <a:ext uri="{FF2B5EF4-FFF2-40B4-BE49-F238E27FC236}">
                    <a16:creationId xmlns:a16="http://schemas.microsoft.com/office/drawing/2014/main" id="{C7706AFD-7972-9449-83FD-CA776CC53816}"/>
                  </a:ext>
                </a:extLst>
              </p:cNvPr>
              <p:cNvSpPr/>
              <p:nvPr/>
            </p:nvSpPr>
            <p:spPr>
              <a:xfrm>
                <a:off x="3470231" y="4467581"/>
                <a:ext cx="369821" cy="141671"/>
              </a:xfrm>
              <a:prstGeom prst="roundRect">
                <a:avLst/>
              </a:prstGeom>
              <a:solidFill>
                <a:srgbClr val="E4ADB5"/>
              </a:solidFill>
              <a:ln w="19050" cmpd="sng">
                <a:solidFill>
                  <a:srgbClr val="E4ADB5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kumimoji="1" lang="en-US" altLang="zh-CN" sz="832" b="1" spc="-35" dirty="0">
                    <a:solidFill>
                      <a:schemeClr val="bg1"/>
                    </a:solidFill>
                    <a:latin typeface="Monaco" pitchFamily="2" charset="77"/>
                  </a:rPr>
                  <a:t>ALBERT</a:t>
                </a:r>
                <a:endParaRPr kumimoji="1" lang="zh-CN" altLang="en-US" sz="832" b="1" spc="-35" dirty="0">
                  <a:solidFill>
                    <a:schemeClr val="bg1"/>
                  </a:solidFill>
                  <a:latin typeface="Monaco" pitchFamily="2" charset="77"/>
                </a:endParaRPr>
              </a:p>
            </p:txBody>
          </p:sp>
          <p:sp>
            <p:nvSpPr>
              <p:cNvPr id="304" name="任意形状 303">
                <a:extLst>
                  <a:ext uri="{FF2B5EF4-FFF2-40B4-BE49-F238E27FC236}">
                    <a16:creationId xmlns:a16="http://schemas.microsoft.com/office/drawing/2014/main" id="{3D7C58C4-E120-BF4F-85E7-CAFC28D73E0A}"/>
                  </a:ext>
                </a:extLst>
              </p:cNvPr>
              <p:cNvSpPr/>
              <p:nvPr/>
            </p:nvSpPr>
            <p:spPr>
              <a:xfrm>
                <a:off x="3660265" y="4606590"/>
                <a:ext cx="378742" cy="337567"/>
              </a:xfrm>
              <a:custGeom>
                <a:avLst/>
                <a:gdLst>
                  <a:gd name="connsiteX0" fmla="*/ 686117 w 686117"/>
                  <a:gd name="connsiteY0" fmla="*/ 759542 h 759542"/>
                  <a:gd name="connsiteX1" fmla="*/ 546007 w 686117"/>
                  <a:gd name="connsiteY1" fmla="*/ 538317 h 759542"/>
                  <a:gd name="connsiteX2" fmla="*/ 177297 w 686117"/>
                  <a:gd name="connsiteY2" fmla="*/ 471949 h 759542"/>
                  <a:gd name="connsiteX3" fmla="*/ 51936 w 686117"/>
                  <a:gd name="connsiteY3" fmla="*/ 361336 h 759542"/>
                  <a:gd name="connsiteX4" fmla="*/ 7691 w 686117"/>
                  <a:gd name="connsiteY4" fmla="*/ 221226 h 759542"/>
                  <a:gd name="connsiteX5" fmla="*/ 317 w 686117"/>
                  <a:gd name="connsiteY5" fmla="*/ 0 h 759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86117" h="759542">
                    <a:moveTo>
                      <a:pt x="686117" y="759542"/>
                    </a:moveTo>
                    <a:cubicBezTo>
                      <a:pt x="658463" y="672895"/>
                      <a:pt x="630810" y="586249"/>
                      <a:pt x="546007" y="538317"/>
                    </a:cubicBezTo>
                    <a:cubicBezTo>
                      <a:pt x="461204" y="490385"/>
                      <a:pt x="259642" y="501446"/>
                      <a:pt x="177297" y="471949"/>
                    </a:cubicBezTo>
                    <a:cubicBezTo>
                      <a:pt x="94952" y="442452"/>
                      <a:pt x="80204" y="403123"/>
                      <a:pt x="51936" y="361336"/>
                    </a:cubicBezTo>
                    <a:cubicBezTo>
                      <a:pt x="23668" y="319549"/>
                      <a:pt x="16294" y="281449"/>
                      <a:pt x="7691" y="221226"/>
                    </a:cubicBezTo>
                    <a:cubicBezTo>
                      <a:pt x="-912" y="161003"/>
                      <a:pt x="-298" y="80501"/>
                      <a:pt x="317" y="0"/>
                    </a:cubicBezTo>
                  </a:path>
                </a:pathLst>
              </a:custGeom>
              <a:noFill/>
              <a:ln w="22225">
                <a:solidFill>
                  <a:srgbClr val="E4ADB5"/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kumimoji="1" lang="zh-CN" altLang="en-US" sz="2498">
                  <a:solidFill>
                    <a:schemeClr val="tx1"/>
                  </a:solidFill>
                  <a:latin typeface="Monaco" pitchFamily="2" charset="77"/>
                </a:endParaRPr>
              </a:p>
            </p:txBody>
          </p:sp>
        </p:grpSp>
        <p:pic>
          <p:nvPicPr>
            <p:cNvPr id="302" name="图形 301">
              <a:extLst>
                <a:ext uri="{FF2B5EF4-FFF2-40B4-BE49-F238E27FC236}">
                  <a16:creationId xmlns:a16="http://schemas.microsoft.com/office/drawing/2014/main" id="{34E3219E-CDC8-914B-863C-973DEF3A6F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1359214" y="4364728"/>
              <a:ext cx="128515" cy="133984"/>
            </a:xfrm>
            <a:prstGeom prst="rect">
              <a:avLst/>
            </a:prstGeom>
          </p:spPr>
        </p:pic>
      </p:grpSp>
      <p:grpSp>
        <p:nvGrpSpPr>
          <p:cNvPr id="305" name="组合 304">
            <a:extLst>
              <a:ext uri="{FF2B5EF4-FFF2-40B4-BE49-F238E27FC236}">
                <a16:creationId xmlns:a16="http://schemas.microsoft.com/office/drawing/2014/main" id="{682672BC-BDD2-5947-848C-81ED81CA8981}"/>
              </a:ext>
            </a:extLst>
          </p:cNvPr>
          <p:cNvGrpSpPr/>
          <p:nvPr/>
        </p:nvGrpSpPr>
        <p:grpSpPr>
          <a:xfrm>
            <a:off x="4389797" y="3427774"/>
            <a:ext cx="383193" cy="404736"/>
            <a:chOff x="4440050" y="1517252"/>
            <a:chExt cx="371130" cy="391994"/>
          </a:xfrm>
        </p:grpSpPr>
        <p:sp>
          <p:nvSpPr>
            <p:cNvPr id="306" name="圆角矩形 246">
              <a:extLst>
                <a:ext uri="{FF2B5EF4-FFF2-40B4-BE49-F238E27FC236}">
                  <a16:creationId xmlns:a16="http://schemas.microsoft.com/office/drawing/2014/main" id="{6E553AB8-3554-5145-9AC0-56CE92918AE3}"/>
                </a:ext>
              </a:extLst>
            </p:cNvPr>
            <p:cNvSpPr/>
            <p:nvPr/>
          </p:nvSpPr>
          <p:spPr>
            <a:xfrm>
              <a:off x="4440050" y="1517252"/>
              <a:ext cx="231677" cy="141671"/>
            </a:xfrm>
            <a:prstGeom prst="roundRect">
              <a:avLst/>
            </a:prstGeom>
            <a:solidFill>
              <a:srgbClr val="87AE88"/>
            </a:solidFill>
            <a:ln w="19050" cmpd="sng">
              <a:solidFill>
                <a:srgbClr val="87AE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35" dirty="0">
                  <a:solidFill>
                    <a:schemeClr val="bg1"/>
                  </a:solidFill>
                  <a:latin typeface="Monaco" pitchFamily="2" charset="77"/>
                </a:rPr>
                <a:t>GLM</a:t>
              </a:r>
            </a:p>
          </p:txBody>
        </p:sp>
        <p:sp>
          <p:nvSpPr>
            <p:cNvPr id="321" name="任意形状 320">
              <a:extLst>
                <a:ext uri="{FF2B5EF4-FFF2-40B4-BE49-F238E27FC236}">
                  <a16:creationId xmlns:a16="http://schemas.microsoft.com/office/drawing/2014/main" id="{C9431125-17BC-B04E-9772-556F2EC54A49}"/>
                </a:ext>
              </a:extLst>
            </p:cNvPr>
            <p:cNvSpPr/>
            <p:nvPr/>
          </p:nvSpPr>
          <p:spPr>
            <a:xfrm>
              <a:off x="4552212" y="1651508"/>
              <a:ext cx="130586" cy="132620"/>
            </a:xfrm>
            <a:custGeom>
              <a:avLst/>
              <a:gdLst>
                <a:gd name="connsiteX0" fmla="*/ 198853 w 198853"/>
                <a:gd name="connsiteY0" fmla="*/ 449580 h 449580"/>
                <a:gd name="connsiteX1" fmla="*/ 54073 w 198853"/>
                <a:gd name="connsiteY1" fmla="*/ 403860 h 449580"/>
                <a:gd name="connsiteX2" fmla="*/ 8353 w 198853"/>
                <a:gd name="connsiteY2" fmla="*/ 312420 h 449580"/>
                <a:gd name="connsiteX3" fmla="*/ 733 w 198853"/>
                <a:gd name="connsiteY3" fmla="*/ 213360 h 449580"/>
                <a:gd name="connsiteX4" fmla="*/ 733 w 198853"/>
                <a:gd name="connsiteY4" fmla="*/ 0 h 44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853" h="449580">
                  <a:moveTo>
                    <a:pt x="198853" y="449580"/>
                  </a:moveTo>
                  <a:cubicBezTo>
                    <a:pt x="142338" y="438150"/>
                    <a:pt x="85823" y="426720"/>
                    <a:pt x="54073" y="403860"/>
                  </a:cubicBezTo>
                  <a:cubicBezTo>
                    <a:pt x="22323" y="381000"/>
                    <a:pt x="17243" y="344170"/>
                    <a:pt x="8353" y="312420"/>
                  </a:cubicBezTo>
                  <a:cubicBezTo>
                    <a:pt x="-537" y="280670"/>
                    <a:pt x="2003" y="265430"/>
                    <a:pt x="733" y="213360"/>
                  </a:cubicBezTo>
                  <a:cubicBezTo>
                    <a:pt x="-537" y="161290"/>
                    <a:pt x="98" y="80645"/>
                    <a:pt x="733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  <p:sp>
          <p:nvSpPr>
            <p:cNvPr id="322" name="任意形状 321">
              <a:extLst>
                <a:ext uri="{FF2B5EF4-FFF2-40B4-BE49-F238E27FC236}">
                  <a16:creationId xmlns:a16="http://schemas.microsoft.com/office/drawing/2014/main" id="{930B19DA-FE28-2B48-AE78-38BA2C81EF23}"/>
                </a:ext>
              </a:extLst>
            </p:cNvPr>
            <p:cNvSpPr/>
            <p:nvPr/>
          </p:nvSpPr>
          <p:spPr>
            <a:xfrm>
              <a:off x="4670309" y="1783362"/>
              <a:ext cx="140871" cy="125884"/>
            </a:xfrm>
            <a:custGeom>
              <a:avLst/>
              <a:gdLst>
                <a:gd name="connsiteX0" fmla="*/ 209643 w 209643"/>
                <a:gd name="connsiteY0" fmla="*/ 187340 h 187340"/>
                <a:gd name="connsiteX1" fmla="*/ 178419 w 209643"/>
                <a:gd name="connsiteY1" fmla="*/ 98130 h 187340"/>
                <a:gd name="connsiteX2" fmla="*/ 111512 w 209643"/>
                <a:gd name="connsiteY2" fmla="*/ 35684 h 187340"/>
                <a:gd name="connsiteX3" fmla="*/ 0 w 209643"/>
                <a:gd name="connsiteY3" fmla="*/ 0 h 1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643" h="187340">
                  <a:moveTo>
                    <a:pt x="209643" y="187340"/>
                  </a:moveTo>
                  <a:cubicBezTo>
                    <a:pt x="202208" y="155373"/>
                    <a:pt x="194774" y="123406"/>
                    <a:pt x="178419" y="98130"/>
                  </a:cubicBezTo>
                  <a:cubicBezTo>
                    <a:pt x="162064" y="72854"/>
                    <a:pt x="141248" y="52039"/>
                    <a:pt x="111512" y="35684"/>
                  </a:cubicBezTo>
                  <a:cubicBezTo>
                    <a:pt x="81776" y="19329"/>
                    <a:pt x="40888" y="9664"/>
                    <a:pt x="0" y="0"/>
                  </a:cubicBezTo>
                </a:path>
              </a:pathLst>
            </a:custGeom>
            <a:noFill/>
            <a:ln w="25400">
              <a:solidFill>
                <a:srgbClr val="87AE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  <p:pic>
          <p:nvPicPr>
            <p:cNvPr id="323" name="Picture 18">
              <a:extLst>
                <a:ext uri="{FF2B5EF4-FFF2-40B4-BE49-F238E27FC236}">
                  <a16:creationId xmlns:a16="http://schemas.microsoft.com/office/drawing/2014/main" id="{8A454F94-9F7A-4745-BC87-9CB7BE2D37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9290" y="1530425"/>
              <a:ext cx="122887" cy="12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8161C37-4E8E-4E45-9588-37E87D3B22C7}"/>
              </a:ext>
            </a:extLst>
          </p:cNvPr>
          <p:cNvGrpSpPr/>
          <p:nvPr/>
        </p:nvGrpSpPr>
        <p:grpSpPr>
          <a:xfrm>
            <a:off x="4196247" y="604670"/>
            <a:ext cx="560879" cy="3211159"/>
            <a:chOff x="1759710" y="585634"/>
            <a:chExt cx="543222" cy="3110067"/>
          </a:xfrm>
        </p:grpSpPr>
        <p:grpSp>
          <p:nvGrpSpPr>
            <p:cNvPr id="462" name="组合 461">
              <a:extLst>
                <a:ext uri="{FF2B5EF4-FFF2-40B4-BE49-F238E27FC236}">
                  <a16:creationId xmlns:a16="http://schemas.microsoft.com/office/drawing/2014/main" id="{3A8B575A-41DF-1049-9EFB-EE369CAFC247}"/>
                </a:ext>
              </a:extLst>
            </p:cNvPr>
            <p:cNvGrpSpPr/>
            <p:nvPr/>
          </p:nvGrpSpPr>
          <p:grpSpPr>
            <a:xfrm>
              <a:off x="1759710" y="585634"/>
              <a:ext cx="356363" cy="224246"/>
              <a:chOff x="4264521" y="693580"/>
              <a:chExt cx="356363" cy="224246"/>
            </a:xfrm>
          </p:grpSpPr>
          <p:sp>
            <p:nvSpPr>
              <p:cNvPr id="279" name="圆角矩形 246">
                <a:extLst>
                  <a:ext uri="{FF2B5EF4-FFF2-40B4-BE49-F238E27FC236}">
                    <a16:creationId xmlns:a16="http://schemas.microsoft.com/office/drawing/2014/main" id="{CF110F77-8D9B-0D4D-A675-43C2ABBAFE0F}"/>
                  </a:ext>
                </a:extLst>
              </p:cNvPr>
              <p:cNvSpPr/>
              <p:nvPr/>
            </p:nvSpPr>
            <p:spPr>
              <a:xfrm>
                <a:off x="4264521" y="693580"/>
                <a:ext cx="240148" cy="224246"/>
              </a:xfrm>
              <a:prstGeom prst="roundRect">
                <a:avLst/>
              </a:prstGeom>
              <a:solidFill>
                <a:srgbClr val="87AE88"/>
              </a:solidFill>
              <a:ln w="19050" cmpd="sng">
                <a:solidFill>
                  <a:srgbClr val="87AE8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kumimoji="1" lang="en-US" altLang="zh-CN" sz="485" b="1" spc="-35" dirty="0">
                    <a:solidFill>
                      <a:schemeClr val="bg1"/>
                    </a:solidFill>
                    <a:latin typeface="Monaco" pitchFamily="2" charset="77"/>
                  </a:rPr>
                  <a:t>Chat</a:t>
                </a:r>
              </a:p>
              <a:p>
                <a:pPr algn="ctr"/>
                <a:r>
                  <a:rPr kumimoji="1" lang="en-US" altLang="zh-CN" sz="832" b="1" spc="-35" dirty="0">
                    <a:solidFill>
                      <a:schemeClr val="bg1"/>
                    </a:solidFill>
                    <a:latin typeface="Monaco" pitchFamily="2" charset="77"/>
                  </a:rPr>
                  <a:t>GLM</a:t>
                </a:r>
              </a:p>
            </p:txBody>
          </p:sp>
          <p:pic>
            <p:nvPicPr>
              <p:cNvPr id="280" name="Picture 18">
                <a:extLst>
                  <a:ext uri="{FF2B5EF4-FFF2-40B4-BE49-F238E27FC236}">
                    <a16:creationId xmlns:a16="http://schemas.microsoft.com/office/drawing/2014/main" id="{F9990BF9-4D7C-D041-B756-1AB543C8CA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7997" y="748041"/>
                <a:ext cx="122887" cy="122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任意形状 4">
              <a:extLst>
                <a:ext uri="{FF2B5EF4-FFF2-40B4-BE49-F238E27FC236}">
                  <a16:creationId xmlns:a16="http://schemas.microsoft.com/office/drawing/2014/main" id="{54B06477-3600-7A40-9667-505BB539AA33}"/>
                </a:ext>
              </a:extLst>
            </p:cNvPr>
            <p:cNvSpPr/>
            <p:nvPr/>
          </p:nvSpPr>
          <p:spPr>
            <a:xfrm>
              <a:off x="1837267" y="795867"/>
              <a:ext cx="465665" cy="2899834"/>
            </a:xfrm>
            <a:custGeom>
              <a:avLst/>
              <a:gdLst>
                <a:gd name="connsiteX0" fmla="*/ 559222 w 559222"/>
                <a:gd name="connsiteY0" fmla="*/ 2861129 h 2861129"/>
                <a:gd name="connsiteX1" fmla="*/ 525356 w 559222"/>
                <a:gd name="connsiteY1" fmla="*/ 2801862 h 2861129"/>
                <a:gd name="connsiteX2" fmla="*/ 466089 w 559222"/>
                <a:gd name="connsiteY2" fmla="*/ 2759529 h 2861129"/>
                <a:gd name="connsiteX3" fmla="*/ 364489 w 559222"/>
                <a:gd name="connsiteY3" fmla="*/ 2746829 h 2861129"/>
                <a:gd name="connsiteX4" fmla="*/ 237489 w 559222"/>
                <a:gd name="connsiteY4" fmla="*/ 2738362 h 2861129"/>
                <a:gd name="connsiteX5" fmla="*/ 135889 w 559222"/>
                <a:gd name="connsiteY5" fmla="*/ 2717196 h 2861129"/>
                <a:gd name="connsiteX6" fmla="*/ 59689 w 559222"/>
                <a:gd name="connsiteY6" fmla="*/ 2666396 h 2861129"/>
                <a:gd name="connsiteX7" fmla="*/ 21589 w 559222"/>
                <a:gd name="connsiteY7" fmla="*/ 2577496 h 2861129"/>
                <a:gd name="connsiteX8" fmla="*/ 6712 w 559222"/>
                <a:gd name="connsiteY8" fmla="*/ 2405018 h 2861129"/>
                <a:gd name="connsiteX9" fmla="*/ 180 w 559222"/>
                <a:gd name="connsiteY9" fmla="*/ 1960880 h 2861129"/>
                <a:gd name="connsiteX10" fmla="*/ 13243 w 559222"/>
                <a:gd name="connsiteY10" fmla="*/ 1314269 h 2861129"/>
                <a:gd name="connsiteX11" fmla="*/ 41546 w 559222"/>
                <a:gd name="connsiteY11" fmla="*/ 0 h 2861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9222" h="2861129">
                  <a:moveTo>
                    <a:pt x="559222" y="2861129"/>
                  </a:moveTo>
                  <a:cubicBezTo>
                    <a:pt x="550050" y="2839962"/>
                    <a:pt x="540878" y="2818795"/>
                    <a:pt x="525356" y="2801862"/>
                  </a:cubicBezTo>
                  <a:cubicBezTo>
                    <a:pt x="509834" y="2784929"/>
                    <a:pt x="492900" y="2768701"/>
                    <a:pt x="466089" y="2759529"/>
                  </a:cubicBezTo>
                  <a:cubicBezTo>
                    <a:pt x="439278" y="2750357"/>
                    <a:pt x="402589" y="2750357"/>
                    <a:pt x="364489" y="2746829"/>
                  </a:cubicBezTo>
                  <a:cubicBezTo>
                    <a:pt x="326389" y="2743301"/>
                    <a:pt x="275589" y="2743301"/>
                    <a:pt x="237489" y="2738362"/>
                  </a:cubicBezTo>
                  <a:cubicBezTo>
                    <a:pt x="199389" y="2733423"/>
                    <a:pt x="165522" y="2729190"/>
                    <a:pt x="135889" y="2717196"/>
                  </a:cubicBezTo>
                  <a:cubicBezTo>
                    <a:pt x="106256" y="2705202"/>
                    <a:pt x="78739" y="2689679"/>
                    <a:pt x="59689" y="2666396"/>
                  </a:cubicBezTo>
                  <a:cubicBezTo>
                    <a:pt x="40639" y="2643113"/>
                    <a:pt x="30418" y="2621059"/>
                    <a:pt x="21589" y="2577496"/>
                  </a:cubicBezTo>
                  <a:cubicBezTo>
                    <a:pt x="12760" y="2533933"/>
                    <a:pt x="10280" y="2507787"/>
                    <a:pt x="6712" y="2405018"/>
                  </a:cubicBezTo>
                  <a:cubicBezTo>
                    <a:pt x="3144" y="2302249"/>
                    <a:pt x="-908" y="2142671"/>
                    <a:pt x="180" y="1960880"/>
                  </a:cubicBezTo>
                  <a:cubicBezTo>
                    <a:pt x="1268" y="1779089"/>
                    <a:pt x="6349" y="1641082"/>
                    <a:pt x="13243" y="1314269"/>
                  </a:cubicBezTo>
                  <a:cubicBezTo>
                    <a:pt x="20137" y="987456"/>
                    <a:pt x="30841" y="493728"/>
                    <a:pt x="41546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</p:grpSp>
      <p:grpSp>
        <p:nvGrpSpPr>
          <p:cNvPr id="329" name="组合 328">
            <a:extLst>
              <a:ext uri="{FF2B5EF4-FFF2-40B4-BE49-F238E27FC236}">
                <a16:creationId xmlns:a16="http://schemas.microsoft.com/office/drawing/2014/main" id="{32D18FBC-9880-3E43-B58E-F49686B2D39C}"/>
              </a:ext>
            </a:extLst>
          </p:cNvPr>
          <p:cNvGrpSpPr/>
          <p:nvPr/>
        </p:nvGrpSpPr>
        <p:grpSpPr>
          <a:xfrm>
            <a:off x="4315110" y="2571257"/>
            <a:ext cx="513751" cy="620209"/>
            <a:chOff x="4371175" y="2598256"/>
            <a:chExt cx="497577" cy="600684"/>
          </a:xfrm>
        </p:grpSpPr>
        <p:sp>
          <p:nvSpPr>
            <p:cNvPr id="330" name="圆角矩形 329">
              <a:extLst>
                <a:ext uri="{FF2B5EF4-FFF2-40B4-BE49-F238E27FC236}">
                  <a16:creationId xmlns:a16="http://schemas.microsoft.com/office/drawing/2014/main" id="{A2CA35EF-46D7-1341-A8DD-8D8E85E370E9}"/>
                </a:ext>
              </a:extLst>
            </p:cNvPr>
            <p:cNvSpPr/>
            <p:nvPr/>
          </p:nvSpPr>
          <p:spPr>
            <a:xfrm>
              <a:off x="4371175" y="2598256"/>
              <a:ext cx="368369" cy="141671"/>
            </a:xfrm>
            <a:prstGeom prst="roundRect">
              <a:avLst/>
            </a:prstGeom>
            <a:noFill/>
            <a:ln w="25400">
              <a:solidFill>
                <a:srgbClr val="87AE8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41" dirty="0">
                  <a:solidFill>
                    <a:srgbClr val="6F8F70"/>
                  </a:solidFill>
                  <a:latin typeface="Monaco" pitchFamily="2" charset="77"/>
                </a:rPr>
                <a:t>ST-</a:t>
              </a:r>
              <a:r>
                <a:rPr kumimoji="1" lang="en-US" altLang="zh-CN" sz="832" b="1" spc="-41" dirty="0" err="1">
                  <a:solidFill>
                    <a:srgbClr val="6F8F70"/>
                  </a:solidFill>
                  <a:latin typeface="Monaco" pitchFamily="2" charset="77"/>
                </a:rPr>
                <a:t>MoE</a:t>
              </a:r>
              <a:endParaRPr kumimoji="1" lang="en-US" altLang="zh-CN" sz="832" b="1" spc="-41" dirty="0">
                <a:solidFill>
                  <a:srgbClr val="6F8F70"/>
                </a:solidFill>
                <a:latin typeface="Monaco" pitchFamily="2" charset="77"/>
              </a:endParaRPr>
            </a:p>
          </p:txBody>
        </p:sp>
        <p:pic>
          <p:nvPicPr>
            <p:cNvPr id="340" name="图形 339">
              <a:extLst>
                <a:ext uri="{FF2B5EF4-FFF2-40B4-BE49-F238E27FC236}">
                  <a16:creationId xmlns:a16="http://schemas.microsoft.com/office/drawing/2014/main" id="{CF8ED7FD-8ED9-3C4D-BEAE-F95297CF85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731" t="14912" r="81582" b="16376"/>
            <a:stretch/>
          </p:blipFill>
          <p:spPr>
            <a:xfrm>
              <a:off x="4748916" y="2610543"/>
              <a:ext cx="119836" cy="124935"/>
            </a:xfrm>
            <a:prstGeom prst="rect">
              <a:avLst/>
            </a:prstGeom>
          </p:spPr>
        </p:pic>
        <p:sp>
          <p:nvSpPr>
            <p:cNvPr id="341" name="任意形状 340">
              <a:extLst>
                <a:ext uri="{FF2B5EF4-FFF2-40B4-BE49-F238E27FC236}">
                  <a16:creationId xmlns:a16="http://schemas.microsoft.com/office/drawing/2014/main" id="{C43AC2D3-D07B-B645-84FC-147A8916FAB1}"/>
                </a:ext>
              </a:extLst>
            </p:cNvPr>
            <p:cNvSpPr/>
            <p:nvPr/>
          </p:nvSpPr>
          <p:spPr>
            <a:xfrm>
              <a:off x="4555665" y="2748354"/>
              <a:ext cx="278693" cy="450586"/>
            </a:xfrm>
            <a:custGeom>
              <a:avLst/>
              <a:gdLst>
                <a:gd name="connsiteX0" fmla="*/ 548640 w 548640"/>
                <a:gd name="connsiteY0" fmla="*/ 670560 h 670560"/>
                <a:gd name="connsiteX1" fmla="*/ 475488 w 548640"/>
                <a:gd name="connsiteY1" fmla="*/ 390144 h 670560"/>
                <a:gd name="connsiteX2" fmla="*/ 329184 w 548640"/>
                <a:gd name="connsiteY2" fmla="*/ 219456 h 670560"/>
                <a:gd name="connsiteX3" fmla="*/ 158496 w 548640"/>
                <a:gd name="connsiteY3" fmla="*/ 158496 h 670560"/>
                <a:gd name="connsiteX4" fmla="*/ 48768 w 548640"/>
                <a:gd name="connsiteY4" fmla="*/ 97536 h 670560"/>
                <a:gd name="connsiteX5" fmla="*/ 0 w 548640"/>
                <a:gd name="connsiteY5" fmla="*/ 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640" h="670560">
                  <a:moveTo>
                    <a:pt x="548640" y="670560"/>
                  </a:moveTo>
                  <a:cubicBezTo>
                    <a:pt x="530352" y="567944"/>
                    <a:pt x="512064" y="465328"/>
                    <a:pt x="475488" y="390144"/>
                  </a:cubicBezTo>
                  <a:cubicBezTo>
                    <a:pt x="438912" y="314960"/>
                    <a:pt x="382016" y="258064"/>
                    <a:pt x="329184" y="219456"/>
                  </a:cubicBezTo>
                  <a:cubicBezTo>
                    <a:pt x="276352" y="180848"/>
                    <a:pt x="205232" y="178816"/>
                    <a:pt x="158496" y="158496"/>
                  </a:cubicBezTo>
                  <a:cubicBezTo>
                    <a:pt x="111760" y="138176"/>
                    <a:pt x="75184" y="123952"/>
                    <a:pt x="48768" y="97536"/>
                  </a:cubicBezTo>
                  <a:cubicBezTo>
                    <a:pt x="22352" y="71120"/>
                    <a:pt x="11176" y="35560"/>
                    <a:pt x="0" y="0"/>
                  </a:cubicBezTo>
                </a:path>
              </a:pathLst>
            </a:custGeom>
            <a:noFill/>
            <a:ln w="22225">
              <a:solidFill>
                <a:srgbClr val="87AE88"/>
              </a:solidFill>
              <a:tailEnd type="triangle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</p:grpSp>
      <p:grpSp>
        <p:nvGrpSpPr>
          <p:cNvPr id="354" name="组合 353">
            <a:extLst>
              <a:ext uri="{FF2B5EF4-FFF2-40B4-BE49-F238E27FC236}">
                <a16:creationId xmlns:a16="http://schemas.microsoft.com/office/drawing/2014/main" id="{708FDE4A-DC0D-484A-85C7-9120EC642201}"/>
              </a:ext>
            </a:extLst>
          </p:cNvPr>
          <p:cNvGrpSpPr/>
          <p:nvPr/>
        </p:nvGrpSpPr>
        <p:grpSpPr>
          <a:xfrm>
            <a:off x="3437510" y="5347783"/>
            <a:ext cx="2069813" cy="527512"/>
            <a:chOff x="1024859" y="5179426"/>
            <a:chExt cx="2004652" cy="510905"/>
          </a:xfrm>
        </p:grpSpPr>
        <p:sp>
          <p:nvSpPr>
            <p:cNvPr id="355" name="圆角矩形 354">
              <a:extLst>
                <a:ext uri="{FF2B5EF4-FFF2-40B4-BE49-F238E27FC236}">
                  <a16:creationId xmlns:a16="http://schemas.microsoft.com/office/drawing/2014/main" id="{F869474A-1F43-DF45-A69E-7200890B5B03}"/>
                </a:ext>
              </a:extLst>
            </p:cNvPr>
            <p:cNvSpPr/>
            <p:nvPr/>
          </p:nvSpPr>
          <p:spPr>
            <a:xfrm>
              <a:off x="1024859" y="5179426"/>
              <a:ext cx="369967" cy="141671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9050" cmpd="sng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" altLang="zh-CN" sz="832" b="1" spc="-35" dirty="0" err="1">
                  <a:solidFill>
                    <a:schemeClr val="bg1"/>
                  </a:solidFill>
                  <a:latin typeface="Monaco" pitchFamily="2" charset="77"/>
                </a:rPr>
                <a:t>ULMFiT</a:t>
              </a:r>
              <a:endParaRPr kumimoji="1" lang="zh-CN" altLang="en-US" sz="832" b="1" spc="-35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356" name="Picture 2">
              <a:extLst>
                <a:ext uri="{FF2B5EF4-FFF2-40B4-BE49-F238E27FC236}">
                  <a16:creationId xmlns:a16="http://schemas.microsoft.com/office/drawing/2014/main" id="{7A41B532-DF77-D747-93AB-4D10015396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38" t="18080" r="40925" b="44933"/>
            <a:stretch/>
          </p:blipFill>
          <p:spPr bwMode="auto">
            <a:xfrm>
              <a:off x="1442158" y="5181661"/>
              <a:ext cx="98521" cy="136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7" name="任意形状 356">
              <a:extLst>
                <a:ext uri="{FF2B5EF4-FFF2-40B4-BE49-F238E27FC236}">
                  <a16:creationId xmlns:a16="http://schemas.microsoft.com/office/drawing/2014/main" id="{06179290-6AF2-FA41-AAD7-01F9C9C5DA63}"/>
                </a:ext>
              </a:extLst>
            </p:cNvPr>
            <p:cNvSpPr/>
            <p:nvPr/>
          </p:nvSpPr>
          <p:spPr>
            <a:xfrm>
              <a:off x="1216241" y="5317724"/>
              <a:ext cx="1813270" cy="372607"/>
            </a:xfrm>
            <a:custGeom>
              <a:avLst/>
              <a:gdLst>
                <a:gd name="connsiteX0" fmla="*/ 1855433 w 1855433"/>
                <a:gd name="connsiteY0" fmla="*/ 310719 h 310719"/>
                <a:gd name="connsiteX1" fmla="*/ 1846555 w 1855433"/>
                <a:gd name="connsiteY1" fmla="*/ 239697 h 310719"/>
                <a:gd name="connsiteX2" fmla="*/ 1828800 w 1855433"/>
                <a:gd name="connsiteY2" fmla="*/ 186431 h 310719"/>
                <a:gd name="connsiteX3" fmla="*/ 1784411 w 1855433"/>
                <a:gd name="connsiteY3" fmla="*/ 159798 h 310719"/>
                <a:gd name="connsiteX4" fmla="*/ 1660124 w 1855433"/>
                <a:gd name="connsiteY4" fmla="*/ 115410 h 310719"/>
                <a:gd name="connsiteX5" fmla="*/ 1411549 w 1855433"/>
                <a:gd name="connsiteY5" fmla="*/ 88777 h 310719"/>
                <a:gd name="connsiteX6" fmla="*/ 1020932 w 1855433"/>
                <a:gd name="connsiteY6" fmla="*/ 71022 h 310719"/>
                <a:gd name="connsiteX7" fmla="*/ 301841 w 1855433"/>
                <a:gd name="connsiteY7" fmla="*/ 71022 h 310719"/>
                <a:gd name="connsiteX8" fmla="*/ 106532 w 1855433"/>
                <a:gd name="connsiteY8" fmla="*/ 62144 h 310719"/>
                <a:gd name="connsiteX9" fmla="*/ 35510 w 1855433"/>
                <a:gd name="connsiteY9" fmla="*/ 44389 h 310719"/>
                <a:gd name="connsiteX10" fmla="*/ 0 w 1855433"/>
                <a:gd name="connsiteY10" fmla="*/ 0 h 31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55433" h="310719">
                  <a:moveTo>
                    <a:pt x="1855433" y="310719"/>
                  </a:moveTo>
                  <a:cubicBezTo>
                    <a:pt x="1853213" y="285565"/>
                    <a:pt x="1850994" y="260412"/>
                    <a:pt x="1846555" y="239697"/>
                  </a:cubicBezTo>
                  <a:cubicBezTo>
                    <a:pt x="1842116" y="218982"/>
                    <a:pt x="1839157" y="199747"/>
                    <a:pt x="1828800" y="186431"/>
                  </a:cubicBezTo>
                  <a:cubicBezTo>
                    <a:pt x="1818443" y="173115"/>
                    <a:pt x="1812524" y="171635"/>
                    <a:pt x="1784411" y="159798"/>
                  </a:cubicBezTo>
                  <a:cubicBezTo>
                    <a:pt x="1756298" y="147961"/>
                    <a:pt x="1722268" y="127247"/>
                    <a:pt x="1660124" y="115410"/>
                  </a:cubicBezTo>
                  <a:cubicBezTo>
                    <a:pt x="1597980" y="103573"/>
                    <a:pt x="1518081" y="96175"/>
                    <a:pt x="1411549" y="88777"/>
                  </a:cubicBezTo>
                  <a:cubicBezTo>
                    <a:pt x="1305017" y="81379"/>
                    <a:pt x="1205883" y="73981"/>
                    <a:pt x="1020932" y="71022"/>
                  </a:cubicBezTo>
                  <a:cubicBezTo>
                    <a:pt x="835981" y="68063"/>
                    <a:pt x="454241" y="72502"/>
                    <a:pt x="301841" y="71022"/>
                  </a:cubicBezTo>
                  <a:cubicBezTo>
                    <a:pt x="149441" y="69542"/>
                    <a:pt x="150920" y="66583"/>
                    <a:pt x="106532" y="62144"/>
                  </a:cubicBezTo>
                  <a:cubicBezTo>
                    <a:pt x="62143" y="57705"/>
                    <a:pt x="53265" y="54746"/>
                    <a:pt x="35510" y="44389"/>
                  </a:cubicBezTo>
                  <a:cubicBezTo>
                    <a:pt x="17755" y="34032"/>
                    <a:pt x="8877" y="17016"/>
                    <a:pt x="0" y="0"/>
                  </a:cubicBezTo>
                </a:path>
              </a:pathLst>
            </a:custGeom>
            <a:noFill/>
            <a:ln w="25400">
              <a:solidFill>
                <a:schemeClr val="bg2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/>
            </a:p>
          </p:txBody>
        </p:sp>
      </p:grpSp>
      <p:grpSp>
        <p:nvGrpSpPr>
          <p:cNvPr id="384" name="组合 383">
            <a:extLst>
              <a:ext uri="{FF2B5EF4-FFF2-40B4-BE49-F238E27FC236}">
                <a16:creationId xmlns:a16="http://schemas.microsoft.com/office/drawing/2014/main" id="{48FEC7B7-CEBA-1C41-87BE-E0160645F871}"/>
              </a:ext>
            </a:extLst>
          </p:cNvPr>
          <p:cNvGrpSpPr/>
          <p:nvPr/>
        </p:nvGrpSpPr>
        <p:grpSpPr>
          <a:xfrm>
            <a:off x="3013403" y="5275984"/>
            <a:ext cx="2472144" cy="703761"/>
            <a:chOff x="1652918" y="7765148"/>
            <a:chExt cx="3563208" cy="1014362"/>
          </a:xfrm>
        </p:grpSpPr>
        <p:sp>
          <p:nvSpPr>
            <p:cNvPr id="385" name="圆角矩形 384">
              <a:extLst>
                <a:ext uri="{FF2B5EF4-FFF2-40B4-BE49-F238E27FC236}">
                  <a16:creationId xmlns:a16="http://schemas.microsoft.com/office/drawing/2014/main" id="{5019CC2D-C103-1944-932C-040651406B4B}"/>
                </a:ext>
              </a:extLst>
            </p:cNvPr>
            <p:cNvSpPr/>
            <p:nvPr/>
          </p:nvSpPr>
          <p:spPr>
            <a:xfrm>
              <a:off x="1652918" y="7804119"/>
              <a:ext cx="407152" cy="21083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9050" cmpd="sng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35" dirty="0" err="1">
                  <a:solidFill>
                    <a:schemeClr val="bg1"/>
                  </a:solidFill>
                  <a:latin typeface="Monaco" pitchFamily="2" charset="77"/>
                </a:rPr>
                <a:t>ELMo</a:t>
              </a:r>
              <a:endParaRPr kumimoji="1" lang="zh-CN" altLang="en-US" sz="832" b="1" spc="-35" dirty="0">
                <a:solidFill>
                  <a:schemeClr val="bg1"/>
                </a:solidFill>
                <a:latin typeface="Monaco" pitchFamily="2" charset="77"/>
              </a:endParaRPr>
            </a:p>
          </p:txBody>
        </p:sp>
        <p:sp>
          <p:nvSpPr>
            <p:cNvPr id="386" name="任意形状 385">
              <a:extLst>
                <a:ext uri="{FF2B5EF4-FFF2-40B4-BE49-F238E27FC236}">
                  <a16:creationId xmlns:a16="http://schemas.microsoft.com/office/drawing/2014/main" id="{F68C6F36-C336-BD43-9391-E342C6A12DBF}"/>
                </a:ext>
              </a:extLst>
            </p:cNvPr>
            <p:cNvSpPr/>
            <p:nvPr/>
          </p:nvSpPr>
          <p:spPr>
            <a:xfrm>
              <a:off x="1840219" y="8023059"/>
              <a:ext cx="3375907" cy="756451"/>
            </a:xfrm>
            <a:custGeom>
              <a:avLst/>
              <a:gdLst>
                <a:gd name="connsiteX0" fmla="*/ 2930487 w 2954868"/>
                <a:gd name="connsiteY0" fmla="*/ 616945 h 616945"/>
                <a:gd name="connsiteX1" fmla="*/ 2930487 w 2954868"/>
                <a:gd name="connsiteY1" fmla="*/ 407624 h 616945"/>
                <a:gd name="connsiteX2" fmla="*/ 2677099 w 2954868"/>
                <a:gd name="connsiteY2" fmla="*/ 286438 h 616945"/>
                <a:gd name="connsiteX3" fmla="*/ 2071171 w 2954868"/>
                <a:gd name="connsiteY3" fmla="*/ 220337 h 616945"/>
                <a:gd name="connsiteX4" fmla="*/ 1013552 w 2954868"/>
                <a:gd name="connsiteY4" fmla="*/ 198304 h 616945"/>
                <a:gd name="connsiteX5" fmla="*/ 209320 w 2954868"/>
                <a:gd name="connsiteY5" fmla="*/ 165253 h 616945"/>
                <a:gd name="connsiteX6" fmla="*/ 0 w 2954868"/>
                <a:gd name="connsiteY6" fmla="*/ 0 h 616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4868" h="616945">
                  <a:moveTo>
                    <a:pt x="2930487" y="616945"/>
                  </a:moveTo>
                  <a:cubicBezTo>
                    <a:pt x="2951602" y="539827"/>
                    <a:pt x="2972718" y="462709"/>
                    <a:pt x="2930487" y="407624"/>
                  </a:cubicBezTo>
                  <a:cubicBezTo>
                    <a:pt x="2888256" y="352539"/>
                    <a:pt x="2820318" y="317652"/>
                    <a:pt x="2677099" y="286438"/>
                  </a:cubicBezTo>
                  <a:cubicBezTo>
                    <a:pt x="2533880" y="255224"/>
                    <a:pt x="2348429" y="235026"/>
                    <a:pt x="2071171" y="220337"/>
                  </a:cubicBezTo>
                  <a:cubicBezTo>
                    <a:pt x="1793913" y="205648"/>
                    <a:pt x="1323860" y="207485"/>
                    <a:pt x="1013552" y="198304"/>
                  </a:cubicBezTo>
                  <a:cubicBezTo>
                    <a:pt x="703244" y="189123"/>
                    <a:pt x="378245" y="198304"/>
                    <a:pt x="209320" y="165253"/>
                  </a:cubicBezTo>
                  <a:cubicBezTo>
                    <a:pt x="40395" y="132202"/>
                    <a:pt x="20197" y="66101"/>
                    <a:pt x="0" y="0"/>
                  </a:cubicBezTo>
                </a:path>
              </a:pathLst>
            </a:custGeom>
            <a:noFill/>
            <a:ln w="25400">
              <a:solidFill>
                <a:schemeClr val="bg2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49" dirty="0"/>
            </a:p>
          </p:txBody>
        </p:sp>
        <p:pic>
          <p:nvPicPr>
            <p:cNvPr id="387" name="Picture 24" descr="Allen Institute for AI">
              <a:extLst>
                <a:ext uri="{FF2B5EF4-FFF2-40B4-BE49-F238E27FC236}">
                  <a16:creationId xmlns:a16="http://schemas.microsoft.com/office/drawing/2014/main" id="{2FD08868-4473-E349-8E37-E45986C3BB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6779" y="7765148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7" name="Gruppieren 306"/>
          <p:cNvGrpSpPr/>
          <p:nvPr/>
        </p:nvGrpSpPr>
        <p:grpSpPr>
          <a:xfrm>
            <a:off x="8615616" y="579946"/>
            <a:ext cx="386758" cy="236956"/>
            <a:chOff x="6120284" y="1160184"/>
            <a:chExt cx="374582" cy="229496"/>
          </a:xfrm>
        </p:grpSpPr>
        <p:sp>
          <p:nvSpPr>
            <p:cNvPr id="308" name="圆角矩形 224">
              <a:extLst>
                <a:ext uri="{FF2B5EF4-FFF2-40B4-BE49-F238E27FC236}">
                  <a16:creationId xmlns:a16="http://schemas.microsoft.com/office/drawing/2014/main" id="{F244A191-5209-E447-A9D7-87BC7C437852}"/>
                </a:ext>
              </a:extLst>
            </p:cNvPr>
            <p:cNvSpPr/>
            <p:nvPr/>
          </p:nvSpPr>
          <p:spPr>
            <a:xfrm>
              <a:off x="6120284" y="1160184"/>
              <a:ext cx="244735" cy="229496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4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Bard</a:t>
              </a:r>
            </a:p>
            <a:p>
              <a:pPr algn="ctr"/>
              <a:r>
                <a:rPr kumimoji="1" lang="de-DE" altLang="zh-CN" sz="516" b="1" spc="-4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PaLM 2</a:t>
              </a:r>
              <a:endParaRPr kumimoji="1" lang="en-US" altLang="zh-CN" sz="516" b="1" spc="-41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309" name="图形 341">
              <a:extLst>
                <a:ext uri="{FF2B5EF4-FFF2-40B4-BE49-F238E27FC236}">
                  <a16:creationId xmlns:a16="http://schemas.microsoft.com/office/drawing/2014/main" id="{297E7066-F821-7245-BCDF-C1D5E0B630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26"/>
                </a:ext>
              </a:extLst>
            </a:blip>
            <a:srcRect l="3731" t="14912" r="81582" b="16376"/>
            <a:stretch/>
          </p:blipFill>
          <p:spPr>
            <a:xfrm>
              <a:off x="6375030" y="1209355"/>
              <a:ext cx="119836" cy="124935"/>
            </a:xfrm>
            <a:prstGeom prst="rect">
              <a:avLst/>
            </a:prstGeom>
          </p:spPr>
        </p:pic>
      </p:grpSp>
      <p:sp>
        <p:nvSpPr>
          <p:cNvPr id="310" name="任意形状 470">
            <a:extLst>
              <a:ext uri="{FF2B5EF4-FFF2-40B4-BE49-F238E27FC236}">
                <a16:creationId xmlns:a16="http://schemas.microsoft.com/office/drawing/2014/main" id="{400B99EB-454B-1B48-B4D0-EE72E751517F}"/>
              </a:ext>
            </a:extLst>
          </p:cNvPr>
          <p:cNvSpPr/>
          <p:nvPr/>
        </p:nvSpPr>
        <p:spPr>
          <a:xfrm flipH="1">
            <a:off x="7775553" y="808589"/>
            <a:ext cx="986254" cy="234600"/>
          </a:xfrm>
          <a:custGeom>
            <a:avLst/>
            <a:gdLst>
              <a:gd name="connsiteX0" fmla="*/ 1935126 w 1935126"/>
              <a:gd name="connsiteY0" fmla="*/ 983511 h 983511"/>
              <a:gd name="connsiteX1" fmla="*/ 1913861 w 1935126"/>
              <a:gd name="connsiteY1" fmla="*/ 861237 h 983511"/>
              <a:gd name="connsiteX2" fmla="*/ 1844749 w 1935126"/>
              <a:gd name="connsiteY2" fmla="*/ 760228 h 983511"/>
              <a:gd name="connsiteX3" fmla="*/ 1738424 w 1935126"/>
              <a:gd name="connsiteY3" fmla="*/ 691116 h 983511"/>
              <a:gd name="connsiteX4" fmla="*/ 1509824 w 1935126"/>
              <a:gd name="connsiteY4" fmla="*/ 627321 h 983511"/>
              <a:gd name="connsiteX5" fmla="*/ 914400 w 1935126"/>
              <a:gd name="connsiteY5" fmla="*/ 606056 h 983511"/>
              <a:gd name="connsiteX6" fmla="*/ 457200 w 1935126"/>
              <a:gd name="connsiteY6" fmla="*/ 595423 h 983511"/>
              <a:gd name="connsiteX7" fmla="*/ 244549 w 1935126"/>
              <a:gd name="connsiteY7" fmla="*/ 536944 h 983511"/>
              <a:gd name="connsiteX8" fmla="*/ 132907 w 1935126"/>
              <a:gd name="connsiteY8" fmla="*/ 483781 h 983511"/>
              <a:gd name="connsiteX9" fmla="*/ 53163 w 1935126"/>
              <a:gd name="connsiteY9" fmla="*/ 393404 h 983511"/>
              <a:gd name="connsiteX10" fmla="*/ 10633 w 1935126"/>
              <a:gd name="connsiteY10" fmla="*/ 233916 h 983511"/>
              <a:gd name="connsiteX11" fmla="*/ 0 w 1935126"/>
              <a:gd name="connsiteY11" fmla="*/ 0 h 98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5126" h="983511">
                <a:moveTo>
                  <a:pt x="1935126" y="983511"/>
                </a:moveTo>
                <a:cubicBezTo>
                  <a:pt x="1932025" y="940981"/>
                  <a:pt x="1928924" y="898451"/>
                  <a:pt x="1913861" y="861237"/>
                </a:cubicBezTo>
                <a:cubicBezTo>
                  <a:pt x="1898798" y="824023"/>
                  <a:pt x="1873988" y="788581"/>
                  <a:pt x="1844749" y="760228"/>
                </a:cubicBezTo>
                <a:cubicBezTo>
                  <a:pt x="1815510" y="731875"/>
                  <a:pt x="1794245" y="713267"/>
                  <a:pt x="1738424" y="691116"/>
                </a:cubicBezTo>
                <a:cubicBezTo>
                  <a:pt x="1682603" y="668965"/>
                  <a:pt x="1647161" y="641498"/>
                  <a:pt x="1509824" y="627321"/>
                </a:cubicBezTo>
                <a:cubicBezTo>
                  <a:pt x="1372487" y="613144"/>
                  <a:pt x="914400" y="606056"/>
                  <a:pt x="914400" y="606056"/>
                </a:cubicBezTo>
                <a:cubicBezTo>
                  <a:pt x="738963" y="600740"/>
                  <a:pt x="568842" y="606942"/>
                  <a:pt x="457200" y="595423"/>
                </a:cubicBezTo>
                <a:cubicBezTo>
                  <a:pt x="345558" y="583904"/>
                  <a:pt x="298598" y="555551"/>
                  <a:pt x="244549" y="536944"/>
                </a:cubicBezTo>
                <a:cubicBezTo>
                  <a:pt x="190500" y="518337"/>
                  <a:pt x="164805" y="507704"/>
                  <a:pt x="132907" y="483781"/>
                </a:cubicBezTo>
                <a:cubicBezTo>
                  <a:pt x="101009" y="459858"/>
                  <a:pt x="73542" y="435048"/>
                  <a:pt x="53163" y="393404"/>
                </a:cubicBezTo>
                <a:cubicBezTo>
                  <a:pt x="32784" y="351760"/>
                  <a:pt x="19493" y="299483"/>
                  <a:pt x="10633" y="233916"/>
                </a:cubicBezTo>
                <a:cubicBezTo>
                  <a:pt x="1773" y="168349"/>
                  <a:pt x="886" y="84174"/>
                  <a:pt x="0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49"/>
          </a:p>
        </p:txBody>
      </p:sp>
      <p:grpSp>
        <p:nvGrpSpPr>
          <p:cNvPr id="311" name="Gruppieren 310"/>
          <p:cNvGrpSpPr/>
          <p:nvPr/>
        </p:nvGrpSpPr>
        <p:grpSpPr>
          <a:xfrm>
            <a:off x="9176607" y="709232"/>
            <a:ext cx="496071" cy="146276"/>
            <a:chOff x="8201617" y="1198175"/>
            <a:chExt cx="480454" cy="141671"/>
          </a:xfrm>
        </p:grpSpPr>
        <p:sp>
          <p:nvSpPr>
            <p:cNvPr id="312" name="圆角矩形 197">
              <a:extLst>
                <a:ext uri="{FF2B5EF4-FFF2-40B4-BE49-F238E27FC236}">
                  <a16:creationId xmlns:a16="http://schemas.microsoft.com/office/drawing/2014/main" id="{4B57FC7F-2E5F-3140-9286-99E2A1879F32}"/>
                </a:ext>
              </a:extLst>
            </p:cNvPr>
            <p:cNvSpPr/>
            <p:nvPr/>
          </p:nvSpPr>
          <p:spPr>
            <a:xfrm>
              <a:off x="8201617" y="1198175"/>
              <a:ext cx="323546" cy="14167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41" dirty="0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Claude</a:t>
              </a:r>
            </a:p>
          </p:txBody>
        </p:sp>
        <p:pic>
          <p:nvPicPr>
            <p:cNvPr id="313" name="Picture 2" descr="Claude">
              <a:extLst>
                <a:ext uri="{FF2B5EF4-FFF2-40B4-BE49-F238E27FC236}">
                  <a16:creationId xmlns:a16="http://schemas.microsoft.com/office/drawing/2014/main" id="{6B59F37E-BBA5-3B4B-BE25-E52ACF6F1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9184" y="1211816"/>
              <a:ext cx="122887" cy="122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hteck 1"/>
          <p:cNvSpPr/>
          <p:nvPr/>
        </p:nvSpPr>
        <p:spPr>
          <a:xfrm>
            <a:off x="8852612" y="1139909"/>
            <a:ext cx="269521" cy="9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412" tIns="47206" rIns="94412" bIns="47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9"/>
          </a:p>
        </p:txBody>
      </p:sp>
      <p:sp>
        <p:nvSpPr>
          <p:cNvPr id="315" name="任意形状 55">
            <a:extLst>
              <a:ext uri="{FF2B5EF4-FFF2-40B4-BE49-F238E27FC236}">
                <a16:creationId xmlns:a16="http://schemas.microsoft.com/office/drawing/2014/main" id="{76A2917A-E23D-8549-88FD-5F89DCD1A0BB}"/>
              </a:ext>
            </a:extLst>
          </p:cNvPr>
          <p:cNvSpPr/>
          <p:nvPr/>
        </p:nvSpPr>
        <p:spPr>
          <a:xfrm>
            <a:off x="9052119" y="857940"/>
            <a:ext cx="301854" cy="460093"/>
          </a:xfrm>
          <a:custGeom>
            <a:avLst/>
            <a:gdLst>
              <a:gd name="connsiteX0" fmla="*/ 0 w 462455"/>
              <a:gd name="connsiteY0" fmla="*/ 472966 h 472966"/>
              <a:gd name="connsiteX1" fmla="*/ 31531 w 462455"/>
              <a:gd name="connsiteY1" fmla="*/ 336331 h 472966"/>
              <a:gd name="connsiteX2" fmla="*/ 147144 w 462455"/>
              <a:gd name="connsiteY2" fmla="*/ 241738 h 472966"/>
              <a:gd name="connsiteX3" fmla="*/ 357351 w 462455"/>
              <a:gd name="connsiteY3" fmla="*/ 189186 h 472966"/>
              <a:gd name="connsiteX4" fmla="*/ 441434 w 462455"/>
              <a:gd name="connsiteY4" fmla="*/ 115614 h 472966"/>
              <a:gd name="connsiteX5" fmla="*/ 462455 w 462455"/>
              <a:gd name="connsiteY5" fmla="*/ 0 h 47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455" h="472966">
                <a:moveTo>
                  <a:pt x="0" y="472966"/>
                </a:moveTo>
                <a:cubicBezTo>
                  <a:pt x="3503" y="423917"/>
                  <a:pt x="7007" y="374869"/>
                  <a:pt x="31531" y="336331"/>
                </a:cubicBezTo>
                <a:cubicBezTo>
                  <a:pt x="56055" y="297793"/>
                  <a:pt x="92841" y="266262"/>
                  <a:pt x="147144" y="241738"/>
                </a:cubicBezTo>
                <a:cubicBezTo>
                  <a:pt x="201447" y="217214"/>
                  <a:pt x="308303" y="210207"/>
                  <a:pt x="357351" y="189186"/>
                </a:cubicBezTo>
                <a:cubicBezTo>
                  <a:pt x="406399" y="168165"/>
                  <a:pt x="423917" y="147145"/>
                  <a:pt x="441434" y="115614"/>
                </a:cubicBezTo>
                <a:cubicBezTo>
                  <a:pt x="458951" y="84083"/>
                  <a:pt x="460703" y="42041"/>
                  <a:pt x="462455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49"/>
          </a:p>
        </p:txBody>
      </p:sp>
      <p:sp>
        <p:nvSpPr>
          <p:cNvPr id="314" name="任意形状 25">
            <a:extLst>
              <a:ext uri="{FF2B5EF4-FFF2-40B4-BE49-F238E27FC236}">
                <a16:creationId xmlns:a16="http://schemas.microsoft.com/office/drawing/2014/main" id="{2E578749-4980-5D48-BF63-D1F8DEEBD365}"/>
              </a:ext>
            </a:extLst>
          </p:cNvPr>
          <p:cNvSpPr/>
          <p:nvPr/>
        </p:nvSpPr>
        <p:spPr>
          <a:xfrm flipH="1">
            <a:off x="6340410" y="598357"/>
            <a:ext cx="578667" cy="379267"/>
          </a:xfrm>
          <a:custGeom>
            <a:avLst/>
            <a:gdLst>
              <a:gd name="connsiteX0" fmla="*/ 0 w 723782"/>
              <a:gd name="connsiteY0" fmla="*/ 1920781 h 1920781"/>
              <a:gd name="connsiteX1" fmla="*/ 135267 w 723782"/>
              <a:gd name="connsiteY1" fmla="*/ 1828800 h 1920781"/>
              <a:gd name="connsiteX2" fmla="*/ 308407 w 723782"/>
              <a:gd name="connsiteY2" fmla="*/ 1688123 h 1920781"/>
              <a:gd name="connsiteX3" fmla="*/ 476138 w 723782"/>
              <a:gd name="connsiteY3" fmla="*/ 1509571 h 1920781"/>
              <a:gd name="connsiteX4" fmla="*/ 589761 w 723782"/>
              <a:gd name="connsiteY4" fmla="*/ 1303967 h 1920781"/>
              <a:gd name="connsiteX5" fmla="*/ 676332 w 723782"/>
              <a:gd name="connsiteY5" fmla="*/ 1022613 h 1920781"/>
              <a:gd name="connsiteX6" fmla="*/ 719617 w 723782"/>
              <a:gd name="connsiteY6" fmla="*/ 649278 h 1920781"/>
              <a:gd name="connsiteX7" fmla="*/ 719617 w 723782"/>
              <a:gd name="connsiteY7" fmla="*/ 0 h 19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782" h="1920781">
                <a:moveTo>
                  <a:pt x="0" y="1920781"/>
                </a:moveTo>
                <a:cubicBezTo>
                  <a:pt x="41933" y="1894178"/>
                  <a:pt x="83866" y="1867576"/>
                  <a:pt x="135267" y="1828800"/>
                </a:cubicBezTo>
                <a:cubicBezTo>
                  <a:pt x="186668" y="1790024"/>
                  <a:pt x="251595" y="1741328"/>
                  <a:pt x="308407" y="1688123"/>
                </a:cubicBezTo>
                <a:cubicBezTo>
                  <a:pt x="365219" y="1634918"/>
                  <a:pt x="429246" y="1573597"/>
                  <a:pt x="476138" y="1509571"/>
                </a:cubicBezTo>
                <a:cubicBezTo>
                  <a:pt x="523030" y="1445545"/>
                  <a:pt x="556395" y="1385127"/>
                  <a:pt x="589761" y="1303967"/>
                </a:cubicBezTo>
                <a:cubicBezTo>
                  <a:pt x="623127" y="1222807"/>
                  <a:pt x="654689" y="1131728"/>
                  <a:pt x="676332" y="1022613"/>
                </a:cubicBezTo>
                <a:cubicBezTo>
                  <a:pt x="697975" y="913498"/>
                  <a:pt x="712403" y="819713"/>
                  <a:pt x="719617" y="649278"/>
                </a:cubicBezTo>
                <a:cubicBezTo>
                  <a:pt x="726831" y="478843"/>
                  <a:pt x="723224" y="239421"/>
                  <a:pt x="719617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49"/>
          </a:p>
        </p:txBody>
      </p:sp>
      <p:grpSp>
        <p:nvGrpSpPr>
          <p:cNvPr id="317" name="Gruppieren 316"/>
          <p:cNvGrpSpPr/>
          <p:nvPr/>
        </p:nvGrpSpPr>
        <p:grpSpPr>
          <a:xfrm>
            <a:off x="5946805" y="452340"/>
            <a:ext cx="906477" cy="146276"/>
            <a:chOff x="5155420" y="700795"/>
            <a:chExt cx="877940" cy="141671"/>
          </a:xfrm>
        </p:grpSpPr>
        <p:sp>
          <p:nvSpPr>
            <p:cNvPr id="318" name="圆角矩形 268">
              <a:extLst>
                <a:ext uri="{FF2B5EF4-FFF2-40B4-BE49-F238E27FC236}">
                  <a16:creationId xmlns:a16="http://schemas.microsoft.com/office/drawing/2014/main" id="{031BC690-6C70-424C-9CE2-DA74D6E5FAE9}"/>
                </a:ext>
              </a:extLst>
            </p:cNvPr>
            <p:cNvSpPr/>
            <p:nvPr/>
          </p:nvSpPr>
          <p:spPr>
            <a:xfrm>
              <a:off x="5155420" y="700795"/>
              <a:ext cx="713399" cy="141671"/>
            </a:xfrm>
            <a:prstGeom prst="roundRect">
              <a:avLst/>
            </a:prstGeom>
            <a:solidFill>
              <a:srgbClr val="8597B1"/>
            </a:solidFill>
            <a:ln w="19050" cmpd="sng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35">
                  <a:solidFill>
                    <a:schemeClr val="bg1"/>
                  </a:solidFill>
                  <a:latin typeface="Monaco" pitchFamily="2" charset="77"/>
                </a:rPr>
                <a:t>LLaMA-2-</a:t>
              </a:r>
              <a:r>
                <a:rPr kumimoji="1" lang="de-DE" altLang="zh-CN" sz="832" b="1" spc="-35">
                  <a:solidFill>
                    <a:schemeClr val="bg1"/>
                  </a:solidFill>
                  <a:latin typeface="Monaco" pitchFamily="2" charset="77"/>
                </a:rPr>
                <a:t>Chat</a:t>
              </a:r>
              <a:endParaRPr kumimoji="1" lang="en-US" altLang="zh-CN" sz="832" b="1" spc="-35">
                <a:solidFill>
                  <a:schemeClr val="bg1"/>
                </a:solidFill>
                <a:latin typeface="Monaco" pitchFamily="2" charset="77"/>
              </a:endParaRPr>
            </a:p>
          </p:txBody>
        </p:sp>
        <p:pic>
          <p:nvPicPr>
            <p:cNvPr id="319" name="图形 386">
              <a:extLst>
                <a:ext uri="{FF2B5EF4-FFF2-40B4-BE49-F238E27FC236}">
                  <a16:creationId xmlns:a16="http://schemas.microsoft.com/office/drawing/2014/main" id="{D0E3EA41-8B2E-6F4B-AABA-32E6BA1202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="" xmlns:asvg="http://schemas.microsoft.com/office/drawing/2016/SVG/main" r:embed="rId27"/>
                </a:ext>
              </a:extLst>
            </a:blip>
            <a:srcRect r="69426"/>
            <a:stretch/>
          </p:blipFill>
          <p:spPr>
            <a:xfrm>
              <a:off x="5881412" y="710464"/>
              <a:ext cx="151948" cy="99913"/>
            </a:xfrm>
            <a:prstGeom prst="rect">
              <a:avLst/>
            </a:prstGeom>
          </p:spPr>
        </p:pic>
      </p:grpSp>
      <p:grpSp>
        <p:nvGrpSpPr>
          <p:cNvPr id="320" name="Gruppieren 319"/>
          <p:cNvGrpSpPr/>
          <p:nvPr/>
        </p:nvGrpSpPr>
        <p:grpSpPr>
          <a:xfrm>
            <a:off x="8896444" y="376478"/>
            <a:ext cx="592527" cy="146276"/>
            <a:chOff x="8154926" y="1198175"/>
            <a:chExt cx="573873" cy="141671"/>
          </a:xfrm>
        </p:grpSpPr>
        <p:sp>
          <p:nvSpPr>
            <p:cNvPr id="324" name="圆角矩形 197">
              <a:extLst>
                <a:ext uri="{FF2B5EF4-FFF2-40B4-BE49-F238E27FC236}">
                  <a16:creationId xmlns:a16="http://schemas.microsoft.com/office/drawing/2014/main" id="{4B57FC7F-2E5F-3140-9286-99E2A1879F32}"/>
                </a:ext>
              </a:extLst>
            </p:cNvPr>
            <p:cNvSpPr/>
            <p:nvPr/>
          </p:nvSpPr>
          <p:spPr>
            <a:xfrm>
              <a:off x="8154926" y="1198175"/>
              <a:ext cx="416931" cy="141671"/>
            </a:xfrm>
            <a:prstGeom prst="roundRect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kumimoji="1" lang="en-US" altLang="zh-CN" sz="832" b="1" spc="-41">
                  <a:solidFill>
                    <a:schemeClr val="tx2">
                      <a:lumMod val="75000"/>
                      <a:alpha val="82087"/>
                    </a:schemeClr>
                  </a:solidFill>
                  <a:latin typeface="Monaco" pitchFamily="2" charset="77"/>
                </a:rPr>
                <a:t>Claude-2</a:t>
              </a:r>
              <a:endParaRPr kumimoji="1" lang="en-US" altLang="zh-CN" sz="832" b="1" spc="-41" dirty="0">
                <a:solidFill>
                  <a:schemeClr val="tx2">
                    <a:lumMod val="75000"/>
                    <a:alpha val="82087"/>
                  </a:schemeClr>
                </a:solidFill>
                <a:latin typeface="Monaco" pitchFamily="2" charset="77"/>
              </a:endParaRPr>
            </a:p>
          </p:txBody>
        </p:sp>
        <p:pic>
          <p:nvPicPr>
            <p:cNvPr id="325" name="Picture 2" descr="Claude">
              <a:extLst>
                <a:ext uri="{FF2B5EF4-FFF2-40B4-BE49-F238E27FC236}">
                  <a16:creationId xmlns:a16="http://schemas.microsoft.com/office/drawing/2014/main" id="{6B59F37E-BBA5-3B4B-BE25-E52ACF6F1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5912" y="1211816"/>
              <a:ext cx="122887" cy="122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6" name="任意形状 55">
            <a:extLst>
              <a:ext uri="{FF2B5EF4-FFF2-40B4-BE49-F238E27FC236}">
                <a16:creationId xmlns:a16="http://schemas.microsoft.com/office/drawing/2014/main" id="{76A2917A-E23D-8549-88FD-5F89DCD1A0BB}"/>
              </a:ext>
            </a:extLst>
          </p:cNvPr>
          <p:cNvSpPr/>
          <p:nvPr/>
        </p:nvSpPr>
        <p:spPr>
          <a:xfrm>
            <a:off x="9046029" y="520445"/>
            <a:ext cx="83874" cy="751292"/>
          </a:xfrm>
          <a:custGeom>
            <a:avLst/>
            <a:gdLst>
              <a:gd name="connsiteX0" fmla="*/ 0 w 462455"/>
              <a:gd name="connsiteY0" fmla="*/ 472966 h 472966"/>
              <a:gd name="connsiteX1" fmla="*/ 31531 w 462455"/>
              <a:gd name="connsiteY1" fmla="*/ 336331 h 472966"/>
              <a:gd name="connsiteX2" fmla="*/ 147144 w 462455"/>
              <a:gd name="connsiteY2" fmla="*/ 241738 h 472966"/>
              <a:gd name="connsiteX3" fmla="*/ 357351 w 462455"/>
              <a:gd name="connsiteY3" fmla="*/ 189186 h 472966"/>
              <a:gd name="connsiteX4" fmla="*/ 441434 w 462455"/>
              <a:gd name="connsiteY4" fmla="*/ 115614 h 472966"/>
              <a:gd name="connsiteX5" fmla="*/ 462455 w 462455"/>
              <a:gd name="connsiteY5" fmla="*/ 0 h 47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455" h="472966">
                <a:moveTo>
                  <a:pt x="0" y="472966"/>
                </a:moveTo>
                <a:cubicBezTo>
                  <a:pt x="3503" y="423917"/>
                  <a:pt x="7007" y="374869"/>
                  <a:pt x="31531" y="336331"/>
                </a:cubicBezTo>
                <a:cubicBezTo>
                  <a:pt x="56055" y="297793"/>
                  <a:pt x="92841" y="266262"/>
                  <a:pt x="147144" y="241738"/>
                </a:cubicBezTo>
                <a:cubicBezTo>
                  <a:pt x="201447" y="217214"/>
                  <a:pt x="308303" y="210207"/>
                  <a:pt x="357351" y="189186"/>
                </a:cubicBezTo>
                <a:cubicBezTo>
                  <a:pt x="406399" y="168165"/>
                  <a:pt x="423917" y="147145"/>
                  <a:pt x="441434" y="115614"/>
                </a:cubicBezTo>
                <a:cubicBezTo>
                  <a:pt x="458951" y="84083"/>
                  <a:pt x="460703" y="42041"/>
                  <a:pt x="462455" y="0"/>
                </a:cubicBezTo>
              </a:path>
            </a:pathLst>
          </a:custGeom>
          <a:noFill/>
          <a:ln w="22225">
            <a:solidFill>
              <a:schemeClr val="tx2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49"/>
          </a:p>
        </p:txBody>
      </p:sp>
      <p:sp>
        <p:nvSpPr>
          <p:cNvPr id="328" name="文本框 2">
            <a:extLst>
              <a:ext uri="{FF2B5EF4-FFF2-40B4-BE49-F238E27FC236}">
                <a16:creationId xmlns:a16="http://schemas.microsoft.com/office/drawing/2014/main" id="{8B9D85E2-3CB7-C446-9152-E32D253175E4}"/>
              </a:ext>
            </a:extLst>
          </p:cNvPr>
          <p:cNvSpPr txBox="1"/>
          <p:nvPr/>
        </p:nvSpPr>
        <p:spPr>
          <a:xfrm>
            <a:off x="2658695" y="390846"/>
            <a:ext cx="1142685" cy="77463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 extrusionH="76200">
            <a:bevelT w="12700" prst="relaxedInset"/>
            <a:bevelB w="12700" prst="convex"/>
            <a:extrusionClr>
              <a:schemeClr val="tx1"/>
            </a:extrusionClr>
          </a:sp3d>
        </p:spPr>
        <p:txBody>
          <a:bodyPr wrap="none" rtlCol="0">
            <a:spAutoFit/>
            <a:sp3d>
              <a:bevelB h="25400" prst="softRound"/>
            </a:sp3d>
          </a:bodyPr>
          <a:lstStyle/>
          <a:p>
            <a:pPr algn="ctr"/>
            <a:r>
              <a:rPr kumimoji="1" lang="en-US" altLang="zh-CN" sz="1478" b="1" spc="-134" smtClean="0">
                <a:solidFill>
                  <a:schemeClr val="tx1">
                    <a:lumMod val="75000"/>
                    <a:lumOff val="25000"/>
                  </a:schemeClr>
                </a:solidFill>
                <a:latin typeface="Monaco" pitchFamily="2" charset="0"/>
                <a:cs typeface="Consolas" panose="020B0609020204030204" pitchFamily="49" charset="0"/>
              </a:rPr>
              <a:t>LLM</a:t>
            </a:r>
          </a:p>
          <a:p>
            <a:pPr algn="ctr"/>
            <a:r>
              <a:rPr kumimoji="1" lang="en-US" altLang="zh-CN" sz="1478" b="1" spc="-134" smtClean="0">
                <a:solidFill>
                  <a:schemeClr val="tx1">
                    <a:lumMod val="75000"/>
                    <a:lumOff val="25000"/>
                  </a:schemeClr>
                </a:solidFill>
                <a:latin typeface="Monaco" pitchFamily="2" charset="0"/>
                <a:cs typeface="Consolas" panose="020B0609020204030204" pitchFamily="49" charset="0"/>
              </a:rPr>
              <a:t>Evolutionary</a:t>
            </a:r>
            <a:r>
              <a:rPr kumimoji="1" lang="zh-CN" altLang="en-US" sz="1478" b="1" spc="-134" smtClean="0">
                <a:solidFill>
                  <a:schemeClr val="tx1">
                    <a:lumMod val="75000"/>
                    <a:lumOff val="25000"/>
                  </a:schemeClr>
                </a:solidFill>
                <a:latin typeface="Monaco" pitchFamily="2" charset="0"/>
                <a:cs typeface="Consolas" panose="020B0609020204030204" pitchFamily="49" charset="0"/>
              </a:rPr>
              <a:t> </a:t>
            </a:r>
            <a:endParaRPr kumimoji="1" lang="en-US" altLang="zh-CN" sz="1478" b="1" spc="-134" dirty="0">
              <a:solidFill>
                <a:schemeClr val="tx1">
                  <a:lumMod val="75000"/>
                  <a:lumOff val="25000"/>
                </a:schemeClr>
              </a:solidFill>
              <a:latin typeface="Monaco" pitchFamily="2" charset="0"/>
              <a:cs typeface="Consolas" panose="020B0609020204030204" pitchFamily="49" charset="0"/>
            </a:endParaRPr>
          </a:p>
          <a:p>
            <a:pPr algn="ctr"/>
            <a:r>
              <a:rPr kumimoji="1" lang="en-US" altLang="zh-CN" sz="1478" b="1" spc="-134" dirty="0">
                <a:solidFill>
                  <a:schemeClr val="tx1">
                    <a:lumMod val="75000"/>
                    <a:lumOff val="25000"/>
                  </a:schemeClr>
                </a:solidFill>
                <a:latin typeface="Monaco" pitchFamily="2" charset="0"/>
                <a:cs typeface="Consolas" panose="020B0609020204030204" pitchFamily="49" charset="0"/>
              </a:rPr>
              <a:t>Tree</a:t>
            </a:r>
            <a:endParaRPr kumimoji="1" lang="zh-CN" altLang="en-US" sz="1478" b="1" spc="-134" dirty="0">
              <a:solidFill>
                <a:schemeClr val="tx1">
                  <a:lumMod val="75000"/>
                  <a:lumOff val="25000"/>
                </a:schemeClr>
              </a:solidFill>
              <a:latin typeface="Monaco" pitchFamily="2" charset="0"/>
              <a:cs typeface="Consolas" panose="020B0609020204030204" pitchFamily="49" charset="0"/>
            </a:endParaRPr>
          </a:p>
        </p:txBody>
      </p:sp>
      <p:pic>
        <p:nvPicPr>
          <p:cNvPr id="44" name="Grafik 43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212282" y="4384256"/>
            <a:ext cx="1819919" cy="160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11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" grpId="0" animBg="1"/>
      <p:bldP spid="315" grpId="0" animBg="1"/>
      <p:bldP spid="314" grpId="0" animBg="1"/>
      <p:bldP spid="3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1729A79D-5CBA-F24E-8FE9-00B16AD477A8}"/>
              </a:ext>
            </a:extLst>
          </p:cNvPr>
          <p:cNvSpPr/>
          <p:nvPr/>
        </p:nvSpPr>
        <p:spPr>
          <a:xfrm>
            <a:off x="4355520" y="4421830"/>
            <a:ext cx="231433" cy="10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302416-E4C7-3047-94ED-4DE24727A608}"/>
              </a:ext>
            </a:extLst>
          </p:cNvPr>
          <p:cNvSpPr/>
          <p:nvPr/>
        </p:nvSpPr>
        <p:spPr>
          <a:xfrm>
            <a:off x="3933252" y="5999991"/>
            <a:ext cx="648000" cy="10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5F4F29-0F25-5A44-A1E5-2862C1B261E9}"/>
              </a:ext>
            </a:extLst>
          </p:cNvPr>
          <p:cNvSpPr/>
          <p:nvPr/>
        </p:nvSpPr>
        <p:spPr>
          <a:xfrm>
            <a:off x="3618392" y="6386800"/>
            <a:ext cx="972000" cy="10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FF9C8B-B6D2-4444-8D03-459A3AB4D425}"/>
              </a:ext>
            </a:extLst>
          </p:cNvPr>
          <p:cNvSpPr/>
          <p:nvPr/>
        </p:nvSpPr>
        <p:spPr>
          <a:xfrm>
            <a:off x="2853517" y="6385191"/>
            <a:ext cx="756000" cy="1080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E52080-1EFD-AB47-9C14-805E0950DA7C}"/>
              </a:ext>
            </a:extLst>
          </p:cNvPr>
          <p:cNvSpPr txBox="1"/>
          <p:nvPr/>
        </p:nvSpPr>
        <p:spPr>
          <a:xfrm>
            <a:off x="2777985" y="633543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b="1" dirty="0"/>
              <a:t>7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DB37F81-EF70-BF40-80C3-AD236D199738}"/>
              </a:ext>
            </a:extLst>
          </p:cNvPr>
          <p:cNvGrpSpPr/>
          <p:nvPr/>
        </p:nvGrpSpPr>
        <p:grpSpPr>
          <a:xfrm>
            <a:off x="3820819" y="6197991"/>
            <a:ext cx="758210" cy="108345"/>
            <a:chOff x="5127982" y="8528455"/>
            <a:chExt cx="758210" cy="10834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9E51D9E-55FD-F543-9B68-30BC7CDBF66C}"/>
                </a:ext>
              </a:extLst>
            </p:cNvPr>
            <p:cNvSpPr/>
            <p:nvPr/>
          </p:nvSpPr>
          <p:spPr>
            <a:xfrm>
              <a:off x="5670192" y="8528455"/>
              <a:ext cx="216000" cy="10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b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11690B9-72D4-7D43-8F90-E13584C30A03}"/>
                </a:ext>
              </a:extLst>
            </p:cNvPr>
            <p:cNvSpPr/>
            <p:nvPr/>
          </p:nvSpPr>
          <p:spPr>
            <a:xfrm>
              <a:off x="5127982" y="8528800"/>
              <a:ext cx="540000" cy="108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b="1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BA254A1D-DCE9-754D-AFAA-A8E8D43AABA7}"/>
              </a:ext>
            </a:extLst>
          </p:cNvPr>
          <p:cNvSpPr/>
          <p:nvPr/>
        </p:nvSpPr>
        <p:spPr>
          <a:xfrm>
            <a:off x="4261194" y="5393495"/>
            <a:ext cx="324000" cy="10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E70A8BF-BB7B-4941-90F7-A6B875D3EB6C}"/>
              </a:ext>
            </a:extLst>
          </p:cNvPr>
          <p:cNvSpPr/>
          <p:nvPr/>
        </p:nvSpPr>
        <p:spPr>
          <a:xfrm>
            <a:off x="4143329" y="5785618"/>
            <a:ext cx="432000" cy="10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44EAF5-E9F0-464E-B2D1-00B2EA6D6C89}"/>
              </a:ext>
            </a:extLst>
          </p:cNvPr>
          <p:cNvSpPr/>
          <p:nvPr/>
        </p:nvSpPr>
        <p:spPr>
          <a:xfrm>
            <a:off x="4359034" y="4603802"/>
            <a:ext cx="231433" cy="1080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7C5885C-851F-F545-84D6-8DE9982243C4}"/>
              </a:ext>
            </a:extLst>
          </p:cNvPr>
          <p:cNvSpPr txBox="1"/>
          <p:nvPr/>
        </p:nvSpPr>
        <p:spPr>
          <a:xfrm>
            <a:off x="4275445" y="454581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/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B2DEDB3-9A79-BF45-B69A-2F3FB22A7089}"/>
              </a:ext>
            </a:extLst>
          </p:cNvPr>
          <p:cNvSpPr/>
          <p:nvPr/>
        </p:nvSpPr>
        <p:spPr>
          <a:xfrm>
            <a:off x="4261194" y="5188967"/>
            <a:ext cx="324000" cy="1080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34199F2-6450-484D-A410-F973CEBF14EF}"/>
              </a:ext>
            </a:extLst>
          </p:cNvPr>
          <p:cNvSpPr txBox="1"/>
          <p:nvPr/>
        </p:nvSpPr>
        <p:spPr>
          <a:xfrm>
            <a:off x="4178512" y="512717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/>
              <a:t>3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100D29A-A000-E241-985C-1B9D7E97615E}"/>
              </a:ext>
            </a:extLst>
          </p:cNvPr>
          <p:cNvSpPr/>
          <p:nvPr/>
        </p:nvSpPr>
        <p:spPr>
          <a:xfrm>
            <a:off x="4264842" y="4986284"/>
            <a:ext cx="324000" cy="1080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32176E4-73B7-9246-8CA9-82F88FD2D959}"/>
              </a:ext>
            </a:extLst>
          </p:cNvPr>
          <p:cNvSpPr/>
          <p:nvPr/>
        </p:nvSpPr>
        <p:spPr>
          <a:xfrm>
            <a:off x="4352296" y="4797659"/>
            <a:ext cx="108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B6CB9CD-C617-FB49-B45C-D0466A546AA6}"/>
              </a:ext>
            </a:extLst>
          </p:cNvPr>
          <p:cNvSpPr/>
          <p:nvPr/>
        </p:nvSpPr>
        <p:spPr>
          <a:xfrm>
            <a:off x="4470344" y="4798707"/>
            <a:ext cx="108000" cy="10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31E2BEC-550A-BC43-9DEE-60C8E19EAC4D}"/>
              </a:ext>
            </a:extLst>
          </p:cNvPr>
          <p:cNvSpPr txBox="1"/>
          <p:nvPr/>
        </p:nvSpPr>
        <p:spPr>
          <a:xfrm>
            <a:off x="4267175" y="473838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/>
              <a:t>1</a:t>
            </a: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8E1D761F-EE7D-9348-811F-CB18E19E7E9E}"/>
              </a:ext>
            </a:extLst>
          </p:cNvPr>
          <p:cNvCxnSpPr>
            <a:cxnSpLocks/>
          </p:cNvCxnSpPr>
          <p:nvPr/>
        </p:nvCxnSpPr>
        <p:spPr>
          <a:xfrm flipV="1">
            <a:off x="4585681" y="4346812"/>
            <a:ext cx="9524" cy="218139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558355E-80C7-844E-BEA9-DE518D0ED5F7}"/>
              </a:ext>
            </a:extLst>
          </p:cNvPr>
          <p:cNvSpPr txBox="1"/>
          <p:nvPr/>
        </p:nvSpPr>
        <p:spPr>
          <a:xfrm>
            <a:off x="3553592" y="632454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/>
              <a:t>9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9C8F76E-0C14-B14A-B6DD-0D29A1C656EE}"/>
              </a:ext>
            </a:extLst>
          </p:cNvPr>
          <p:cNvSpPr txBox="1"/>
          <p:nvPr/>
        </p:nvSpPr>
        <p:spPr>
          <a:xfrm>
            <a:off x="3846194" y="594041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smtClean="0"/>
              <a:t>7</a:t>
            </a:r>
            <a:endParaRPr kumimoji="1" lang="en-US" altLang="zh-CN" sz="9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C35C8A2-4A38-0245-BED5-08561507541E}"/>
              </a:ext>
            </a:extLst>
          </p:cNvPr>
          <p:cNvSpPr txBox="1"/>
          <p:nvPr/>
        </p:nvSpPr>
        <p:spPr>
          <a:xfrm>
            <a:off x="4270954" y="613833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/>
              <a:t>2</a:t>
            </a:r>
            <a:endParaRPr kumimoji="1" lang="zh-CN" altLang="en-US" sz="9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DB043F6-04BE-D14D-8647-14FA4246C9CF}"/>
              </a:ext>
            </a:extLst>
          </p:cNvPr>
          <p:cNvSpPr txBox="1"/>
          <p:nvPr/>
        </p:nvSpPr>
        <p:spPr>
          <a:xfrm>
            <a:off x="3743362" y="614117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/>
              <a:t>5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DEA7D03-9C7B-E043-B356-3BC2C0AA7B31}"/>
              </a:ext>
            </a:extLst>
          </p:cNvPr>
          <p:cNvSpPr txBox="1"/>
          <p:nvPr/>
        </p:nvSpPr>
        <p:spPr>
          <a:xfrm>
            <a:off x="4169228" y="533170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/>
              <a:t>3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F9F4B62-EEEA-4D40-9B9E-43DB179EA048}"/>
              </a:ext>
            </a:extLst>
          </p:cNvPr>
          <p:cNvSpPr txBox="1"/>
          <p:nvPr/>
        </p:nvSpPr>
        <p:spPr>
          <a:xfrm>
            <a:off x="4060107" y="572235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/>
              <a:t>4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AEA6CFA-C67F-3146-A0DD-63100E0FE7C8}"/>
              </a:ext>
            </a:extLst>
          </p:cNvPr>
          <p:cNvSpPr txBox="1"/>
          <p:nvPr/>
        </p:nvSpPr>
        <p:spPr>
          <a:xfrm>
            <a:off x="4181329" y="492449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/>
              <a:t>3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DDFD051-0A04-9B44-AE80-0E219FD26C52}"/>
              </a:ext>
            </a:extLst>
          </p:cNvPr>
          <p:cNvSpPr txBox="1"/>
          <p:nvPr/>
        </p:nvSpPr>
        <p:spPr>
          <a:xfrm>
            <a:off x="4372317" y="473838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/>
              <a:t>1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EC1D244-03E7-CD4E-B8D1-0B58BF39A180}"/>
              </a:ext>
            </a:extLst>
          </p:cNvPr>
          <p:cNvSpPr/>
          <p:nvPr/>
        </p:nvSpPr>
        <p:spPr>
          <a:xfrm>
            <a:off x="3026800" y="4491743"/>
            <a:ext cx="118048" cy="915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845D1E7-349B-2C4E-B712-9C1BF20ABA5C}"/>
              </a:ext>
            </a:extLst>
          </p:cNvPr>
          <p:cNvSpPr/>
          <p:nvPr/>
        </p:nvSpPr>
        <p:spPr>
          <a:xfrm>
            <a:off x="3026800" y="4644143"/>
            <a:ext cx="118048" cy="91563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AEA12FD-4195-0F47-8E2A-16883A618F6D}"/>
              </a:ext>
            </a:extLst>
          </p:cNvPr>
          <p:cNvSpPr txBox="1"/>
          <p:nvPr/>
        </p:nvSpPr>
        <p:spPr>
          <a:xfrm>
            <a:off x="3201037" y="4422108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b="1" spc="-50" dirty="0">
                <a:latin typeface="Monaco" pitchFamily="2" charset="0"/>
              </a:rPr>
              <a:t>open source</a:t>
            </a:r>
            <a:endParaRPr kumimoji="1" lang="zh-CN" altLang="en-US" sz="800" b="1" spc="-50" dirty="0">
              <a:latin typeface="Monaco" pitchFamily="2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C075EED-CC98-8147-BFB0-14F2912986B3}"/>
              </a:ext>
            </a:extLst>
          </p:cNvPr>
          <p:cNvSpPr txBox="1"/>
          <p:nvPr/>
        </p:nvSpPr>
        <p:spPr>
          <a:xfrm>
            <a:off x="3082037" y="4572721"/>
            <a:ext cx="8931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b="1" spc="-50" dirty="0">
                <a:latin typeface="Monaco" pitchFamily="2" charset="0"/>
              </a:rPr>
              <a:t>closed source</a:t>
            </a:r>
            <a:endParaRPr kumimoji="1" lang="zh-CN" altLang="en-US" sz="800" b="1" spc="-50" dirty="0">
              <a:latin typeface="Monaco" pitchFamily="2" charset="0"/>
            </a:endParaRPr>
          </a:p>
        </p:txBody>
      </p:sp>
      <p:pic>
        <p:nvPicPr>
          <p:cNvPr id="38" name="图形 37">
            <a:extLst>
              <a:ext uri="{FF2B5EF4-FFF2-40B4-BE49-F238E27FC236}">
                <a16:creationId xmlns:a16="http://schemas.microsoft.com/office/drawing/2014/main" id="{19E70DC3-E3BE-D240-8D1A-C37DB2DEB9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731" t="14912" r="81582" b="16376"/>
          <a:stretch/>
        </p:blipFill>
        <p:spPr>
          <a:xfrm>
            <a:off x="4688362" y="6386090"/>
            <a:ext cx="114020" cy="118872"/>
          </a:xfrm>
          <a:prstGeom prst="rect">
            <a:avLst/>
          </a:prstGeom>
        </p:spPr>
      </p:pic>
      <p:pic>
        <p:nvPicPr>
          <p:cNvPr id="39" name="图形 38">
            <a:extLst>
              <a:ext uri="{FF2B5EF4-FFF2-40B4-BE49-F238E27FC236}">
                <a16:creationId xmlns:a16="http://schemas.microsoft.com/office/drawing/2014/main" id="{6688D9C1-4CA4-AA4D-A360-A0E737DB80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r="69426"/>
          <a:stretch/>
        </p:blipFill>
        <p:spPr>
          <a:xfrm>
            <a:off x="4675976" y="6120638"/>
            <a:ext cx="128578" cy="84546"/>
          </a:xfrm>
          <a:prstGeom prst="rect">
            <a:avLst/>
          </a:prstGeom>
        </p:spPr>
      </p:pic>
      <p:pic>
        <p:nvPicPr>
          <p:cNvPr id="40" name="Picture 14" descr="Open Ai Logo PNG Vectors Free Download">
            <a:extLst>
              <a:ext uri="{FF2B5EF4-FFF2-40B4-BE49-F238E27FC236}">
                <a16:creationId xmlns:a16="http://schemas.microsoft.com/office/drawing/2014/main" id="{30A5475B-3535-424D-838E-34890FA90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172" y="6256399"/>
            <a:ext cx="113604" cy="115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4" descr="Announcing GPT-NeoX-20B | EleutherAI Blog">
            <a:extLst>
              <a:ext uri="{FF2B5EF4-FFF2-40B4-BE49-F238E27FC236}">
                <a16:creationId xmlns:a16="http://schemas.microsoft.com/office/drawing/2014/main" id="{DA8D78FD-F196-5949-B4C9-8C08CAB88B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6" t="12731" r="7649"/>
          <a:stretch/>
        </p:blipFill>
        <p:spPr bwMode="auto">
          <a:xfrm>
            <a:off x="4683523" y="5792677"/>
            <a:ext cx="117200" cy="12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@bigscience-workshop">
            <a:extLst>
              <a:ext uri="{FF2B5EF4-FFF2-40B4-BE49-F238E27FC236}">
                <a16:creationId xmlns:a16="http://schemas.microsoft.com/office/drawing/2014/main" id="{1D386B63-AEFA-9142-B415-CF256BB8D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886" y="5943654"/>
            <a:ext cx="101872" cy="101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图形 42">
            <a:extLst>
              <a:ext uri="{FF2B5EF4-FFF2-40B4-BE49-F238E27FC236}">
                <a16:creationId xmlns:a16="http://schemas.microsoft.com/office/drawing/2014/main" id="{0094B4FC-2CFF-B244-853C-0BCDA77CE6C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 l="2510" t="38825" r="76099" b="41367"/>
          <a:stretch/>
        </p:blipFill>
        <p:spPr>
          <a:xfrm>
            <a:off x="4798124" y="5931513"/>
            <a:ext cx="121502" cy="112510"/>
          </a:xfrm>
          <a:prstGeom prst="rect">
            <a:avLst/>
          </a:prstGeom>
        </p:spPr>
      </p:pic>
      <p:pic>
        <p:nvPicPr>
          <p:cNvPr id="44" name="Picture 16" descr="DeepMind · GitHub">
            <a:extLst>
              <a:ext uri="{FF2B5EF4-FFF2-40B4-BE49-F238E27FC236}">
                <a16:creationId xmlns:a16="http://schemas.microsoft.com/office/drawing/2014/main" id="{54695003-3284-C940-AA12-516D745D0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042" y="5481541"/>
            <a:ext cx="134200" cy="1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Jurassic-1 Language Models">
            <a:extLst>
              <a:ext uri="{FF2B5EF4-FFF2-40B4-BE49-F238E27FC236}">
                <a16:creationId xmlns:a16="http://schemas.microsoft.com/office/drawing/2014/main" id="{9CD84138-1927-9145-990E-325707FB9D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6" t="19660" r="16188" b="19686"/>
          <a:stretch/>
        </p:blipFill>
        <p:spPr bwMode="auto">
          <a:xfrm>
            <a:off x="4654469" y="4606313"/>
            <a:ext cx="129220" cy="1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laude">
            <a:extLst>
              <a:ext uri="{FF2B5EF4-FFF2-40B4-BE49-F238E27FC236}">
                <a16:creationId xmlns:a16="http://schemas.microsoft.com/office/drawing/2014/main" id="{68842D12-291C-EC41-BEE7-4FD08DD25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087" y="5646420"/>
            <a:ext cx="112636" cy="11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544A105B-7358-6C4F-ABAC-2CEA86DD98B0}"/>
              </a:ext>
            </a:extLst>
          </p:cNvPr>
          <p:cNvSpPr txBox="1"/>
          <p:nvPr/>
        </p:nvSpPr>
        <p:spPr>
          <a:xfrm>
            <a:off x="4285857" y="435741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/>
              <a:t>2</a:t>
            </a:r>
          </a:p>
        </p:txBody>
      </p:sp>
      <p:pic>
        <p:nvPicPr>
          <p:cNvPr id="53" name="Picture 24" descr="Allen Institute for AI">
            <a:extLst>
              <a:ext uri="{FF2B5EF4-FFF2-40B4-BE49-F238E27FC236}">
                <a16:creationId xmlns:a16="http://schemas.microsoft.com/office/drawing/2014/main" id="{19FDD7C2-5170-004F-A629-7A25CE573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839" y="4339507"/>
            <a:ext cx="190322" cy="19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2" descr="Baidu Logo, symbol, meaning, history, PNG, brand">
            <a:extLst>
              <a:ext uri="{FF2B5EF4-FFF2-40B4-BE49-F238E27FC236}">
                <a16:creationId xmlns:a16="http://schemas.microsoft.com/office/drawing/2014/main" id="{45CF6D7E-46EF-0547-8309-778A3217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205" y="4788235"/>
            <a:ext cx="212151" cy="119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矩形 56">
            <a:extLst>
              <a:ext uri="{FF2B5EF4-FFF2-40B4-BE49-F238E27FC236}">
                <a16:creationId xmlns:a16="http://schemas.microsoft.com/office/drawing/2014/main" id="{6F0FAAF0-33C3-0F4C-8066-E767E3B2E7BA}"/>
              </a:ext>
            </a:extLst>
          </p:cNvPr>
          <p:cNvSpPr/>
          <p:nvPr/>
        </p:nvSpPr>
        <p:spPr>
          <a:xfrm>
            <a:off x="4138524" y="5598832"/>
            <a:ext cx="108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A15D84B-94E3-034B-BC14-F071963A688A}"/>
              </a:ext>
            </a:extLst>
          </p:cNvPr>
          <p:cNvSpPr/>
          <p:nvPr/>
        </p:nvSpPr>
        <p:spPr>
          <a:xfrm>
            <a:off x="4256572" y="5597877"/>
            <a:ext cx="324000" cy="10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49B777C-2ECE-1544-A8FA-7D5E33649648}"/>
              </a:ext>
            </a:extLst>
          </p:cNvPr>
          <p:cNvSpPr txBox="1"/>
          <p:nvPr/>
        </p:nvSpPr>
        <p:spPr>
          <a:xfrm>
            <a:off x="4054614" y="553623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/>
              <a:t>1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2CAA993-01F7-3448-8614-9ED5DC8BC2B3}"/>
              </a:ext>
            </a:extLst>
          </p:cNvPr>
          <p:cNvSpPr txBox="1"/>
          <p:nvPr/>
        </p:nvSpPr>
        <p:spPr>
          <a:xfrm>
            <a:off x="4169786" y="553766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/>
              <a:t>3</a:t>
            </a:r>
          </a:p>
        </p:txBody>
      </p:sp>
      <p:pic>
        <p:nvPicPr>
          <p:cNvPr id="49" name="图形 357">
            <a:extLst>
              <a:ext uri="{FF2B5EF4-FFF2-40B4-BE49-F238E27FC236}">
                <a16:creationId xmlns:a16="http://schemas.microsoft.com/office/drawing/2014/main" id="{8D6B1AAA-6C5C-F248-803E-4B2028B5C7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rcRect l="3731" t="14912" r="81582" b="16376"/>
          <a:stretch/>
        </p:blipFill>
        <p:spPr>
          <a:xfrm>
            <a:off x="8774461" y="6198937"/>
            <a:ext cx="114020" cy="118872"/>
          </a:xfrm>
          <a:prstGeom prst="rect">
            <a:avLst/>
          </a:prstGeom>
        </p:spPr>
      </p:pic>
      <p:pic>
        <p:nvPicPr>
          <p:cNvPr id="50" name="图形 361">
            <a:extLst>
              <a:ext uri="{FF2B5EF4-FFF2-40B4-BE49-F238E27FC236}">
                <a16:creationId xmlns:a16="http://schemas.microsoft.com/office/drawing/2014/main" id="{9505360B-48F6-5646-8215-DDA139DE76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 r="69426"/>
          <a:stretch/>
        </p:blipFill>
        <p:spPr>
          <a:xfrm>
            <a:off x="8775045" y="5927000"/>
            <a:ext cx="128578" cy="84546"/>
          </a:xfrm>
          <a:prstGeom prst="rect">
            <a:avLst/>
          </a:prstGeom>
        </p:spPr>
      </p:pic>
      <p:pic>
        <p:nvPicPr>
          <p:cNvPr id="55" name="Picture 14" descr="Open Ai Logo PNG Vectors Free Download">
            <a:extLst>
              <a:ext uri="{FF2B5EF4-FFF2-40B4-BE49-F238E27FC236}">
                <a16:creationId xmlns:a16="http://schemas.microsoft.com/office/drawing/2014/main" id="{208D669C-6AFC-BC46-AE8A-32D5FDE92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241" y="6056277"/>
            <a:ext cx="107821" cy="109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4" descr="Announcing GPT-NeoX-20B | EleutherAI Blog">
            <a:extLst>
              <a:ext uri="{FF2B5EF4-FFF2-40B4-BE49-F238E27FC236}">
                <a16:creationId xmlns:a16="http://schemas.microsoft.com/office/drawing/2014/main" id="{0A071094-1BCB-3249-B410-090B26841D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6" t="12731" r="7649"/>
          <a:stretch/>
        </p:blipFill>
        <p:spPr bwMode="auto">
          <a:xfrm>
            <a:off x="8767984" y="5455895"/>
            <a:ext cx="117200" cy="12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pieren 1"/>
          <p:cNvGrpSpPr/>
          <p:nvPr/>
        </p:nvGrpSpPr>
        <p:grpSpPr>
          <a:xfrm>
            <a:off x="8770985" y="5750845"/>
            <a:ext cx="241225" cy="114013"/>
            <a:chOff x="8770985" y="5750845"/>
            <a:chExt cx="241225" cy="114013"/>
          </a:xfrm>
        </p:grpSpPr>
        <p:pic>
          <p:nvPicPr>
            <p:cNvPr id="61" name="Picture 8" descr="@bigscience-workshop">
              <a:extLst>
                <a:ext uri="{FF2B5EF4-FFF2-40B4-BE49-F238E27FC236}">
                  <a16:creationId xmlns:a16="http://schemas.microsoft.com/office/drawing/2014/main" id="{22DC4F84-68F4-BD47-9630-F39378A4F1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0985" y="5762986"/>
              <a:ext cx="101872" cy="101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图形 392">
              <a:extLst>
                <a:ext uri="{FF2B5EF4-FFF2-40B4-BE49-F238E27FC236}">
                  <a16:creationId xmlns:a16="http://schemas.microsoft.com/office/drawing/2014/main" id="{5E0201C9-D098-E742-BFC1-CE70438147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="" xmlns:asvg="http://schemas.microsoft.com/office/drawing/2016/SVG/main" r:embed="rId19"/>
                </a:ext>
              </a:extLst>
            </a:blip>
            <a:srcRect l="2510" t="38825" r="76099" b="41367"/>
            <a:stretch/>
          </p:blipFill>
          <p:spPr>
            <a:xfrm>
              <a:off x="8890708" y="5750845"/>
              <a:ext cx="121502" cy="112510"/>
            </a:xfrm>
            <a:prstGeom prst="rect">
              <a:avLst/>
            </a:prstGeom>
          </p:spPr>
        </p:pic>
      </p:grpSp>
      <p:pic>
        <p:nvPicPr>
          <p:cNvPr id="63" name="Picture 16" descr="DeepMind · GitHub">
            <a:extLst>
              <a:ext uri="{FF2B5EF4-FFF2-40B4-BE49-F238E27FC236}">
                <a16:creationId xmlns:a16="http://schemas.microsoft.com/office/drawing/2014/main" id="{5545372D-F3B6-954A-8800-5FE6EA86D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833" y="5132831"/>
            <a:ext cx="134200" cy="1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2" descr="Baidu Logo, symbol, meaning, history, PNG, brand">
            <a:extLst>
              <a:ext uri="{FF2B5EF4-FFF2-40B4-BE49-F238E27FC236}">
                <a16:creationId xmlns:a16="http://schemas.microsoft.com/office/drawing/2014/main" id="{6B0B82B5-E88D-6646-AF1B-3E244C4FE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261" y="4998315"/>
            <a:ext cx="212151" cy="119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30" descr="Microsoft Logo - Free Vectors &amp; PSDs to Download">
            <a:extLst>
              <a:ext uri="{FF2B5EF4-FFF2-40B4-BE49-F238E27FC236}">
                <a16:creationId xmlns:a16="http://schemas.microsoft.com/office/drawing/2014/main" id="{CDBDFFE9-11CC-3D4E-9BB5-E368B2674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819" y="5619569"/>
            <a:ext cx="91267" cy="91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" descr="Jurassic-1 Language Models">
            <a:extLst>
              <a:ext uri="{FF2B5EF4-FFF2-40B4-BE49-F238E27FC236}">
                <a16:creationId xmlns:a16="http://schemas.microsoft.com/office/drawing/2014/main" id="{119C3F88-A998-2A48-86EB-85EF1A4013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6" t="19660" r="16188" b="19686"/>
          <a:stretch/>
        </p:blipFill>
        <p:spPr bwMode="auto">
          <a:xfrm>
            <a:off x="8777390" y="4866928"/>
            <a:ext cx="109335" cy="9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laude">
            <a:extLst>
              <a:ext uri="{FF2B5EF4-FFF2-40B4-BE49-F238E27FC236}">
                <a16:creationId xmlns:a16="http://schemas.microsoft.com/office/drawing/2014/main" id="{64CB0A13-74D4-B946-AC76-66D5C7D83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858" y="5309903"/>
            <a:ext cx="112636" cy="11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图片 41" descr="图形用户界面&#10;&#10;描述已自动生成">
            <a:extLst>
              <a:ext uri="{FF2B5EF4-FFF2-40B4-BE49-F238E27FC236}">
                <a16:creationId xmlns:a16="http://schemas.microsoft.com/office/drawing/2014/main" id="{602E97F7-48EC-0C42-86C8-85A181704DA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artisticPencilGrayscale trans="63000" pencilSize="1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76650" y="4669869"/>
            <a:ext cx="1393200" cy="1691057"/>
          </a:xfrm>
          <a:prstGeom prst="rect">
            <a:avLst/>
          </a:prstGeom>
        </p:spPr>
      </p:pic>
      <p:pic>
        <p:nvPicPr>
          <p:cNvPr id="69" name="Picture 24" descr="Allen Institute for AI">
            <a:extLst>
              <a:ext uri="{FF2B5EF4-FFF2-40B4-BE49-F238E27FC236}">
                <a16:creationId xmlns:a16="http://schemas.microsoft.com/office/drawing/2014/main" id="{F92D58F6-2F97-C744-8E70-99E8451DA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352" y="4704504"/>
            <a:ext cx="163121" cy="16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pieren 2"/>
          <p:cNvGrpSpPr/>
          <p:nvPr/>
        </p:nvGrpSpPr>
        <p:grpSpPr>
          <a:xfrm>
            <a:off x="5845351" y="3797149"/>
            <a:ext cx="286949" cy="1613305"/>
            <a:chOff x="8877661" y="4856904"/>
            <a:chExt cx="286949" cy="1613305"/>
          </a:xfrm>
        </p:grpSpPr>
        <p:pic>
          <p:nvPicPr>
            <p:cNvPr id="83" name="图形 357">
              <a:extLst>
                <a:ext uri="{FF2B5EF4-FFF2-40B4-BE49-F238E27FC236}">
                  <a16:creationId xmlns:a16="http://schemas.microsoft.com/office/drawing/2014/main" id="{8D6B1AAA-6C5C-F248-803E-4B2028B5C7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rcRect l="3731" t="14912" r="81582" b="16376"/>
            <a:stretch/>
          </p:blipFill>
          <p:spPr>
            <a:xfrm>
              <a:off x="8926861" y="6351337"/>
              <a:ext cx="114020" cy="118872"/>
            </a:xfrm>
            <a:prstGeom prst="rect">
              <a:avLst/>
            </a:prstGeom>
          </p:spPr>
        </p:pic>
        <p:pic>
          <p:nvPicPr>
            <p:cNvPr id="84" name="图形 361">
              <a:extLst>
                <a:ext uri="{FF2B5EF4-FFF2-40B4-BE49-F238E27FC236}">
                  <a16:creationId xmlns:a16="http://schemas.microsoft.com/office/drawing/2014/main" id="{9505360B-48F6-5646-8215-DDA139DE76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rcRect r="69426"/>
            <a:stretch/>
          </p:blipFill>
          <p:spPr>
            <a:xfrm>
              <a:off x="8927445" y="6079400"/>
              <a:ext cx="128578" cy="84546"/>
            </a:xfrm>
            <a:prstGeom prst="rect">
              <a:avLst/>
            </a:prstGeom>
          </p:spPr>
        </p:pic>
        <p:pic>
          <p:nvPicPr>
            <p:cNvPr id="85" name="Picture 14" descr="Open Ai Logo PNG Vectors Free Download">
              <a:extLst>
                <a:ext uri="{FF2B5EF4-FFF2-40B4-BE49-F238E27FC236}">
                  <a16:creationId xmlns:a16="http://schemas.microsoft.com/office/drawing/2014/main" id="{208D669C-6AFC-BC46-AE8A-32D5FDE922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3641" y="6208677"/>
              <a:ext cx="107821" cy="109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34" descr="Announcing GPT-NeoX-20B | EleutherAI Blog">
              <a:extLst>
                <a:ext uri="{FF2B5EF4-FFF2-40B4-BE49-F238E27FC236}">
                  <a16:creationId xmlns:a16="http://schemas.microsoft.com/office/drawing/2014/main" id="{0A071094-1BCB-3249-B410-090B26841D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36" t="12731" r="7649"/>
            <a:stretch/>
          </p:blipFill>
          <p:spPr bwMode="auto">
            <a:xfrm>
              <a:off x="8920384" y="5608295"/>
              <a:ext cx="117200" cy="120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7" name="Gruppieren 86"/>
            <p:cNvGrpSpPr/>
            <p:nvPr/>
          </p:nvGrpSpPr>
          <p:grpSpPr>
            <a:xfrm>
              <a:off x="8923385" y="5903245"/>
              <a:ext cx="241225" cy="114013"/>
              <a:chOff x="8770985" y="5750845"/>
              <a:chExt cx="241225" cy="114013"/>
            </a:xfrm>
          </p:grpSpPr>
          <p:pic>
            <p:nvPicPr>
              <p:cNvPr id="88" name="Picture 8" descr="@bigscience-workshop">
                <a:extLst>
                  <a:ext uri="{FF2B5EF4-FFF2-40B4-BE49-F238E27FC236}">
                    <a16:creationId xmlns:a16="http://schemas.microsoft.com/office/drawing/2014/main" id="{22DC4F84-68F4-BD47-9630-F39378A4F1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0985" y="5762986"/>
                <a:ext cx="101872" cy="101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图形 392">
                <a:extLst>
                  <a:ext uri="{FF2B5EF4-FFF2-40B4-BE49-F238E27FC236}">
                    <a16:creationId xmlns:a16="http://schemas.microsoft.com/office/drawing/2014/main" id="{5E0201C9-D098-E742-BFC1-CE70438147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96DAC541-7B7A-43D3-8B79-37D633B846F1}">
                    <asvg:svgBlip xmlns="" xmlns:asvg="http://schemas.microsoft.com/office/drawing/2016/SVG/main" r:embed="rId19"/>
                  </a:ext>
                </a:extLst>
              </a:blip>
              <a:srcRect l="2510" t="38825" r="76099" b="41367"/>
              <a:stretch/>
            </p:blipFill>
            <p:spPr>
              <a:xfrm>
                <a:off x="8890708" y="5750845"/>
                <a:ext cx="121502" cy="112510"/>
              </a:xfrm>
              <a:prstGeom prst="rect">
                <a:avLst/>
              </a:prstGeom>
            </p:spPr>
          </p:pic>
        </p:grpSp>
        <p:pic>
          <p:nvPicPr>
            <p:cNvPr id="90" name="Picture 16" descr="DeepMind · GitHub">
              <a:extLst>
                <a:ext uri="{FF2B5EF4-FFF2-40B4-BE49-F238E27FC236}">
                  <a16:creationId xmlns:a16="http://schemas.microsoft.com/office/drawing/2014/main" id="{5545372D-F3B6-954A-8800-5FE6EA86D4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5233" y="5285231"/>
              <a:ext cx="134200" cy="13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22" descr="Baidu Logo, symbol, meaning, history, PNG, brand">
              <a:extLst>
                <a:ext uri="{FF2B5EF4-FFF2-40B4-BE49-F238E27FC236}">
                  <a16:creationId xmlns:a16="http://schemas.microsoft.com/office/drawing/2014/main" id="{6B0B82B5-E88D-6646-AF1B-3E244C4FE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7661" y="5150715"/>
              <a:ext cx="212151" cy="11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30" descr="Microsoft Logo - Free Vectors &amp; PSDs to Download">
              <a:extLst>
                <a:ext uri="{FF2B5EF4-FFF2-40B4-BE49-F238E27FC236}">
                  <a16:creationId xmlns:a16="http://schemas.microsoft.com/office/drawing/2014/main" id="{CDBDFFE9-11CC-3D4E-9BB5-E368B26742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1219" y="5771969"/>
              <a:ext cx="91267" cy="91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6" descr="Jurassic-1 Language Models">
              <a:extLst>
                <a:ext uri="{FF2B5EF4-FFF2-40B4-BE49-F238E27FC236}">
                  <a16:creationId xmlns:a16="http://schemas.microsoft.com/office/drawing/2014/main" id="{119C3F88-A998-2A48-86EB-85EF1A4013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76" t="19660" r="16188" b="19686"/>
            <a:stretch/>
          </p:blipFill>
          <p:spPr bwMode="auto">
            <a:xfrm>
              <a:off x="8929790" y="5019328"/>
              <a:ext cx="109335" cy="99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2" descr="Claude">
              <a:extLst>
                <a:ext uri="{FF2B5EF4-FFF2-40B4-BE49-F238E27FC236}">
                  <a16:creationId xmlns:a16="http://schemas.microsoft.com/office/drawing/2014/main" id="{64CB0A13-74D4-B946-AC76-66D5C7D83E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7258" y="5462303"/>
              <a:ext cx="112636" cy="112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24" descr="Allen Institute for AI">
              <a:extLst>
                <a:ext uri="{FF2B5EF4-FFF2-40B4-BE49-F238E27FC236}">
                  <a16:creationId xmlns:a16="http://schemas.microsoft.com/office/drawing/2014/main" id="{F92D58F6-2F97-C744-8E70-99E8451DA3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7752" y="4856904"/>
              <a:ext cx="163121" cy="163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96" name="Diagramm 9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8384163"/>
              </p:ext>
            </p:extLst>
          </p:nvPr>
        </p:nvGraphicFramePr>
        <p:xfrm>
          <a:off x="7063148" y="633830"/>
          <a:ext cx="33242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grpSp>
        <p:nvGrpSpPr>
          <p:cNvPr id="97" name="Gruppieren 96"/>
          <p:cNvGrpSpPr/>
          <p:nvPr/>
        </p:nvGrpSpPr>
        <p:grpSpPr>
          <a:xfrm>
            <a:off x="10334033" y="735447"/>
            <a:ext cx="390497" cy="2144406"/>
            <a:chOff x="0" y="22860"/>
            <a:chExt cx="390497" cy="2144406"/>
          </a:xfrm>
          <a:solidFill>
            <a:schemeClr val="bg1"/>
          </a:solidFill>
        </p:grpSpPr>
        <p:pic>
          <p:nvPicPr>
            <p:cNvPr id="98" name="图形 357">
              <a:extLst>
                <a:ext uri="{FF2B5EF4-FFF2-40B4-BE49-F238E27FC236}">
                  <a16:creationId xmlns:a16="http://schemas.microsoft.com/office/drawing/2014/main" id="{8D6B1AAA-6C5C-F248-803E-4B2028B5C7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lc="http://schemas.openxmlformats.org/drawingml/2006/lockedCanvas" xmlns="" xmlns:asvg="http://schemas.microsoft.com/office/drawing/2016/SVG/main" r:embed="rId24"/>
                </a:ext>
              </a:extLst>
            </a:blip>
            <a:srcRect l="3731" t="14912" r="81582" b="16376"/>
            <a:stretch/>
          </p:blipFill>
          <p:spPr>
            <a:xfrm>
              <a:off x="66959" y="2005486"/>
              <a:ext cx="155176" cy="161780"/>
            </a:xfrm>
            <a:prstGeom prst="rect">
              <a:avLst/>
            </a:prstGeom>
            <a:grpFill/>
          </p:spPr>
        </p:pic>
        <p:pic>
          <p:nvPicPr>
            <p:cNvPr id="99" name="图形 361">
              <a:extLst>
                <a:ext uri="{FF2B5EF4-FFF2-40B4-BE49-F238E27FC236}">
                  <a16:creationId xmlns:a16="http://schemas.microsoft.com/office/drawing/2014/main" id="{9505360B-48F6-5646-8215-DDA139DE76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lc="http://schemas.openxmlformats.org/drawingml/2006/lockedCanvas" xmlns="" xmlns:asvg="http://schemas.microsoft.com/office/drawing/2016/SVG/main" r:embed="rId25"/>
                </a:ext>
              </a:extLst>
            </a:blip>
            <a:srcRect r="69426"/>
            <a:stretch/>
          </p:blipFill>
          <p:spPr>
            <a:xfrm>
              <a:off x="67754" y="1647424"/>
              <a:ext cx="174989" cy="115063"/>
            </a:xfrm>
            <a:prstGeom prst="rect">
              <a:avLst/>
            </a:prstGeom>
            <a:grpFill/>
          </p:spPr>
        </p:pic>
        <p:pic>
          <p:nvPicPr>
            <p:cNvPr id="100" name="Picture 14" descr="Open Ai Logo PNG Vectors Free Download">
              <a:extLst>
                <a:ext uri="{FF2B5EF4-FFF2-40B4-BE49-F238E27FC236}">
                  <a16:creationId xmlns:a16="http://schemas.microsoft.com/office/drawing/2014/main" id="{208D669C-6AFC-BC46-AE8A-32D5FDE922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86" y="1809624"/>
              <a:ext cx="146740" cy="1487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34" descr="Announcing GPT-NeoX-20B | EleutherAI Blog">
              <a:extLst>
                <a:ext uri="{FF2B5EF4-FFF2-40B4-BE49-F238E27FC236}">
                  <a16:creationId xmlns:a16="http://schemas.microsoft.com/office/drawing/2014/main" id="{0A071094-1BCB-3249-B410-090B26841D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36" t="12731" r="7649"/>
            <a:stretch/>
          </p:blipFill>
          <p:spPr bwMode="auto">
            <a:xfrm>
              <a:off x="58144" y="815249"/>
              <a:ext cx="159504" cy="16373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2" name="Gruppieren 101"/>
            <p:cNvGrpSpPr/>
            <p:nvPr/>
          </p:nvGrpSpPr>
          <p:grpSpPr>
            <a:xfrm>
              <a:off x="62213" y="1445120"/>
              <a:ext cx="328284" cy="155167"/>
              <a:chOff x="62213" y="1445120"/>
              <a:chExt cx="241216" cy="114013"/>
            </a:xfrm>
            <a:grpFill/>
          </p:grpSpPr>
          <p:pic>
            <p:nvPicPr>
              <p:cNvPr id="109" name="Picture 8" descr="@bigscience-workshop">
                <a:extLst>
                  <a:ext uri="{FF2B5EF4-FFF2-40B4-BE49-F238E27FC236}">
                    <a16:creationId xmlns:a16="http://schemas.microsoft.com/office/drawing/2014/main" id="{22DC4F84-68F4-BD47-9630-F39378A4F1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213" y="1457261"/>
                <a:ext cx="101872" cy="101872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图形 392">
                <a:extLst>
                  <a:ext uri="{FF2B5EF4-FFF2-40B4-BE49-F238E27FC236}">
                    <a16:creationId xmlns:a16="http://schemas.microsoft.com/office/drawing/2014/main" id="{5E0201C9-D098-E742-BFC1-CE70438147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96DAC541-7B7A-43D3-8B79-37D633B846F1}">
                    <asvg:svgBlip xmlns:lc="http://schemas.openxmlformats.org/drawingml/2006/lockedCanvas" xmlns="" xmlns:asvg="http://schemas.microsoft.com/office/drawing/2016/SVG/main" r:embed="rId27"/>
                  </a:ext>
                </a:extLst>
              </a:blip>
              <a:srcRect l="2510" t="38825" r="76099" b="41367"/>
              <a:stretch/>
            </p:blipFill>
            <p:spPr>
              <a:xfrm>
                <a:off x="181927" y="1445120"/>
                <a:ext cx="121502" cy="112510"/>
              </a:xfrm>
              <a:prstGeom prst="rect">
                <a:avLst/>
              </a:prstGeom>
              <a:grpFill/>
            </p:spPr>
          </p:pic>
        </p:grpSp>
        <p:pic>
          <p:nvPicPr>
            <p:cNvPr id="103" name="Picture 22" descr="Baidu Logo, symbol, meaning, history, PNG, brand">
              <a:extLst>
                <a:ext uri="{FF2B5EF4-FFF2-40B4-BE49-F238E27FC236}">
                  <a16:creationId xmlns:a16="http://schemas.microsoft.com/office/drawing/2014/main" id="{6B0B82B5-E88D-6646-AF1B-3E244C4FE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23145"/>
              <a:ext cx="288728" cy="162410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30" descr="Microsoft Logo - Free Vectors &amp; PSDs to Download">
              <a:extLst>
                <a:ext uri="{FF2B5EF4-FFF2-40B4-BE49-F238E27FC236}">
                  <a16:creationId xmlns:a16="http://schemas.microsoft.com/office/drawing/2014/main" id="{CDBDFFE9-11CC-3D4E-9BB5-E368B26742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90" y="1273773"/>
              <a:ext cx="124210" cy="124210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6" descr="Jurassic-1 Language Models">
              <a:extLst>
                <a:ext uri="{FF2B5EF4-FFF2-40B4-BE49-F238E27FC236}">
                  <a16:creationId xmlns:a16="http://schemas.microsoft.com/office/drawing/2014/main" id="{119C3F88-A998-2A48-86EB-85EF1A4013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76" t="19660" r="16188" b="19686"/>
            <a:stretch/>
          </p:blipFill>
          <p:spPr bwMode="auto">
            <a:xfrm>
              <a:off x="70945" y="240768"/>
              <a:ext cx="148800" cy="135240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Claude">
              <a:extLst>
                <a:ext uri="{FF2B5EF4-FFF2-40B4-BE49-F238E27FC236}">
                  <a16:creationId xmlns:a16="http://schemas.microsoft.com/office/drawing/2014/main" id="{64CB0A13-74D4-B946-AC76-66D5C7D83E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99" y="1014869"/>
              <a:ext cx="153293" cy="153293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4" descr="Allen Institute for AI">
              <a:extLst>
                <a:ext uri="{FF2B5EF4-FFF2-40B4-BE49-F238E27FC236}">
                  <a16:creationId xmlns:a16="http://schemas.microsoft.com/office/drawing/2014/main" id="{F92D58F6-2F97-C744-8E70-99E8451DA3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128"/>
            <a:stretch/>
          </p:blipFill>
          <p:spPr bwMode="auto">
            <a:xfrm>
              <a:off x="33332" y="22860"/>
              <a:ext cx="251038" cy="198000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16" descr="DeepMind · GitHub">
              <a:extLst>
                <a:ext uri="{FF2B5EF4-FFF2-40B4-BE49-F238E27FC236}">
                  <a16:creationId xmlns:a16="http://schemas.microsoft.com/office/drawing/2014/main" id="{5545372D-F3B6-954A-8800-5FE6EA86D4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5" y="600279"/>
              <a:ext cx="182640" cy="182640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9" name="Gerader Verbinder 18"/>
          <p:cNvCxnSpPr/>
          <p:nvPr/>
        </p:nvCxnSpPr>
        <p:spPr>
          <a:xfrm flipV="1">
            <a:off x="863600" y="3339949"/>
            <a:ext cx="10883900" cy="5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26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Breitbild</PresentationFormat>
  <Paragraphs>112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Arial</vt:lpstr>
      <vt:lpstr>Consolas</vt:lpstr>
      <vt:lpstr>等线</vt:lpstr>
      <vt:lpstr>等线 Light</vt:lpstr>
      <vt:lpstr>Lato</vt:lpstr>
      <vt:lpstr>Monaco</vt:lpstr>
      <vt:lpstr>Office 主题​​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靳 弘业</dc:creator>
  <cp:lastModifiedBy>Weber, Irene, Prof. Dr.</cp:lastModifiedBy>
  <cp:revision>22</cp:revision>
  <dcterms:created xsi:type="dcterms:W3CDTF">2023-04-28T22:14:15Z</dcterms:created>
  <dcterms:modified xsi:type="dcterms:W3CDTF">2023-08-06T16:37:59Z</dcterms:modified>
</cp:coreProperties>
</file>