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77" r:id="rId6"/>
    <p:sldId id="260" r:id="rId7"/>
    <p:sldId id="275" r:id="rId8"/>
    <p:sldId id="272" r:id="rId9"/>
    <p:sldId id="273" r:id="rId10"/>
    <p:sldId id="274" r:id="rId11"/>
    <p:sldId id="261" r:id="rId12"/>
    <p:sldId id="262" r:id="rId13"/>
    <p:sldId id="263" r:id="rId14"/>
    <p:sldId id="264" r:id="rId15"/>
    <p:sldId id="267" r:id="rId16"/>
    <p:sldId id="266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20" d="100"/>
          <a:sy n="120" d="100"/>
        </p:scale>
        <p:origin x="-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69E9-E989-804D-97C4-F64377770B31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47A6-D45D-1F4F-8F29-2FC6985E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-model.. are directives</a:t>
            </a:r>
          </a:p>
          <a:p>
            <a:r>
              <a:rPr lang="en-US" baseline="0" dirty="0" smtClean="0"/>
              <a:t>$Scope ==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and is the glue between the controller and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A47A6-D45D-1F4F-8F29-2FC6985E45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koperf.html" TargetMode="External"/><Relationship Id="rId3" Type="http://schemas.openxmlformats.org/officeDocument/2006/relationships/hyperlink" Target="http://jsperf.com/angularjs-vs-knockoutjs/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luence.int.godaddy.com/display/~jlera/KO+vs+NG:+Ultimate+Tech+Deba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todomvc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www.google.com/trends/explore?q=angular+knockou%23q=%22angular%20js%22,%20%22knockout%20js%22&amp;date=today%2012-m&amp;cmpt=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4" Type="http://schemas.openxmlformats.org/officeDocument/2006/relationships/hyperlink" Target="https://github.com/knockout/knockout" TargetMode="External"/><Relationship Id="rId5" Type="http://schemas.openxmlformats.org/officeDocument/2006/relationships/hyperlink" Target="http://angularjs.org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manning.com/bford/" TargetMode="External"/><Relationship Id="rId8" Type="http://schemas.openxmlformats.org/officeDocument/2006/relationships/hyperlink" Target="http://shop.oreilly.com/product/0636920028055.do" TargetMode="External"/><Relationship Id="rId9" Type="http://schemas.openxmlformats.org/officeDocument/2006/relationships/hyperlink" Target="https://github.com/angular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Knockoutjs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Ultimate</a:t>
            </a:r>
            <a:r>
              <a:rPr lang="en-US" baseline="0" dirty="0" smtClean="0"/>
              <a:t>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0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Test: Loading 2000 contacts onto a page:</a:t>
            </a:r>
          </a:p>
          <a:p>
            <a:pPr lvl="1"/>
            <a:r>
              <a:rPr lang="en-US" dirty="0"/>
              <a:t>KO: </a:t>
            </a:r>
            <a:r>
              <a:rPr lang="en-US" dirty="0">
                <a:hlinkClick r:id="rId2"/>
              </a:rPr>
              <a:t>http://localhost:3001/</a:t>
            </a:r>
            <a:r>
              <a:rPr lang="en-US" dirty="0" smtClean="0">
                <a:hlinkClick r:id="rId2"/>
              </a:rPr>
              <a:t>koperf.html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JSPerf</a:t>
            </a:r>
            <a:r>
              <a:rPr lang="en-US" dirty="0"/>
              <a:t> </a:t>
            </a:r>
            <a:r>
              <a:rPr lang="en-US" dirty="0" smtClean="0"/>
              <a:t>test:</a:t>
            </a:r>
          </a:p>
          <a:p>
            <a:pPr lvl="1"/>
            <a:r>
              <a:rPr lang="en-US" dirty="0" smtClean="0">
                <a:hlinkClick r:id="rId3"/>
              </a:rPr>
              <a:t>http://jsperf.com/angularjs-vs-knockoutjs/18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3066" y="1215232"/>
            <a:ext cx="1384937" cy="639762"/>
          </a:xfrm>
        </p:spPr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474825" y="1215232"/>
            <a:ext cx="1260475" cy="639762"/>
          </a:xfrm>
        </p:spPr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855" y="3991706"/>
            <a:ext cx="1159071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72056" y="4665794"/>
            <a:ext cx="1159071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855" y="4650890"/>
            <a:ext cx="1159071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66318" y="2235990"/>
            <a:ext cx="209859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66318" y="3103559"/>
            <a:ext cx="209859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66318" y="3989071"/>
            <a:ext cx="209859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64916" y="4665794"/>
            <a:ext cx="1745127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64916" y="5766238"/>
            <a:ext cx="196217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Factory/Service/Provider/Value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11084" y="4804038"/>
            <a:ext cx="142140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011084" y="5810021"/>
            <a:ext cx="142140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51500" y="4804038"/>
            <a:ext cx="1238442" cy="634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61048" y="5438859"/>
            <a:ext cx="196217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Extenders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61048" y="6056683"/>
            <a:ext cx="196217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3391" y="2235990"/>
            <a:ext cx="209859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3391" y="3103559"/>
            <a:ext cx="2098598" cy="4933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Plugins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69646" y="4524298"/>
            <a:ext cx="698357" cy="634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Dependency Injection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(w/ Require)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Add Require to head tag: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&lt;script data-main</a:t>
            </a:r>
            <a:r>
              <a:rPr lang="en-US" sz="1600" dirty="0" smtClean="0">
                <a:latin typeface="Courier"/>
                <a:cs typeface="Courier"/>
              </a:rPr>
              <a:t>=”/scripts/main"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 smtClean="0">
                <a:latin typeface="Courier"/>
                <a:cs typeface="Courier"/>
              </a:rPr>
              <a:t>=”/</a:t>
            </a:r>
            <a:r>
              <a:rPr lang="en-US" sz="1600" dirty="0">
                <a:latin typeface="Courier"/>
                <a:cs typeface="Courier"/>
              </a:rPr>
              <a:t>lib/require_v2.1.8.js"&gt;&lt;/script&gt;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In ‘</a:t>
            </a:r>
            <a:r>
              <a:rPr lang="en-US" sz="1600" b="1" dirty="0" err="1" smtClean="0">
                <a:latin typeface="Courier"/>
                <a:cs typeface="Courier"/>
              </a:rPr>
              <a:t>main.js</a:t>
            </a:r>
            <a:r>
              <a:rPr lang="en-US" sz="1600" b="1" dirty="0" smtClean="0">
                <a:latin typeface="Courier"/>
                <a:cs typeface="Courier"/>
              </a:rPr>
              <a:t>’ inject dependencies: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require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[‘ko_v2.3.0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 smtClean="0">
                <a:latin typeface="Courier"/>
                <a:cs typeface="Courier"/>
              </a:rPr>
              <a:t>js’, ‘</a:t>
            </a:r>
            <a:r>
              <a:rPr lang="en-US" sz="1600" dirty="0" err="1" smtClean="0">
                <a:latin typeface="Courier"/>
                <a:cs typeface="Courier"/>
              </a:rPr>
              <a:t>jquery</a:t>
            </a:r>
            <a:r>
              <a:rPr lang="en-US" sz="1600" dirty="0" smtClean="0">
                <a:latin typeface="Courier"/>
                <a:cs typeface="Courier"/>
              </a:rPr>
              <a:t>’, …],</a:t>
            </a:r>
            <a:r>
              <a:rPr lang="en-US" sz="1600" dirty="0">
                <a:latin typeface="Courier"/>
                <a:cs typeface="Courier"/>
              </a:rPr>
              <a:t>	function(</a:t>
            </a:r>
            <a:r>
              <a:rPr lang="en-US" sz="1600" dirty="0" err="1" smtClean="0">
                <a:latin typeface="Courier"/>
                <a:cs typeface="Courier"/>
              </a:rPr>
              <a:t>ko</a:t>
            </a:r>
            <a:r>
              <a:rPr lang="en-US" sz="1600" dirty="0" smtClean="0">
                <a:latin typeface="Courier"/>
                <a:cs typeface="Courier"/>
              </a:rPr>
              <a:t>, $,… ) {…}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Use a 3</a:t>
            </a:r>
            <a:r>
              <a:rPr lang="en-US" sz="1600" b="1" baseline="30000" dirty="0" smtClean="0">
                <a:latin typeface="Courier"/>
                <a:cs typeface="Courier"/>
              </a:rPr>
              <a:t>rd</a:t>
            </a:r>
            <a:r>
              <a:rPr lang="en-US" sz="1600" b="1" dirty="0" smtClean="0">
                <a:latin typeface="Courier"/>
                <a:cs typeface="Courier"/>
              </a:rPr>
              <a:t> party library: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Durandal.js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Create Module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var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myModule</a:t>
            </a:r>
            <a:r>
              <a:rPr lang="en-US" sz="1800" dirty="0" smtClean="0">
                <a:latin typeface="Courier"/>
                <a:cs typeface="Courier"/>
              </a:rPr>
              <a:t>= </a:t>
            </a:r>
            <a:r>
              <a:rPr lang="en-US" sz="1800" dirty="0" err="1" smtClean="0">
                <a:latin typeface="Courier"/>
                <a:cs typeface="Courier"/>
              </a:rPr>
              <a:t>angular.module</a:t>
            </a:r>
            <a:r>
              <a:rPr lang="en-US" sz="1800" dirty="0" smtClean="0">
                <a:latin typeface="Courier"/>
                <a:cs typeface="Courier"/>
              </a:rPr>
              <a:t>(‘</a:t>
            </a:r>
            <a:r>
              <a:rPr lang="en-US" sz="1800" dirty="0" err="1" smtClean="0">
                <a:latin typeface="Courier"/>
                <a:cs typeface="Courier"/>
              </a:rPr>
              <a:t>myModule</a:t>
            </a:r>
            <a:r>
              <a:rPr lang="en-US" sz="1800" dirty="0" smtClean="0">
                <a:latin typeface="Courier"/>
                <a:cs typeface="Courier"/>
              </a:rPr>
              <a:t>’, [</a:t>
            </a:r>
            <a:r>
              <a:rPr lang="en-US" sz="1800" i="1" dirty="0" smtClean="0">
                <a:latin typeface="Courier"/>
                <a:cs typeface="Courier"/>
              </a:rPr>
              <a:t>array of dependencies</a:t>
            </a:r>
            <a:r>
              <a:rPr lang="en-US" sz="1800" dirty="0" smtClean="0">
                <a:latin typeface="Courier"/>
                <a:cs typeface="Courier"/>
              </a:rPr>
              <a:t>]); 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Add Module to </a:t>
            </a:r>
            <a:r>
              <a:rPr lang="en-US" sz="1800" b="1" dirty="0" err="1" smtClean="0">
                <a:latin typeface="Courier"/>
                <a:cs typeface="Courier"/>
              </a:rPr>
              <a:t>ng</a:t>
            </a:r>
            <a:r>
              <a:rPr lang="en-US" sz="1800" b="1" dirty="0" smtClean="0">
                <a:latin typeface="Courier"/>
                <a:cs typeface="Courier"/>
              </a:rPr>
              <a:t>-app attribute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&lt;html </a:t>
            </a:r>
            <a:r>
              <a:rPr lang="en-US" sz="1800" dirty="0" err="1" smtClean="0">
                <a:latin typeface="Courier"/>
                <a:cs typeface="Courier"/>
              </a:rPr>
              <a:t>ng</a:t>
            </a:r>
            <a:r>
              <a:rPr lang="en-US" sz="1800" dirty="0" smtClean="0">
                <a:latin typeface="Courier"/>
                <a:cs typeface="Courier"/>
              </a:rPr>
              <a:t>-app=‘</a:t>
            </a:r>
            <a:r>
              <a:rPr lang="en-US" sz="1800" dirty="0" err="1" smtClean="0">
                <a:latin typeface="Courier"/>
                <a:cs typeface="Courier"/>
              </a:rPr>
              <a:t>myModule</a:t>
            </a:r>
            <a:r>
              <a:rPr lang="en-US" sz="1800" dirty="0" smtClean="0">
                <a:latin typeface="Courier"/>
                <a:cs typeface="Courier"/>
              </a:rPr>
              <a:t>’&gt;…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Add any 3</a:t>
            </a:r>
            <a:r>
              <a:rPr lang="en-US" sz="1800" b="1" baseline="30000" dirty="0" smtClean="0">
                <a:latin typeface="Courier"/>
                <a:cs typeface="Courier"/>
              </a:rPr>
              <a:t>rd</a:t>
            </a:r>
            <a:r>
              <a:rPr lang="en-US" sz="1800" b="1" dirty="0" smtClean="0">
                <a:latin typeface="Courier"/>
                <a:cs typeface="Courier"/>
              </a:rPr>
              <a:t> party libraries: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&lt;script&gt;&lt;/script&gt;…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450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Routing/History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 to integrate with another library</a:t>
            </a:r>
          </a:p>
          <a:p>
            <a:pPr lvl="1"/>
            <a:r>
              <a:rPr lang="en-US" dirty="0" err="1" smtClean="0"/>
              <a:t>Knockback.js</a:t>
            </a:r>
            <a:endParaRPr lang="en-US" dirty="0" smtClean="0"/>
          </a:p>
          <a:p>
            <a:pPr lvl="1"/>
            <a:r>
              <a:rPr lang="en-US" dirty="0" err="1" smtClean="0"/>
              <a:t>Backbone.js</a:t>
            </a:r>
            <a:endParaRPr lang="en-US" dirty="0" smtClean="0"/>
          </a:p>
          <a:p>
            <a:pPr lvl="1"/>
            <a:r>
              <a:rPr lang="en-US" dirty="0" smtClean="0"/>
              <a:t>$.address</a:t>
            </a:r>
          </a:p>
          <a:p>
            <a:r>
              <a:rPr lang="en-US" dirty="0" smtClean="0"/>
              <a:t>Bind the route to a knockout observable to load a </a:t>
            </a:r>
            <a:r>
              <a:rPr lang="en-US" dirty="0" err="1" smtClean="0"/>
              <a:t>templated</a:t>
            </a:r>
            <a:r>
              <a:rPr lang="en-US" dirty="0" smtClean="0"/>
              <a:t>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Angular: 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module.config</a:t>
            </a:r>
            <a:r>
              <a:rPr lang="en-US" sz="1800" dirty="0" smtClean="0">
                <a:latin typeface="Courier"/>
                <a:cs typeface="Courier"/>
              </a:rPr>
              <a:t>(function($</a:t>
            </a:r>
            <a:r>
              <a:rPr lang="en-US" sz="1800" dirty="0" err="1" smtClean="0">
                <a:latin typeface="Courier"/>
                <a:cs typeface="Courier"/>
              </a:rPr>
              <a:t>routeProvider</a:t>
            </a:r>
            <a:r>
              <a:rPr lang="en-US" sz="1800" dirty="0" smtClean="0">
                <a:latin typeface="Courier"/>
                <a:cs typeface="Courier"/>
              </a:rPr>
              <a:t>)  {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routeProvider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.when(‘/’,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 controller: ‘c1’,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templateUrl</a:t>
            </a:r>
            <a:r>
              <a:rPr lang="en-US" sz="1800" dirty="0" smtClean="0">
                <a:latin typeface="Courier"/>
                <a:cs typeface="Courier"/>
              </a:rPr>
              <a:t>: ‘v1.html’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.otherwise({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redirectTo</a:t>
            </a:r>
            <a:r>
              <a:rPr lang="en-US" sz="1800" dirty="0" smtClean="0">
                <a:latin typeface="Courier"/>
                <a:cs typeface="Courier"/>
              </a:rPr>
              <a:t>: ‘/’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});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087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</a:t>
            </a:r>
            <a:r>
              <a:rPr lang="en-US" baseline="0" dirty="0" smtClean="0"/>
              <a:t> 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3289"/>
            <a:ext cx="4040188" cy="639762"/>
          </a:xfrm>
        </p:spPr>
        <p:txBody>
          <a:bodyPr/>
          <a:lstStyle/>
          <a:p>
            <a:r>
              <a:rPr lang="en-US" dirty="0" smtClean="0"/>
              <a:t>Knockout: M-V-VM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314" y="1713051"/>
            <a:ext cx="4040188" cy="4683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Model: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{Id: ID, Name: NAME, </a:t>
            </a:r>
            <a:r>
              <a:rPr lang="en-US" sz="1900" dirty="0" err="1" smtClean="0">
                <a:latin typeface="Courier"/>
                <a:cs typeface="Courier"/>
              </a:rPr>
              <a:t>Dept</a:t>
            </a:r>
            <a:r>
              <a:rPr lang="en-US" sz="1900" dirty="0" smtClean="0">
                <a:latin typeface="Courier"/>
                <a:cs typeface="Courier"/>
              </a:rPr>
              <a:t>: DEPT}</a:t>
            </a:r>
          </a:p>
          <a:p>
            <a:pPr marL="0" indent="0">
              <a:buNone/>
            </a:pPr>
            <a:endParaRPr lang="en-US" sz="19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View: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&lt;input data-bind=“</a:t>
            </a:r>
            <a:r>
              <a:rPr lang="en-US" sz="1900" dirty="0" err="1" smtClean="0">
                <a:latin typeface="Courier"/>
                <a:cs typeface="Courier"/>
              </a:rPr>
              <a:t>value:name</a:t>
            </a:r>
            <a:r>
              <a:rPr lang="en-US" sz="1900" dirty="0" smtClean="0">
                <a:latin typeface="Courier"/>
                <a:cs typeface="Courier"/>
              </a:rPr>
              <a:t>”/&gt;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&lt;div data-bind=“</a:t>
            </a:r>
            <a:r>
              <a:rPr lang="en-US" sz="1900" dirty="0" err="1" smtClean="0">
                <a:latin typeface="Courier"/>
                <a:cs typeface="Courier"/>
              </a:rPr>
              <a:t>text:name</a:t>
            </a:r>
            <a:r>
              <a:rPr lang="en-US" sz="1900" dirty="0" smtClean="0">
                <a:latin typeface="Courier"/>
                <a:cs typeface="Courier"/>
              </a:rPr>
              <a:t>”&gt;&lt;/div&gt;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&lt;button data-bind=“click: edit”&gt;&lt;/button&gt;</a:t>
            </a:r>
          </a:p>
          <a:p>
            <a:pPr marL="0" indent="0">
              <a:buNone/>
            </a:pPr>
            <a:endParaRPr lang="en-US" sz="19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View Model: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var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 err="1" smtClean="0">
                <a:latin typeface="Courier"/>
                <a:cs typeface="Courier"/>
              </a:rPr>
              <a:t>ViewModel</a:t>
            </a:r>
            <a:r>
              <a:rPr lang="en-US" sz="1900" dirty="0" smtClean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id:   </a:t>
            </a:r>
            <a:r>
              <a:rPr lang="en-US" sz="1900" dirty="0" err="1" smtClean="0">
                <a:latin typeface="Courier"/>
                <a:cs typeface="Courier"/>
              </a:rPr>
              <a:t>m.Id</a:t>
            </a:r>
            <a:r>
              <a:rPr lang="en-US" sz="19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name: </a:t>
            </a:r>
            <a:r>
              <a:rPr lang="en-US" sz="1900" dirty="0" err="1" smtClean="0">
                <a:latin typeface="Courier"/>
                <a:cs typeface="Courier"/>
              </a:rPr>
              <a:t>ko.observable</a:t>
            </a:r>
            <a:r>
              <a:rPr lang="en-US" sz="1900" dirty="0" smtClean="0">
                <a:latin typeface="Courier"/>
                <a:cs typeface="Courier"/>
              </a:rPr>
              <a:t>(</a:t>
            </a:r>
            <a:r>
              <a:rPr lang="en-US" sz="1900" dirty="0" err="1" smtClean="0">
                <a:latin typeface="Courier"/>
                <a:cs typeface="Courier"/>
              </a:rPr>
              <a:t>m.Name</a:t>
            </a:r>
            <a:r>
              <a:rPr lang="en-US" sz="19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</a:t>
            </a:r>
            <a:r>
              <a:rPr lang="en-US" sz="1900" dirty="0" err="1" smtClean="0">
                <a:latin typeface="Courier"/>
                <a:cs typeface="Courier"/>
              </a:rPr>
              <a:t>dept</a:t>
            </a:r>
            <a:r>
              <a:rPr lang="en-US" sz="1900" dirty="0" smtClean="0">
                <a:latin typeface="Courier"/>
                <a:cs typeface="Courier"/>
              </a:rPr>
              <a:t>: </a:t>
            </a:r>
            <a:r>
              <a:rPr lang="en-US" sz="1900" dirty="0" err="1" smtClean="0">
                <a:latin typeface="Courier"/>
                <a:cs typeface="Courier"/>
              </a:rPr>
              <a:t>ko.observable</a:t>
            </a:r>
            <a:r>
              <a:rPr lang="en-US" sz="1900" dirty="0" smtClean="0">
                <a:latin typeface="Courier"/>
                <a:cs typeface="Courier"/>
              </a:rPr>
              <a:t>(</a:t>
            </a:r>
            <a:r>
              <a:rPr lang="en-US" sz="1900" dirty="0" err="1" smtClean="0">
                <a:latin typeface="Courier"/>
                <a:cs typeface="Courier"/>
              </a:rPr>
              <a:t>m.Dept</a:t>
            </a:r>
            <a:r>
              <a:rPr lang="en-US" sz="19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edit: function() {…},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save: function() {…}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Binding: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ko.applyBindings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viewModel</a:t>
            </a:r>
            <a:r>
              <a:rPr lang="en-US" sz="1800" dirty="0">
                <a:latin typeface="Courier"/>
                <a:cs typeface="Courier"/>
              </a:rPr>
              <a:t>, view)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b="1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83785"/>
            <a:ext cx="4041775" cy="639762"/>
          </a:xfrm>
        </p:spPr>
        <p:txBody>
          <a:bodyPr/>
          <a:lstStyle/>
          <a:p>
            <a:r>
              <a:rPr lang="en-US" dirty="0" smtClean="0"/>
              <a:t>Angular: M-V-C  $Scope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751" y="1713051"/>
            <a:ext cx="4794250" cy="582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urier"/>
                <a:cs typeface="Courier"/>
              </a:rPr>
              <a:t>Model: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{Id: ID, Name: NAME, </a:t>
            </a:r>
            <a:r>
              <a:rPr lang="en-US" sz="1500" dirty="0" err="1" smtClean="0">
                <a:latin typeface="Courier"/>
                <a:cs typeface="Courier"/>
              </a:rPr>
              <a:t>Dept</a:t>
            </a:r>
            <a:r>
              <a:rPr lang="en-US" sz="1500" dirty="0" smtClean="0">
                <a:latin typeface="Courier"/>
                <a:cs typeface="Courier"/>
              </a:rPr>
              <a:t>: DEPT}</a:t>
            </a:r>
          </a:p>
          <a:p>
            <a:pPr marL="0" indent="0">
              <a:buNone/>
            </a:pPr>
            <a:endParaRPr lang="en-US" sz="15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urier"/>
                <a:cs typeface="Courier"/>
              </a:rPr>
              <a:t>View</a:t>
            </a:r>
            <a:r>
              <a:rPr lang="en-US" sz="1500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&lt;html </a:t>
            </a:r>
            <a:r>
              <a:rPr lang="en-US" sz="1500" dirty="0" err="1" smtClean="0">
                <a:latin typeface="Courier"/>
                <a:cs typeface="Courier"/>
              </a:rPr>
              <a:t>ng</a:t>
            </a:r>
            <a:r>
              <a:rPr lang="en-US" sz="1500" dirty="0" smtClean="0">
                <a:latin typeface="Courier"/>
                <a:cs typeface="Courier"/>
              </a:rPr>
              <a:t>-app&gt;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&lt;input </a:t>
            </a:r>
            <a:r>
              <a:rPr lang="en-US" sz="1500" dirty="0" err="1" smtClean="0">
                <a:latin typeface="Courier"/>
                <a:cs typeface="Courier"/>
              </a:rPr>
              <a:t>ng</a:t>
            </a:r>
            <a:r>
              <a:rPr lang="en-US" sz="1500" dirty="0">
                <a:latin typeface="Courier"/>
                <a:cs typeface="Courier"/>
              </a:rPr>
              <a:t>-model=</a:t>
            </a:r>
            <a:r>
              <a:rPr lang="en-US" sz="1500" dirty="0" smtClean="0">
                <a:latin typeface="Courier"/>
                <a:cs typeface="Courier"/>
              </a:rPr>
              <a:t>“name”/&gt;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&lt;div </a:t>
            </a:r>
            <a:r>
              <a:rPr lang="en-US" sz="1500" dirty="0" err="1" smtClean="0">
                <a:latin typeface="Courier"/>
                <a:cs typeface="Courier"/>
              </a:rPr>
              <a:t>ng</a:t>
            </a:r>
            <a:r>
              <a:rPr lang="en-US" sz="1500" dirty="0" smtClean="0">
                <a:latin typeface="Courier"/>
                <a:cs typeface="Courier"/>
              </a:rPr>
              <a:t>-model=“name”&gt;{{name}}&lt;/div&gt;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&lt;button </a:t>
            </a:r>
            <a:r>
              <a:rPr lang="en-US" sz="1500" dirty="0" err="1" smtClean="0">
                <a:latin typeface="Courier"/>
                <a:cs typeface="Courier"/>
              </a:rPr>
              <a:t>ng</a:t>
            </a:r>
            <a:r>
              <a:rPr lang="en-US" sz="1500" dirty="0" smtClean="0">
                <a:latin typeface="Courier"/>
                <a:cs typeface="Courier"/>
              </a:rPr>
              <a:t>-click=“edit”&gt;Edit&lt;/button&gt;</a:t>
            </a: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urier"/>
                <a:cs typeface="Courier"/>
              </a:rPr>
              <a:t>Controller: 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function($scope, factory) {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	</a:t>
            </a:r>
            <a:r>
              <a:rPr lang="en-US" sz="1500" dirty="0" smtClean="0">
                <a:latin typeface="Courier"/>
                <a:cs typeface="Courier"/>
              </a:rPr>
              <a:t>$</a:t>
            </a:r>
            <a:r>
              <a:rPr lang="en-US" sz="1500" dirty="0" err="1" smtClean="0">
                <a:latin typeface="Courier"/>
                <a:cs typeface="Courier"/>
              </a:rPr>
              <a:t>scope.customer</a:t>
            </a:r>
            <a:r>
              <a:rPr lang="en-US" sz="1500" dirty="0" smtClean="0">
                <a:latin typeface="Courier"/>
                <a:cs typeface="Courier"/>
              </a:rPr>
              <a:t> = </a:t>
            </a:r>
            <a:r>
              <a:rPr lang="en-US" sz="1500" dirty="0" err="1" smtClean="0">
                <a:latin typeface="Courier"/>
                <a:cs typeface="Courier"/>
              </a:rPr>
              <a:t>factory.getCustomer</a:t>
            </a:r>
            <a:r>
              <a:rPr lang="en-US" sz="15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	$</a:t>
            </a:r>
            <a:r>
              <a:rPr lang="en-US" sz="1500" dirty="0" err="1" smtClean="0">
                <a:latin typeface="Courier"/>
                <a:cs typeface="Courier"/>
              </a:rPr>
              <a:t>scope.edit</a:t>
            </a:r>
            <a:r>
              <a:rPr lang="en-US" sz="1500" dirty="0" smtClean="0">
                <a:latin typeface="Courier"/>
                <a:cs typeface="Courier"/>
              </a:rPr>
              <a:t> = function() {…}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5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urier"/>
                <a:cs typeface="Courier"/>
              </a:rPr>
              <a:t>Binding: </a:t>
            </a:r>
            <a:r>
              <a:rPr lang="en-US" sz="1500" dirty="0" smtClean="0">
                <a:latin typeface="Courier"/>
                <a:cs typeface="Courier"/>
              </a:rPr>
              <a:t>$scope</a:t>
            </a: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49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baseline="0" dirty="0" smtClean="0"/>
              <a:t> NG: Server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Mapping Plugin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000" y="2174875"/>
            <a:ext cx="400050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Loading a Contact: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$.get(“/</a:t>
            </a:r>
            <a:r>
              <a:rPr lang="en-US" sz="1200" dirty="0" err="1" smtClean="0">
                <a:latin typeface="Courier"/>
                <a:cs typeface="Courier"/>
              </a:rPr>
              <a:t>api</a:t>
            </a:r>
            <a:r>
              <a:rPr lang="en-US" sz="1200" dirty="0" smtClean="0">
                <a:latin typeface="Courier"/>
                <a:cs typeface="Courier"/>
              </a:rPr>
              <a:t>/contact/1”,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function(model) 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viewModel</a:t>
            </a:r>
            <a:r>
              <a:rPr lang="en-US" sz="1200" dirty="0" smtClean="0">
                <a:latin typeface="Courier"/>
                <a:cs typeface="Courier"/>
              </a:rPr>
              <a:t> = 	</a:t>
            </a:r>
            <a:r>
              <a:rPr lang="en-US" sz="1200" dirty="0" err="1" smtClean="0">
                <a:latin typeface="Courier"/>
                <a:cs typeface="Courier"/>
              </a:rPr>
              <a:t>ko.mapping.fromJS</a:t>
            </a:r>
            <a:r>
              <a:rPr lang="en-US" sz="1200" dirty="0" smtClean="0">
                <a:latin typeface="Courier"/>
                <a:cs typeface="Courier"/>
              </a:rPr>
              <a:t>(model);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Saving a contact: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100" dirty="0">
                <a:latin typeface="Courier"/>
                <a:cs typeface="Courier"/>
              </a:rPr>
              <a:t>$</a:t>
            </a:r>
            <a:r>
              <a:rPr lang="en-US" sz="1100" dirty="0" smtClean="0">
                <a:latin typeface="Courier"/>
                <a:cs typeface="Courier"/>
              </a:rPr>
              <a:t>.post(“/</a:t>
            </a:r>
            <a:r>
              <a:rPr lang="en-US" sz="1100" dirty="0" err="1" smtClean="0">
                <a:latin typeface="Courier"/>
                <a:cs typeface="Courier"/>
              </a:rPr>
              <a:t>api</a:t>
            </a:r>
            <a:r>
              <a:rPr lang="en-US" sz="1100" dirty="0" smtClean="0">
                <a:latin typeface="Courier"/>
                <a:cs typeface="Courier"/>
              </a:rPr>
              <a:t>/contact”,	</a:t>
            </a:r>
            <a:r>
              <a:rPr lang="en-US" sz="1100" dirty="0" err="1" smtClean="0">
                <a:latin typeface="Courier"/>
                <a:cs typeface="Courier"/>
              </a:rPr>
              <a:t>ko.mapping.toJS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viewModel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Courier"/>
                <a:cs typeface="Courier"/>
              </a:rPr>
              <a:t>);</a:t>
            </a:r>
            <a:endParaRPr lang="en-US" sz="1100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Factories/Services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7500" y="2174874"/>
            <a:ext cx="4762499" cy="509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app.factory</a:t>
            </a:r>
            <a:r>
              <a:rPr lang="en-US" sz="1400" dirty="0" smtClean="0">
                <a:latin typeface="Courier"/>
                <a:cs typeface="Courier"/>
              </a:rPr>
              <a:t>(‘</a:t>
            </a:r>
            <a:r>
              <a:rPr lang="en-US" sz="1400" dirty="0" err="1" smtClean="0">
                <a:latin typeface="Courier"/>
                <a:cs typeface="Courier"/>
              </a:rPr>
              <a:t>ContactFactory</a:t>
            </a:r>
            <a:r>
              <a:rPr lang="en-US" sz="1400" dirty="0" smtClean="0">
                <a:latin typeface="Courier"/>
                <a:cs typeface="Courier"/>
              </a:rPr>
              <a:t>, [‘$http’, function($http) {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return {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load: function()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return $</a:t>
            </a:r>
            <a:r>
              <a:rPr lang="en-US" sz="1400" dirty="0" err="1" smtClean="0">
                <a:latin typeface="Courier"/>
                <a:cs typeface="Courier"/>
              </a:rPr>
              <a:t>http.get</a:t>
            </a:r>
            <a:r>
              <a:rPr lang="en-US" sz="1400" dirty="0" smtClean="0">
                <a:latin typeface="Courier"/>
                <a:cs typeface="Courier"/>
              </a:rPr>
              <a:t>(“/</a:t>
            </a:r>
            <a:r>
              <a:rPr lang="en-US" sz="1400" dirty="0" err="1" smtClean="0">
                <a:latin typeface="Courier"/>
                <a:cs typeface="Courier"/>
              </a:rPr>
              <a:t>api</a:t>
            </a:r>
            <a:r>
              <a:rPr lang="en-US" sz="1400" dirty="0" smtClean="0">
                <a:latin typeface="Courier"/>
                <a:cs typeface="Courier"/>
              </a:rPr>
              <a:t>/contact/1”);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save: </a:t>
            </a:r>
            <a:r>
              <a:rPr lang="en-US" sz="1400" dirty="0">
                <a:latin typeface="Courier"/>
                <a:cs typeface="Courier"/>
              </a:rPr>
              <a:t>function</a:t>
            </a:r>
            <a:r>
              <a:rPr lang="en-US" sz="1400" dirty="0" smtClean="0">
                <a:latin typeface="Courier"/>
                <a:cs typeface="Courier"/>
              </a:rPr>
              <a:t>(contact) </a:t>
            </a: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return </a:t>
            </a:r>
            <a:r>
              <a:rPr lang="en-US" sz="1400" dirty="0" smtClean="0">
                <a:latin typeface="Courier"/>
                <a:cs typeface="Courier"/>
              </a:rPr>
              <a:t>$post(“/</a:t>
            </a:r>
            <a:r>
              <a:rPr lang="en-US" sz="1400" dirty="0" err="1" smtClean="0">
                <a:latin typeface="Courier"/>
                <a:cs typeface="Courier"/>
              </a:rPr>
              <a:t>api</a:t>
            </a:r>
            <a:r>
              <a:rPr lang="en-US" sz="1400" dirty="0" smtClean="0">
                <a:latin typeface="Courier"/>
                <a:cs typeface="Courier"/>
              </a:rPr>
              <a:t>/contact”, contact)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}]);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app.controller</a:t>
            </a:r>
            <a:r>
              <a:rPr lang="en-US" sz="1400" dirty="0" smtClean="0">
                <a:latin typeface="Courier"/>
                <a:cs typeface="Courier"/>
              </a:rPr>
              <a:t>(‘</a:t>
            </a:r>
            <a:r>
              <a:rPr lang="en-US" sz="1400" dirty="0" err="1" smtClean="0">
                <a:latin typeface="Courier"/>
                <a:cs typeface="Courier"/>
              </a:rPr>
              <a:t>ContactController</a:t>
            </a:r>
            <a:r>
              <a:rPr lang="en-US" sz="1400" dirty="0" smtClean="0">
                <a:latin typeface="Courier"/>
                <a:cs typeface="Courier"/>
              </a:rPr>
              <a:t>’, [‘$scope’, ‘</a:t>
            </a:r>
            <a:r>
              <a:rPr lang="en-US" sz="1400" dirty="0" err="1" smtClean="0">
                <a:latin typeface="Courier"/>
                <a:cs typeface="Courier"/>
              </a:rPr>
              <a:t>ContactFactory</a:t>
            </a:r>
            <a:r>
              <a:rPr lang="en-US" sz="1400" dirty="0" smtClean="0">
                <a:latin typeface="Courier"/>
                <a:cs typeface="Courier"/>
              </a:rPr>
              <a:t>’, function($scope, </a:t>
            </a:r>
            <a:r>
              <a:rPr lang="en-US" sz="1400" dirty="0" err="1" smtClean="0">
                <a:latin typeface="Courier"/>
                <a:cs typeface="Courier"/>
              </a:rPr>
              <a:t>ContactFactory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…}]);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136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DOM</a:t>
            </a:r>
            <a:r>
              <a:rPr lang="en-US" baseline="0" dirty="0" smtClean="0"/>
              <a:t>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(Binding Handlers)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&lt;div data-bind=“</a:t>
            </a:r>
            <a:r>
              <a:rPr lang="en-US" sz="2000" dirty="0" err="1" smtClean="0">
                <a:latin typeface="Courier"/>
                <a:cs typeface="Courier"/>
              </a:rPr>
              <a:t>smartImage</a:t>
            </a:r>
            <a:r>
              <a:rPr lang="en-US" sz="2000" dirty="0" smtClean="0">
                <a:latin typeface="Courier"/>
                <a:cs typeface="Courier"/>
              </a:rPr>
              <a:t>: URL”&gt;&lt;/div&gt;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ko.bindingHandlers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err="1" smtClean="0">
                <a:latin typeface="Courier"/>
                <a:cs typeface="Courier"/>
              </a:rPr>
              <a:t>smartImage</a:t>
            </a:r>
            <a:r>
              <a:rPr lang="en-US" sz="2000" dirty="0" smtClean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init</a:t>
            </a:r>
            <a:r>
              <a:rPr lang="en-US" sz="2000" dirty="0" smtClean="0">
                <a:latin typeface="Courier"/>
                <a:cs typeface="Courier"/>
              </a:rPr>
              <a:t>: function(…) {</a:t>
            </a:r>
            <a:r>
              <a:rPr lang="en-US" sz="2000" i="1" dirty="0" smtClean="0">
                <a:latin typeface="Courier"/>
                <a:cs typeface="Courier"/>
              </a:rPr>
              <a:t>…</a:t>
            </a:r>
            <a:r>
              <a:rPr lang="en-US" sz="2000" dirty="0" smtClean="0">
                <a:latin typeface="Courier"/>
                <a:cs typeface="Courier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update: function(…) {</a:t>
            </a:r>
            <a:r>
              <a:rPr lang="en-US" sz="2000" i="1" dirty="0" smtClean="0">
                <a:latin typeface="Courier"/>
                <a:cs typeface="Courier"/>
              </a:rPr>
              <a:t>…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(Directives)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ng-SmartImage</a:t>
            </a:r>
            <a:r>
              <a:rPr lang="en-US" dirty="0" smtClean="0">
                <a:latin typeface="Courier"/>
                <a:cs typeface="Courier"/>
              </a:rPr>
              <a:t>&gt;&lt;/</a:t>
            </a:r>
            <a:r>
              <a:rPr lang="en-US" dirty="0" err="1" smtClean="0">
                <a:latin typeface="Courier"/>
                <a:cs typeface="Courier"/>
              </a:rPr>
              <a:t>ng-</a:t>
            </a: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martImage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app.directive</a:t>
            </a:r>
            <a:r>
              <a:rPr lang="en-US" dirty="0" smtClean="0">
                <a:latin typeface="Courier"/>
                <a:cs typeface="Courier"/>
              </a:rPr>
              <a:t>(‘</a:t>
            </a:r>
            <a:r>
              <a:rPr lang="en-US" dirty="0" err="1" smtClean="0">
                <a:latin typeface="Courier"/>
                <a:cs typeface="Courier"/>
              </a:rPr>
              <a:t>ngSmartImage</a:t>
            </a:r>
            <a:r>
              <a:rPr lang="en-US" dirty="0" smtClean="0">
                <a:latin typeface="Courier"/>
                <a:cs typeface="Courier"/>
              </a:rPr>
              <a:t>, function()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return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restrict: ‘E’,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require: ‘^</a:t>
            </a:r>
            <a:r>
              <a:rPr lang="en-US" dirty="0" err="1" smtClean="0">
                <a:latin typeface="Courier"/>
                <a:cs typeface="Courier"/>
              </a:rPr>
              <a:t>ngModel</a:t>
            </a:r>
            <a:r>
              <a:rPr lang="en-US" dirty="0" smtClean="0">
                <a:latin typeface="Courier"/>
                <a:cs typeface="Courier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scope: { </a:t>
            </a:r>
            <a:r>
              <a:rPr lang="en-US" dirty="0" err="1" smtClean="0">
                <a:latin typeface="Courier"/>
                <a:cs typeface="Courier"/>
              </a:rPr>
              <a:t>ngModel</a:t>
            </a:r>
            <a:r>
              <a:rPr lang="en-US" dirty="0" smtClean="0">
                <a:latin typeface="Courier"/>
                <a:cs typeface="Courier"/>
              </a:rPr>
              <a:t>:’=‘},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template: </a:t>
            </a:r>
            <a:r>
              <a:rPr lang="en-US" dirty="0" err="1" smtClean="0">
                <a:latin typeface="Courier"/>
                <a:cs typeface="Courier"/>
              </a:rPr>
              <a:t>templateUrl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81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Knockout: Extenders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View: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&lt;input data-bind=“value: name”/&gt;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ViewModel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ko.extenders.maxLength</a:t>
            </a:r>
            <a:r>
              <a:rPr lang="en-US" sz="1500" dirty="0" smtClean="0">
                <a:latin typeface="Courier"/>
                <a:cs typeface="Courier"/>
              </a:rPr>
              <a:t> = function(target, max) {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read: target,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write: function(</a:t>
            </a:r>
            <a:r>
              <a:rPr lang="en-US" sz="1500" dirty="0" err="1" smtClean="0">
                <a:latin typeface="Courier"/>
                <a:cs typeface="Courier"/>
              </a:rPr>
              <a:t>newValue</a:t>
            </a:r>
            <a:r>
              <a:rPr lang="en-US" sz="15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	</a:t>
            </a:r>
            <a:r>
              <a:rPr lang="en-US" sz="1500" dirty="0" smtClean="0">
                <a:latin typeface="Courier"/>
                <a:cs typeface="Courier"/>
              </a:rPr>
              <a:t>if (</a:t>
            </a:r>
            <a:r>
              <a:rPr lang="en-US" sz="1500" dirty="0" err="1" smtClean="0">
                <a:latin typeface="Courier"/>
                <a:cs typeface="Courier"/>
              </a:rPr>
              <a:t>newValue.length</a:t>
            </a:r>
            <a:r>
              <a:rPr lang="en-US" sz="1500" dirty="0" smtClean="0">
                <a:latin typeface="Courier"/>
                <a:cs typeface="Courier"/>
              </a:rPr>
              <a:t> &gt; max) 		target(</a:t>
            </a:r>
            <a:r>
              <a:rPr lang="en-US" sz="1500" dirty="0" err="1" smtClean="0">
                <a:latin typeface="Courier"/>
                <a:cs typeface="Courier"/>
              </a:rPr>
              <a:t>newValue.substring</a:t>
            </a:r>
            <a:r>
              <a:rPr lang="en-US" sz="1500" dirty="0" smtClean="0">
                <a:latin typeface="Courier"/>
                <a:cs typeface="Courier"/>
              </a:rPr>
              <a:t>(0, max);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ViewModel.name</a:t>
            </a:r>
            <a:r>
              <a:rPr lang="en-US" sz="15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ko.observable</a:t>
            </a:r>
            <a:r>
              <a:rPr lang="en-US" sz="1500" dirty="0" smtClean="0">
                <a:latin typeface="Courier"/>
                <a:cs typeface="Courier"/>
              </a:rPr>
              <a:t>(</a:t>
            </a:r>
            <a:r>
              <a:rPr lang="en-US" sz="1500" dirty="0" err="1" smtClean="0">
                <a:latin typeface="Courier"/>
                <a:cs typeface="Courier"/>
              </a:rPr>
              <a:t>m.Name</a:t>
            </a:r>
            <a:r>
              <a:rPr lang="en-US" sz="15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.extend({ </a:t>
            </a:r>
            <a:r>
              <a:rPr lang="en-US" sz="1500" dirty="0" err="1" smtClean="0">
                <a:latin typeface="Courier"/>
                <a:cs typeface="Courier"/>
              </a:rPr>
              <a:t>maxLength</a:t>
            </a:r>
            <a:r>
              <a:rPr lang="en-US" sz="1500" dirty="0" smtClean="0">
                <a:latin typeface="Courier"/>
                <a:cs typeface="Courier"/>
              </a:rPr>
              <a:t>: 64});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Angular: Filters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500" dirty="0">
                <a:solidFill>
                  <a:prstClr val="black"/>
                </a:solidFill>
                <a:latin typeface="Courier"/>
                <a:cs typeface="Courier"/>
              </a:rPr>
              <a:t>&lt;input </a:t>
            </a:r>
            <a:r>
              <a:rPr lang="en-US" sz="1500" dirty="0" err="1" smtClean="0">
                <a:solidFill>
                  <a:prstClr val="black"/>
                </a:solidFill>
                <a:latin typeface="Courier"/>
                <a:cs typeface="Courier"/>
              </a:rPr>
              <a:t>ng</a:t>
            </a:r>
            <a:r>
              <a:rPr lang="en-US" sz="1500" dirty="0" smtClean="0">
                <a:solidFill>
                  <a:prstClr val="black"/>
                </a:solidFill>
                <a:latin typeface="Courier"/>
                <a:cs typeface="Courier"/>
              </a:rPr>
              <a:t>-model=“name | </a:t>
            </a:r>
            <a:r>
              <a:rPr lang="en-US" sz="1500" dirty="0" err="1" smtClean="0">
                <a:solidFill>
                  <a:prstClr val="black"/>
                </a:solidFill>
                <a:latin typeface="Courier"/>
                <a:cs typeface="Courier"/>
              </a:rPr>
              <a:t>limitTo:max</a:t>
            </a:r>
            <a:r>
              <a:rPr lang="en-US" sz="1500" dirty="0" smtClean="0">
                <a:solidFill>
                  <a:prstClr val="black"/>
                </a:solidFill>
                <a:latin typeface="Courier"/>
                <a:cs typeface="Courier"/>
              </a:rPr>
              <a:t>”</a:t>
            </a:r>
            <a:r>
              <a:rPr lang="en-US" sz="1500" dirty="0">
                <a:solidFill>
                  <a:prstClr val="black"/>
                </a:solidFill>
                <a:latin typeface="Courier"/>
                <a:cs typeface="Courier"/>
              </a:rPr>
              <a:t>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2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&lt;script id=“</a:t>
            </a:r>
            <a:r>
              <a:rPr lang="en-US" sz="1800" dirty="0" err="1" smtClean="0"/>
              <a:t>contactTemplate</a:t>
            </a:r>
            <a:r>
              <a:rPr lang="en-US" sz="1800" dirty="0" smtClean="0"/>
              <a:t>” type=“type/html”&gt;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&lt;div data-bind=“</a:t>
            </a:r>
            <a:r>
              <a:rPr lang="en-US" sz="1600" dirty="0" err="1">
                <a:latin typeface="Courier"/>
                <a:cs typeface="Courier"/>
              </a:rPr>
              <a:t>text:name</a:t>
            </a:r>
            <a:r>
              <a:rPr lang="en-US" sz="1600" dirty="0">
                <a:latin typeface="Courier"/>
                <a:cs typeface="Courier"/>
              </a:rPr>
              <a:t>”&gt;&lt;/div&gt;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&lt;div data-bind=“</a:t>
            </a:r>
            <a:r>
              <a:rPr lang="en-US" sz="1600" dirty="0" err="1">
                <a:latin typeface="Courier"/>
                <a:cs typeface="Courier"/>
              </a:rPr>
              <a:t>text:dept</a:t>
            </a:r>
            <a:r>
              <a:rPr lang="en-US" sz="1600" dirty="0">
                <a:latin typeface="Courier"/>
                <a:cs typeface="Courier"/>
              </a:rPr>
              <a:t>”&gt;&lt;/div&gt;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&lt;button data-bind=“value: id, click: edit”&gt;&lt;/button&gt;</a:t>
            </a:r>
          </a:p>
          <a:p>
            <a:pPr marL="0" indent="0">
              <a:buNone/>
            </a:pPr>
            <a:r>
              <a:rPr lang="en-US" sz="1800" dirty="0" smtClean="0"/>
              <a:t>&lt;/script&gt;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&lt;div data-bind=“template: {name: ‘</a:t>
            </a:r>
            <a:r>
              <a:rPr lang="en-US" sz="1800" dirty="0" err="1" smtClean="0"/>
              <a:t>contactTemplate</a:t>
            </a:r>
            <a:r>
              <a:rPr lang="en-US" sz="1800" dirty="0" smtClean="0"/>
              <a:t>’, data: contact}”&gt;&lt;/div&gt;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Static Html File: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&lt;div </a:t>
            </a:r>
            <a:r>
              <a:rPr lang="en-US" dirty="0" err="1" smtClean="0">
                <a:latin typeface="Courier"/>
                <a:cs typeface="Courier"/>
              </a:rPr>
              <a:t>ng</a:t>
            </a:r>
            <a:r>
              <a:rPr lang="en-US" dirty="0" smtClean="0">
                <a:latin typeface="Courier"/>
                <a:cs typeface="Courier"/>
              </a:rPr>
              <a:t>-model=‘name’&gt;{{ name }}&gt;&lt;/div&gt;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Reference file: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Routes,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Directives,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etc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621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</a:t>
            </a:r>
            <a:r>
              <a:rPr lang="en-US" baseline="0" dirty="0" smtClean="0"/>
              <a:t> 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KO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 a easy to learn MVVM component to your application</a:t>
            </a:r>
          </a:p>
          <a:p>
            <a:r>
              <a:rPr lang="en-US" dirty="0" smtClean="0"/>
              <a:t>When your application is already using a module you don</a:t>
            </a:r>
            <a:r>
              <a:rPr lang="fr-FR" dirty="0" smtClean="0"/>
              <a:t>’</a:t>
            </a:r>
            <a:r>
              <a:rPr lang="en-US" dirty="0" smtClean="0"/>
              <a:t>t want to or can’t replace.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When to use NG: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javascript</a:t>
            </a:r>
            <a:r>
              <a:rPr lang="en-US" dirty="0" smtClean="0"/>
              <a:t> framework that does 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9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</a:t>
            </a:r>
            <a:r>
              <a:rPr lang="en-US" baseline="0" dirty="0" smtClean="0"/>
              <a:t> Talks…………………….		(10 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Overview……..		</a:t>
            </a:r>
            <a:r>
              <a:rPr lang="en-US" baseline="0" dirty="0" smtClean="0"/>
              <a:t>(15 </a:t>
            </a:r>
            <a:r>
              <a:rPr lang="en-US" baseline="0" dirty="0" smtClean="0"/>
              <a:t>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Components..		(20 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Conclusion……		(5 min)</a:t>
            </a:r>
          </a:p>
          <a:p>
            <a:r>
              <a:rPr lang="en-US" baseline="0" dirty="0" smtClean="0"/>
              <a:t>Q &amp; A……………………………		(5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Talks: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Tech Talk 2011 (Mama said K</a:t>
            </a:r>
            <a:r>
              <a:rPr lang="en-US" dirty="0" smtClean="0"/>
              <a:t>nock </a:t>
            </a:r>
            <a:r>
              <a:rPr lang="en-US" dirty="0"/>
              <a:t>M</a:t>
            </a:r>
            <a:r>
              <a:rPr lang="en-US" dirty="0" smtClean="0"/>
              <a:t>e Out</a:t>
            </a:r>
            <a:r>
              <a:rPr lang="en-US" dirty="0"/>
              <a:t>)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/>
              <a:t>&gt; Lead to KO in WSB v7. </a:t>
            </a:r>
            <a:endParaRPr lang="en-US" dirty="0" smtClean="0"/>
          </a:p>
          <a:p>
            <a:r>
              <a:rPr lang="en-US" sz="2800" dirty="0" smtClean="0"/>
              <a:t>Increase the value of our company</a:t>
            </a:r>
          </a:p>
          <a:p>
            <a:r>
              <a:rPr lang="en-US" sz="2800" dirty="0" smtClean="0"/>
              <a:t>Get to know </a:t>
            </a:r>
            <a:r>
              <a:rPr lang="en-US" sz="2800" dirty="0" err="1" smtClean="0"/>
              <a:t>GoDaddy</a:t>
            </a:r>
            <a:r>
              <a:rPr lang="en-US" sz="2800" dirty="0" smtClean="0"/>
              <a:t> Developers</a:t>
            </a:r>
          </a:p>
          <a:p>
            <a:r>
              <a:rPr lang="en-US" sz="2800" dirty="0" smtClean="0"/>
              <a:t>Discover new technologies</a:t>
            </a:r>
            <a:endParaRPr lang="en-US" sz="2800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-&gt;	Lets do these</a:t>
            </a:r>
            <a:r>
              <a:rPr lang="en-US" dirty="0" smtClean="0"/>
              <a:t> more often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0876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</a:t>
            </a:r>
            <a:r>
              <a:rPr lang="en-US" baseline="0" dirty="0" smtClean="0"/>
              <a:t>Talk: </a:t>
            </a:r>
            <a:r>
              <a:rPr lang="en-US" dirty="0" smtClean="0"/>
              <a:t>How to Set One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Topic</a:t>
            </a:r>
          </a:p>
          <a:p>
            <a:r>
              <a:rPr lang="en-US" dirty="0" smtClean="0"/>
              <a:t>Schedule</a:t>
            </a:r>
            <a:r>
              <a:rPr lang="en-US" baseline="0" dirty="0" smtClean="0"/>
              <a:t> with Kim Gartner/</a:t>
            </a:r>
            <a:r>
              <a:rPr lang="en-US" baseline="0" dirty="0" err="1" smtClean="0"/>
              <a:t>Ansley</a:t>
            </a:r>
            <a:r>
              <a:rPr lang="en-US" baseline="0" dirty="0" smtClean="0"/>
              <a:t> Waggoner</a:t>
            </a:r>
          </a:p>
          <a:p>
            <a:r>
              <a:rPr lang="en-US" dirty="0" smtClean="0"/>
              <a:t>Create a </a:t>
            </a:r>
            <a:r>
              <a:rPr lang="en-US" dirty="0" smtClean="0">
                <a:hlinkClick r:id="rId2"/>
              </a:rPr>
              <a:t>confluence</a:t>
            </a:r>
            <a:r>
              <a:rPr lang="en-US" baseline="0" dirty="0" smtClean="0">
                <a:hlinkClick r:id="rId2"/>
              </a:rPr>
              <a:t> page</a:t>
            </a:r>
            <a:endParaRPr lang="en-US" baseline="0" dirty="0" smtClean="0"/>
          </a:p>
          <a:p>
            <a:r>
              <a:rPr lang="en-US" baseline="0" dirty="0" smtClean="0"/>
              <a:t>Send invite</a:t>
            </a:r>
          </a:p>
          <a:p>
            <a:r>
              <a:rPr lang="en-US" baseline="0" dirty="0" smtClean="0"/>
              <a:t>Set Up </a:t>
            </a:r>
            <a:r>
              <a:rPr lang="en-US" baseline="0" dirty="0" err="1" smtClean="0"/>
              <a:t>Lync</a:t>
            </a:r>
            <a:r>
              <a:rPr lang="en-US" baseline="0" dirty="0" smtClean="0"/>
              <a:t> Meeting</a:t>
            </a:r>
          </a:p>
          <a:p>
            <a:r>
              <a:rPr lang="en-US" baseline="0" dirty="0" smtClean="0"/>
              <a:t>Have trial runs</a:t>
            </a:r>
          </a:p>
        </p:txBody>
      </p:sp>
    </p:spTree>
    <p:extLst>
      <p:ext uri="{BB962C8B-B14F-4D97-AF65-F5344CB8AC3E}">
        <p14:creationId xmlns:p14="http://schemas.microsoft.com/office/powerpoint/2010/main" val="8997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</a:t>
            </a:r>
            <a:r>
              <a:rPr lang="en-US" baseline="0" dirty="0" smtClean="0"/>
              <a:t>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two-way data-binding with Audience!</a:t>
            </a:r>
          </a:p>
          <a:p>
            <a:pPr lvl="1"/>
            <a:r>
              <a:rPr lang="en-US" dirty="0" smtClean="0"/>
              <a:t>&lt;div data-bind=‘share: presenter’&gt;&lt;/div&gt;</a:t>
            </a:r>
          </a:p>
          <a:p>
            <a:pPr lvl="1"/>
            <a:r>
              <a:rPr lang="en-US" dirty="0" smtClean="0"/>
              <a:t>&lt;share </a:t>
            </a:r>
            <a:r>
              <a:rPr lang="en-US" dirty="0" err="1" smtClean="0"/>
              <a:t>ng</a:t>
            </a:r>
            <a:r>
              <a:rPr lang="en-US" dirty="0" smtClean="0"/>
              <a:t>-value=‘presenter’&gt;&lt;/share&gt;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 “Evangelizing” one over the other</a:t>
            </a:r>
          </a:p>
        </p:txBody>
      </p:sp>
    </p:spTree>
    <p:extLst>
      <p:ext uri="{BB962C8B-B14F-4D97-AF65-F5344CB8AC3E}">
        <p14:creationId xmlns:p14="http://schemas.microsoft.com/office/powerpoint/2010/main" val="398063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</a:t>
            </a:r>
            <a:r>
              <a:rPr lang="en-US" baseline="0" dirty="0" smtClean="0"/>
              <a:t>: What? </a:t>
            </a: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(KO)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43125"/>
          </a:xfrm>
        </p:spPr>
        <p:txBody>
          <a:bodyPr/>
          <a:lstStyle/>
          <a:p>
            <a:r>
              <a:rPr lang="en-US" dirty="0" smtClean="0"/>
              <a:t>A compact MVVM module, that keeps the various parts of a web page in synch with a data model.</a:t>
            </a:r>
          </a:p>
          <a:p>
            <a:r>
              <a:rPr lang="en-US" dirty="0" smtClean="0"/>
              <a:t>Built inside of Microsoft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(NG)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061482"/>
          </a:xfrm>
        </p:spPr>
        <p:txBody>
          <a:bodyPr/>
          <a:lstStyle/>
          <a:p>
            <a:r>
              <a:rPr lang="en-US" dirty="0" smtClean="0"/>
              <a:t>A complete </a:t>
            </a:r>
            <a:r>
              <a:rPr lang="en-US" dirty="0" err="1" smtClean="0"/>
              <a:t>javascript</a:t>
            </a:r>
            <a:r>
              <a:rPr lang="en-US" dirty="0" smtClean="0"/>
              <a:t> framework that greatly simplifies the creation of a single page web application.</a:t>
            </a:r>
          </a:p>
          <a:p>
            <a:r>
              <a:rPr lang="en-US" dirty="0" smtClean="0"/>
              <a:t>Built inside of Google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2629" y="5585283"/>
            <a:ext cx="7639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Want to learn more about the various frameworks:</a:t>
            </a:r>
          </a:p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err="1">
                <a:hlinkClick r:id="rId2"/>
              </a:rPr>
              <a:t>todomvc.com</a:t>
            </a:r>
            <a:r>
              <a:rPr lang="en-US" sz="2800" dirty="0">
                <a:hlinkClick r:id="rId2"/>
              </a:rPr>
              <a:t>/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1083" y="4502835"/>
            <a:ext cx="3678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90s: Static Web Sites (html)</a:t>
            </a:r>
          </a:p>
          <a:p>
            <a:r>
              <a:rPr lang="en-US" dirty="0" smtClean="0"/>
              <a:t>00s: Dynamic Web Sites (</a:t>
            </a:r>
            <a:r>
              <a:rPr lang="en-US" dirty="0" err="1" smtClean="0"/>
              <a:t>ajax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10s: Web Applications (spa)</a:t>
            </a:r>
          </a:p>
        </p:txBody>
      </p:sp>
    </p:spTree>
    <p:extLst>
      <p:ext uri="{BB962C8B-B14F-4D97-AF65-F5344CB8AC3E}">
        <p14:creationId xmlns:p14="http://schemas.microsoft.com/office/powerpoint/2010/main" val="402530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Interest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38 Contributors</a:t>
            </a:r>
          </a:p>
          <a:p>
            <a:r>
              <a:rPr lang="en-US" dirty="0" smtClean="0"/>
              <a:t>1 commit since the 15th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436 Contributors</a:t>
            </a:r>
          </a:p>
          <a:p>
            <a:r>
              <a:rPr lang="en-US" dirty="0" smtClean="0"/>
              <a:t>9 commits since the 15th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6" y="3399518"/>
            <a:ext cx="7411357" cy="2768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5131" y="61983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Google Trends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5539" y="448128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Angular JS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3870" y="5404757"/>
            <a:ext cx="130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Knockout JS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9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Easier to learn since there is less functionality</a:t>
            </a:r>
          </a:p>
          <a:p>
            <a:r>
              <a:rPr lang="en-US" dirty="0" err="1" smtClean="0">
                <a:hlinkClick r:id="rId2"/>
              </a:rPr>
              <a:t>Knockoutjs.com</a:t>
            </a:r>
            <a:r>
              <a:rPr lang="en-US" dirty="0" smtClean="0"/>
              <a:t> is great for the beginners</a:t>
            </a:r>
          </a:p>
          <a:p>
            <a:r>
              <a:rPr lang="en-US" dirty="0" smtClean="0">
                <a:hlinkClick r:id="rId3"/>
              </a:rPr>
              <a:t>Knockmeout.net</a:t>
            </a:r>
            <a:r>
              <a:rPr lang="en-US" dirty="0" smtClean="0"/>
              <a:t> is great for the advanced users</a:t>
            </a:r>
          </a:p>
          <a:p>
            <a:r>
              <a:rPr lang="en-US" dirty="0" smtClean="0"/>
              <a:t>Open Source: </a:t>
            </a:r>
            <a:r>
              <a:rPr lang="en-US" dirty="0" smtClean="0">
                <a:hlinkClick r:id="rId4"/>
              </a:rPr>
              <a:t>GitHub/Knockout</a:t>
            </a:r>
            <a:endParaRPr lang="en-US" dirty="0"/>
          </a:p>
          <a:p>
            <a:r>
              <a:rPr lang="en-US" dirty="0" err="1" smtClean="0"/>
              <a:t>GoDaddy</a:t>
            </a:r>
            <a:r>
              <a:rPr lang="en-US" dirty="0" smtClean="0"/>
              <a:t> Yammer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Angularjs.org</a:t>
            </a:r>
            <a:r>
              <a:rPr lang="en-US" dirty="0" smtClean="0"/>
              <a:t> is great for beginners</a:t>
            </a:r>
          </a:p>
          <a:p>
            <a:r>
              <a:rPr lang="en-US" dirty="0" smtClean="0"/>
              <a:t>Has own </a:t>
            </a:r>
            <a:r>
              <a:rPr lang="en-US" dirty="0" smtClean="0">
                <a:hlinkClick r:id="rId6"/>
              </a:rPr>
              <a:t>YouTube channel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>
                <a:hlinkClick r:id="rId7"/>
              </a:rPr>
              <a:t>Manning </a:t>
            </a:r>
            <a:r>
              <a:rPr lang="en-US" dirty="0" smtClean="0"/>
              <a:t>and </a:t>
            </a:r>
            <a:r>
              <a:rPr lang="en-US" dirty="0" smtClean="0">
                <a:hlinkClick r:id="rId8"/>
              </a:rPr>
              <a:t>O’Reilly</a:t>
            </a:r>
            <a:r>
              <a:rPr lang="en-US" dirty="0" smtClean="0"/>
              <a:t> has books available</a:t>
            </a:r>
          </a:p>
          <a:p>
            <a:r>
              <a:rPr lang="en-US" dirty="0" smtClean="0"/>
              <a:t>Open Source:  </a:t>
            </a:r>
            <a:r>
              <a:rPr lang="en-US" dirty="0" smtClean="0">
                <a:hlinkClick r:id="rId9"/>
              </a:rPr>
              <a:t>GitHub/Angular</a:t>
            </a:r>
            <a:endParaRPr lang="en-US" dirty="0" smtClean="0"/>
          </a:p>
          <a:p>
            <a:r>
              <a:rPr lang="en-US" dirty="0" err="1"/>
              <a:t>GoDaddy</a:t>
            </a:r>
            <a:r>
              <a:rPr lang="en-US" dirty="0"/>
              <a:t> Yammer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File Sizes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ko_v2.3_min.js:  </a:t>
            </a:r>
            <a:r>
              <a:rPr lang="en-US" b="1" dirty="0" smtClean="0"/>
              <a:t>43Kb</a:t>
            </a:r>
          </a:p>
          <a:p>
            <a:endParaRPr lang="en-US" b="1" dirty="0"/>
          </a:p>
          <a:p>
            <a:r>
              <a:rPr lang="en-US" dirty="0" err="1" smtClean="0"/>
              <a:t>ko</a:t>
            </a:r>
            <a:r>
              <a:rPr lang="en-US" dirty="0" smtClean="0"/>
              <a:t> + </a:t>
            </a:r>
            <a:r>
              <a:rPr lang="en-US" dirty="0" err="1" smtClean="0"/>
              <a:t>jQuery</a:t>
            </a:r>
            <a:r>
              <a:rPr lang="en-US" dirty="0" smtClean="0"/>
              <a:t> + </a:t>
            </a:r>
            <a:r>
              <a:rPr lang="en-US" dirty="0" err="1" smtClean="0"/>
              <a:t>require.js</a:t>
            </a:r>
            <a:r>
              <a:rPr lang="en-US" dirty="0" smtClean="0"/>
              <a:t> + $.address =  43 + 84 + 15 + 10 =</a:t>
            </a:r>
            <a:r>
              <a:rPr lang="en-US" b="1" dirty="0" smtClean="0"/>
              <a:t> 152kb</a:t>
            </a:r>
          </a:p>
          <a:p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ng_v1.0.8_min.js:  </a:t>
            </a:r>
            <a:r>
              <a:rPr lang="en-US" b="1" dirty="0" smtClean="0"/>
              <a:t>81kb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9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1125</Words>
  <Application>Microsoft Macintosh PowerPoint</Application>
  <PresentationFormat>On-screen Show (4:3)</PresentationFormat>
  <Paragraphs>269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KO vs NG</vt:lpstr>
      <vt:lpstr>Agenda</vt:lpstr>
      <vt:lpstr>Tech Talks: Why?</vt:lpstr>
      <vt:lpstr>Tech Talk: How to Set One Up</vt:lpstr>
      <vt:lpstr>KO vs NG: Purpose</vt:lpstr>
      <vt:lpstr>KO vs NG: What? Why?</vt:lpstr>
      <vt:lpstr>KO vs NG: Interest</vt:lpstr>
      <vt:lpstr>KO vs NG: Learning</vt:lpstr>
      <vt:lpstr>KO vs NG: File Sizes</vt:lpstr>
      <vt:lpstr>KO vs NG: Performance</vt:lpstr>
      <vt:lpstr>KO vs NG: Components</vt:lpstr>
      <vt:lpstr>KO vs NG: Dependency Injection</vt:lpstr>
      <vt:lpstr>KO vs NG: Routing/History</vt:lpstr>
      <vt:lpstr>KO vs NG: Two Way Binding</vt:lpstr>
      <vt:lpstr>KO vs NG: Server Communication</vt:lpstr>
      <vt:lpstr>KO vs NG: DOM Widgets</vt:lpstr>
      <vt:lpstr>KO vs NG: Validation</vt:lpstr>
      <vt:lpstr>KO vs NG: Templating</vt:lpstr>
      <vt:lpstr>KO vs NG: Conclusion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53</cp:revision>
  <dcterms:created xsi:type="dcterms:W3CDTF">2013-10-19T13:09:33Z</dcterms:created>
  <dcterms:modified xsi:type="dcterms:W3CDTF">2013-10-22T02:57:10Z</dcterms:modified>
</cp:coreProperties>
</file>