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95" r:id="rId2"/>
    <p:sldId id="306" r:id="rId3"/>
    <p:sldId id="307" r:id="rId4"/>
    <p:sldId id="316" r:id="rId5"/>
    <p:sldId id="30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15" r:id="rId17"/>
    <p:sldId id="311" r:id="rId18"/>
    <p:sldId id="312" r:id="rId19"/>
    <p:sldId id="313" r:id="rId20"/>
    <p:sldId id="314" r:id="rId21"/>
    <p:sldId id="309" r:id="rId22"/>
    <p:sldId id="31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1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5426B-5DE0-4481-984D-D0274E178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7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B1D6C09-B792-4D17-87FB-CB40F4892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632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D6C09-B792-4D17-87FB-CB40F4892E2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FFC187-D380-4AB7-A37F-9DF591348B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97593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3870D-656D-45CB-8EC1-8110C5077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626913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558800"/>
            <a:ext cx="2114550" cy="5537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58800"/>
            <a:ext cx="6191250" cy="5537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13D1EC-074D-4502-86B2-D7EA205694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092573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58800"/>
            <a:ext cx="8458200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767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8E9F167-1677-4F87-9DC2-37F33D2BE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366982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58800"/>
            <a:ext cx="8458200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767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767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771900"/>
            <a:ext cx="40767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EBC816-FC7B-4535-AD51-D8BDE7B3C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968070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556B49-29DB-45B3-8438-B5D602A9F2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0457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970671-7C41-45E5-AAA4-9BE6B5E63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48798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01C3A6-6D28-4E23-B780-77EB10C91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319755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05BAAB-C174-499E-B783-1D676D019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070474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039D26-3387-4B38-A724-77A51F06FB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71074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5556CD-6000-4AB0-BC93-FD6C82A9A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82805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EA6BF6-5784-4827-B2AF-F208162AD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427695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5D5329-86EA-411B-80C7-E9DE82454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34724"/>
      </p:ext>
    </p:extLst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19846" r="11475" b="70129"/>
          <a:stretch>
            <a:fillRect/>
          </a:stretch>
        </p:blipFill>
        <p:spPr bwMode="auto">
          <a:xfrm>
            <a:off x="609600" y="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58800"/>
            <a:ext cx="8458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5" descr="0028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00788"/>
            <a:ext cx="7272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279" name="Group 7"/>
          <p:cNvGrpSpPr>
            <a:grpSpLocks/>
          </p:cNvGrpSpPr>
          <p:nvPr/>
        </p:nvGrpSpPr>
        <p:grpSpPr bwMode="auto">
          <a:xfrm>
            <a:off x="7667625" y="5810250"/>
            <a:ext cx="1225550" cy="1047750"/>
            <a:chOff x="0" y="3182"/>
            <a:chExt cx="808" cy="998"/>
          </a:xfrm>
        </p:grpSpPr>
        <p:grpSp>
          <p:nvGrpSpPr>
            <p:cNvPr id="1033" name="Group 8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46" name="Freeform 9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10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11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9" name="Group 12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51" name="Freeform 13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5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6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0" name="Freeform 17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4" name="Group 18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35" name="Group 19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4" name="Freeform 20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21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6" name="Group 22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37" name="Freeform 23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24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0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39" name="Group 25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40" name="Freeform 26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" name="Freeform 27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2" name="Freeform 28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3" name="Freeform 29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1030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38175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DF6E4A8-D1F0-4CB5-BD7D-6307D111E4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文本框 1"/>
          <p:cNvSpPr txBox="1">
            <a:spLocks noChangeArrowheads="1"/>
          </p:cNvSpPr>
          <p:nvPr userDrawn="1"/>
        </p:nvSpPr>
        <p:spPr bwMode="auto">
          <a:xfrm>
            <a:off x="4011613" y="115888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i="1" dirty="0" smtClean="0">
                <a:solidFill>
                  <a:srgbClr val="FF0000"/>
                </a:solidFill>
              </a:rPr>
              <a:t>回溯、深搜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32" r:id="rId14"/>
  </p:sldLayoutIdLst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010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5900" y="765174"/>
            <a:ext cx="8893175" cy="5328121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zh-CN" sz="4800" dirty="0" smtClean="0">
                <a:solidFill>
                  <a:srgbClr val="C00000"/>
                </a:solidFill>
              </a:rPr>
              <a:t/>
            </a:r>
            <a:br>
              <a:rPr lang="en-US" altLang="zh-CN" sz="4800" dirty="0" smtClean="0">
                <a:solidFill>
                  <a:srgbClr val="C00000"/>
                </a:solidFill>
              </a:rPr>
            </a:br>
            <a:r>
              <a:rPr lang="en-US" altLang="zh-CN" sz="4800" dirty="0" smtClean="0">
                <a:solidFill>
                  <a:srgbClr val="C00000"/>
                </a:solidFill>
              </a:rPr>
              <a:t/>
            </a:r>
            <a:br>
              <a:rPr lang="en-US" altLang="zh-CN" sz="4800" dirty="0" smtClean="0">
                <a:solidFill>
                  <a:srgbClr val="C00000"/>
                </a:solidFill>
              </a:rPr>
            </a:br>
            <a:r>
              <a:rPr lang="en-US" altLang="zh-CN" sz="4800" dirty="0" smtClean="0">
                <a:solidFill>
                  <a:srgbClr val="C00000"/>
                </a:solidFill>
              </a:rPr>
              <a:t/>
            </a:r>
            <a:br>
              <a:rPr lang="en-US" altLang="zh-CN" sz="4800" dirty="0" smtClean="0">
                <a:solidFill>
                  <a:srgbClr val="C00000"/>
                </a:solidFill>
              </a:rPr>
            </a:br>
            <a:r>
              <a:rPr lang="zh-CN" altLang="en-US" sz="4800" dirty="0" smtClean="0">
                <a:solidFill>
                  <a:srgbClr val="C00000"/>
                </a:solidFill>
              </a:rPr>
              <a:t>回溯、深搜</a:t>
            </a:r>
            <a:r>
              <a:rPr lang="zh-CN" altLang="en-US" sz="4800" dirty="0" smtClean="0">
                <a:solidFill>
                  <a:srgbClr val="00FF00"/>
                </a:solidFill>
              </a:rPr>
              <a:t/>
            </a:r>
            <a:br>
              <a:rPr lang="zh-CN" altLang="en-US" sz="4800" dirty="0" smtClean="0">
                <a:solidFill>
                  <a:srgbClr val="00FF00"/>
                </a:solidFill>
              </a:rPr>
            </a:br>
            <a:r>
              <a:rPr lang="zh-CN" altLang="en-US" sz="3600" dirty="0" smtClean="0">
                <a:solidFill>
                  <a:srgbClr val="00FF00"/>
                </a:solidFill>
              </a:rPr>
              <a:t/>
            </a:r>
            <a:br>
              <a:rPr lang="zh-CN" altLang="en-US" sz="3600" dirty="0" smtClean="0">
                <a:solidFill>
                  <a:srgbClr val="00FF00"/>
                </a:solidFill>
              </a:rPr>
            </a:br>
            <a:r>
              <a:rPr lang="zh-CN" altLang="en-US" sz="3600" dirty="0" smtClean="0">
                <a:solidFill>
                  <a:srgbClr val="00FF00"/>
                </a:solidFill>
              </a:rPr>
              <a:t/>
            </a:r>
            <a:br>
              <a:rPr lang="zh-CN" altLang="en-US" sz="3600" dirty="0" smtClean="0">
                <a:solidFill>
                  <a:srgbClr val="00FF00"/>
                </a:solidFill>
              </a:rPr>
            </a:br>
            <a:endParaRPr lang="zh-CN" alt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16387" name="Rectangle 7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30000"/>
              </a:lnSpc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D60704A4-0B0B-4156-AF65-D6CCA6D1D61D}" type="slidenum">
              <a:rPr kumimoji="0" lang="en-US" altLang="zh-CN" sz="1400" smtClean="0">
                <a:latin typeface="Arial" panose="020B0604020202020204" pitchFamily="34" charset="0"/>
                <a:ea typeface="楷体_GB2312" pitchFamily="49" charset="-122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kumimoji="0" lang="en-US" altLang="zh-CN" sz="1400" smtClean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774637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08720"/>
            <a:ext cx="8305800" cy="5617046"/>
          </a:xfrm>
        </p:spPr>
        <p:txBody>
          <a:bodyPr vert="horz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个方案：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200" b="1" dirty="0" smtClean="0"/>
              <a:t>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个方案：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200" b="1" dirty="0" smtClean="0"/>
              <a:t>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个方案：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/>
              <a:t>第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位小朋友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707904" y="4766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程序运行结果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90828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BBD67-49F4-4DB3-8466-5F7044CA85B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508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八</a:t>
            </a:r>
            <a:r>
              <a:rPr lang="zh-CN" altLang="en-US" dirty="0">
                <a:solidFill>
                  <a:srgbClr val="FF0000"/>
                </a:solidFill>
              </a:rPr>
              <a:t>皇后问题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800600"/>
          </a:xfrm>
        </p:spPr>
        <p:txBody>
          <a:bodyPr/>
          <a:lstStyle/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的国际象棋棋盘</a:t>
            </a:r>
            <a:r>
              <a:rPr lang="zh-CN" altLang="en-US" b="1" dirty="0"/>
              <a:t>上放置</a:t>
            </a:r>
            <a:r>
              <a:rPr lang="en-US" altLang="zh-CN" b="1" dirty="0"/>
              <a:t>8</a:t>
            </a:r>
            <a:r>
              <a:rPr lang="zh-CN" altLang="en-US" b="1" dirty="0"/>
              <a:t>个皇后，使得它们互不</a:t>
            </a:r>
            <a:r>
              <a:rPr lang="zh-CN" altLang="en-US" b="1" dirty="0" smtClean="0"/>
              <a:t>攻击。每个</a:t>
            </a:r>
            <a:r>
              <a:rPr lang="zh-CN" altLang="en-US" b="1" dirty="0"/>
              <a:t>皇后的攻击范围为</a:t>
            </a:r>
            <a:r>
              <a:rPr lang="zh-CN" altLang="en-US" b="1" dirty="0" smtClean="0"/>
              <a:t>同行、同</a:t>
            </a:r>
            <a:r>
              <a:rPr lang="zh-CN" altLang="en-US" b="1" dirty="0"/>
              <a:t>列</a:t>
            </a:r>
            <a:r>
              <a:rPr lang="zh-CN" altLang="en-US" b="1" dirty="0" smtClean="0"/>
              <a:t>和两条对角线。请问有多少种不同的放法？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8798055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58BA0-0A3F-4690-937D-797355CEDD8D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40023" name="Group 87"/>
          <p:cNvGraphicFramePr>
            <a:graphicFrameLocks noGrp="1"/>
          </p:cNvGraphicFramePr>
          <p:nvPr>
            <p:extLst/>
          </p:nvPr>
        </p:nvGraphicFramePr>
        <p:xfrm>
          <a:off x="762000" y="762000"/>
          <a:ext cx="3505200" cy="45720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449" name="Group 513"/>
          <p:cNvGraphicFramePr>
            <a:graphicFrameLocks noGrp="1"/>
          </p:cNvGraphicFramePr>
          <p:nvPr/>
        </p:nvGraphicFramePr>
        <p:xfrm>
          <a:off x="4724400" y="685800"/>
          <a:ext cx="3581400" cy="4647946"/>
        </p:xfrm>
        <a:graphic>
          <a:graphicData uri="http://schemas.openxmlformats.org/drawingml/2006/table">
            <a:tbl>
              <a:tblPr/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6794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30000"/>
                        </a:lnSpc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450" name="Rectangle 514"/>
          <p:cNvSpPr>
            <a:spLocks noChangeArrowheads="1"/>
          </p:cNvSpPr>
          <p:nvPr/>
        </p:nvSpPr>
        <p:spPr bwMode="auto">
          <a:xfrm>
            <a:off x="1143000" y="5636568"/>
            <a:ext cx="2786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2400" b="1" dirty="0">
                <a:latin typeface="+mn-lt"/>
                <a:ea typeface="+mn-ea"/>
              </a:rPr>
              <a:t>(a)</a:t>
            </a:r>
            <a:r>
              <a:rPr kumimoji="0" lang="zh-CN" altLang="en-US" sz="2400" b="1" dirty="0">
                <a:latin typeface="+mn-lt"/>
                <a:ea typeface="+mn-ea"/>
              </a:rPr>
              <a:t>皇后的攻击范围 </a:t>
            </a:r>
          </a:p>
        </p:txBody>
      </p:sp>
      <p:sp>
        <p:nvSpPr>
          <p:cNvPr id="40451" name="Rectangle 515"/>
          <p:cNvSpPr>
            <a:spLocks noChangeArrowheads="1"/>
          </p:cNvSpPr>
          <p:nvPr/>
        </p:nvSpPr>
        <p:spPr bwMode="auto">
          <a:xfrm>
            <a:off x="5123090" y="5636568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2400" b="1" dirty="0">
                <a:latin typeface="+mn-lt"/>
                <a:ea typeface="+mn-ea"/>
              </a:rPr>
              <a:t> (b)</a:t>
            </a:r>
            <a:r>
              <a:rPr kumimoji="0" lang="zh-CN" altLang="en-US" sz="2400" b="1" dirty="0">
                <a:latin typeface="+mn-lt"/>
                <a:ea typeface="+mn-ea"/>
              </a:rPr>
              <a:t>一个可行解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27584" y="2780928"/>
            <a:ext cx="11521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2627784" y="2780928"/>
            <a:ext cx="15121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2267744" y="908720"/>
            <a:ext cx="0" cy="1512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2267744" y="3212976"/>
            <a:ext cx="0" cy="19442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H="1">
            <a:off x="2699792" y="836712"/>
            <a:ext cx="1080120" cy="13681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 flipH="1">
            <a:off x="971600" y="3140968"/>
            <a:ext cx="1008112" cy="13681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899592" y="908720"/>
            <a:ext cx="1080120" cy="14401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2705896" y="3212976"/>
            <a:ext cx="1368152" cy="19442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769124" y="47446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1       2     3      4       5     6     7      8</a:t>
            </a:r>
            <a:endParaRPr lang="zh-CN" altLang="en-US" b="1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5312" y="843675"/>
            <a:ext cx="7040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lt"/>
              </a:rPr>
              <a:t>1       </a:t>
            </a:r>
          </a:p>
          <a:p>
            <a:endParaRPr lang="en-US" altLang="zh-CN" b="1" dirty="0">
              <a:latin typeface="+mj-lt"/>
            </a:endParaRPr>
          </a:p>
          <a:p>
            <a:r>
              <a:rPr lang="en-US" altLang="zh-CN" b="1" dirty="0" smtClean="0">
                <a:latin typeface="+mj-lt"/>
              </a:rPr>
              <a:t>2     </a:t>
            </a:r>
          </a:p>
          <a:p>
            <a:endParaRPr lang="en-US" altLang="zh-CN" b="1" dirty="0">
              <a:latin typeface="+mj-lt"/>
            </a:endParaRPr>
          </a:p>
          <a:p>
            <a:r>
              <a:rPr lang="en-US" altLang="zh-CN" b="1" dirty="0" smtClean="0">
                <a:latin typeface="+mj-lt"/>
              </a:rPr>
              <a:t>3     </a:t>
            </a:r>
          </a:p>
          <a:p>
            <a:r>
              <a:rPr lang="en-US" altLang="zh-CN" b="1" dirty="0" smtClean="0">
                <a:latin typeface="+mj-lt"/>
              </a:rPr>
              <a:t> </a:t>
            </a:r>
          </a:p>
          <a:p>
            <a:r>
              <a:rPr lang="en-US" altLang="zh-CN" b="1" dirty="0" smtClean="0">
                <a:latin typeface="+mj-lt"/>
              </a:rPr>
              <a:t>4       </a:t>
            </a:r>
          </a:p>
          <a:p>
            <a:endParaRPr lang="en-US" altLang="zh-CN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+mj-lt"/>
              </a:rPr>
              <a:t>5     </a:t>
            </a:r>
          </a:p>
          <a:p>
            <a:endParaRPr lang="en-US" altLang="zh-CN" b="1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latin typeface="+mj-lt"/>
              </a:rPr>
              <a:t>6     </a:t>
            </a:r>
          </a:p>
          <a:p>
            <a:endParaRPr lang="en-US" altLang="zh-CN" b="1" dirty="0">
              <a:latin typeface="+mj-lt"/>
            </a:endParaRPr>
          </a:p>
          <a:p>
            <a:r>
              <a:rPr lang="en-US" altLang="zh-CN" b="1" dirty="0" smtClean="0">
                <a:latin typeface="+mj-lt"/>
              </a:rPr>
              <a:t>7 </a:t>
            </a:r>
          </a:p>
          <a:p>
            <a:endParaRPr lang="en-US" altLang="zh-CN" b="1" dirty="0">
              <a:latin typeface="+mj-lt"/>
            </a:endParaRPr>
          </a:p>
          <a:p>
            <a:r>
              <a:rPr lang="en-US" altLang="zh-CN" b="1" dirty="0" smtClean="0">
                <a:latin typeface="+mj-lt"/>
              </a:rPr>
              <a:t>8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461350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381000" y="476672"/>
            <a:ext cx="8305800" cy="5616624"/>
          </a:xfrm>
        </p:spPr>
        <p:txBody>
          <a:bodyPr vert="horz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分析：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1. </a:t>
            </a:r>
            <a:r>
              <a:rPr lang="zh-CN" altLang="en-US" b="1" dirty="0" smtClean="0"/>
              <a:t>在保证一行只放一个皇后的情况下，我们不需要考虑行的冲突。</a:t>
            </a:r>
            <a:endParaRPr lang="en-US" altLang="zh-CN" b="1" dirty="0"/>
          </a:p>
          <a:p>
            <a:r>
              <a:rPr lang="en-US" altLang="zh-CN" b="1" dirty="0" smtClean="0"/>
              <a:t>	2. </a:t>
            </a:r>
            <a:r>
              <a:rPr lang="zh-CN" altLang="en-US" b="1" dirty="0" smtClean="0"/>
              <a:t>用数组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col[10] </a:t>
            </a:r>
            <a:r>
              <a:rPr lang="zh-CN" altLang="en-US" b="1" dirty="0" smtClean="0"/>
              <a:t>保存某列是否被占用。如第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列（</a:t>
            </a:r>
            <a:r>
              <a:rPr lang="en-US" altLang="zh-CN" b="1" dirty="0" smtClean="0"/>
              <a:t>1&lt;=j&lt;=8</a:t>
            </a:r>
            <a:r>
              <a:rPr lang="zh-CN" altLang="en-US" b="1" dirty="0" smtClean="0"/>
              <a:t>）被占，则</a:t>
            </a:r>
            <a:r>
              <a:rPr lang="en-US" altLang="zh-CN" b="1" dirty="0" smtClean="0"/>
              <a:t>col[j]=1</a:t>
            </a:r>
            <a:r>
              <a:rPr lang="zh-CN" altLang="en-US" b="1" dirty="0" smtClean="0"/>
              <a:t>。否则为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。</a:t>
            </a:r>
            <a:endParaRPr lang="en-US" altLang="zh-CN" b="1" dirty="0"/>
          </a:p>
          <a:p>
            <a:r>
              <a:rPr lang="en-US" altLang="zh-CN" b="1" dirty="0" smtClean="0"/>
              <a:t>	3. </a:t>
            </a:r>
            <a:r>
              <a:rPr lang="zh-CN" altLang="en-US" b="1" dirty="0" smtClean="0"/>
              <a:t>一个皇后占用了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列的位置，其左对角线可以用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-j</a:t>
            </a:r>
            <a:r>
              <a:rPr lang="zh-CN" altLang="en-US" b="1" dirty="0" smtClean="0"/>
              <a:t>的值进行标识。</a:t>
            </a:r>
            <a:r>
              <a:rPr lang="en-US" altLang="zh-CN" b="1" dirty="0" smtClean="0"/>
              <a:t>-7&lt;=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-j&lt;=7</a:t>
            </a:r>
            <a:r>
              <a:rPr lang="zh-CN" altLang="en-US" b="1" dirty="0" smtClean="0"/>
              <a:t>。为便于标识，用</a:t>
            </a:r>
            <a:r>
              <a:rPr lang="en-US" altLang="zh-CN" b="1" dirty="0" smtClean="0"/>
              <a:t>i-j+8</a:t>
            </a:r>
            <a:r>
              <a:rPr lang="zh-CN" altLang="en-US" b="1" dirty="0" smtClean="0"/>
              <a:t>进行标识。则</a:t>
            </a:r>
            <a:r>
              <a:rPr lang="en-US" altLang="zh-CN" b="1" dirty="0" smtClean="0"/>
              <a:t>1&lt;=i-j+8&lt;=15</a:t>
            </a:r>
            <a:r>
              <a:rPr lang="zh-CN" altLang="en-US" b="1" dirty="0" smtClean="0"/>
              <a:t>。用数组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lfDl</a:t>
            </a:r>
            <a:r>
              <a:rPr lang="en-US" altLang="zh-CN" b="1" dirty="0"/>
              <a:t>[20</a:t>
            </a:r>
            <a:r>
              <a:rPr lang="en-US" altLang="zh-CN" b="1" dirty="0" smtClean="0"/>
              <a:t>]</a:t>
            </a:r>
            <a:r>
              <a:rPr lang="zh-CN" altLang="en-US" b="1" dirty="0" smtClean="0"/>
              <a:t>保存相关信息。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4.</a:t>
            </a:r>
            <a:r>
              <a:rPr lang="zh-CN" altLang="en-US" b="1" dirty="0"/>
              <a:t>一个皇后占用了</a:t>
            </a:r>
            <a:r>
              <a:rPr lang="en-US" altLang="zh-CN" b="1" dirty="0" err="1"/>
              <a:t>i</a:t>
            </a:r>
            <a:r>
              <a:rPr lang="zh-CN" altLang="en-US" b="1" dirty="0"/>
              <a:t>行</a:t>
            </a:r>
            <a:r>
              <a:rPr lang="en-US" altLang="zh-CN" b="1" dirty="0"/>
              <a:t>j</a:t>
            </a:r>
            <a:r>
              <a:rPr lang="zh-CN" altLang="en-US" b="1" dirty="0"/>
              <a:t>列的位置，</a:t>
            </a:r>
            <a:r>
              <a:rPr lang="zh-CN" altLang="en-US" b="1" dirty="0" smtClean="0"/>
              <a:t>其右对角线</a:t>
            </a:r>
            <a:r>
              <a:rPr lang="zh-CN" altLang="en-US" b="1" dirty="0"/>
              <a:t>可以用</a:t>
            </a:r>
            <a:r>
              <a:rPr lang="en-US" altLang="zh-CN" b="1" dirty="0" err="1" smtClean="0"/>
              <a:t>i+j</a:t>
            </a:r>
            <a:r>
              <a:rPr lang="zh-CN" altLang="en-US" b="1" dirty="0"/>
              <a:t>的值进行标识</a:t>
            </a:r>
            <a:r>
              <a:rPr lang="zh-CN" altLang="en-US" b="1" dirty="0" smtClean="0"/>
              <a:t>。</a:t>
            </a:r>
            <a:r>
              <a:rPr lang="en-US" altLang="zh-CN" b="1" dirty="0"/>
              <a:t>2</a:t>
            </a:r>
            <a:r>
              <a:rPr lang="en-US" altLang="zh-CN" b="1" dirty="0" smtClean="0"/>
              <a:t>&lt;=</a:t>
            </a:r>
            <a:r>
              <a:rPr lang="en-US" altLang="zh-CN" b="1" dirty="0" err="1" smtClean="0"/>
              <a:t>i+j</a:t>
            </a:r>
            <a:r>
              <a:rPr lang="en-US" altLang="zh-CN" b="1" dirty="0" smtClean="0"/>
              <a:t>&lt;=16</a:t>
            </a:r>
            <a:r>
              <a:rPr lang="zh-CN" altLang="en-US" b="1" dirty="0" smtClean="0"/>
              <a:t>。用</a:t>
            </a:r>
            <a:r>
              <a:rPr lang="zh-CN" altLang="en-US" b="1" dirty="0"/>
              <a:t>数组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riDl</a:t>
            </a:r>
            <a:r>
              <a:rPr lang="en-US" altLang="zh-CN" b="1" dirty="0" smtClean="0"/>
              <a:t>[20</a:t>
            </a:r>
            <a:r>
              <a:rPr lang="en-US" altLang="zh-CN" b="1" dirty="0"/>
              <a:t>]</a:t>
            </a:r>
            <a:r>
              <a:rPr lang="zh-CN" altLang="en-US" b="1" dirty="0"/>
              <a:t>保存相关信息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5556CD-6000-4AB0-BC93-FD6C82A9A3D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87112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545976"/>
            <a:ext cx="8439472" cy="5475312"/>
          </a:xfrm>
        </p:spPr>
        <p:txBody>
          <a:bodyPr vert="horz"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b="1" dirty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total = 0;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col[10</a:t>
            </a:r>
            <a:r>
              <a:rPr lang="en-US" altLang="zh-CN" b="1" dirty="0"/>
              <a:t>] = { 0 }; </a:t>
            </a:r>
            <a:r>
              <a:rPr lang="en-US" altLang="zh-CN" b="1" dirty="0">
                <a:solidFill>
                  <a:srgbClr val="0000FF"/>
                </a:solidFill>
              </a:rPr>
              <a:t>// </a:t>
            </a:r>
            <a:r>
              <a:rPr lang="zh-CN" altLang="en-US" b="1" dirty="0">
                <a:solidFill>
                  <a:srgbClr val="0000FF"/>
                </a:solidFill>
              </a:rPr>
              <a:t>某列是否被占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lfDl</a:t>
            </a:r>
            <a:r>
              <a:rPr lang="en-US" altLang="zh-CN" b="1" dirty="0" smtClean="0"/>
              <a:t>[20</a:t>
            </a:r>
            <a:r>
              <a:rPr lang="en-US" altLang="zh-CN" b="1" dirty="0"/>
              <a:t>] = { 0 };  </a:t>
            </a:r>
            <a:r>
              <a:rPr lang="en-US" altLang="zh-CN" b="1" dirty="0">
                <a:solidFill>
                  <a:srgbClr val="0000FF"/>
                </a:solidFill>
              </a:rPr>
              <a:t>// </a:t>
            </a:r>
            <a:r>
              <a:rPr lang="zh-CN" altLang="en-US" b="1" dirty="0">
                <a:solidFill>
                  <a:srgbClr val="0000FF"/>
                </a:solidFill>
              </a:rPr>
              <a:t>某条左对角线是否被占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riDl</a:t>
            </a:r>
            <a:r>
              <a:rPr lang="en-US" altLang="zh-CN" b="1" dirty="0" smtClean="0"/>
              <a:t>[20</a:t>
            </a:r>
            <a:r>
              <a:rPr lang="en-US" altLang="zh-CN" b="1" dirty="0"/>
              <a:t>] = { 0 }; </a:t>
            </a:r>
            <a:r>
              <a:rPr lang="en-US" altLang="zh-CN" b="1" dirty="0">
                <a:solidFill>
                  <a:srgbClr val="0000FF"/>
                </a:solidFill>
              </a:rPr>
              <a:t>// </a:t>
            </a:r>
            <a:r>
              <a:rPr lang="zh-CN" altLang="en-US" b="1" dirty="0">
                <a:solidFill>
                  <a:srgbClr val="0000FF"/>
                </a:solidFill>
              </a:rPr>
              <a:t>某条右对角线是否被占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zh-CN" altLang="en-US" b="1" dirty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void queen(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);   </a:t>
            </a:r>
            <a:r>
              <a:rPr lang="en-US" altLang="zh-CN" b="1" dirty="0" smtClean="0">
                <a:solidFill>
                  <a:srgbClr val="0000FF"/>
                </a:solidFill>
              </a:rPr>
              <a:t>// </a:t>
            </a:r>
            <a:r>
              <a:rPr lang="zh-CN" altLang="en-US" b="1" dirty="0" smtClean="0">
                <a:solidFill>
                  <a:srgbClr val="0000FF"/>
                </a:solidFill>
              </a:rPr>
              <a:t>摆放第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行的皇后</a:t>
            </a:r>
            <a:r>
              <a:rPr lang="en-US" altLang="zh-CN" b="1" dirty="0" smtClean="0">
                <a:solidFill>
                  <a:srgbClr val="0000FF"/>
                </a:solidFill>
              </a:rPr>
              <a:t>, 1&lt;=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</a:rPr>
              <a:t>&lt;=8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b="1" dirty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{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	queen(1);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	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("%d\n", total);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	return 0;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altLang="zh-CN" b="1" dirty="0"/>
              <a:t>}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57899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520" y="260648"/>
            <a:ext cx="8640960" cy="5977086"/>
          </a:xfrm>
        </p:spPr>
        <p:txBody>
          <a:bodyPr vert="horz"/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void queen(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)  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zh-CN" altLang="en-US" b="1" dirty="0" smtClean="0">
                <a:solidFill>
                  <a:srgbClr val="0000FF"/>
                </a:solidFill>
              </a:rPr>
              <a:t>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j;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if (</a:t>
            </a:r>
            <a:r>
              <a:rPr lang="en-US" altLang="zh-CN" b="1" dirty="0" err="1"/>
              <a:t>i</a:t>
            </a:r>
            <a:r>
              <a:rPr lang="en-US" altLang="zh-CN" b="1" dirty="0"/>
              <a:t> == 9</a:t>
            </a:r>
            <a:r>
              <a:rPr lang="en-US" altLang="zh-CN" b="1" dirty="0" smtClean="0"/>
              <a:t>)  </a:t>
            </a:r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</a:rPr>
              <a:t>找到一个解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total++;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return;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for (j = 1; j &lt;= 8; </a:t>
            </a:r>
            <a:r>
              <a:rPr lang="en-US" altLang="zh-CN" b="1" dirty="0" err="1"/>
              <a:t>j++</a:t>
            </a:r>
            <a:r>
              <a:rPr lang="en-US" altLang="zh-CN" b="1" dirty="0"/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if (!col[j] &amp;&amp; !</a:t>
            </a:r>
            <a:r>
              <a:rPr lang="en-US" altLang="zh-CN" b="1" dirty="0" err="1"/>
              <a:t>lfDl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j + 8] &amp;&amp; !</a:t>
            </a:r>
            <a:r>
              <a:rPr lang="en-US" altLang="zh-CN" b="1" dirty="0" err="1"/>
              <a:t>riDl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+ j]) 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该位置合法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b="1" dirty="0"/>
              <a:t>		</a:t>
            </a:r>
            <a:r>
              <a:rPr lang="en-US" altLang="zh-CN" b="1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	</a:t>
            </a:r>
            <a:r>
              <a:rPr lang="en-US" altLang="zh-CN" b="1" dirty="0">
                <a:solidFill>
                  <a:srgbClr val="0000FF"/>
                </a:solidFill>
              </a:rPr>
              <a:t>// </a:t>
            </a:r>
            <a:r>
              <a:rPr lang="zh-CN" altLang="en-US" b="1" dirty="0">
                <a:solidFill>
                  <a:srgbClr val="0000FF"/>
                </a:solidFill>
              </a:rPr>
              <a:t>把相应列、左对角线、右对角线标记为被占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b="1" dirty="0"/>
              <a:t>			</a:t>
            </a:r>
            <a:r>
              <a:rPr lang="en-US" altLang="zh-CN" b="1" dirty="0"/>
              <a:t>col[j] = </a:t>
            </a:r>
            <a:r>
              <a:rPr lang="en-US" altLang="zh-CN" b="1" dirty="0" err="1"/>
              <a:t>lfDl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j + 8] = </a:t>
            </a:r>
            <a:r>
              <a:rPr lang="en-US" altLang="zh-CN" b="1" dirty="0" err="1"/>
              <a:t>riDl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+ j] = 1;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	</a:t>
            </a:r>
            <a:r>
              <a:rPr lang="en-US" altLang="zh-CN" b="1" dirty="0">
                <a:solidFill>
                  <a:srgbClr val="FF0000"/>
                </a:solidFill>
              </a:rPr>
              <a:t>queen(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+ 1);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		</a:t>
            </a:r>
            <a:r>
              <a:rPr lang="en-US" altLang="zh-CN" b="1" dirty="0">
                <a:solidFill>
                  <a:srgbClr val="FF0000"/>
                </a:solidFill>
              </a:rPr>
              <a:t>col[j] = </a:t>
            </a:r>
            <a:r>
              <a:rPr lang="en-US" altLang="zh-CN" b="1" dirty="0" err="1">
                <a:solidFill>
                  <a:srgbClr val="FF0000"/>
                </a:solidFill>
              </a:rPr>
              <a:t>lfDl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- j + 8] = </a:t>
            </a:r>
            <a:r>
              <a:rPr lang="en-US" altLang="zh-CN" b="1" dirty="0" err="1">
                <a:solidFill>
                  <a:srgbClr val="FF0000"/>
                </a:solidFill>
              </a:rPr>
              <a:t>riDl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+ j] = 0;  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回溯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b="1" dirty="0"/>
              <a:t>		</a:t>
            </a:r>
            <a:r>
              <a:rPr lang="en-US" altLang="zh-CN" b="1" dirty="0"/>
              <a:t>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	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018575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5601"/>
          <p:cNvSpPr>
            <a:spLocks noGrp="1" noChangeArrowheads="1"/>
          </p:cNvSpPr>
          <p:nvPr>
            <p:ph type="title"/>
          </p:nvPr>
        </p:nvSpPr>
        <p:spPr>
          <a:xfrm>
            <a:off x="1223963" y="944563"/>
            <a:ext cx="6661150" cy="827087"/>
          </a:xfrm>
        </p:spPr>
        <p:txBody>
          <a:bodyPr/>
          <a:lstStyle/>
          <a:p>
            <a:r>
              <a:rPr lang="zh-CN" altLang="en-US" b="1" dirty="0" smtClean="0">
                <a:ea typeface="黑体" panose="02010609060101010101" pitchFamily="49" charset="-122"/>
              </a:rPr>
              <a:t>典型搜索</a:t>
            </a:r>
            <a:r>
              <a:rPr lang="en-US" altLang="zh-CN" b="1" dirty="0" smtClean="0">
                <a:ea typeface="黑体" panose="02010609060101010101" pitchFamily="49" charset="-122"/>
              </a:rPr>
              <a:t>——</a:t>
            </a:r>
            <a:r>
              <a:rPr lang="zh-CN" altLang="en-US" b="1" dirty="0" smtClean="0">
                <a:ea typeface="黑体" panose="02010609060101010101" pitchFamily="49" charset="-122"/>
              </a:rPr>
              <a:t>迷宫搜索</a:t>
            </a:r>
          </a:p>
        </p:txBody>
      </p:sp>
      <p:pic>
        <p:nvPicPr>
          <p:cNvPr id="24578" name="图片 25602" descr="07b1aea82rydn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52625"/>
            <a:ext cx="4573588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220234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26625"/>
          <p:cNvSpPr>
            <a:spLocks noChangeArrowheads="1"/>
          </p:cNvSpPr>
          <p:nvPr/>
        </p:nvSpPr>
        <p:spPr bwMode="auto">
          <a:xfrm>
            <a:off x="1187450" y="1700759"/>
            <a:ext cx="3311525" cy="4211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+mn-lt"/>
                <a:ea typeface="Gungsuh" panose="02030600000101010101" pitchFamily="18" charset="-127"/>
              </a:rPr>
              <a:t>Sample Input</a:t>
            </a:r>
            <a:br>
              <a:rPr lang="en-US" altLang="zh-CN" sz="32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4 4 5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S.X.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..X.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..XD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....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3 4 5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S.X.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..X.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...D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0 0 0</a:t>
            </a:r>
          </a:p>
        </p:txBody>
      </p:sp>
      <p:sp>
        <p:nvSpPr>
          <p:cNvPr id="25602" name="矩形 26626"/>
          <p:cNvSpPr>
            <a:spLocks noChangeArrowheads="1"/>
          </p:cNvSpPr>
          <p:nvPr/>
        </p:nvSpPr>
        <p:spPr bwMode="auto">
          <a:xfrm>
            <a:off x="4716463" y="1700759"/>
            <a:ext cx="341947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+mn-lt"/>
                <a:ea typeface="Gungsuh" panose="02030600000101010101" pitchFamily="18" charset="-127"/>
              </a:rPr>
              <a:t>Sample Output</a:t>
            </a:r>
            <a:br>
              <a:rPr lang="en-US" altLang="zh-CN" sz="3200" b="1">
                <a:latin typeface="+mn-lt"/>
                <a:ea typeface="Gungsuh" panose="02030600000101010101" pitchFamily="18" charset="-127"/>
              </a:rPr>
            </a:br>
            <a:r>
              <a:rPr lang="en-US" altLang="zh-CN" sz="3200" b="1">
                <a:latin typeface="+mn-lt"/>
                <a:ea typeface="Gungsuh" panose="02030600000101010101" pitchFamily="18" charset="-127"/>
              </a:rPr>
              <a:t/>
            </a:r>
            <a:br>
              <a:rPr lang="en-US" altLang="zh-CN" sz="32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NO</a:t>
            </a:r>
            <a:br>
              <a:rPr lang="en-US" altLang="zh-CN" sz="2400" b="1">
                <a:latin typeface="+mn-lt"/>
                <a:ea typeface="Gungsuh" panose="02030600000101010101" pitchFamily="18" charset="-127"/>
              </a:rPr>
            </a:br>
            <a:r>
              <a:rPr lang="en-US" altLang="zh-CN" sz="2400" b="1">
                <a:latin typeface="+mn-lt"/>
                <a:ea typeface="Gungsuh" panose="02030600000101010101" pitchFamily="18" charset="-127"/>
              </a:rPr>
              <a:t>YES</a:t>
            </a:r>
            <a:r>
              <a:rPr lang="en-US" altLang="zh-CN" sz="3200" b="1">
                <a:latin typeface="+mn-lt"/>
              </a:rPr>
              <a:t> </a:t>
            </a:r>
          </a:p>
        </p:txBody>
      </p:sp>
      <p:sp>
        <p:nvSpPr>
          <p:cNvPr id="25603" name="标题 26627"/>
          <p:cNvSpPr>
            <a:spLocks noGrp="1" noChangeArrowheads="1"/>
          </p:cNvSpPr>
          <p:nvPr>
            <p:ph type="title"/>
          </p:nvPr>
        </p:nvSpPr>
        <p:spPr>
          <a:xfrm>
            <a:off x="1221365" y="692696"/>
            <a:ext cx="7308850" cy="758825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Gungsuh" panose="02030600000101010101" pitchFamily="18" charset="-127"/>
              </a:rPr>
              <a:t>HDU 1010  Tempter of the Bone</a:t>
            </a:r>
            <a:endParaRPr lang="en-US" altLang="zh-CN" sz="4800" dirty="0" smtClean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5604" name="图片 26628" descr="u=1902853007,3922379816&amp;fm=0&amp;gp=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861346"/>
            <a:ext cx="2592388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37060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76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要点分析</a:t>
            </a:r>
          </a:p>
        </p:txBody>
      </p:sp>
      <p:sp>
        <p:nvSpPr>
          <p:cNvPr id="27651" name="内容占位符 27650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992888" cy="4104456"/>
          </a:xfrm>
        </p:spPr>
        <p:txBody>
          <a:bodyPr/>
          <a:lstStyle/>
          <a:p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典型的迷宫搜索，</a:t>
            </a:r>
            <a:r>
              <a:rPr lang="zh-CN" altLang="en-US" b="1" dirty="0" smtClean="0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熟练</a:t>
            </a:r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掌握该题将具有里程碑式的意义！</a:t>
            </a:r>
          </a:p>
          <a:p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每个</a:t>
            </a:r>
            <a:r>
              <a:rPr lang="en-US" altLang="zh-CN" b="1" dirty="0" smtClean="0">
                <a:latin typeface="仿宋_GB2312" pitchFamily="1" charset="-122"/>
                <a:ea typeface="仿宋_GB2312" pitchFamily="1" charset="-122"/>
              </a:rPr>
              <a:t>block</a:t>
            </a:r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只能走一次</a:t>
            </a:r>
          </a:p>
          <a:p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要求恰好某个给定的时间到达出口</a:t>
            </a:r>
          </a:p>
        </p:txBody>
      </p:sp>
      <p:sp>
        <p:nvSpPr>
          <p:cNvPr id="26628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DE434F-4042-4A5B-9FD2-DF7A6D20BD42}" type="slidenum">
              <a:rPr lang="zh-CN" altLang="en-US" sz="1400" smtClean="0"/>
              <a:pPr/>
              <a:t>18</a:t>
            </a:fld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391054114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8673"/>
          <p:cNvSpPr>
            <a:spLocks noGrp="1" noChangeArrowheads="1"/>
          </p:cNvSpPr>
          <p:nvPr>
            <p:ph type="title"/>
          </p:nvPr>
        </p:nvSpPr>
        <p:spPr>
          <a:xfrm>
            <a:off x="2824163" y="763356"/>
            <a:ext cx="3529012" cy="76835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剪枝条件？</a:t>
            </a:r>
          </a:p>
        </p:txBody>
      </p:sp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136904" cy="26642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如果可走的</a:t>
            </a:r>
            <a:r>
              <a:rPr lang="en-US" altLang="zh-CN" b="1" dirty="0" smtClean="0">
                <a:latin typeface="仿宋_GB2312" pitchFamily="1" charset="-122"/>
                <a:ea typeface="仿宋_GB2312" pitchFamily="1" charset="-122"/>
              </a:rPr>
              <a:t>block</a:t>
            </a:r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的总数小于时间，将会产生什么情况？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仿宋_GB2312" pitchFamily="1" charset="-122"/>
                <a:ea typeface="仿宋_GB2312" pitchFamily="1" charset="-122"/>
              </a:rPr>
              <a:t>还想到什么剪枝？</a:t>
            </a:r>
          </a:p>
        </p:txBody>
      </p:sp>
      <p:sp>
        <p:nvSpPr>
          <p:cNvPr id="27652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57171D-EA2C-41D1-9DBA-030EBF581660}" type="slidenum">
              <a:rPr lang="zh-CN" altLang="en-US" sz="1400" smtClean="0"/>
              <a:pPr/>
              <a:t>19</a:t>
            </a:fld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76323263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全排列问题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b="1" dirty="0" smtClean="0"/>
              <a:t>比如产生</a:t>
            </a:r>
            <a:r>
              <a:rPr lang="en-US" altLang="zh-CN" b="1" dirty="0" smtClean="0"/>
              <a:t>1~3</a:t>
            </a:r>
            <a:r>
              <a:rPr lang="zh-CN" altLang="en-US" b="1" dirty="0" smtClean="0"/>
              <a:t>的全排列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59632" y="2708920"/>
            <a:ext cx="720080" cy="5760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55776" y="2703326"/>
            <a:ext cx="720080" cy="5760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51920" y="2703326"/>
            <a:ext cx="720080" cy="5760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20072" y="2703326"/>
            <a:ext cx="720080" cy="57606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807525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9697"/>
          <p:cNvSpPr>
            <a:spLocks noGrp="1" noChangeArrowheads="1"/>
          </p:cNvSpPr>
          <p:nvPr>
            <p:ph type="title"/>
          </p:nvPr>
        </p:nvSpPr>
        <p:spPr>
          <a:xfrm>
            <a:off x="3005138" y="548680"/>
            <a:ext cx="3203575" cy="766762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奇偶性剪枝</a:t>
            </a:r>
          </a:p>
        </p:txBody>
      </p:sp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>
          <a:xfrm>
            <a:off x="827584" y="1340768"/>
            <a:ext cx="4104456" cy="4896966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b="1" dirty="0" smtClean="0">
                <a:ea typeface="仿宋_GB2312" pitchFamily="1" charset="-122"/>
              </a:rPr>
              <a:t>可以把</a:t>
            </a:r>
            <a:r>
              <a:rPr lang="en-US" altLang="zh-CN" b="1" dirty="0" smtClean="0">
                <a:ea typeface="仿宋_GB2312" pitchFamily="1" charset="-122"/>
              </a:rPr>
              <a:t>map</a:t>
            </a:r>
            <a:r>
              <a:rPr lang="zh-CN" altLang="en-US" b="1" dirty="0" smtClean="0">
                <a:ea typeface="仿宋_GB2312" pitchFamily="1" charset="-122"/>
              </a:rPr>
              <a:t>看成这样： </a:t>
            </a:r>
          </a:p>
          <a:p>
            <a:pPr>
              <a:lnSpc>
                <a:spcPct val="85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仿宋_GB2312" pitchFamily="1" charset="-122"/>
              </a:rPr>
              <a:t>0 1 0 1 0 1 </a:t>
            </a:r>
          </a:p>
          <a:p>
            <a:pPr>
              <a:lnSpc>
                <a:spcPct val="85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仿宋_GB2312" pitchFamily="1" charset="-122"/>
              </a:rPr>
              <a:t>1 0 1 0 1 0 </a:t>
            </a:r>
          </a:p>
          <a:p>
            <a:pPr>
              <a:lnSpc>
                <a:spcPct val="85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仿宋_GB2312" pitchFamily="1" charset="-122"/>
              </a:rPr>
              <a:t>0 1 0 1 0 1 </a:t>
            </a:r>
          </a:p>
          <a:p>
            <a:pPr>
              <a:lnSpc>
                <a:spcPct val="85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仿宋_GB2312" pitchFamily="1" charset="-122"/>
              </a:rPr>
              <a:t>1 0 1 0 1 0 </a:t>
            </a:r>
          </a:p>
          <a:p>
            <a:pPr>
              <a:lnSpc>
                <a:spcPct val="85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仿宋_GB2312" pitchFamily="1" charset="-122"/>
              </a:rPr>
              <a:t>0 1 0 1 0 1 </a:t>
            </a:r>
          </a:p>
          <a:p>
            <a:pPr>
              <a:lnSpc>
                <a:spcPct val="8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仿宋_GB2312" pitchFamily="1" charset="-122"/>
              </a:rPr>
              <a:t>从为 </a:t>
            </a:r>
            <a:r>
              <a:rPr lang="en-US" altLang="zh-CN" b="1" dirty="0" smtClean="0">
                <a:ea typeface="仿宋_GB2312" pitchFamily="1" charset="-122"/>
              </a:rPr>
              <a:t>0 </a:t>
            </a:r>
            <a:r>
              <a:rPr lang="zh-CN" altLang="en-US" b="1" dirty="0" smtClean="0">
                <a:ea typeface="仿宋_GB2312" pitchFamily="1" charset="-122"/>
              </a:rPr>
              <a:t>的格子走一步，必然走向为 </a:t>
            </a:r>
            <a:r>
              <a:rPr lang="en-US" altLang="zh-CN" b="1" dirty="0" smtClean="0">
                <a:ea typeface="仿宋_GB2312" pitchFamily="1" charset="-122"/>
              </a:rPr>
              <a:t>1 </a:t>
            </a:r>
            <a:r>
              <a:rPr lang="zh-CN" altLang="en-US" b="1" dirty="0" smtClean="0">
                <a:ea typeface="仿宋_GB2312" pitchFamily="1" charset="-122"/>
              </a:rPr>
              <a:t>的格子 </a:t>
            </a:r>
          </a:p>
          <a:p>
            <a:pPr>
              <a:lnSpc>
                <a:spcPct val="8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仿宋_GB2312" pitchFamily="1" charset="-122"/>
              </a:rPr>
              <a:t>从为 </a:t>
            </a:r>
            <a:r>
              <a:rPr lang="en-US" altLang="zh-CN" b="1" dirty="0" smtClean="0">
                <a:ea typeface="仿宋_GB2312" pitchFamily="1" charset="-122"/>
              </a:rPr>
              <a:t>1 </a:t>
            </a:r>
            <a:r>
              <a:rPr lang="zh-CN" altLang="en-US" b="1" dirty="0" smtClean="0">
                <a:ea typeface="仿宋_GB2312" pitchFamily="1" charset="-122"/>
              </a:rPr>
              <a:t>的格子走一步，必然走向为 </a:t>
            </a:r>
            <a:r>
              <a:rPr lang="en-US" altLang="zh-CN" b="1" dirty="0" smtClean="0">
                <a:ea typeface="仿宋_GB2312" pitchFamily="1" charset="-122"/>
              </a:rPr>
              <a:t>0 </a:t>
            </a:r>
            <a:r>
              <a:rPr lang="zh-CN" altLang="en-US" b="1" dirty="0" smtClean="0">
                <a:ea typeface="仿宋_GB2312" pitchFamily="1" charset="-122"/>
              </a:rPr>
              <a:t>的格子 </a:t>
            </a:r>
          </a:p>
          <a:p>
            <a:pPr>
              <a:lnSpc>
                <a:spcPct val="85000"/>
              </a:lnSpc>
            </a:pPr>
            <a:r>
              <a:rPr lang="zh-CN" altLang="en-US" b="1" dirty="0" smtClean="0">
                <a:ea typeface="仿宋_GB2312" pitchFamily="1" charset="-122"/>
              </a:rPr>
              <a:t>即： </a:t>
            </a:r>
          </a:p>
          <a:p>
            <a:pPr>
              <a:lnSpc>
                <a:spcPct val="85000"/>
              </a:lnSpc>
            </a:pPr>
            <a:r>
              <a:rPr lang="zh-CN" altLang="en-US" b="1" dirty="0" smtClean="0">
                <a:ea typeface="仿宋_GB2312" pitchFamily="1" charset="-122"/>
              </a:rPr>
              <a:t> </a:t>
            </a:r>
            <a:r>
              <a:rPr lang="en-US" altLang="zh-CN" b="1" dirty="0" smtClean="0">
                <a:ea typeface="仿宋_GB2312" pitchFamily="1" charset="-122"/>
              </a:rPr>
              <a:t>0 -&gt;1</a:t>
            </a:r>
            <a:r>
              <a:rPr lang="zh-CN" altLang="en-US" b="1" dirty="0" smtClean="0">
                <a:ea typeface="仿宋_GB2312" pitchFamily="1" charset="-122"/>
              </a:rPr>
              <a:t>或</a:t>
            </a:r>
            <a:r>
              <a:rPr lang="en-US" altLang="zh-CN" b="1" dirty="0" smtClean="0">
                <a:ea typeface="仿宋_GB2312" pitchFamily="1" charset="-122"/>
              </a:rPr>
              <a:t>1-&gt;0 </a:t>
            </a:r>
            <a:r>
              <a:rPr lang="zh-CN" altLang="en-US" b="1" dirty="0" smtClean="0">
                <a:ea typeface="仿宋_GB2312" pitchFamily="1" charset="-122"/>
              </a:rPr>
              <a:t>必然是奇数步 </a:t>
            </a:r>
          </a:p>
          <a:p>
            <a:pPr>
              <a:lnSpc>
                <a:spcPct val="85000"/>
              </a:lnSpc>
            </a:pPr>
            <a:r>
              <a:rPr lang="zh-CN" altLang="en-US" b="1" dirty="0" smtClean="0">
                <a:ea typeface="仿宋_GB2312" pitchFamily="1" charset="-122"/>
              </a:rPr>
              <a:t> </a:t>
            </a:r>
            <a:r>
              <a:rPr lang="en-US" altLang="zh-CN" b="1" dirty="0" smtClean="0">
                <a:ea typeface="仿宋_GB2312" pitchFamily="1" charset="-122"/>
              </a:rPr>
              <a:t>0-&gt;0 </a:t>
            </a:r>
            <a:r>
              <a:rPr lang="zh-CN" altLang="en-US" b="1" dirty="0">
                <a:ea typeface="仿宋_GB2312" pitchFamily="1" charset="-122"/>
              </a:rPr>
              <a:t>或</a:t>
            </a:r>
            <a:r>
              <a:rPr lang="en-US" altLang="zh-CN" b="1" dirty="0" smtClean="0">
                <a:ea typeface="仿宋_GB2312" pitchFamily="1" charset="-122"/>
              </a:rPr>
              <a:t>1-&gt;1 </a:t>
            </a:r>
            <a:r>
              <a:rPr lang="zh-CN" altLang="en-US" b="1" dirty="0" smtClean="0">
                <a:ea typeface="仿宋_GB2312" pitchFamily="1" charset="-122"/>
              </a:rPr>
              <a:t>必然是偶数步</a:t>
            </a:r>
            <a:r>
              <a:rPr lang="zh-CN" altLang="en-US" b="1" dirty="0" smtClean="0"/>
              <a:t> </a:t>
            </a:r>
          </a:p>
        </p:txBody>
      </p:sp>
      <p:sp>
        <p:nvSpPr>
          <p:cNvPr id="29700" name="文本框 29699"/>
          <p:cNvSpPr txBox="1">
            <a:spLocks noChangeArrowheads="1"/>
          </p:cNvSpPr>
          <p:nvPr/>
        </p:nvSpPr>
        <p:spPr bwMode="auto">
          <a:xfrm>
            <a:off x="5292725" y="1342129"/>
            <a:ext cx="3024188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+mn-lt"/>
                <a:ea typeface="仿宋_GB2312" pitchFamily="1" charset="-122"/>
              </a:rPr>
              <a:t>结论：</a:t>
            </a:r>
          </a:p>
          <a:p>
            <a:pPr eaLnBrk="0" hangingPunct="0"/>
            <a:r>
              <a:rPr lang="zh-CN" altLang="en-US" sz="2400" b="1" dirty="0">
                <a:latin typeface="+mn-lt"/>
                <a:ea typeface="仿宋_GB2312" pitchFamily="1" charset="-122"/>
              </a:rPr>
              <a:t>所以当遇到从 </a:t>
            </a:r>
            <a:r>
              <a:rPr lang="en-US" altLang="zh-CN" sz="2400" b="1" dirty="0">
                <a:latin typeface="+mn-lt"/>
                <a:ea typeface="仿宋_GB2312" pitchFamily="1" charset="-122"/>
              </a:rPr>
              <a:t>0 </a:t>
            </a:r>
            <a:r>
              <a:rPr lang="zh-CN" altLang="en-US" sz="2400" b="1" dirty="0">
                <a:latin typeface="+mn-lt"/>
                <a:ea typeface="仿宋_GB2312" pitchFamily="1" charset="-122"/>
              </a:rPr>
              <a:t>走向 </a:t>
            </a:r>
            <a:r>
              <a:rPr lang="en-US" altLang="zh-CN" sz="2400" b="1" dirty="0">
                <a:latin typeface="+mn-lt"/>
                <a:ea typeface="仿宋_GB2312" pitchFamily="1" charset="-122"/>
              </a:rPr>
              <a:t>0 </a:t>
            </a:r>
            <a:r>
              <a:rPr lang="zh-CN" altLang="en-US" sz="2400" b="1" dirty="0">
                <a:latin typeface="+mn-lt"/>
                <a:ea typeface="仿宋_GB2312" pitchFamily="1" charset="-122"/>
              </a:rPr>
              <a:t>但是要求时间是奇数的，或者， 从 </a:t>
            </a:r>
            <a:r>
              <a:rPr lang="en-US" altLang="zh-CN" sz="2400" b="1" dirty="0">
                <a:latin typeface="+mn-lt"/>
                <a:ea typeface="仿宋_GB2312" pitchFamily="1" charset="-122"/>
              </a:rPr>
              <a:t>1 </a:t>
            </a:r>
            <a:r>
              <a:rPr lang="zh-CN" altLang="en-US" sz="2400" b="1" dirty="0">
                <a:latin typeface="+mn-lt"/>
                <a:ea typeface="仿宋_GB2312" pitchFamily="1" charset="-122"/>
              </a:rPr>
              <a:t>走向 </a:t>
            </a:r>
            <a:r>
              <a:rPr lang="en-US" altLang="zh-CN" sz="2400" b="1" dirty="0">
                <a:latin typeface="+mn-lt"/>
                <a:ea typeface="仿宋_GB2312" pitchFamily="1" charset="-122"/>
              </a:rPr>
              <a:t>0 </a:t>
            </a:r>
            <a:r>
              <a:rPr lang="zh-CN" altLang="en-US" sz="2400" b="1" dirty="0">
                <a:latin typeface="+mn-lt"/>
                <a:ea typeface="仿宋_GB2312" pitchFamily="1" charset="-122"/>
              </a:rPr>
              <a:t>但是要求时间是偶数的 都可以直接判断不可达！</a:t>
            </a:r>
            <a:endParaRPr lang="zh-CN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0340998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  <p:bldP spid="297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sz="2800" b="1" dirty="0"/>
              <a:t> </a:t>
            </a:r>
            <a:r>
              <a:rPr lang="zh-CN" altLang="en-US" sz="2800" b="1" dirty="0" smtClean="0"/>
              <a:t>    广度</a:t>
            </a:r>
            <a:r>
              <a:rPr lang="zh-CN" altLang="en-US" sz="2800" b="1" dirty="0"/>
              <a:t>和深度优先搜索有一个很大的缺陷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就是他们都是在一个给定的状态空间中穷举。这在状态空间不大的情况下是很合适的算法，可是当状态空间十分大，且不预测的情况下就不可取了。他的效率实在太低，甚至不可完成。</a:t>
            </a:r>
          </a:p>
          <a:p>
            <a:r>
              <a:rPr lang="zh-CN" altLang="en-US" sz="2800" b="1" dirty="0"/>
              <a:t>	</a:t>
            </a:r>
          </a:p>
          <a:p>
            <a:r>
              <a:rPr lang="zh-CN" altLang="en-US" sz="2800" b="1" dirty="0"/>
              <a:t>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剪枝！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350462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/>
              <a:t>    算法</a:t>
            </a:r>
            <a:r>
              <a:rPr lang="zh-CN" altLang="en-US" b="1" dirty="0"/>
              <a:t>中最基本和常用的是搜索，这里要说的是，有些初学者在学习这些搜索基本算法是不太注意剪枝，这是十分不可取的，因为所有搜索的题目给你的测试用例都不会有很大的规模，你往往察觉不出程序运行的时间问题，但是真正的测试数据一定能过滤出那些没有剪枝的算法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	实际上参赛选手基本上都会使用常用的搜索算法，题目的区分度往往就是建立在诸如剪枝之类的优化上了。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912883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520" y="188640"/>
            <a:ext cx="8305800" cy="6984776"/>
          </a:xfrm>
        </p:spPr>
        <p:txBody>
          <a:bodyPr vert="horz"/>
          <a:lstStyle/>
          <a:p>
            <a:pPr>
              <a:lnSpc>
                <a:spcPct val="65000"/>
              </a:lnSpc>
            </a:pPr>
            <a:r>
              <a:rPr lang="en-US" altLang="zh-CN" sz="2200" b="1" dirty="0" err="1"/>
              <a:t>int</a:t>
            </a:r>
            <a:r>
              <a:rPr lang="en-US" altLang="zh-CN" sz="2200" b="1" dirty="0"/>
              <a:t> a[10], </a:t>
            </a:r>
            <a:r>
              <a:rPr lang="en-US" altLang="zh-CN" sz="2200" b="1" dirty="0" smtClean="0"/>
              <a:t>flag[10</a:t>
            </a:r>
            <a:r>
              <a:rPr lang="en-US" altLang="zh-CN" sz="2200" b="1" dirty="0"/>
              <a:t>], </a:t>
            </a:r>
            <a:r>
              <a:rPr lang="en-US" altLang="zh-CN" sz="2200" b="1" dirty="0" smtClean="0"/>
              <a:t>n=3;</a:t>
            </a:r>
            <a:endParaRPr lang="en-US" altLang="zh-CN" sz="2200" b="1" dirty="0"/>
          </a:p>
          <a:p>
            <a:pPr>
              <a:lnSpc>
                <a:spcPct val="65000"/>
              </a:lnSpc>
            </a:pPr>
            <a:r>
              <a:rPr lang="en-US" altLang="zh-CN" sz="2200" b="1" dirty="0" smtClean="0"/>
              <a:t>void </a:t>
            </a:r>
            <a:r>
              <a:rPr lang="en-US" altLang="zh-CN" sz="2200" b="1" dirty="0" err="1"/>
              <a:t>dfs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step) //step</a:t>
            </a:r>
            <a:r>
              <a:rPr lang="zh-CN" altLang="en-US" sz="2200" b="1" dirty="0"/>
              <a:t>表示当前站在第几个盒子面前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{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if (step == n + 1)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{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++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</a:t>
            </a:r>
            <a:r>
              <a:rPr lang="en-US" altLang="zh-CN" sz="2200" b="1" dirty="0" smtClean="0"/>
              <a:t>	</a:t>
            </a:r>
            <a:r>
              <a:rPr lang="en-US" altLang="zh-CN" sz="2200" b="1" dirty="0" err="1" smtClean="0"/>
              <a:t>printf</a:t>
            </a:r>
            <a:r>
              <a:rPr lang="en-US" altLang="zh-CN" sz="2200" b="1" dirty="0"/>
              <a:t>("%d", 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]);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</a:t>
            </a:r>
            <a:r>
              <a:rPr lang="en-US" altLang="zh-CN" sz="2200" b="1" dirty="0" err="1" smtClean="0"/>
              <a:t>printf</a:t>
            </a:r>
            <a:r>
              <a:rPr lang="en-US" altLang="zh-CN" sz="2200" b="1" dirty="0"/>
              <a:t>("\n");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return;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}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++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{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if </a:t>
            </a:r>
            <a:r>
              <a:rPr lang="en-US" altLang="zh-CN" sz="2200" b="1" dirty="0" smtClean="0"/>
              <a:t>(flag[</a:t>
            </a:r>
            <a:r>
              <a:rPr lang="en-US" altLang="zh-CN" sz="2200" b="1" dirty="0" err="1" smtClean="0"/>
              <a:t>i</a:t>
            </a:r>
            <a:r>
              <a:rPr lang="en-US" altLang="zh-CN" sz="2200" b="1" dirty="0"/>
              <a:t>] == 0)  </a:t>
            </a:r>
            <a:r>
              <a:rPr lang="en-US" altLang="zh-CN" sz="2200" b="1" dirty="0" smtClean="0"/>
              <a:t>//flag[</a:t>
            </a:r>
            <a:r>
              <a:rPr lang="en-US" altLang="zh-CN" sz="2200" b="1" dirty="0" err="1" smtClean="0"/>
              <a:t>i</a:t>
            </a:r>
            <a:r>
              <a:rPr lang="en-US" altLang="zh-CN" sz="2200" b="1" dirty="0"/>
              <a:t>]</a:t>
            </a:r>
            <a:r>
              <a:rPr lang="zh-CN" altLang="en-US" sz="2200" b="1" dirty="0"/>
              <a:t>等于</a:t>
            </a:r>
            <a:r>
              <a:rPr lang="en-US" altLang="zh-CN" sz="2200" b="1" dirty="0"/>
              <a:t>0</a:t>
            </a:r>
            <a:r>
              <a:rPr lang="zh-CN" altLang="en-US" sz="2200" b="1" dirty="0"/>
              <a:t>表示</a:t>
            </a:r>
            <a:r>
              <a:rPr lang="en-US" altLang="zh-CN" sz="2200" b="1" dirty="0" err="1"/>
              <a:t>i</a:t>
            </a:r>
            <a:r>
              <a:rPr lang="zh-CN" altLang="en-US" sz="2200" b="1" dirty="0"/>
              <a:t>没发出去</a:t>
            </a:r>
          </a:p>
          <a:p>
            <a:pPr>
              <a:lnSpc>
                <a:spcPct val="65000"/>
              </a:lnSpc>
            </a:pPr>
            <a:r>
              <a:rPr lang="zh-CN" altLang="en-US" sz="2200" b="1" dirty="0"/>
              <a:t>		</a:t>
            </a:r>
            <a:r>
              <a:rPr lang="en-US" altLang="zh-CN" sz="2200" b="1" dirty="0"/>
              <a:t>{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	a[step] =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	</a:t>
            </a:r>
            <a:r>
              <a:rPr lang="en-US" altLang="zh-CN" sz="2200" b="1" dirty="0" smtClean="0"/>
              <a:t>flag[</a:t>
            </a:r>
            <a:r>
              <a:rPr lang="en-US" altLang="zh-CN" sz="2200" b="1" dirty="0" err="1" smtClean="0"/>
              <a:t>i</a:t>
            </a:r>
            <a:r>
              <a:rPr lang="en-US" altLang="zh-CN" sz="2200" b="1" dirty="0"/>
              <a:t>] = 1;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	</a:t>
            </a:r>
            <a:r>
              <a:rPr lang="en-US" altLang="zh-CN" sz="2200" b="1" dirty="0" err="1">
                <a:solidFill>
                  <a:srgbClr val="FF0000"/>
                </a:solidFill>
              </a:rPr>
              <a:t>dfs</a:t>
            </a:r>
            <a:r>
              <a:rPr lang="en-US" altLang="zh-CN" sz="2200" b="1" dirty="0">
                <a:solidFill>
                  <a:srgbClr val="FF0000"/>
                </a:solidFill>
              </a:rPr>
              <a:t>(step + 1);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>
                <a:solidFill>
                  <a:srgbClr val="FF0000"/>
                </a:solidFill>
              </a:rPr>
              <a:t>		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flag[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</a:rPr>
              <a:t>] = 0;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	}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}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	return;</a:t>
            </a:r>
          </a:p>
          <a:p>
            <a:pPr>
              <a:lnSpc>
                <a:spcPct val="65000"/>
              </a:lnSpc>
            </a:pPr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44366" y="1340768"/>
            <a:ext cx="2284017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+mn-lt"/>
              </a:rPr>
              <a:t>int</a:t>
            </a:r>
            <a:r>
              <a:rPr lang="en-US" altLang="zh-CN" sz="2400" b="1" dirty="0" smtClean="0">
                <a:latin typeface="+mn-lt"/>
              </a:rPr>
              <a:t> main()</a:t>
            </a:r>
          </a:p>
          <a:p>
            <a:r>
              <a:rPr lang="en-US" altLang="zh-CN" sz="2400" b="1" dirty="0" smtClean="0">
                <a:latin typeface="+mn-lt"/>
              </a:rPr>
              <a:t>{</a:t>
            </a:r>
          </a:p>
          <a:p>
            <a:r>
              <a:rPr lang="en-US" altLang="zh-CN" sz="2400" b="1" dirty="0" smtClean="0">
                <a:latin typeface="+mn-lt"/>
              </a:rPr>
              <a:t>    </a:t>
            </a:r>
            <a:r>
              <a:rPr lang="en-US" altLang="zh-CN" sz="2400" b="1" dirty="0" err="1" smtClean="0">
                <a:latin typeface="+mn-lt"/>
              </a:rPr>
              <a:t>dfs</a:t>
            </a:r>
            <a:r>
              <a:rPr lang="en-US" altLang="zh-CN" sz="2400" b="1" dirty="0" smtClean="0">
                <a:latin typeface="+mn-lt"/>
              </a:rPr>
              <a:t>(1);</a:t>
            </a:r>
          </a:p>
          <a:p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return 0;</a:t>
            </a:r>
          </a:p>
          <a:p>
            <a:r>
              <a:rPr lang="en-US" altLang="zh-CN" sz="2400" b="1" dirty="0">
                <a:latin typeface="+mn-lt"/>
              </a:rPr>
              <a:t>}</a:t>
            </a:r>
            <a:endParaRPr lang="zh-CN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122224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985295" y="200462"/>
            <a:ext cx="2663825" cy="319472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b="1" dirty="0" err="1" smtClean="0"/>
              <a:t>dfs</a:t>
            </a:r>
            <a:r>
              <a:rPr lang="en-US" altLang="zh-CN" sz="1800" b="1" dirty="0" smtClean="0"/>
              <a:t>( 1 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{ </a:t>
            </a:r>
            <a:endParaRPr lang="en-US" altLang="zh-CN" sz="1800" b="1" dirty="0" smtClean="0"/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    for 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&lt;=3;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 if </a:t>
            </a:r>
            <a:r>
              <a:rPr lang="en-US" altLang="zh-CN" sz="1800" b="1" dirty="0" smtClean="0"/>
              <a:t>(flag[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== 0)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a[step]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 1;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dfs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(2);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flag[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] = 0;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return;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10742" y="1652602"/>
            <a:ext cx="2533066" cy="50167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 err="1">
                <a:latin typeface="+mn-lt"/>
              </a:rPr>
              <a:t>int</a:t>
            </a:r>
            <a:r>
              <a:rPr lang="en-US" altLang="zh-CN" sz="2000" b="1" dirty="0">
                <a:latin typeface="+mn-lt"/>
              </a:rPr>
              <a:t> a[10], </a:t>
            </a:r>
            <a:r>
              <a:rPr lang="en-US" altLang="zh-CN" sz="2000" b="1" dirty="0" smtClean="0">
                <a:latin typeface="+mn-lt"/>
              </a:rPr>
              <a:t>flag[10];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+mn-lt"/>
              </a:rPr>
              <a:t>void </a:t>
            </a:r>
            <a:r>
              <a:rPr lang="en-US" altLang="zh-CN" sz="2000" b="1" dirty="0" err="1">
                <a:latin typeface="+mn-lt"/>
              </a:rPr>
              <a:t>dfs</a:t>
            </a:r>
            <a:r>
              <a:rPr lang="en-US" altLang="zh-CN" sz="2000" b="1" dirty="0">
                <a:latin typeface="+mn-lt"/>
              </a:rPr>
              <a:t>(</a:t>
            </a:r>
            <a:r>
              <a:rPr lang="en-US" altLang="zh-CN" sz="2000" b="1" dirty="0" err="1">
                <a:latin typeface="+mn-lt"/>
              </a:rPr>
              <a:t>int</a:t>
            </a:r>
            <a:r>
              <a:rPr lang="en-US" altLang="zh-CN" sz="2000" b="1" dirty="0">
                <a:latin typeface="+mn-lt"/>
              </a:rPr>
              <a:t> step) </a:t>
            </a:r>
            <a:endParaRPr lang="en-US" altLang="zh-CN" sz="2000" b="1" dirty="0" smtClean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{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if </a:t>
            </a:r>
            <a:r>
              <a:rPr lang="en-US" altLang="zh-CN" sz="2000" b="1" dirty="0">
                <a:latin typeface="+mn-lt"/>
              </a:rPr>
              <a:t>(step == 4</a:t>
            </a:r>
            <a:r>
              <a:rPr lang="en-US" altLang="zh-CN" sz="2000" b="1" dirty="0" smtClean="0">
                <a:latin typeface="+mn-lt"/>
              </a:rPr>
              <a:t>)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</a:rPr>
              <a:t>//</a:t>
            </a:r>
            <a:r>
              <a:rPr lang="zh-CN" altLang="en-US" sz="2000" b="1" dirty="0" smtClean="0">
                <a:solidFill>
                  <a:srgbClr val="0000FF"/>
                </a:solidFill>
                <a:latin typeface="+mn-lt"/>
              </a:rPr>
              <a:t>输出解</a:t>
            </a:r>
            <a:endParaRPr lang="en-US" altLang="zh-CN" sz="2000" b="1" dirty="0">
              <a:solidFill>
                <a:srgbClr val="0000FF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   return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}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for </a:t>
            </a:r>
            <a:r>
              <a:rPr lang="en-US" altLang="zh-CN" sz="2000" b="1" dirty="0">
                <a:latin typeface="+mn-lt"/>
              </a:rPr>
              <a:t>(</a:t>
            </a:r>
            <a:r>
              <a:rPr lang="en-US" altLang="zh-CN" sz="2000" b="1" dirty="0" err="1" smtClean="0">
                <a:latin typeface="+mn-lt"/>
              </a:rPr>
              <a:t>i</a:t>
            </a:r>
            <a:r>
              <a:rPr lang="en-US" altLang="zh-CN" sz="2000" b="1" dirty="0" smtClean="0">
                <a:latin typeface="+mn-lt"/>
              </a:rPr>
              <a:t>=1</a:t>
            </a:r>
            <a:r>
              <a:rPr lang="en-US" altLang="zh-CN" sz="2000" b="1" dirty="0">
                <a:latin typeface="+mn-lt"/>
              </a:rPr>
              <a:t>; </a:t>
            </a:r>
            <a:r>
              <a:rPr lang="en-US" altLang="zh-CN" sz="2000" b="1" dirty="0" err="1" smtClean="0">
                <a:latin typeface="+mn-lt"/>
              </a:rPr>
              <a:t>i</a:t>
            </a:r>
            <a:r>
              <a:rPr lang="en-US" altLang="zh-CN" sz="2000" b="1" dirty="0" smtClean="0">
                <a:latin typeface="+mn-lt"/>
              </a:rPr>
              <a:t>&lt;=3; </a:t>
            </a:r>
            <a:r>
              <a:rPr lang="en-US" altLang="zh-CN" sz="2000" b="1" dirty="0">
                <a:latin typeface="+mn-lt"/>
              </a:rPr>
              <a:t>++</a:t>
            </a:r>
            <a:r>
              <a:rPr lang="en-US" altLang="zh-CN" sz="2000" b="1" dirty="0" err="1">
                <a:latin typeface="+mn-lt"/>
              </a:rPr>
              <a:t>i</a:t>
            </a:r>
            <a:r>
              <a:rPr lang="en-US" altLang="zh-CN" sz="2000" b="1" dirty="0">
                <a:latin typeface="+mn-l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{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    if (flag[</a:t>
            </a:r>
            <a:r>
              <a:rPr lang="en-US" altLang="zh-CN" sz="2000" b="1" dirty="0" err="1" smtClean="0">
                <a:latin typeface="+mn-lt"/>
              </a:rPr>
              <a:t>i</a:t>
            </a:r>
            <a:r>
              <a:rPr lang="en-US" altLang="zh-CN" sz="2000" b="1" dirty="0">
                <a:latin typeface="+mn-lt"/>
              </a:rPr>
              <a:t>] == </a:t>
            </a:r>
            <a:r>
              <a:rPr lang="en-US" altLang="zh-CN" sz="2000" b="1" dirty="0" smtClean="0">
                <a:latin typeface="+mn-lt"/>
              </a:rPr>
              <a:t>0)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   {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+mn-lt"/>
              </a:rPr>
              <a:t>	</a:t>
            </a:r>
            <a:r>
              <a:rPr lang="en-US" altLang="zh-CN" sz="2000" b="1" dirty="0" smtClean="0">
                <a:latin typeface="+mn-lt"/>
              </a:rPr>
              <a:t>a[step</a:t>
            </a:r>
            <a:r>
              <a:rPr lang="en-US" altLang="zh-CN" sz="2000" b="1" dirty="0">
                <a:latin typeface="+mn-lt"/>
              </a:rPr>
              <a:t>] = </a:t>
            </a:r>
            <a:r>
              <a:rPr lang="en-US" altLang="zh-CN" sz="2000" b="1" dirty="0" err="1">
                <a:latin typeface="+mn-lt"/>
              </a:rPr>
              <a:t>i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+mn-lt"/>
              </a:rPr>
              <a:t>	</a:t>
            </a:r>
            <a:r>
              <a:rPr lang="en-US" altLang="zh-CN" sz="2000" b="1" dirty="0" smtClean="0">
                <a:latin typeface="+mn-lt"/>
              </a:rPr>
              <a:t>flag[</a:t>
            </a:r>
            <a:r>
              <a:rPr lang="en-US" altLang="zh-CN" sz="2000" b="1" dirty="0" err="1" smtClean="0">
                <a:latin typeface="+mn-lt"/>
              </a:rPr>
              <a:t>i</a:t>
            </a:r>
            <a:r>
              <a:rPr lang="en-US" altLang="zh-CN" sz="2000" b="1" dirty="0">
                <a:latin typeface="+mn-lt"/>
              </a:rPr>
              <a:t>] = 1;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latin typeface="+mn-lt"/>
              </a:rPr>
              <a:t>	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</a:rPr>
              <a:t>dfs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(step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+ 1);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flag[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] = 0;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   }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}</a:t>
            </a:r>
            <a:endParaRPr lang="en-US" altLang="zh-CN" sz="20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    return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 smtClean="0">
                <a:latin typeface="+mn-lt"/>
              </a:rPr>
              <a:t>}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084639" y="201152"/>
            <a:ext cx="2663825" cy="319472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b="1" dirty="0" err="1" smtClean="0"/>
              <a:t>dfs</a:t>
            </a:r>
            <a:r>
              <a:rPr lang="en-US" altLang="zh-CN" sz="1800" b="1" dirty="0" smtClean="0"/>
              <a:t>( 2 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{ </a:t>
            </a:r>
            <a:endParaRPr lang="en-US" altLang="zh-CN" sz="1800" b="1" dirty="0" smtClean="0"/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    for 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&lt;=3;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 if </a:t>
            </a:r>
            <a:r>
              <a:rPr lang="en-US" altLang="zh-CN" sz="1800" b="1" dirty="0" smtClean="0"/>
              <a:t>(flag[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== 0)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a[step]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 1;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dfs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(3);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flag[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] = 0;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return;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84639" y="3495524"/>
            <a:ext cx="2663825" cy="319472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b="1" dirty="0" err="1" smtClean="0"/>
              <a:t>dfs</a:t>
            </a:r>
            <a:r>
              <a:rPr lang="en-US" altLang="zh-CN" sz="1800" b="1" dirty="0" smtClean="0"/>
              <a:t>( 3 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{ </a:t>
            </a:r>
            <a:endParaRPr lang="en-US" altLang="zh-CN" sz="1800" b="1" dirty="0" smtClean="0"/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    for 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&lt;=3; ++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 if </a:t>
            </a:r>
            <a:r>
              <a:rPr lang="en-US" altLang="zh-CN" sz="1800" b="1" dirty="0" smtClean="0"/>
              <a:t>(flag[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== 0)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a[step] =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flag[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/>
              <a:t>] = 1;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	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dfs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(4);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flag[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] = 0;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return;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003407" y="3495524"/>
            <a:ext cx="2663825" cy="1865126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b="1" dirty="0" err="1" smtClean="0"/>
              <a:t>dfs</a:t>
            </a:r>
            <a:r>
              <a:rPr lang="en-US" altLang="zh-CN" sz="1800" b="1" dirty="0" smtClean="0"/>
              <a:t>( 4 </a:t>
            </a:r>
            <a:r>
              <a:rPr lang="en-US" altLang="zh-CN" sz="1800" b="1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{ </a:t>
            </a:r>
            <a:endParaRPr lang="en-US" altLang="zh-CN" sz="1800" b="1" dirty="0" smtClean="0"/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    </a:t>
            </a:r>
            <a:r>
              <a:rPr lang="en-US" altLang="zh-CN" sz="1800" b="1" dirty="0"/>
              <a:t>if (step == 4)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</a:t>
            </a:r>
            <a:r>
              <a:rPr lang="en-US" altLang="zh-CN" sz="1800" b="1" dirty="0">
                <a:solidFill>
                  <a:srgbClr val="0000FF"/>
                </a:solidFill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</a:rPr>
              <a:t>输出解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   return;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   }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08842"/>
              </p:ext>
            </p:extLst>
          </p:nvPr>
        </p:nvGraphicFramePr>
        <p:xfrm>
          <a:off x="803920" y="232400"/>
          <a:ext cx="1745856" cy="4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52"/>
                <a:gridCol w="581952"/>
                <a:gridCol w="581952"/>
              </a:tblGrid>
              <a:tr h="459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06436"/>
              </p:ext>
            </p:extLst>
          </p:nvPr>
        </p:nvGraphicFramePr>
        <p:xfrm>
          <a:off x="803920" y="808464"/>
          <a:ext cx="1745856" cy="46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52"/>
                <a:gridCol w="581952"/>
                <a:gridCol w="581952"/>
              </a:tblGrid>
              <a:tr h="460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42670" y="232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latin typeface="+mn-lt"/>
              </a:rPr>
              <a:t>a</a:t>
            </a:r>
            <a:endParaRPr lang="zh-CN" altLang="en-US" sz="2000" b="1" i="1" dirty="0">
              <a:latin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9957" y="856178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latin typeface="+mn-lt"/>
              </a:rPr>
              <a:t>flag</a:t>
            </a:r>
            <a:endParaRPr lang="zh-CN" altLang="en-US" sz="2000" b="1" i="1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1950" y="1886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</a:rPr>
              <a:t>=</a:t>
            </a:r>
            <a:endParaRPr lang="zh-CN" altLang="en-US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85388" y="197932"/>
            <a:ext cx="429519" cy="360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071411" y="1886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</a:rPr>
              <a:t>=</a:t>
            </a:r>
            <a:endParaRPr lang="zh-CN" altLang="en-US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54849" y="197932"/>
            <a:ext cx="429519" cy="360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092280" y="349171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 smtClean="0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CN" b="1" i="1" dirty="0" smtClean="0">
                <a:solidFill>
                  <a:srgbClr val="0000FF"/>
                </a:solidFill>
                <a:latin typeface="+mn-lt"/>
              </a:rPr>
              <a:t>=</a:t>
            </a:r>
            <a:endParaRPr lang="zh-CN" altLang="en-US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75718" y="3501008"/>
            <a:ext cx="429519" cy="360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3776" y="206946"/>
            <a:ext cx="24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9070" y="295116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07830" y="824240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519611" y="197932"/>
            <a:ext cx="24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6675" y="295116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96675" y="824240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48620" y="3489218"/>
            <a:ext cx="2420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3</a:t>
            </a:r>
            <a:endParaRPr lang="zh-CN" altLang="en-US" b="1" dirty="0"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98053" y="295115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3</a:t>
            </a:r>
            <a:endParaRPr lang="zh-CN" altLang="en-US" b="1" dirty="0"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44747" y="824240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70208" y="863110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0</a:t>
            </a:r>
            <a:endParaRPr lang="zh-CN" altLang="en-US" b="1" dirty="0"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144599" y="840016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0</a:t>
            </a:r>
            <a:endParaRPr lang="zh-CN" altLang="en-US" b="1" dirty="0"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19612" y="197932"/>
            <a:ext cx="27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3</a:t>
            </a:r>
            <a:endParaRPr lang="zh-CN" altLang="en-US" b="1" dirty="0"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44451" y="832128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81394" y="849783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12299" y="874606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0</a:t>
            </a:r>
            <a:endParaRPr lang="zh-CN" altLang="en-US" b="1" dirty="0">
              <a:latin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137311" y="832128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0</a:t>
            </a:r>
            <a:endParaRPr lang="zh-CN" altLang="en-US" b="1" dirty="0">
              <a:latin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3297" y="847936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0</a:t>
            </a:r>
            <a:endParaRPr lang="zh-CN" altLang="en-US" b="1" dirty="0">
              <a:latin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572000" y="188640"/>
            <a:ext cx="242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554268" y="3503196"/>
            <a:ext cx="267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537792" y="198465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63910" y="3492808"/>
            <a:ext cx="2420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537792" y="3543665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07490" y="859975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085437" y="304408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98365" y="314233"/>
            <a:ext cx="263632" cy="33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23464" y="295115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3</a:t>
            </a:r>
            <a:endParaRPr lang="zh-CN" altLang="en-US" b="1" dirty="0">
              <a:latin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45025" y="307023"/>
            <a:ext cx="263632" cy="33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12299" y="281726"/>
            <a:ext cx="263632" cy="33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090709" y="324511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34967" y="287905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128739" y="299790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3992" y="314232"/>
            <a:ext cx="263632" cy="3310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56795" y="299635"/>
            <a:ext cx="26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95" y="11874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1        2        3</a:t>
            </a:r>
            <a:endParaRPr lang="zh-CN" altLang="en-US" b="1" dirty="0">
              <a:latin typeface="+mn-lt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2843808" y="1201460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75"/>
          <p:cNvCxnSpPr/>
          <p:nvPr/>
        </p:nvCxnSpPr>
        <p:spPr bwMode="auto">
          <a:xfrm flipV="1">
            <a:off x="3199427" y="2092016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/>
          <p:nvPr/>
        </p:nvCxnSpPr>
        <p:spPr bwMode="auto">
          <a:xfrm flipV="1">
            <a:off x="5797589" y="1197516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6300192" y="2104549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/>
          <p:nvPr/>
        </p:nvCxnSpPr>
        <p:spPr bwMode="auto">
          <a:xfrm flipV="1">
            <a:off x="5826831" y="4536989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 flipV="1">
            <a:off x="6156176" y="5365328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/>
          <p:nvPr/>
        </p:nvCxnSpPr>
        <p:spPr bwMode="auto">
          <a:xfrm flipV="1">
            <a:off x="6308576" y="5589240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箭头连接符 81"/>
          <p:cNvCxnSpPr/>
          <p:nvPr/>
        </p:nvCxnSpPr>
        <p:spPr bwMode="auto">
          <a:xfrm flipV="1">
            <a:off x="6304105" y="2296694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箭头连接符 82"/>
          <p:cNvCxnSpPr/>
          <p:nvPr/>
        </p:nvCxnSpPr>
        <p:spPr bwMode="auto">
          <a:xfrm flipV="1">
            <a:off x="5796136" y="1196752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/>
          <p:nvPr/>
        </p:nvCxnSpPr>
        <p:spPr bwMode="auto">
          <a:xfrm flipV="1">
            <a:off x="6302763" y="2102038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5820850" y="4542072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 flipV="1">
            <a:off x="6156176" y="5373216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 flipV="1">
            <a:off x="2661259" y="4054998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/>
          <p:nvPr/>
        </p:nvCxnSpPr>
        <p:spPr bwMode="auto">
          <a:xfrm flipV="1">
            <a:off x="6300192" y="5589240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/>
          <p:nvPr/>
        </p:nvCxnSpPr>
        <p:spPr bwMode="auto">
          <a:xfrm flipV="1">
            <a:off x="6299983" y="2299802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665375" y="4052708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188851" y="2311978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/>
          <p:nvPr/>
        </p:nvCxnSpPr>
        <p:spPr bwMode="auto">
          <a:xfrm flipV="1">
            <a:off x="2843808" y="1196752"/>
            <a:ext cx="648072" cy="7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9729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500"/>
                            </p:stCondLst>
                            <p:childTnLst>
                              <p:par>
                                <p:cTn id="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 autoUpdateAnimBg="0"/>
      <p:bldP spid="27" grpId="0" animBg="1" autoUpdateAnimBg="0"/>
      <p:bldP spid="28" grpId="0" animBg="1" autoUpdateAnimBg="0"/>
      <p:bldP spid="29" grpId="0" animBg="1" autoUpdateAnimBg="0"/>
      <p:bldP spid="8" grpId="0"/>
      <p:bldP spid="9" grpId="0" animBg="1"/>
      <p:bldP spid="40" grpId="0"/>
      <p:bldP spid="41" grpId="0" animBg="1"/>
      <p:bldP spid="42" grpId="0"/>
      <p:bldP spid="43" grpId="0" animBg="1"/>
      <p:bldP spid="10" grpId="0"/>
      <p:bldP spid="11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58" grpId="0" animBg="1"/>
      <p:bldP spid="70" grpId="0" animBg="1"/>
      <p:bldP spid="71" grpId="0" animBg="1"/>
      <p:bldP spid="73" grpId="0" animBg="1"/>
      <p:bldP spid="45" grpId="0" animBg="1"/>
      <p:bldP spid="57" grpId="0" animBg="1"/>
      <p:bldP spid="72" grpId="0" animBg="1"/>
      <p:bldP spid="46" grpId="0" animBg="1"/>
      <p:bldP spid="60" grpId="0" animBg="1"/>
      <p:bldP spid="59" grpId="0" animBg="1"/>
      <p:bldP spid="74" grpId="0" animBg="1"/>
      <p:bldP spid="75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深搜的框架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052736"/>
            <a:ext cx="8305800" cy="5329014"/>
          </a:xfrm>
        </p:spPr>
        <p:txBody>
          <a:bodyPr vert="horz"/>
          <a:lstStyle/>
          <a:p>
            <a:pPr>
              <a:lnSpc>
                <a:spcPct val="80000"/>
              </a:lnSpc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step)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判断边界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&lt;=n; ++) //</a:t>
            </a:r>
            <a:r>
              <a:rPr lang="zh-CN" altLang="en-US" b="1" dirty="0"/>
              <a:t>尝试每一种可能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	</a:t>
            </a:r>
            <a:r>
              <a:rPr lang="en-US" altLang="zh-CN" b="1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if</a:t>
            </a:r>
            <a:r>
              <a:rPr lang="zh-CN" altLang="en-US" b="1" dirty="0" smtClean="0"/>
              <a:t>（条件）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en-US" altLang="zh-CN" b="1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选择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dfs</a:t>
            </a:r>
            <a:r>
              <a:rPr lang="en-US" altLang="zh-CN" b="1" dirty="0" smtClean="0">
                <a:solidFill>
                  <a:srgbClr val="FF0000"/>
                </a:solidFill>
              </a:rPr>
              <a:t>(step </a:t>
            </a:r>
            <a:r>
              <a:rPr lang="en-US" altLang="zh-CN" b="1" dirty="0" smtClean="0">
                <a:solidFill>
                  <a:srgbClr val="FF0000"/>
                </a:solidFill>
              </a:rPr>
              <a:t>+ 1);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</a:rPr>
              <a:t>回退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/>
              <a:t>             }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	</a:t>
            </a:r>
            <a:r>
              <a:rPr lang="zh-CN" altLang="en-US" b="1" dirty="0" smtClean="0"/>
              <a:t>返回</a:t>
            </a:r>
            <a:endParaRPr lang="en-US" altLang="zh-CN" b="1" dirty="0" smtClean="0"/>
          </a:p>
          <a:p>
            <a:pPr>
              <a:lnSpc>
                <a:spcPct val="80000"/>
              </a:lnSpc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03832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61218"/>
            <a:ext cx="8458200" cy="508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</a:rPr>
              <a:t>糖果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04664"/>
            <a:ext cx="8305800" cy="4800600"/>
          </a:xfrm>
        </p:spPr>
        <p:txBody>
          <a:bodyPr vert="horz"/>
          <a:lstStyle/>
          <a:p>
            <a:r>
              <a:rPr lang="zh-CN" altLang="en-US" b="1" dirty="0" smtClean="0">
                <a:latin typeface="+mn-ea"/>
              </a:rPr>
              <a:t>  有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种糖果，编号为</a:t>
            </a:r>
            <a:r>
              <a:rPr lang="en-US" altLang="zh-CN" b="1" dirty="0" smtClean="0">
                <a:latin typeface="+mn-ea"/>
              </a:rPr>
              <a:t>1~4</a:t>
            </a:r>
            <a:r>
              <a:rPr lang="zh-CN" altLang="en-US" b="1" dirty="0" smtClean="0">
                <a:latin typeface="+mn-ea"/>
              </a:rPr>
              <a:t>。有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位小朋友，编号也为</a:t>
            </a:r>
            <a:r>
              <a:rPr lang="en-US" altLang="zh-CN" b="1" dirty="0" smtClean="0">
                <a:latin typeface="+mn-ea"/>
              </a:rPr>
              <a:t>1~4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位小朋友对糖果的喜欢情况用下面的数组表示。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表示喜欢，</a:t>
            </a:r>
            <a:r>
              <a:rPr lang="en-US" altLang="zh-CN" b="1" dirty="0" smtClean="0">
                <a:latin typeface="+mn-ea"/>
              </a:rPr>
              <a:t>0</a:t>
            </a:r>
            <a:r>
              <a:rPr lang="zh-CN" altLang="en-US" b="1" dirty="0" smtClean="0">
                <a:latin typeface="+mn-ea"/>
              </a:rPr>
              <a:t>表示不喜欢。请找出可行的分配方案，让大家皆大欢喜。</a:t>
            </a:r>
            <a:endParaRPr lang="zh-CN" altLang="en-US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6913" y="6284168"/>
            <a:ext cx="827087" cy="457200"/>
          </a:xfrm>
        </p:spPr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0183" y="3631664"/>
            <a:ext cx="48240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黑体" panose="02010609060101010101" pitchFamily="49" charset="-122"/>
              </a:rPr>
              <a:t>		 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en-US" altLang="zh-CN" b="1" dirty="0">
                <a:ea typeface="黑体" panose="02010609060101010101" pitchFamily="49" charset="-122"/>
              </a:rPr>
              <a:t>	 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r>
              <a:rPr lang="en-US" altLang="zh-CN" b="1" dirty="0">
                <a:ea typeface="黑体" panose="02010609060101010101" pitchFamily="49" charset="-122"/>
              </a:rPr>
              <a:t>	 </a:t>
            </a:r>
            <a:r>
              <a:rPr lang="en-US" altLang="zh-CN" b="1" dirty="0" smtClean="0">
                <a:ea typeface="黑体" panose="02010609060101010101" pitchFamily="49" charset="-122"/>
              </a:rPr>
              <a:t>3</a:t>
            </a:r>
            <a:r>
              <a:rPr lang="en-US" altLang="zh-CN" b="1" dirty="0">
                <a:ea typeface="黑体" panose="02010609060101010101" pitchFamily="49" charset="-122"/>
              </a:rPr>
              <a:t>	 </a:t>
            </a:r>
            <a:r>
              <a:rPr lang="en-US" altLang="zh-CN" b="1" dirty="0" smtClean="0">
                <a:ea typeface="黑体" panose="02010609060101010101" pitchFamily="49" charset="-122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   1</a:t>
            </a: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   2</a:t>
            </a:r>
            <a:endParaRPr lang="en-US" altLang="zh-CN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   3</a:t>
            </a:r>
            <a:endParaRPr lang="en-US" altLang="zh-CN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   4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>
            <p:extLst/>
          </p:nvPr>
        </p:nvGraphicFramePr>
        <p:xfrm>
          <a:off x="2767583" y="4164672"/>
          <a:ext cx="3571875" cy="2072640"/>
        </p:xfrm>
        <a:graphic>
          <a:graphicData uri="http://schemas.openxmlformats.org/drawingml/2006/table">
            <a:tbl>
              <a:tblPr/>
              <a:tblGrid>
                <a:gridCol w="893763"/>
                <a:gridCol w="893762"/>
                <a:gridCol w="890588"/>
                <a:gridCol w="893762"/>
              </a:tblGrid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81889" y="32129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糖    果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9672" y="4604935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小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朋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09028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836712"/>
            <a:ext cx="8305800" cy="5115272"/>
          </a:xfrm>
        </p:spPr>
        <p:txBody>
          <a:bodyPr vert="horz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分析：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用一个数组保存小朋友对各种糖果的喜欢情况：</a:t>
            </a: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like[5][5] = { { 0 }, { 0, 0, 1, 1, 0 }, { 0, 1, 1, 0, 1 }, { 0, 1, 0, 0, 1 }, { 0, 1, 0, 1, 0 }}; </a:t>
            </a:r>
            <a:r>
              <a:rPr lang="zh-CN" altLang="en-US" b="1" dirty="0" smtClean="0"/>
              <a:t>舍去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行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列。</a:t>
            </a:r>
            <a:endParaRPr lang="zh-CN" altLang="en-US" b="1" dirty="0"/>
          </a:p>
          <a:p>
            <a:r>
              <a:rPr lang="en-US" altLang="zh-CN" b="1" dirty="0"/>
              <a:t>2. </a:t>
            </a:r>
            <a:r>
              <a:rPr lang="zh-CN" altLang="en-US" b="1" dirty="0" smtClean="0"/>
              <a:t>用一个数组</a:t>
            </a:r>
            <a:r>
              <a:rPr lang="en-US" altLang="zh-CN" b="1" dirty="0" err="1"/>
              <a:t>int</a:t>
            </a:r>
            <a:r>
              <a:rPr lang="en-US" altLang="zh-CN" b="1" dirty="0"/>
              <a:t> candy[5] = { 0 </a:t>
            </a:r>
            <a:r>
              <a:rPr lang="en-US" altLang="zh-CN" b="1" dirty="0" smtClean="0"/>
              <a:t>};</a:t>
            </a:r>
            <a:r>
              <a:rPr lang="zh-CN" altLang="en-US" b="1" dirty="0" smtClean="0"/>
              <a:t>保存各种糖果的派发情况。若</a:t>
            </a:r>
            <a:r>
              <a:rPr lang="en-US" altLang="zh-CN" b="1" dirty="0" smtClean="0"/>
              <a:t>candy[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]=j,</a:t>
            </a:r>
            <a:r>
              <a:rPr lang="zh-CN" altLang="en-US" b="1" dirty="0" smtClean="0"/>
              <a:t>则表示第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种糖果给了第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位小朋友，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表示未派发。下标为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的元素舍去。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915509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520" y="404664"/>
            <a:ext cx="8784976" cy="5977086"/>
          </a:xfrm>
        </p:spPr>
        <p:txBody>
          <a:bodyPr vert="horz"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zh-CN" altLang="en-US" b="1" dirty="0"/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counter = 0;  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记录方案</a:t>
            </a:r>
            <a:r>
              <a:rPr lang="zh-CN" altLang="en-US" b="1" dirty="0" smtClean="0">
                <a:solidFill>
                  <a:srgbClr val="0000FF"/>
                </a:solidFill>
              </a:rPr>
              <a:t>数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记录小朋友对糖果的喜欢情况，舍掉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行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列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like[5][5] = { { 0 }, { 0, 0, 1, 1, 0 }, { 0, 1, 1, 0, 1 }, { 0, 1, </a:t>
            </a:r>
            <a:r>
              <a:rPr lang="en-US" altLang="zh-CN" b="1" dirty="0" smtClean="0"/>
              <a:t>0, </a:t>
            </a:r>
            <a:r>
              <a:rPr lang="en-US" altLang="zh-CN" b="1" dirty="0"/>
              <a:t>0, 1 }, { 0, 1, 0, 1, 0 }}; </a:t>
            </a:r>
            <a:endParaRPr lang="zh-CN" altLang="en-US" b="1" dirty="0"/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// </a:t>
            </a:r>
            <a:r>
              <a:rPr lang="zh-CN" altLang="en-US" b="1" dirty="0">
                <a:solidFill>
                  <a:srgbClr val="0000FF"/>
                </a:solidFill>
              </a:rPr>
              <a:t>记录哪种糖果给了哪位小朋友，舍掉下标为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的元素</a:t>
            </a:r>
            <a:r>
              <a:rPr lang="zh-CN" altLang="en-US" b="1" dirty="0" smtClean="0">
                <a:solidFill>
                  <a:srgbClr val="0000FF"/>
                </a:solidFill>
              </a:rPr>
              <a:t>。若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// candy[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]=j,</a:t>
            </a:r>
            <a:r>
              <a:rPr lang="zh-CN" altLang="en-US" b="1" dirty="0">
                <a:solidFill>
                  <a:srgbClr val="0000FF"/>
                </a:solidFill>
              </a:rPr>
              <a:t>则表示第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zh-CN" altLang="en-US" b="1" dirty="0">
                <a:solidFill>
                  <a:srgbClr val="0000FF"/>
                </a:solidFill>
              </a:rPr>
              <a:t>种糖果给了第</a:t>
            </a:r>
            <a:r>
              <a:rPr lang="en-US" altLang="zh-CN" b="1" dirty="0">
                <a:solidFill>
                  <a:srgbClr val="0000FF"/>
                </a:solidFill>
              </a:rPr>
              <a:t>j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</a:rPr>
              <a:t>小朋友，</a:t>
            </a:r>
            <a:r>
              <a:rPr lang="en-US" altLang="zh-CN" b="1" dirty="0" smtClean="0">
                <a:solidFill>
                  <a:srgbClr val="0000FF"/>
                </a:solidFill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</a:rPr>
              <a:t>表示未派发。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candy[5] = { </a:t>
            </a:r>
            <a:r>
              <a:rPr lang="en-US" altLang="zh-CN" b="1" dirty="0" smtClean="0"/>
              <a:t>0 };</a:t>
            </a:r>
            <a:endParaRPr lang="zh-CN" altLang="en-US" b="1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b="1" dirty="0" smtClean="0"/>
              <a:t>void </a:t>
            </a:r>
            <a:r>
              <a:rPr lang="en-US" altLang="zh-CN" b="1" dirty="0"/>
              <a:t>Distribute(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); </a:t>
            </a:r>
            <a:r>
              <a:rPr lang="en-US" altLang="zh-CN" b="1" dirty="0">
                <a:solidFill>
                  <a:srgbClr val="0000FF"/>
                </a:solidFill>
              </a:rPr>
              <a:t>//</a:t>
            </a:r>
            <a:r>
              <a:rPr lang="zh-CN" altLang="en-US" b="1" dirty="0">
                <a:solidFill>
                  <a:srgbClr val="0000FF"/>
                </a:solidFill>
              </a:rPr>
              <a:t>给第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zh-CN" altLang="en-US" b="1" dirty="0">
                <a:solidFill>
                  <a:srgbClr val="0000FF"/>
                </a:solidFill>
              </a:rPr>
              <a:t>人分糖果</a:t>
            </a: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main()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{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	Distribute(1);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	return 0;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b="1" dirty="0"/>
              <a:t>}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b="1" dirty="0" smtClean="0"/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18630"/>
      </p:ext>
    </p:extLst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504" y="188640"/>
            <a:ext cx="9217024" cy="6506294"/>
          </a:xfrm>
        </p:spPr>
        <p:txBody>
          <a:bodyPr vert="horz"/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void Distribute(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)  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给第</a:t>
            </a:r>
            <a:r>
              <a:rPr lang="en-US" altLang="zh-CN" sz="2200" b="1" dirty="0" err="1">
                <a:solidFill>
                  <a:srgbClr val="0000FF"/>
                </a:solidFill>
              </a:rPr>
              <a:t>i</a:t>
            </a:r>
            <a:r>
              <a:rPr lang="zh-CN" altLang="en-US" sz="2200" b="1" dirty="0">
                <a:solidFill>
                  <a:srgbClr val="0000FF"/>
                </a:solidFill>
              </a:rPr>
              <a:t>人派发糖果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j, k;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if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== 5)	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得到一种方案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</a:t>
            </a:r>
            <a:r>
              <a:rPr lang="en-US" altLang="zh-CN" sz="2200" b="1" dirty="0"/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counter++;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("</a:t>
            </a:r>
            <a:r>
              <a:rPr lang="zh-CN" altLang="en-US" sz="2200" b="1" dirty="0"/>
              <a:t>方案</a:t>
            </a:r>
            <a:r>
              <a:rPr lang="en-US" altLang="zh-CN" sz="2200" b="1" dirty="0"/>
              <a:t>%d</a:t>
            </a:r>
            <a:r>
              <a:rPr lang="zh-CN" altLang="en-US" sz="2200" b="1" dirty="0"/>
              <a:t>：</a:t>
            </a:r>
            <a:r>
              <a:rPr lang="en-US" altLang="zh-CN" sz="2200" b="1" dirty="0"/>
              <a:t>\n", counter);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for (k = 1; k &lt;= 4; k++)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	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("</a:t>
            </a:r>
            <a:r>
              <a:rPr lang="zh-CN" altLang="en-US" sz="2200" b="1" dirty="0"/>
              <a:t>第</a:t>
            </a:r>
            <a:r>
              <a:rPr lang="en-US" altLang="zh-CN" sz="2200" b="1" dirty="0"/>
              <a:t>%d</a:t>
            </a:r>
            <a:r>
              <a:rPr lang="zh-CN" altLang="en-US" sz="2200" b="1" dirty="0"/>
              <a:t>种糖果给第</a:t>
            </a:r>
            <a:r>
              <a:rPr lang="en-US" altLang="zh-CN" sz="2200" b="1" dirty="0"/>
              <a:t>%d</a:t>
            </a:r>
            <a:r>
              <a:rPr lang="zh-CN" altLang="en-US" sz="2200" b="1" dirty="0"/>
              <a:t>位小朋友</a:t>
            </a:r>
            <a:r>
              <a:rPr lang="en-US" altLang="zh-CN" sz="2200" b="1" dirty="0"/>
              <a:t>\n", k, candy[k]);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</a:t>
            </a:r>
            <a:r>
              <a:rPr lang="en-US" altLang="zh-CN" sz="2200" b="1" dirty="0" err="1"/>
              <a:t>printf</a:t>
            </a:r>
            <a:r>
              <a:rPr lang="en-US" altLang="zh-CN" sz="2200" b="1" dirty="0"/>
              <a:t>("\n");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return;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for (j = 1; j &lt;= 4; </a:t>
            </a:r>
            <a:r>
              <a:rPr lang="en-US" altLang="zh-CN" sz="2200" b="1" dirty="0" err="1"/>
              <a:t>j++</a:t>
            </a:r>
            <a:r>
              <a:rPr lang="en-US" altLang="zh-CN" sz="2200" b="1" dirty="0"/>
              <a:t>)   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对各种糖果进行考察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</a:t>
            </a:r>
            <a:r>
              <a:rPr lang="en-US" altLang="zh-CN" sz="2200" b="1" dirty="0"/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if (like[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][j] &amp;&amp; !candy[j])  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满足派发的条件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	</a:t>
            </a:r>
            <a:r>
              <a:rPr lang="en-US" altLang="zh-CN" sz="2200" b="1" dirty="0"/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		candy[j] =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	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将第</a:t>
            </a:r>
            <a:r>
              <a:rPr lang="en-US" altLang="zh-CN" sz="2200" b="1" dirty="0">
                <a:solidFill>
                  <a:srgbClr val="0000FF"/>
                </a:solidFill>
              </a:rPr>
              <a:t>j</a:t>
            </a:r>
            <a:r>
              <a:rPr lang="zh-CN" altLang="en-US" sz="2200" b="1" dirty="0">
                <a:solidFill>
                  <a:srgbClr val="0000FF"/>
                </a:solidFill>
              </a:rPr>
              <a:t>种糖果分给第</a:t>
            </a:r>
            <a:r>
              <a:rPr lang="en-US" altLang="zh-CN" sz="2200" b="1" dirty="0" err="1">
                <a:solidFill>
                  <a:srgbClr val="0000FF"/>
                </a:solidFill>
              </a:rPr>
              <a:t>i</a:t>
            </a:r>
            <a:r>
              <a:rPr lang="zh-CN" altLang="en-US" sz="2200" b="1" dirty="0">
                <a:solidFill>
                  <a:srgbClr val="0000FF"/>
                </a:solidFill>
              </a:rPr>
              <a:t>位小朋友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		</a:t>
            </a:r>
            <a:r>
              <a:rPr lang="en-US" altLang="zh-CN" sz="2200" b="1" dirty="0">
                <a:solidFill>
                  <a:srgbClr val="FF0000"/>
                </a:solidFill>
              </a:rPr>
              <a:t>Distribute(</a:t>
            </a:r>
            <a:r>
              <a:rPr lang="en-US" altLang="zh-CN" sz="2200" b="1" dirty="0" err="1">
                <a:solidFill>
                  <a:srgbClr val="FF0000"/>
                </a:solidFill>
              </a:rPr>
              <a:t>i</a:t>
            </a:r>
            <a:r>
              <a:rPr lang="en-US" altLang="zh-CN" sz="2200" b="1" dirty="0">
                <a:solidFill>
                  <a:srgbClr val="FF0000"/>
                </a:solidFill>
              </a:rPr>
              <a:t> + 1);</a:t>
            </a:r>
            <a:r>
              <a:rPr lang="en-US" altLang="zh-CN" sz="2200" b="1" dirty="0"/>
              <a:t>	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继续为第</a:t>
            </a:r>
            <a:r>
              <a:rPr lang="en-US" altLang="zh-CN" sz="2200" b="1" dirty="0">
                <a:solidFill>
                  <a:srgbClr val="0000FF"/>
                </a:solidFill>
              </a:rPr>
              <a:t>i+1</a:t>
            </a:r>
            <a:r>
              <a:rPr lang="zh-CN" altLang="en-US" sz="2200" b="1" dirty="0">
                <a:solidFill>
                  <a:srgbClr val="0000FF"/>
                </a:solidFill>
              </a:rPr>
              <a:t>位小朋友派发糖果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		</a:t>
            </a:r>
            <a:r>
              <a:rPr lang="en-US" altLang="zh-CN" sz="2200" b="1" dirty="0">
                <a:solidFill>
                  <a:srgbClr val="FF0000"/>
                </a:solidFill>
              </a:rPr>
              <a:t>candy[j] = 0;</a:t>
            </a:r>
            <a:r>
              <a:rPr lang="en-US" altLang="zh-CN" sz="2200" b="1" dirty="0"/>
              <a:t>	  </a:t>
            </a:r>
            <a:r>
              <a:rPr lang="en-US" altLang="zh-CN" sz="2200" b="1" dirty="0">
                <a:solidFill>
                  <a:srgbClr val="0000FF"/>
                </a:solidFill>
              </a:rPr>
              <a:t>//</a:t>
            </a:r>
            <a:r>
              <a:rPr lang="zh-CN" altLang="en-US" sz="2200" b="1" dirty="0">
                <a:solidFill>
                  <a:srgbClr val="0000FF"/>
                </a:solidFill>
              </a:rPr>
              <a:t>回溯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zh-CN" altLang="en-US" sz="2200" b="1" dirty="0"/>
              <a:t>		</a:t>
            </a:r>
            <a:r>
              <a:rPr lang="en-US" altLang="zh-CN" sz="2200" b="1" dirty="0"/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	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sz="2200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23870D-656D-45CB-8EC1-8110C5077B7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598930"/>
      </p:ext>
    </p:extLst>
  </p:cSld>
  <p:clrMapOvr>
    <a:masterClrMapping/>
  </p:clrMapOvr>
  <p:transition spd="slow">
    <p:cover dir="d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幻灯片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808000"/>
      </a:folHlink>
    </a:clrScheme>
    <a:fontScheme name="幻灯片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幻灯片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幻灯片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幻灯片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幻灯片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幻灯片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幻灯片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幻灯片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1280</Words>
  <Application>Microsoft Office PowerPoint</Application>
  <PresentationFormat>全屏显示(4:3)</PresentationFormat>
  <Paragraphs>351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Gungsuh</vt:lpstr>
      <vt:lpstr>仿宋_GB2312</vt:lpstr>
      <vt:lpstr>黑体</vt:lpstr>
      <vt:lpstr>楷体_GB2312</vt:lpstr>
      <vt:lpstr>宋体</vt:lpstr>
      <vt:lpstr>Arial</vt:lpstr>
      <vt:lpstr>Times New Roman</vt:lpstr>
      <vt:lpstr>Wingdings</vt:lpstr>
      <vt:lpstr>幻灯片模板</vt:lpstr>
      <vt:lpstr>   回溯、深搜   </vt:lpstr>
      <vt:lpstr>全排列问题</vt:lpstr>
      <vt:lpstr>PowerPoint 演示文稿</vt:lpstr>
      <vt:lpstr>PowerPoint 演示文稿</vt:lpstr>
      <vt:lpstr>深搜的框架</vt:lpstr>
      <vt:lpstr>分糖果</vt:lpstr>
      <vt:lpstr>PowerPoint 演示文稿</vt:lpstr>
      <vt:lpstr>PowerPoint 演示文稿</vt:lpstr>
      <vt:lpstr>PowerPoint 演示文稿</vt:lpstr>
      <vt:lpstr>PowerPoint 演示文稿</vt:lpstr>
      <vt:lpstr>八皇后问题 </vt:lpstr>
      <vt:lpstr>PowerPoint 演示文稿</vt:lpstr>
      <vt:lpstr>PowerPoint 演示文稿</vt:lpstr>
      <vt:lpstr>PowerPoint 演示文稿</vt:lpstr>
      <vt:lpstr>PowerPoint 演示文稿</vt:lpstr>
      <vt:lpstr>典型搜索——迷宫搜索</vt:lpstr>
      <vt:lpstr>HDU 1010  Tempter of the Bone</vt:lpstr>
      <vt:lpstr>要点分析</vt:lpstr>
      <vt:lpstr>剪枝条件？</vt:lpstr>
      <vt:lpstr>奇偶性剪枝</vt:lpstr>
      <vt:lpstr>注意</vt:lpstr>
      <vt:lpstr>注意</vt:lpstr>
    </vt:vector>
  </TitlesOfParts>
  <Company>深圳市斯尔顿科技有限公司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穷  举</dc:title>
  <dc:creator>wsz</dc:creator>
  <cp:lastModifiedBy>dell</cp:lastModifiedBy>
  <cp:revision>209</cp:revision>
  <dcterms:created xsi:type="dcterms:W3CDTF">2009-03-18T08:11:57Z</dcterms:created>
  <dcterms:modified xsi:type="dcterms:W3CDTF">2021-05-21T07:51:15Z</dcterms:modified>
</cp:coreProperties>
</file>