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90" r:id="rId32"/>
    <p:sldId id="292" r:id="rId3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4" autoAdjust="0"/>
  </p:normalViewPr>
  <p:slideViewPr>
    <p:cSldViewPr>
      <p:cViewPr varScale="1">
        <p:scale>
          <a:sx n="103" d="100"/>
          <a:sy n="103" d="100"/>
        </p:scale>
        <p:origin x="12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2923D-C916-4797-8A1F-750B45F17CCC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68A92-A44D-4EB4-9161-209A76E7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8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7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为什么是</a:t>
            </a:r>
            <a:r>
              <a:rPr lang="en-US" altLang="zh-CN" dirty="0" smtClean="0"/>
              <a:t>nm – </a:t>
            </a:r>
            <a:r>
              <a:rPr lang="zh-CN" altLang="en-US" dirty="0" smtClean="0"/>
              <a:t>正方，而不是</a:t>
            </a:r>
            <a:r>
              <a:rPr lang="en-US" altLang="zh-CN" dirty="0" smtClean="0"/>
              <a:t>(n+1)(m+1) – </a:t>
            </a:r>
            <a:r>
              <a:rPr lang="zh-CN" altLang="en-US" dirty="0" smtClean="0"/>
              <a:t>正方？</a:t>
            </a:r>
            <a:endParaRPr lang="en-US" altLang="zh-CN" dirty="0" smtClean="0"/>
          </a:p>
          <a:p>
            <a:r>
              <a:rPr lang="zh-CN" altLang="en-US" dirty="0" smtClean="0"/>
              <a:t>去掉与顶点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同行同列的点，共有</a:t>
            </a:r>
            <a:r>
              <a:rPr lang="en-US" altLang="zh-CN" dirty="0" smtClean="0"/>
              <a:t>n+m+1</a:t>
            </a:r>
            <a:r>
              <a:rPr lang="zh-CN" altLang="en-US" dirty="0" smtClean="0"/>
              <a:t>个，相当于只有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列、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最内层循环</a:t>
            </a:r>
            <a:r>
              <a:rPr lang="en-US" altLang="zh-CN" dirty="0" smtClean="0"/>
              <a:t>rep(j, n-a-b-c-d-e-f-g-h-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n-a-b-c-d-e-f-g-h-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的取值是唯一的，即</a:t>
            </a:r>
            <a:r>
              <a:rPr lang="en-US" altLang="zh-CN" dirty="0" smtClean="0"/>
              <a:t>j=n-a-b-c-d-e-f-g-h-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a+b+c+d+e+f+g+h+i+j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也就是说一定符合要求。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2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8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6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8A92-A44D-4EB4-9161-209A76E7291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0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E00C-A1ED-4DF0-B64C-D5AA29EE537F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8A47-BF45-4139-9E4F-79713C7F5B21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88480" y="6438900"/>
            <a:ext cx="2103120" cy="342900"/>
          </a:xfrm>
        </p:spPr>
        <p:txBody>
          <a:bodyPr lIns="0" tIns="0" rIns="0" bIns="0"/>
          <a:lstStyle>
            <a:lvl1pPr algn="r">
              <a:defRPr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D4122-63C6-4664-801F-F60D51D4FE7C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D2AF-B75B-46A4-8E2B-FCC84FCAD8B1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D871-86E6-49DA-AE23-1667CB4191F1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2884" y="672426"/>
            <a:ext cx="3838231" cy="4704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742" y="1751076"/>
            <a:ext cx="7784515" cy="43499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6196-7574-463E-9D62-092C1DF9CAD1}" type="datetime1">
              <a:rPr lang="en-US" altLang="zh-CN" smtClean="0"/>
              <a:t>4/2/2021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ogu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424" y="620480"/>
            <a:ext cx="1800000" cy="1800000"/>
          </a:xfrm>
          <a:custGeom>
            <a:avLst/>
            <a:gdLst/>
            <a:ahLst/>
            <a:cxnLst/>
            <a:rect l="l" t="t" r="r" b="b"/>
            <a:pathLst>
              <a:path w="1800000" h="1800000">
                <a:moveTo>
                  <a:pt x="899999" y="0"/>
                </a:moveTo>
                <a:lnTo>
                  <a:pt x="826185" y="2983"/>
                </a:lnTo>
                <a:lnTo>
                  <a:pt x="754015" y="11779"/>
                </a:lnTo>
                <a:lnTo>
                  <a:pt x="683719" y="26156"/>
                </a:lnTo>
                <a:lnTo>
                  <a:pt x="615530" y="45882"/>
                </a:lnTo>
                <a:lnTo>
                  <a:pt x="549679" y="70726"/>
                </a:lnTo>
                <a:lnTo>
                  <a:pt x="486398" y="100456"/>
                </a:lnTo>
                <a:lnTo>
                  <a:pt x="425918" y="134840"/>
                </a:lnTo>
                <a:lnTo>
                  <a:pt x="368471" y="173647"/>
                </a:lnTo>
                <a:lnTo>
                  <a:pt x="314289" y="216645"/>
                </a:lnTo>
                <a:lnTo>
                  <a:pt x="263603" y="263603"/>
                </a:lnTo>
                <a:lnTo>
                  <a:pt x="216646" y="314289"/>
                </a:lnTo>
                <a:lnTo>
                  <a:pt x="173647" y="368471"/>
                </a:lnTo>
                <a:lnTo>
                  <a:pt x="134840" y="425917"/>
                </a:lnTo>
                <a:lnTo>
                  <a:pt x="100456" y="486397"/>
                </a:lnTo>
                <a:lnTo>
                  <a:pt x="70726" y="549678"/>
                </a:lnTo>
                <a:lnTo>
                  <a:pt x="45882" y="615529"/>
                </a:lnTo>
                <a:lnTo>
                  <a:pt x="26156" y="683719"/>
                </a:lnTo>
                <a:lnTo>
                  <a:pt x="11779" y="754014"/>
                </a:lnTo>
                <a:lnTo>
                  <a:pt x="2983" y="826185"/>
                </a:lnTo>
                <a:lnTo>
                  <a:pt x="0" y="899999"/>
                </a:lnTo>
                <a:lnTo>
                  <a:pt x="2983" y="973813"/>
                </a:lnTo>
                <a:lnTo>
                  <a:pt x="11779" y="1045984"/>
                </a:lnTo>
                <a:lnTo>
                  <a:pt x="26156" y="1116279"/>
                </a:lnTo>
                <a:lnTo>
                  <a:pt x="45882" y="1184469"/>
                </a:lnTo>
                <a:lnTo>
                  <a:pt x="70726" y="1250320"/>
                </a:lnTo>
                <a:lnTo>
                  <a:pt x="100456" y="1313601"/>
                </a:lnTo>
                <a:lnTo>
                  <a:pt x="134840" y="1374081"/>
                </a:lnTo>
                <a:lnTo>
                  <a:pt x="173647" y="1431528"/>
                </a:lnTo>
                <a:lnTo>
                  <a:pt x="216646" y="1485710"/>
                </a:lnTo>
                <a:lnTo>
                  <a:pt x="263603" y="1536395"/>
                </a:lnTo>
                <a:lnTo>
                  <a:pt x="314289" y="1583353"/>
                </a:lnTo>
                <a:lnTo>
                  <a:pt x="368471" y="1626352"/>
                </a:lnTo>
                <a:lnTo>
                  <a:pt x="425918" y="1665159"/>
                </a:lnTo>
                <a:lnTo>
                  <a:pt x="486398" y="1699543"/>
                </a:lnTo>
                <a:lnTo>
                  <a:pt x="549679" y="1729273"/>
                </a:lnTo>
                <a:lnTo>
                  <a:pt x="615530" y="1754117"/>
                </a:lnTo>
                <a:lnTo>
                  <a:pt x="683719" y="1773843"/>
                </a:lnTo>
                <a:lnTo>
                  <a:pt x="754015" y="1788220"/>
                </a:lnTo>
                <a:lnTo>
                  <a:pt x="826185" y="1797016"/>
                </a:lnTo>
                <a:lnTo>
                  <a:pt x="899999" y="1800000"/>
                </a:lnTo>
                <a:lnTo>
                  <a:pt x="973813" y="1797016"/>
                </a:lnTo>
                <a:lnTo>
                  <a:pt x="1045984" y="1788220"/>
                </a:lnTo>
                <a:lnTo>
                  <a:pt x="1116280" y="1773843"/>
                </a:lnTo>
                <a:lnTo>
                  <a:pt x="1184469" y="1754117"/>
                </a:lnTo>
                <a:lnTo>
                  <a:pt x="1250320" y="1729273"/>
                </a:lnTo>
                <a:lnTo>
                  <a:pt x="1313601" y="1699543"/>
                </a:lnTo>
                <a:lnTo>
                  <a:pt x="1374081" y="1665159"/>
                </a:lnTo>
                <a:lnTo>
                  <a:pt x="1431528" y="1626352"/>
                </a:lnTo>
                <a:lnTo>
                  <a:pt x="1485710" y="1583353"/>
                </a:lnTo>
                <a:lnTo>
                  <a:pt x="1536396" y="1536395"/>
                </a:lnTo>
                <a:lnTo>
                  <a:pt x="1583354" y="1485710"/>
                </a:lnTo>
                <a:lnTo>
                  <a:pt x="1626352" y="1431528"/>
                </a:lnTo>
                <a:lnTo>
                  <a:pt x="1665159" y="1374081"/>
                </a:lnTo>
                <a:lnTo>
                  <a:pt x="1699544" y="1313601"/>
                </a:lnTo>
                <a:lnTo>
                  <a:pt x="1729274" y="1250320"/>
                </a:lnTo>
                <a:lnTo>
                  <a:pt x="1754117" y="1184469"/>
                </a:lnTo>
                <a:lnTo>
                  <a:pt x="1773844" y="1116279"/>
                </a:lnTo>
                <a:lnTo>
                  <a:pt x="1788221" y="1045984"/>
                </a:lnTo>
                <a:lnTo>
                  <a:pt x="1797017" y="973813"/>
                </a:lnTo>
                <a:lnTo>
                  <a:pt x="1800000" y="899999"/>
                </a:lnTo>
                <a:lnTo>
                  <a:pt x="1797017" y="826185"/>
                </a:lnTo>
                <a:lnTo>
                  <a:pt x="1788221" y="754014"/>
                </a:lnTo>
                <a:lnTo>
                  <a:pt x="1773844" y="683719"/>
                </a:lnTo>
                <a:lnTo>
                  <a:pt x="1754117" y="615529"/>
                </a:lnTo>
                <a:lnTo>
                  <a:pt x="1729274" y="549678"/>
                </a:lnTo>
                <a:lnTo>
                  <a:pt x="1699544" y="486397"/>
                </a:lnTo>
                <a:lnTo>
                  <a:pt x="1665159" y="425917"/>
                </a:lnTo>
                <a:lnTo>
                  <a:pt x="1626352" y="368471"/>
                </a:lnTo>
                <a:lnTo>
                  <a:pt x="1583354" y="314289"/>
                </a:lnTo>
                <a:lnTo>
                  <a:pt x="1536396" y="263603"/>
                </a:lnTo>
                <a:lnTo>
                  <a:pt x="1485710" y="216645"/>
                </a:lnTo>
                <a:lnTo>
                  <a:pt x="1431528" y="173647"/>
                </a:lnTo>
                <a:lnTo>
                  <a:pt x="1374081" y="134840"/>
                </a:lnTo>
                <a:lnTo>
                  <a:pt x="1313601" y="100456"/>
                </a:lnTo>
                <a:lnTo>
                  <a:pt x="1250320" y="70726"/>
                </a:lnTo>
                <a:lnTo>
                  <a:pt x="1184469" y="45882"/>
                </a:lnTo>
                <a:lnTo>
                  <a:pt x="1116280" y="26156"/>
                </a:lnTo>
                <a:lnTo>
                  <a:pt x="1045984" y="11779"/>
                </a:lnTo>
                <a:lnTo>
                  <a:pt x="973813" y="2983"/>
                </a:lnTo>
                <a:lnTo>
                  <a:pt x="89999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" name="object 3"/>
          <p:cNvSpPr/>
          <p:nvPr/>
        </p:nvSpPr>
        <p:spPr>
          <a:xfrm>
            <a:off x="2546250" y="2474836"/>
            <a:ext cx="899999" cy="899999"/>
          </a:xfrm>
          <a:custGeom>
            <a:avLst/>
            <a:gdLst/>
            <a:ahLst/>
            <a:cxnLst/>
            <a:rect l="l" t="t" r="r" b="b"/>
            <a:pathLst>
              <a:path w="899999" h="899999">
                <a:moveTo>
                  <a:pt x="450000" y="0"/>
                </a:moveTo>
                <a:lnTo>
                  <a:pt x="377007" y="5889"/>
                </a:lnTo>
                <a:lnTo>
                  <a:pt x="307765" y="22941"/>
                </a:lnTo>
                <a:lnTo>
                  <a:pt x="243199" y="50228"/>
                </a:lnTo>
                <a:lnTo>
                  <a:pt x="184235" y="86823"/>
                </a:lnTo>
                <a:lnTo>
                  <a:pt x="131801" y="131801"/>
                </a:lnTo>
                <a:lnTo>
                  <a:pt x="86823" y="184235"/>
                </a:lnTo>
                <a:lnTo>
                  <a:pt x="50228" y="243198"/>
                </a:lnTo>
                <a:lnTo>
                  <a:pt x="22941" y="307764"/>
                </a:lnTo>
                <a:lnTo>
                  <a:pt x="5889" y="377006"/>
                </a:lnTo>
                <a:lnTo>
                  <a:pt x="0" y="449999"/>
                </a:lnTo>
                <a:lnTo>
                  <a:pt x="1491" y="486906"/>
                </a:lnTo>
                <a:lnTo>
                  <a:pt x="13078" y="558139"/>
                </a:lnTo>
                <a:lnTo>
                  <a:pt x="35363" y="625159"/>
                </a:lnTo>
                <a:lnTo>
                  <a:pt x="67420" y="687040"/>
                </a:lnTo>
                <a:lnTo>
                  <a:pt x="108322" y="742854"/>
                </a:lnTo>
                <a:lnTo>
                  <a:pt x="157144" y="791676"/>
                </a:lnTo>
                <a:lnTo>
                  <a:pt x="212959" y="832579"/>
                </a:lnTo>
                <a:lnTo>
                  <a:pt x="274839" y="864636"/>
                </a:lnTo>
                <a:lnTo>
                  <a:pt x="341859" y="886921"/>
                </a:lnTo>
                <a:lnTo>
                  <a:pt x="413093" y="898507"/>
                </a:lnTo>
                <a:lnTo>
                  <a:pt x="450000" y="899999"/>
                </a:lnTo>
                <a:lnTo>
                  <a:pt x="486907" y="898507"/>
                </a:lnTo>
                <a:lnTo>
                  <a:pt x="558140" y="886921"/>
                </a:lnTo>
                <a:lnTo>
                  <a:pt x="625160" y="864636"/>
                </a:lnTo>
                <a:lnTo>
                  <a:pt x="687040" y="832579"/>
                </a:lnTo>
                <a:lnTo>
                  <a:pt x="742854" y="791676"/>
                </a:lnTo>
                <a:lnTo>
                  <a:pt x="791676" y="742854"/>
                </a:lnTo>
                <a:lnTo>
                  <a:pt x="832579" y="687040"/>
                </a:lnTo>
                <a:lnTo>
                  <a:pt x="864636" y="625159"/>
                </a:lnTo>
                <a:lnTo>
                  <a:pt x="886921" y="558139"/>
                </a:lnTo>
                <a:lnTo>
                  <a:pt x="898507" y="486906"/>
                </a:lnTo>
                <a:lnTo>
                  <a:pt x="899999" y="449999"/>
                </a:lnTo>
                <a:lnTo>
                  <a:pt x="898507" y="413092"/>
                </a:lnTo>
                <a:lnTo>
                  <a:pt x="886921" y="341859"/>
                </a:lnTo>
                <a:lnTo>
                  <a:pt x="864636" y="274839"/>
                </a:lnTo>
                <a:lnTo>
                  <a:pt x="832579" y="212958"/>
                </a:lnTo>
                <a:lnTo>
                  <a:pt x="791676" y="157144"/>
                </a:lnTo>
                <a:lnTo>
                  <a:pt x="742854" y="108322"/>
                </a:lnTo>
                <a:lnTo>
                  <a:pt x="687040" y="67420"/>
                </a:lnTo>
                <a:lnTo>
                  <a:pt x="625160" y="35363"/>
                </a:lnTo>
                <a:lnTo>
                  <a:pt x="558140" y="13078"/>
                </a:lnTo>
                <a:lnTo>
                  <a:pt x="486907" y="1491"/>
                </a:lnTo>
                <a:lnTo>
                  <a:pt x="45000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3844380" y="2327989"/>
            <a:ext cx="287987" cy="287993"/>
          </a:xfrm>
          <a:custGeom>
            <a:avLst/>
            <a:gdLst/>
            <a:ahLst/>
            <a:cxnLst/>
            <a:rect l="l" t="t" r="r" b="b"/>
            <a:pathLst>
              <a:path w="287987" h="287993">
                <a:moveTo>
                  <a:pt x="143467" y="0"/>
                </a:moveTo>
                <a:lnTo>
                  <a:pt x="100784" y="6593"/>
                </a:lnTo>
                <a:lnTo>
                  <a:pt x="63227" y="24762"/>
                </a:lnTo>
                <a:lnTo>
                  <a:pt x="32738" y="52566"/>
                </a:lnTo>
                <a:lnTo>
                  <a:pt x="11259" y="88061"/>
                </a:lnTo>
                <a:lnTo>
                  <a:pt x="731" y="129308"/>
                </a:lnTo>
                <a:lnTo>
                  <a:pt x="0" y="145607"/>
                </a:lnTo>
                <a:lnTo>
                  <a:pt x="891" y="160190"/>
                </a:lnTo>
                <a:lnTo>
                  <a:pt x="11775" y="201094"/>
                </a:lnTo>
                <a:lnTo>
                  <a:pt x="33523" y="236242"/>
                </a:lnTo>
                <a:lnTo>
                  <a:pt x="64269" y="263718"/>
                </a:lnTo>
                <a:lnTo>
                  <a:pt x="102151" y="281607"/>
                </a:lnTo>
                <a:lnTo>
                  <a:pt x="145303" y="287993"/>
                </a:lnTo>
                <a:lnTo>
                  <a:pt x="159912" y="287129"/>
                </a:lnTo>
                <a:lnTo>
                  <a:pt x="200894" y="276303"/>
                </a:lnTo>
                <a:lnTo>
                  <a:pt x="236115" y="254597"/>
                </a:lnTo>
                <a:lnTo>
                  <a:pt x="263652" y="223895"/>
                </a:lnTo>
                <a:lnTo>
                  <a:pt x="281584" y="186082"/>
                </a:lnTo>
                <a:lnTo>
                  <a:pt x="287987" y="143044"/>
                </a:lnTo>
                <a:lnTo>
                  <a:pt x="287155" y="128404"/>
                </a:lnTo>
                <a:lnTo>
                  <a:pt x="276401" y="87327"/>
                </a:lnTo>
                <a:lnTo>
                  <a:pt x="254745" y="52017"/>
                </a:lnTo>
                <a:lnTo>
                  <a:pt x="224097" y="24406"/>
                </a:lnTo>
                <a:lnTo>
                  <a:pt x="186368" y="6423"/>
                </a:lnTo>
                <a:lnTo>
                  <a:pt x="143467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" name="object 5"/>
          <p:cNvSpPr/>
          <p:nvPr/>
        </p:nvSpPr>
        <p:spPr>
          <a:xfrm>
            <a:off x="5094003" y="0"/>
            <a:ext cx="4049996" cy="4049990"/>
          </a:xfrm>
          <a:custGeom>
            <a:avLst/>
            <a:gdLst/>
            <a:ahLst/>
            <a:cxnLst/>
            <a:rect l="l" t="t" r="r" b="b"/>
            <a:pathLst>
              <a:path w="4049996" h="4049990">
                <a:moveTo>
                  <a:pt x="0" y="2"/>
                </a:moveTo>
                <a:lnTo>
                  <a:pt x="13394" y="331764"/>
                </a:lnTo>
                <a:lnTo>
                  <a:pt x="52885" y="656161"/>
                </a:lnTo>
                <a:lnTo>
                  <a:pt x="117435" y="972149"/>
                </a:lnTo>
                <a:lnTo>
                  <a:pt x="206005" y="1278690"/>
                </a:lnTo>
                <a:lnTo>
                  <a:pt x="317559" y="1574743"/>
                </a:lnTo>
                <a:lnTo>
                  <a:pt x="451057" y="1859269"/>
                </a:lnTo>
                <a:lnTo>
                  <a:pt x="605462" y="2131227"/>
                </a:lnTo>
                <a:lnTo>
                  <a:pt x="779736" y="2389579"/>
                </a:lnTo>
                <a:lnTo>
                  <a:pt x="972841" y="2633284"/>
                </a:lnTo>
                <a:lnTo>
                  <a:pt x="1183740" y="2861303"/>
                </a:lnTo>
                <a:lnTo>
                  <a:pt x="1411393" y="3072595"/>
                </a:lnTo>
                <a:lnTo>
                  <a:pt x="1654763" y="3266122"/>
                </a:lnTo>
                <a:lnTo>
                  <a:pt x="1912813" y="3440843"/>
                </a:lnTo>
                <a:lnTo>
                  <a:pt x="2184504" y="3595718"/>
                </a:lnTo>
                <a:lnTo>
                  <a:pt x="2468798" y="3729709"/>
                </a:lnTo>
                <a:lnTo>
                  <a:pt x="2764658" y="3841774"/>
                </a:lnTo>
                <a:lnTo>
                  <a:pt x="3071044" y="3930875"/>
                </a:lnTo>
                <a:lnTo>
                  <a:pt x="3386921" y="3995972"/>
                </a:lnTo>
                <a:lnTo>
                  <a:pt x="3711249" y="4036024"/>
                </a:lnTo>
                <a:lnTo>
                  <a:pt x="4042990" y="4049993"/>
                </a:lnTo>
                <a:lnTo>
                  <a:pt x="4049996" y="2"/>
                </a:lnTo>
                <a:lnTo>
                  <a:pt x="0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" name="object 6"/>
          <p:cNvSpPr/>
          <p:nvPr/>
        </p:nvSpPr>
        <p:spPr>
          <a:xfrm>
            <a:off x="6018086" y="4379916"/>
            <a:ext cx="1" cy="1655762"/>
          </a:xfrm>
          <a:custGeom>
            <a:avLst/>
            <a:gdLst/>
            <a:ahLst/>
            <a:cxnLst/>
            <a:rect l="l" t="t" r="r" b="b"/>
            <a:pathLst>
              <a:path w="1" h="1655762">
                <a:moveTo>
                  <a:pt x="0" y="0"/>
                </a:moveTo>
                <a:lnTo>
                  <a:pt x="1" y="16557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7473164" y="5898147"/>
            <a:ext cx="1162615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" name="object 8"/>
          <p:cNvSpPr txBox="1"/>
          <p:nvPr/>
        </p:nvSpPr>
        <p:spPr>
          <a:xfrm>
            <a:off x="7315200" y="6390640"/>
            <a:ext cx="1530678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4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www</a:t>
            </a:r>
            <a:r>
              <a:rPr sz="1400" b="1" spc="-4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b="1" spc="-7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l</a:t>
            </a:r>
            <a:r>
              <a:rPr sz="1400" b="1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uogu</a:t>
            </a:r>
            <a:r>
              <a:rPr sz="1400" b="1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b="1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b="1" spc="-12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o</a:t>
            </a:r>
            <a:r>
              <a:rPr sz="1400" b="1" spc="-17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m</a:t>
            </a:r>
            <a:r>
              <a:rPr sz="1400" b="1" spc="-30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.</a:t>
            </a:r>
            <a:r>
              <a:rPr sz="1400" b="1" spc="-9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c</a:t>
            </a:r>
            <a:r>
              <a:rPr sz="1400" b="1" spc="-85" dirty="0" smtClean="0">
                <a:solidFill>
                  <a:srgbClr val="639FD6"/>
                </a:solidFill>
                <a:latin typeface="Microsoft JhengHei"/>
                <a:cs typeface="Microsoft JhengHei"/>
                <a:hlinkClick r:id="rId3"/>
              </a:rPr>
              <a:t>n</a:t>
            </a:r>
            <a:endParaRPr sz="1400" b="1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200" y="4885944"/>
            <a:ext cx="312420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 smtClean="0">
                <a:solidFill>
                  <a:srgbClr val="1F4E79"/>
                </a:solidFill>
                <a:latin typeface="微软雅黑"/>
                <a:cs typeface="微软雅黑"/>
              </a:rPr>
              <a:t>[</a:t>
            </a:r>
            <a:r>
              <a:rPr sz="3600" b="1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10</a:t>
            </a:r>
            <a:r>
              <a:rPr sz="3600" b="1" spc="-15" dirty="0" smtClean="0">
                <a:solidFill>
                  <a:srgbClr val="1F4E79"/>
                </a:solidFill>
                <a:latin typeface="微软雅黑"/>
                <a:cs typeface="微软雅黑"/>
              </a:rPr>
              <a:t>]</a:t>
            </a:r>
            <a:r>
              <a:rPr sz="3600" b="1" spc="-10" dirty="0" smtClean="0">
                <a:solidFill>
                  <a:srgbClr val="1F4E79"/>
                </a:solidFill>
                <a:latin typeface="微软雅黑"/>
                <a:cs typeface="微软雅黑"/>
              </a:rPr>
              <a:t> </a:t>
            </a:r>
            <a:r>
              <a:rPr sz="3600" b="1" spc="0" dirty="0" smtClean="0">
                <a:solidFill>
                  <a:srgbClr val="1F4E79"/>
                </a:solidFill>
                <a:latin typeface="微软雅黑"/>
                <a:cs typeface="微软雅黑"/>
              </a:rPr>
              <a:t>暴力枚举</a:t>
            </a:r>
            <a:endParaRPr sz="3600" b="1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3790" y="4622352"/>
            <a:ext cx="2311400" cy="1057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7200"/>
              </a:lnSpc>
            </a:pPr>
            <a:r>
              <a:rPr sz="1800" b="1" dirty="0" smtClean="0">
                <a:solidFill>
                  <a:srgbClr val="7F7F7F"/>
                </a:solidFill>
                <a:latin typeface="微软雅黑"/>
                <a:cs typeface="微软雅黑"/>
              </a:rPr>
              <a:t>深入浅出程序设计竞赛 第 </a:t>
            </a:r>
            <a:r>
              <a:rPr sz="1800" b="1" spc="-65" dirty="0" smtClean="0">
                <a:solidFill>
                  <a:srgbClr val="7F7F7F"/>
                </a:solidFill>
                <a:latin typeface="微软雅黑"/>
                <a:cs typeface="微软雅黑"/>
              </a:rPr>
              <a:t>2 部分 –</a:t>
            </a:r>
            <a:r>
              <a:rPr sz="1800" b="1" spc="5" dirty="0" smtClean="0">
                <a:solidFill>
                  <a:srgbClr val="7F7F7F"/>
                </a:solidFill>
                <a:latin typeface="微软雅黑"/>
                <a:cs typeface="微软雅黑"/>
              </a:rPr>
              <a:t> </a:t>
            </a:r>
            <a:r>
              <a:rPr sz="1800" b="1" spc="0" dirty="0" err="1" smtClean="0">
                <a:solidFill>
                  <a:srgbClr val="7F7F7F"/>
                </a:solidFill>
                <a:latin typeface="微软雅黑"/>
                <a:cs typeface="微软雅黑"/>
              </a:rPr>
              <a:t>初涉算法</a:t>
            </a:r>
            <a:endParaRPr sz="1800" b="1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-29850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048" y="1676400"/>
            <a:ext cx="7992552" cy="1595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开始枚举？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如果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1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就不再是左侧了，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才是左侧（左图）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如果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，那么无法构成长方形，退化为一根线段（中图）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只有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21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，才能正常构成长方形（右图）。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同理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5029835"/>
            <a:ext cx="7943067" cy="1294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29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所以，这样可以保证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不重复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地遍历所有的方形。 根据循环的范围可知，我们也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没有遗漏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任何的方形。 时间复杂度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O(𝑛</a:t>
            </a:r>
            <a:r>
              <a:rPr lang="en-US" sz="2250" b="1" spc="810" baseline="27777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𝑚</a:t>
            </a:r>
            <a:r>
              <a:rPr lang="en-US" sz="2250" b="1" spc="810" baseline="27777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-2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似乎有点慢。但是至少，答案正确了。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0018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3783926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" name="object 10"/>
          <p:cNvSpPr/>
          <p:nvPr/>
        </p:nvSpPr>
        <p:spPr>
          <a:xfrm>
            <a:off x="4087835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4391742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4695650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" name="object 13"/>
          <p:cNvSpPr/>
          <p:nvPr/>
        </p:nvSpPr>
        <p:spPr>
          <a:xfrm>
            <a:off x="4999559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" name="object 14"/>
          <p:cNvSpPr/>
          <p:nvPr/>
        </p:nvSpPr>
        <p:spPr>
          <a:xfrm>
            <a:off x="5303466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" name="object 15"/>
          <p:cNvSpPr/>
          <p:nvPr/>
        </p:nvSpPr>
        <p:spPr>
          <a:xfrm>
            <a:off x="5607375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" name="object 16"/>
          <p:cNvSpPr/>
          <p:nvPr/>
        </p:nvSpPr>
        <p:spPr>
          <a:xfrm>
            <a:off x="3480018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" name="object 17"/>
          <p:cNvSpPr/>
          <p:nvPr/>
        </p:nvSpPr>
        <p:spPr>
          <a:xfrm>
            <a:off x="3783926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8" name="object 18"/>
          <p:cNvSpPr/>
          <p:nvPr/>
        </p:nvSpPr>
        <p:spPr>
          <a:xfrm>
            <a:off x="4087835" y="3819148"/>
            <a:ext cx="265807" cy="264109"/>
          </a:xfrm>
          <a:custGeom>
            <a:avLst/>
            <a:gdLst/>
            <a:ahLst/>
            <a:cxnLst/>
            <a:rect l="l" t="t" r="r" b="b"/>
            <a:pathLst>
              <a:path w="265807" h="264109">
                <a:moveTo>
                  <a:pt x="0" y="264109"/>
                </a:moveTo>
                <a:lnTo>
                  <a:pt x="265807" y="264109"/>
                </a:lnTo>
                <a:lnTo>
                  <a:pt x="2658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9" name="object 19"/>
          <p:cNvSpPr/>
          <p:nvPr/>
        </p:nvSpPr>
        <p:spPr>
          <a:xfrm>
            <a:off x="4429842" y="3819148"/>
            <a:ext cx="265808" cy="264109"/>
          </a:xfrm>
          <a:custGeom>
            <a:avLst/>
            <a:gdLst/>
            <a:ahLst/>
            <a:cxnLst/>
            <a:rect l="l" t="t" r="r" b="b"/>
            <a:pathLst>
              <a:path w="265808" h="264109">
                <a:moveTo>
                  <a:pt x="0" y="264109"/>
                </a:moveTo>
                <a:lnTo>
                  <a:pt x="265808" y="264109"/>
                </a:lnTo>
                <a:lnTo>
                  <a:pt x="265808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0" name="object 20"/>
          <p:cNvSpPr/>
          <p:nvPr/>
        </p:nvSpPr>
        <p:spPr>
          <a:xfrm>
            <a:off x="4695650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1" name="object 21"/>
          <p:cNvSpPr/>
          <p:nvPr/>
        </p:nvSpPr>
        <p:spPr>
          <a:xfrm>
            <a:off x="4999559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2" name="object 22"/>
          <p:cNvSpPr/>
          <p:nvPr/>
        </p:nvSpPr>
        <p:spPr>
          <a:xfrm>
            <a:off x="5303466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3" name="object 23"/>
          <p:cNvSpPr/>
          <p:nvPr/>
        </p:nvSpPr>
        <p:spPr>
          <a:xfrm>
            <a:off x="5607375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4" name="object 24"/>
          <p:cNvSpPr/>
          <p:nvPr/>
        </p:nvSpPr>
        <p:spPr>
          <a:xfrm>
            <a:off x="3480018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5" name="object 25"/>
          <p:cNvSpPr/>
          <p:nvPr/>
        </p:nvSpPr>
        <p:spPr>
          <a:xfrm>
            <a:off x="3783926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6" name="object 26"/>
          <p:cNvSpPr/>
          <p:nvPr/>
        </p:nvSpPr>
        <p:spPr>
          <a:xfrm>
            <a:off x="4087835" y="4083258"/>
            <a:ext cx="265807" cy="264109"/>
          </a:xfrm>
          <a:custGeom>
            <a:avLst/>
            <a:gdLst/>
            <a:ahLst/>
            <a:cxnLst/>
            <a:rect l="l" t="t" r="r" b="b"/>
            <a:pathLst>
              <a:path w="265807" h="264109">
                <a:moveTo>
                  <a:pt x="0" y="264109"/>
                </a:moveTo>
                <a:lnTo>
                  <a:pt x="265807" y="264109"/>
                </a:lnTo>
                <a:lnTo>
                  <a:pt x="2658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7" name="object 27"/>
          <p:cNvSpPr/>
          <p:nvPr/>
        </p:nvSpPr>
        <p:spPr>
          <a:xfrm>
            <a:off x="4429842" y="4083258"/>
            <a:ext cx="265808" cy="264109"/>
          </a:xfrm>
          <a:custGeom>
            <a:avLst/>
            <a:gdLst/>
            <a:ahLst/>
            <a:cxnLst/>
            <a:rect l="l" t="t" r="r" b="b"/>
            <a:pathLst>
              <a:path w="265808" h="264109">
                <a:moveTo>
                  <a:pt x="0" y="264109"/>
                </a:moveTo>
                <a:lnTo>
                  <a:pt x="265808" y="264109"/>
                </a:lnTo>
                <a:lnTo>
                  <a:pt x="265808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8" name="object 28"/>
          <p:cNvSpPr/>
          <p:nvPr/>
        </p:nvSpPr>
        <p:spPr>
          <a:xfrm>
            <a:off x="4695650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29" name="object 29"/>
          <p:cNvSpPr/>
          <p:nvPr/>
        </p:nvSpPr>
        <p:spPr>
          <a:xfrm>
            <a:off x="4999559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0" name="object 30"/>
          <p:cNvSpPr/>
          <p:nvPr/>
        </p:nvSpPr>
        <p:spPr>
          <a:xfrm>
            <a:off x="5303466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1" name="object 31"/>
          <p:cNvSpPr/>
          <p:nvPr/>
        </p:nvSpPr>
        <p:spPr>
          <a:xfrm>
            <a:off x="5607375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2" name="object 32"/>
          <p:cNvSpPr/>
          <p:nvPr/>
        </p:nvSpPr>
        <p:spPr>
          <a:xfrm>
            <a:off x="3480018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3" name="object 33"/>
          <p:cNvSpPr/>
          <p:nvPr/>
        </p:nvSpPr>
        <p:spPr>
          <a:xfrm>
            <a:off x="3783926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4" name="object 34"/>
          <p:cNvSpPr/>
          <p:nvPr/>
        </p:nvSpPr>
        <p:spPr>
          <a:xfrm>
            <a:off x="4087835" y="4347369"/>
            <a:ext cx="265807" cy="264109"/>
          </a:xfrm>
          <a:custGeom>
            <a:avLst/>
            <a:gdLst/>
            <a:ahLst/>
            <a:cxnLst/>
            <a:rect l="l" t="t" r="r" b="b"/>
            <a:pathLst>
              <a:path w="265807" h="264109">
                <a:moveTo>
                  <a:pt x="0" y="264109"/>
                </a:moveTo>
                <a:lnTo>
                  <a:pt x="265807" y="264109"/>
                </a:lnTo>
                <a:lnTo>
                  <a:pt x="2658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5" name="object 35"/>
          <p:cNvSpPr/>
          <p:nvPr/>
        </p:nvSpPr>
        <p:spPr>
          <a:xfrm>
            <a:off x="4429842" y="4347369"/>
            <a:ext cx="265808" cy="264109"/>
          </a:xfrm>
          <a:custGeom>
            <a:avLst/>
            <a:gdLst/>
            <a:ahLst/>
            <a:cxnLst/>
            <a:rect l="l" t="t" r="r" b="b"/>
            <a:pathLst>
              <a:path w="265808" h="264109">
                <a:moveTo>
                  <a:pt x="0" y="264109"/>
                </a:moveTo>
                <a:lnTo>
                  <a:pt x="265808" y="264109"/>
                </a:lnTo>
                <a:lnTo>
                  <a:pt x="265808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6" name="object 36"/>
          <p:cNvSpPr/>
          <p:nvPr/>
        </p:nvSpPr>
        <p:spPr>
          <a:xfrm>
            <a:off x="4695650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7" name="object 37"/>
          <p:cNvSpPr/>
          <p:nvPr/>
        </p:nvSpPr>
        <p:spPr>
          <a:xfrm>
            <a:off x="4999559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8" name="object 38"/>
          <p:cNvSpPr/>
          <p:nvPr/>
        </p:nvSpPr>
        <p:spPr>
          <a:xfrm>
            <a:off x="5303466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9" name="object 39"/>
          <p:cNvSpPr/>
          <p:nvPr/>
        </p:nvSpPr>
        <p:spPr>
          <a:xfrm>
            <a:off x="5607375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0" name="object 40"/>
          <p:cNvSpPr/>
          <p:nvPr/>
        </p:nvSpPr>
        <p:spPr>
          <a:xfrm>
            <a:off x="3480018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1" name="object 41"/>
          <p:cNvSpPr/>
          <p:nvPr/>
        </p:nvSpPr>
        <p:spPr>
          <a:xfrm>
            <a:off x="3783926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2" name="object 42"/>
          <p:cNvSpPr/>
          <p:nvPr/>
        </p:nvSpPr>
        <p:spPr>
          <a:xfrm>
            <a:off x="4087835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3" name="object 43"/>
          <p:cNvSpPr/>
          <p:nvPr/>
        </p:nvSpPr>
        <p:spPr>
          <a:xfrm>
            <a:off x="4391742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4" name="object 44"/>
          <p:cNvSpPr/>
          <p:nvPr/>
        </p:nvSpPr>
        <p:spPr>
          <a:xfrm>
            <a:off x="4695650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5" name="object 45"/>
          <p:cNvSpPr/>
          <p:nvPr/>
        </p:nvSpPr>
        <p:spPr>
          <a:xfrm>
            <a:off x="4999559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6" name="object 46"/>
          <p:cNvSpPr/>
          <p:nvPr/>
        </p:nvSpPr>
        <p:spPr>
          <a:xfrm>
            <a:off x="5303466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7" name="object 47"/>
          <p:cNvSpPr/>
          <p:nvPr/>
        </p:nvSpPr>
        <p:spPr>
          <a:xfrm>
            <a:off x="5607375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8" name="object 48"/>
          <p:cNvSpPr/>
          <p:nvPr/>
        </p:nvSpPr>
        <p:spPr>
          <a:xfrm>
            <a:off x="3783926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9" name="object 49"/>
          <p:cNvSpPr/>
          <p:nvPr/>
        </p:nvSpPr>
        <p:spPr>
          <a:xfrm>
            <a:off x="408783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0" name="object 50"/>
          <p:cNvSpPr/>
          <p:nvPr/>
        </p:nvSpPr>
        <p:spPr>
          <a:xfrm>
            <a:off x="4391742" y="3548688"/>
            <a:ext cx="0" cy="264110"/>
          </a:xfrm>
          <a:custGeom>
            <a:avLst/>
            <a:gdLst/>
            <a:ahLst/>
            <a:cxnLst/>
            <a:rect l="l" t="t" r="r" b="b"/>
            <a:pathLst>
              <a:path h="264110">
                <a:moveTo>
                  <a:pt x="0" y="0"/>
                </a:moveTo>
                <a:lnTo>
                  <a:pt x="0" y="264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1" name="object 51"/>
          <p:cNvSpPr/>
          <p:nvPr/>
        </p:nvSpPr>
        <p:spPr>
          <a:xfrm>
            <a:off x="4391742" y="3812798"/>
            <a:ext cx="0" cy="805030"/>
          </a:xfrm>
          <a:custGeom>
            <a:avLst/>
            <a:gdLst/>
            <a:ahLst/>
            <a:cxnLst/>
            <a:rect l="l" t="t" r="r" b="b"/>
            <a:pathLst>
              <a:path h="805030">
                <a:moveTo>
                  <a:pt x="0" y="0"/>
                </a:moveTo>
                <a:lnTo>
                  <a:pt x="0" y="80503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2" name="object 52"/>
          <p:cNvSpPr/>
          <p:nvPr/>
        </p:nvSpPr>
        <p:spPr>
          <a:xfrm>
            <a:off x="4391742" y="4617828"/>
            <a:ext cx="0" cy="264110"/>
          </a:xfrm>
          <a:custGeom>
            <a:avLst/>
            <a:gdLst/>
            <a:ahLst/>
            <a:cxnLst/>
            <a:rect l="l" t="t" r="r" b="b"/>
            <a:pathLst>
              <a:path h="264110">
                <a:moveTo>
                  <a:pt x="0" y="0"/>
                </a:moveTo>
                <a:lnTo>
                  <a:pt x="0" y="264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3" name="object 53"/>
          <p:cNvSpPr/>
          <p:nvPr/>
        </p:nvSpPr>
        <p:spPr>
          <a:xfrm>
            <a:off x="4695650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4" name="object 54"/>
          <p:cNvSpPr/>
          <p:nvPr/>
        </p:nvSpPr>
        <p:spPr>
          <a:xfrm>
            <a:off x="4999558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5" name="object 55"/>
          <p:cNvSpPr/>
          <p:nvPr/>
        </p:nvSpPr>
        <p:spPr>
          <a:xfrm>
            <a:off x="5303466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6" name="object 56"/>
          <p:cNvSpPr/>
          <p:nvPr/>
        </p:nvSpPr>
        <p:spPr>
          <a:xfrm>
            <a:off x="560737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7" name="object 57"/>
          <p:cNvSpPr/>
          <p:nvPr/>
        </p:nvSpPr>
        <p:spPr>
          <a:xfrm>
            <a:off x="3473668" y="381914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8" name="object 58"/>
          <p:cNvSpPr/>
          <p:nvPr/>
        </p:nvSpPr>
        <p:spPr>
          <a:xfrm>
            <a:off x="3473668" y="408325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9" name="object 59"/>
          <p:cNvSpPr/>
          <p:nvPr/>
        </p:nvSpPr>
        <p:spPr>
          <a:xfrm>
            <a:off x="3473668" y="434736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0" name="object 60"/>
          <p:cNvSpPr/>
          <p:nvPr/>
        </p:nvSpPr>
        <p:spPr>
          <a:xfrm>
            <a:off x="3473668" y="461147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1" name="object 61"/>
          <p:cNvSpPr/>
          <p:nvPr/>
        </p:nvSpPr>
        <p:spPr>
          <a:xfrm>
            <a:off x="3480018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2" name="object 62"/>
          <p:cNvSpPr/>
          <p:nvPr/>
        </p:nvSpPr>
        <p:spPr>
          <a:xfrm>
            <a:off x="5911282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3" name="object 63"/>
          <p:cNvSpPr/>
          <p:nvPr/>
        </p:nvSpPr>
        <p:spPr>
          <a:xfrm>
            <a:off x="3473668" y="355503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4" name="object 64"/>
          <p:cNvSpPr/>
          <p:nvPr/>
        </p:nvSpPr>
        <p:spPr>
          <a:xfrm>
            <a:off x="3473668" y="487558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5" name="object 65"/>
          <p:cNvSpPr/>
          <p:nvPr/>
        </p:nvSpPr>
        <p:spPr>
          <a:xfrm>
            <a:off x="6216364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6" name="object 66"/>
          <p:cNvSpPr/>
          <p:nvPr/>
        </p:nvSpPr>
        <p:spPr>
          <a:xfrm>
            <a:off x="6520271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7" name="object 67"/>
          <p:cNvSpPr/>
          <p:nvPr/>
        </p:nvSpPr>
        <p:spPr>
          <a:xfrm>
            <a:off x="6824179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8" name="object 68"/>
          <p:cNvSpPr/>
          <p:nvPr/>
        </p:nvSpPr>
        <p:spPr>
          <a:xfrm>
            <a:off x="7128088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69" name="object 69"/>
          <p:cNvSpPr/>
          <p:nvPr/>
        </p:nvSpPr>
        <p:spPr>
          <a:xfrm>
            <a:off x="7431995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0" name="object 70"/>
          <p:cNvSpPr/>
          <p:nvPr/>
        </p:nvSpPr>
        <p:spPr>
          <a:xfrm>
            <a:off x="7735903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1" name="object 71"/>
          <p:cNvSpPr/>
          <p:nvPr/>
        </p:nvSpPr>
        <p:spPr>
          <a:xfrm>
            <a:off x="8039811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2" name="object 72"/>
          <p:cNvSpPr/>
          <p:nvPr/>
        </p:nvSpPr>
        <p:spPr>
          <a:xfrm>
            <a:off x="8343719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3" name="object 73"/>
          <p:cNvSpPr/>
          <p:nvPr/>
        </p:nvSpPr>
        <p:spPr>
          <a:xfrm>
            <a:off x="6216364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4" name="object 74"/>
          <p:cNvSpPr/>
          <p:nvPr/>
        </p:nvSpPr>
        <p:spPr>
          <a:xfrm>
            <a:off x="6520271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5" name="object 75"/>
          <p:cNvSpPr/>
          <p:nvPr/>
        </p:nvSpPr>
        <p:spPr>
          <a:xfrm>
            <a:off x="6824179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6" name="object 76"/>
          <p:cNvSpPr/>
          <p:nvPr/>
        </p:nvSpPr>
        <p:spPr>
          <a:xfrm>
            <a:off x="7128088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7" name="object 77"/>
          <p:cNvSpPr/>
          <p:nvPr/>
        </p:nvSpPr>
        <p:spPr>
          <a:xfrm>
            <a:off x="7431995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8" name="object 78"/>
          <p:cNvSpPr/>
          <p:nvPr/>
        </p:nvSpPr>
        <p:spPr>
          <a:xfrm>
            <a:off x="7735903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9" name="object 79"/>
          <p:cNvSpPr/>
          <p:nvPr/>
        </p:nvSpPr>
        <p:spPr>
          <a:xfrm>
            <a:off x="8039811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0" name="object 80"/>
          <p:cNvSpPr/>
          <p:nvPr/>
        </p:nvSpPr>
        <p:spPr>
          <a:xfrm>
            <a:off x="8343719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1" name="object 81"/>
          <p:cNvSpPr/>
          <p:nvPr/>
        </p:nvSpPr>
        <p:spPr>
          <a:xfrm>
            <a:off x="6216364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2" name="object 82"/>
          <p:cNvSpPr/>
          <p:nvPr/>
        </p:nvSpPr>
        <p:spPr>
          <a:xfrm>
            <a:off x="6520271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3" name="object 83"/>
          <p:cNvSpPr/>
          <p:nvPr/>
        </p:nvSpPr>
        <p:spPr>
          <a:xfrm>
            <a:off x="6824179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4" name="object 84"/>
          <p:cNvSpPr/>
          <p:nvPr/>
        </p:nvSpPr>
        <p:spPr>
          <a:xfrm>
            <a:off x="7128088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5" name="object 85"/>
          <p:cNvSpPr/>
          <p:nvPr/>
        </p:nvSpPr>
        <p:spPr>
          <a:xfrm>
            <a:off x="7431995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6" name="object 86"/>
          <p:cNvSpPr/>
          <p:nvPr/>
        </p:nvSpPr>
        <p:spPr>
          <a:xfrm>
            <a:off x="7735903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7" name="object 87"/>
          <p:cNvSpPr/>
          <p:nvPr/>
        </p:nvSpPr>
        <p:spPr>
          <a:xfrm>
            <a:off x="8039811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8" name="object 88"/>
          <p:cNvSpPr/>
          <p:nvPr/>
        </p:nvSpPr>
        <p:spPr>
          <a:xfrm>
            <a:off x="8343719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9" name="object 89"/>
          <p:cNvSpPr/>
          <p:nvPr/>
        </p:nvSpPr>
        <p:spPr>
          <a:xfrm>
            <a:off x="6216364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0" name="object 90"/>
          <p:cNvSpPr/>
          <p:nvPr/>
        </p:nvSpPr>
        <p:spPr>
          <a:xfrm>
            <a:off x="6520271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1" name="object 91"/>
          <p:cNvSpPr/>
          <p:nvPr/>
        </p:nvSpPr>
        <p:spPr>
          <a:xfrm>
            <a:off x="6824179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2" name="object 92"/>
          <p:cNvSpPr/>
          <p:nvPr/>
        </p:nvSpPr>
        <p:spPr>
          <a:xfrm>
            <a:off x="7128088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3" name="object 93"/>
          <p:cNvSpPr/>
          <p:nvPr/>
        </p:nvSpPr>
        <p:spPr>
          <a:xfrm>
            <a:off x="7431995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4" name="object 94"/>
          <p:cNvSpPr/>
          <p:nvPr/>
        </p:nvSpPr>
        <p:spPr>
          <a:xfrm>
            <a:off x="7735903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5" name="object 95"/>
          <p:cNvSpPr/>
          <p:nvPr/>
        </p:nvSpPr>
        <p:spPr>
          <a:xfrm>
            <a:off x="8039811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6" name="object 96"/>
          <p:cNvSpPr/>
          <p:nvPr/>
        </p:nvSpPr>
        <p:spPr>
          <a:xfrm>
            <a:off x="8343719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7" name="object 97"/>
          <p:cNvSpPr/>
          <p:nvPr/>
        </p:nvSpPr>
        <p:spPr>
          <a:xfrm>
            <a:off x="6216364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8" name="object 98"/>
          <p:cNvSpPr/>
          <p:nvPr/>
        </p:nvSpPr>
        <p:spPr>
          <a:xfrm>
            <a:off x="6520271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9" name="object 99"/>
          <p:cNvSpPr/>
          <p:nvPr/>
        </p:nvSpPr>
        <p:spPr>
          <a:xfrm>
            <a:off x="6824179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0" name="object 100"/>
          <p:cNvSpPr/>
          <p:nvPr/>
        </p:nvSpPr>
        <p:spPr>
          <a:xfrm>
            <a:off x="7128088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1" name="object 101"/>
          <p:cNvSpPr/>
          <p:nvPr/>
        </p:nvSpPr>
        <p:spPr>
          <a:xfrm>
            <a:off x="7431995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2" name="object 102"/>
          <p:cNvSpPr/>
          <p:nvPr/>
        </p:nvSpPr>
        <p:spPr>
          <a:xfrm>
            <a:off x="7735903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3" name="object 103"/>
          <p:cNvSpPr/>
          <p:nvPr/>
        </p:nvSpPr>
        <p:spPr>
          <a:xfrm>
            <a:off x="8039811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4" name="object 104"/>
          <p:cNvSpPr/>
          <p:nvPr/>
        </p:nvSpPr>
        <p:spPr>
          <a:xfrm>
            <a:off x="8343719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5" name="object 105"/>
          <p:cNvSpPr/>
          <p:nvPr/>
        </p:nvSpPr>
        <p:spPr>
          <a:xfrm>
            <a:off x="6520272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6" name="object 106"/>
          <p:cNvSpPr/>
          <p:nvPr/>
        </p:nvSpPr>
        <p:spPr>
          <a:xfrm>
            <a:off x="6824180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7" name="object 107"/>
          <p:cNvSpPr/>
          <p:nvPr/>
        </p:nvSpPr>
        <p:spPr>
          <a:xfrm>
            <a:off x="7128088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8" name="object 108"/>
          <p:cNvSpPr/>
          <p:nvPr/>
        </p:nvSpPr>
        <p:spPr>
          <a:xfrm>
            <a:off x="7431995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9" name="object 109"/>
          <p:cNvSpPr/>
          <p:nvPr/>
        </p:nvSpPr>
        <p:spPr>
          <a:xfrm>
            <a:off x="773590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0" name="object 110"/>
          <p:cNvSpPr/>
          <p:nvPr/>
        </p:nvSpPr>
        <p:spPr>
          <a:xfrm>
            <a:off x="8039812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1" name="object 111"/>
          <p:cNvSpPr/>
          <p:nvPr/>
        </p:nvSpPr>
        <p:spPr>
          <a:xfrm>
            <a:off x="8343720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2" name="object 112"/>
          <p:cNvSpPr/>
          <p:nvPr/>
        </p:nvSpPr>
        <p:spPr>
          <a:xfrm>
            <a:off x="6210014" y="381914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3" name="object 113"/>
          <p:cNvSpPr/>
          <p:nvPr/>
        </p:nvSpPr>
        <p:spPr>
          <a:xfrm>
            <a:off x="6210014" y="408325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4" name="object 114"/>
          <p:cNvSpPr/>
          <p:nvPr/>
        </p:nvSpPr>
        <p:spPr>
          <a:xfrm>
            <a:off x="6210014" y="434736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5" name="object 115"/>
          <p:cNvSpPr/>
          <p:nvPr/>
        </p:nvSpPr>
        <p:spPr>
          <a:xfrm>
            <a:off x="6210014" y="461147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6" name="object 116"/>
          <p:cNvSpPr/>
          <p:nvPr/>
        </p:nvSpPr>
        <p:spPr>
          <a:xfrm>
            <a:off x="621636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7" name="object 117"/>
          <p:cNvSpPr/>
          <p:nvPr/>
        </p:nvSpPr>
        <p:spPr>
          <a:xfrm>
            <a:off x="8647627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8" name="object 118"/>
          <p:cNvSpPr/>
          <p:nvPr/>
        </p:nvSpPr>
        <p:spPr>
          <a:xfrm>
            <a:off x="6210014" y="355503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9" name="object 119"/>
          <p:cNvSpPr/>
          <p:nvPr/>
        </p:nvSpPr>
        <p:spPr>
          <a:xfrm>
            <a:off x="6210014" y="487558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0" name="object 120"/>
          <p:cNvSpPr/>
          <p:nvPr/>
        </p:nvSpPr>
        <p:spPr>
          <a:xfrm>
            <a:off x="817204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1" name="object 121"/>
          <p:cNvSpPr/>
          <p:nvPr/>
        </p:nvSpPr>
        <p:spPr>
          <a:xfrm>
            <a:off x="1121112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2" name="object 122"/>
          <p:cNvSpPr/>
          <p:nvPr/>
        </p:nvSpPr>
        <p:spPr>
          <a:xfrm>
            <a:off x="1425021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3" name="object 123"/>
          <p:cNvSpPr/>
          <p:nvPr/>
        </p:nvSpPr>
        <p:spPr>
          <a:xfrm>
            <a:off x="1728928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4" name="object 124"/>
          <p:cNvSpPr/>
          <p:nvPr/>
        </p:nvSpPr>
        <p:spPr>
          <a:xfrm>
            <a:off x="2032836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5" name="object 125"/>
          <p:cNvSpPr/>
          <p:nvPr/>
        </p:nvSpPr>
        <p:spPr>
          <a:xfrm>
            <a:off x="2336745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6" name="object 126"/>
          <p:cNvSpPr/>
          <p:nvPr/>
        </p:nvSpPr>
        <p:spPr>
          <a:xfrm>
            <a:off x="2640652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7" name="object 127"/>
          <p:cNvSpPr/>
          <p:nvPr/>
        </p:nvSpPr>
        <p:spPr>
          <a:xfrm>
            <a:off x="2944560" y="355503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8" name="object 128"/>
          <p:cNvSpPr/>
          <p:nvPr/>
        </p:nvSpPr>
        <p:spPr>
          <a:xfrm>
            <a:off x="817204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9" name="object 129"/>
          <p:cNvSpPr/>
          <p:nvPr/>
        </p:nvSpPr>
        <p:spPr>
          <a:xfrm>
            <a:off x="1121112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0" name="object 130"/>
          <p:cNvSpPr/>
          <p:nvPr/>
        </p:nvSpPr>
        <p:spPr>
          <a:xfrm>
            <a:off x="1425021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1" name="object 131"/>
          <p:cNvSpPr/>
          <p:nvPr/>
        </p:nvSpPr>
        <p:spPr>
          <a:xfrm>
            <a:off x="1728928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2" name="object 132"/>
          <p:cNvSpPr/>
          <p:nvPr/>
        </p:nvSpPr>
        <p:spPr>
          <a:xfrm>
            <a:off x="2032836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3" name="object 133"/>
          <p:cNvSpPr/>
          <p:nvPr/>
        </p:nvSpPr>
        <p:spPr>
          <a:xfrm>
            <a:off x="2336745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4" name="object 134"/>
          <p:cNvSpPr/>
          <p:nvPr/>
        </p:nvSpPr>
        <p:spPr>
          <a:xfrm>
            <a:off x="2640652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5" name="object 135"/>
          <p:cNvSpPr/>
          <p:nvPr/>
        </p:nvSpPr>
        <p:spPr>
          <a:xfrm>
            <a:off x="2944560" y="381914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6" name="object 136"/>
          <p:cNvSpPr/>
          <p:nvPr/>
        </p:nvSpPr>
        <p:spPr>
          <a:xfrm>
            <a:off x="817204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7" name="object 137"/>
          <p:cNvSpPr/>
          <p:nvPr/>
        </p:nvSpPr>
        <p:spPr>
          <a:xfrm>
            <a:off x="1121112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8" name="object 138"/>
          <p:cNvSpPr/>
          <p:nvPr/>
        </p:nvSpPr>
        <p:spPr>
          <a:xfrm>
            <a:off x="1425021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9" name="object 139"/>
          <p:cNvSpPr/>
          <p:nvPr/>
        </p:nvSpPr>
        <p:spPr>
          <a:xfrm>
            <a:off x="1728928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0" name="object 140"/>
          <p:cNvSpPr/>
          <p:nvPr/>
        </p:nvSpPr>
        <p:spPr>
          <a:xfrm>
            <a:off x="2032836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1" name="object 141"/>
          <p:cNvSpPr/>
          <p:nvPr/>
        </p:nvSpPr>
        <p:spPr>
          <a:xfrm>
            <a:off x="2336745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2" name="object 142"/>
          <p:cNvSpPr/>
          <p:nvPr/>
        </p:nvSpPr>
        <p:spPr>
          <a:xfrm>
            <a:off x="2640652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3" name="object 143"/>
          <p:cNvSpPr/>
          <p:nvPr/>
        </p:nvSpPr>
        <p:spPr>
          <a:xfrm>
            <a:off x="2944560" y="408325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4" name="object 144"/>
          <p:cNvSpPr/>
          <p:nvPr/>
        </p:nvSpPr>
        <p:spPr>
          <a:xfrm>
            <a:off x="817204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5" name="object 145"/>
          <p:cNvSpPr/>
          <p:nvPr/>
        </p:nvSpPr>
        <p:spPr>
          <a:xfrm>
            <a:off x="1121112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6" name="object 146"/>
          <p:cNvSpPr/>
          <p:nvPr/>
        </p:nvSpPr>
        <p:spPr>
          <a:xfrm>
            <a:off x="1425021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7" name="object 147"/>
          <p:cNvSpPr/>
          <p:nvPr/>
        </p:nvSpPr>
        <p:spPr>
          <a:xfrm>
            <a:off x="1728928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8" name="object 148"/>
          <p:cNvSpPr/>
          <p:nvPr/>
        </p:nvSpPr>
        <p:spPr>
          <a:xfrm>
            <a:off x="2032836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9" name="object 149"/>
          <p:cNvSpPr/>
          <p:nvPr/>
        </p:nvSpPr>
        <p:spPr>
          <a:xfrm>
            <a:off x="2336745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0" name="object 150"/>
          <p:cNvSpPr/>
          <p:nvPr/>
        </p:nvSpPr>
        <p:spPr>
          <a:xfrm>
            <a:off x="2640652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1" name="object 151"/>
          <p:cNvSpPr/>
          <p:nvPr/>
        </p:nvSpPr>
        <p:spPr>
          <a:xfrm>
            <a:off x="2944560" y="4347369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2" name="object 152"/>
          <p:cNvSpPr/>
          <p:nvPr/>
        </p:nvSpPr>
        <p:spPr>
          <a:xfrm>
            <a:off x="817204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3" name="object 153"/>
          <p:cNvSpPr/>
          <p:nvPr/>
        </p:nvSpPr>
        <p:spPr>
          <a:xfrm>
            <a:off x="1121112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4" name="object 154"/>
          <p:cNvSpPr/>
          <p:nvPr/>
        </p:nvSpPr>
        <p:spPr>
          <a:xfrm>
            <a:off x="1425021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5" name="object 155"/>
          <p:cNvSpPr/>
          <p:nvPr/>
        </p:nvSpPr>
        <p:spPr>
          <a:xfrm>
            <a:off x="1728928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6" name="object 156"/>
          <p:cNvSpPr/>
          <p:nvPr/>
        </p:nvSpPr>
        <p:spPr>
          <a:xfrm>
            <a:off x="2032836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7" name="object 157"/>
          <p:cNvSpPr/>
          <p:nvPr/>
        </p:nvSpPr>
        <p:spPr>
          <a:xfrm>
            <a:off x="2336745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8" name="object 158"/>
          <p:cNvSpPr/>
          <p:nvPr/>
        </p:nvSpPr>
        <p:spPr>
          <a:xfrm>
            <a:off x="2640652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9" name="object 159"/>
          <p:cNvSpPr/>
          <p:nvPr/>
        </p:nvSpPr>
        <p:spPr>
          <a:xfrm>
            <a:off x="2944560" y="4611478"/>
            <a:ext cx="303907" cy="264109"/>
          </a:xfrm>
          <a:custGeom>
            <a:avLst/>
            <a:gdLst/>
            <a:ahLst/>
            <a:cxnLst/>
            <a:rect l="l" t="t" r="r" b="b"/>
            <a:pathLst>
              <a:path w="303907" h="264109">
                <a:moveTo>
                  <a:pt x="0" y="264109"/>
                </a:moveTo>
                <a:lnTo>
                  <a:pt x="303907" y="264109"/>
                </a:lnTo>
                <a:lnTo>
                  <a:pt x="303907" y="0"/>
                </a:lnTo>
                <a:lnTo>
                  <a:pt x="0" y="0"/>
                </a:lnTo>
                <a:lnTo>
                  <a:pt x="0" y="264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0" name="object 160"/>
          <p:cNvSpPr/>
          <p:nvPr/>
        </p:nvSpPr>
        <p:spPr>
          <a:xfrm>
            <a:off x="1121112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1" name="object 161"/>
          <p:cNvSpPr/>
          <p:nvPr/>
        </p:nvSpPr>
        <p:spPr>
          <a:xfrm>
            <a:off x="1425020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2" name="object 162"/>
          <p:cNvSpPr/>
          <p:nvPr/>
        </p:nvSpPr>
        <p:spPr>
          <a:xfrm>
            <a:off x="1728928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3" name="object 163"/>
          <p:cNvSpPr/>
          <p:nvPr/>
        </p:nvSpPr>
        <p:spPr>
          <a:xfrm>
            <a:off x="2032836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4" name="object 164"/>
          <p:cNvSpPr/>
          <p:nvPr/>
        </p:nvSpPr>
        <p:spPr>
          <a:xfrm>
            <a:off x="233674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5" name="object 165"/>
          <p:cNvSpPr/>
          <p:nvPr/>
        </p:nvSpPr>
        <p:spPr>
          <a:xfrm>
            <a:off x="2640652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6" name="object 166"/>
          <p:cNvSpPr/>
          <p:nvPr/>
        </p:nvSpPr>
        <p:spPr>
          <a:xfrm>
            <a:off x="2944560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7" name="object 167"/>
          <p:cNvSpPr/>
          <p:nvPr/>
        </p:nvSpPr>
        <p:spPr>
          <a:xfrm>
            <a:off x="810855" y="381914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8" name="object 168"/>
          <p:cNvSpPr/>
          <p:nvPr/>
        </p:nvSpPr>
        <p:spPr>
          <a:xfrm>
            <a:off x="810855" y="408325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9" name="object 169"/>
          <p:cNvSpPr/>
          <p:nvPr/>
        </p:nvSpPr>
        <p:spPr>
          <a:xfrm>
            <a:off x="810855" y="434736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0" name="object 170"/>
          <p:cNvSpPr/>
          <p:nvPr/>
        </p:nvSpPr>
        <p:spPr>
          <a:xfrm>
            <a:off x="810855" y="461147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1" name="object 171"/>
          <p:cNvSpPr/>
          <p:nvPr/>
        </p:nvSpPr>
        <p:spPr>
          <a:xfrm>
            <a:off x="817204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2" name="object 172"/>
          <p:cNvSpPr/>
          <p:nvPr/>
        </p:nvSpPr>
        <p:spPr>
          <a:xfrm>
            <a:off x="3248468" y="3548688"/>
            <a:ext cx="0" cy="1333250"/>
          </a:xfrm>
          <a:custGeom>
            <a:avLst/>
            <a:gdLst/>
            <a:ahLst/>
            <a:cxnLst/>
            <a:rect l="l" t="t" r="r" b="b"/>
            <a:pathLst>
              <a:path h="1333250">
                <a:moveTo>
                  <a:pt x="0" y="0"/>
                </a:moveTo>
                <a:lnTo>
                  <a:pt x="0" y="13332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3" name="object 173"/>
          <p:cNvSpPr/>
          <p:nvPr/>
        </p:nvSpPr>
        <p:spPr>
          <a:xfrm>
            <a:off x="810855" y="355503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4" name="object 174"/>
          <p:cNvSpPr/>
          <p:nvPr/>
        </p:nvSpPr>
        <p:spPr>
          <a:xfrm>
            <a:off x="810855" y="4875588"/>
            <a:ext cx="2443964" cy="0"/>
          </a:xfrm>
          <a:custGeom>
            <a:avLst/>
            <a:gdLst/>
            <a:ahLst/>
            <a:cxnLst/>
            <a:rect l="l" t="t" r="r" b="b"/>
            <a:pathLst>
              <a:path w="2443964">
                <a:moveTo>
                  <a:pt x="0" y="0"/>
                </a:moveTo>
                <a:lnTo>
                  <a:pt x="244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5" name="object 175"/>
          <p:cNvSpPr/>
          <p:nvPr/>
        </p:nvSpPr>
        <p:spPr>
          <a:xfrm>
            <a:off x="1680883" y="4025981"/>
            <a:ext cx="126897" cy="126867"/>
          </a:xfrm>
          <a:custGeom>
            <a:avLst/>
            <a:gdLst/>
            <a:ahLst/>
            <a:cxnLst/>
            <a:rect l="l" t="t" r="r" b="b"/>
            <a:pathLst>
              <a:path w="126897" h="126867">
                <a:moveTo>
                  <a:pt x="62469" y="0"/>
                </a:moveTo>
                <a:lnTo>
                  <a:pt x="23360" y="14265"/>
                </a:lnTo>
                <a:lnTo>
                  <a:pt x="1645" y="49035"/>
                </a:lnTo>
                <a:lnTo>
                  <a:pt x="0" y="63454"/>
                </a:lnTo>
                <a:lnTo>
                  <a:pt x="70" y="66474"/>
                </a:lnTo>
                <a:lnTo>
                  <a:pt x="15182" y="104384"/>
                </a:lnTo>
                <a:lnTo>
                  <a:pt x="50894" y="125302"/>
                </a:lnTo>
                <a:lnTo>
                  <a:pt x="65932" y="126867"/>
                </a:lnTo>
                <a:lnTo>
                  <a:pt x="79986" y="124734"/>
                </a:lnTo>
                <a:lnTo>
                  <a:pt x="113588" y="102015"/>
                </a:lnTo>
                <a:lnTo>
                  <a:pt x="126897" y="61649"/>
                </a:lnTo>
                <a:lnTo>
                  <a:pt x="124886" y="47460"/>
                </a:lnTo>
                <a:lnTo>
                  <a:pt x="102396" y="13488"/>
                </a:lnTo>
                <a:lnTo>
                  <a:pt x="624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6" name="object 176"/>
          <p:cNvSpPr/>
          <p:nvPr/>
        </p:nvSpPr>
        <p:spPr>
          <a:xfrm>
            <a:off x="1680883" y="4025981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7" name="object 177"/>
          <p:cNvSpPr/>
          <p:nvPr/>
        </p:nvSpPr>
        <p:spPr>
          <a:xfrm>
            <a:off x="4337308" y="4020223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62469" y="0"/>
                </a:moveTo>
                <a:lnTo>
                  <a:pt x="23360" y="14265"/>
                </a:lnTo>
                <a:lnTo>
                  <a:pt x="1645" y="49035"/>
                </a:lnTo>
                <a:lnTo>
                  <a:pt x="0" y="63454"/>
                </a:lnTo>
                <a:lnTo>
                  <a:pt x="70" y="66472"/>
                </a:lnTo>
                <a:lnTo>
                  <a:pt x="15182" y="104383"/>
                </a:lnTo>
                <a:lnTo>
                  <a:pt x="50892" y="125302"/>
                </a:lnTo>
                <a:lnTo>
                  <a:pt x="65930" y="126867"/>
                </a:lnTo>
                <a:lnTo>
                  <a:pt x="79984" y="124734"/>
                </a:lnTo>
                <a:lnTo>
                  <a:pt x="113586" y="102016"/>
                </a:lnTo>
                <a:lnTo>
                  <a:pt x="126896" y="61650"/>
                </a:lnTo>
                <a:lnTo>
                  <a:pt x="124885" y="47461"/>
                </a:lnTo>
                <a:lnTo>
                  <a:pt x="102395" y="13488"/>
                </a:lnTo>
                <a:lnTo>
                  <a:pt x="624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8" name="object 178"/>
          <p:cNvSpPr/>
          <p:nvPr/>
        </p:nvSpPr>
        <p:spPr>
          <a:xfrm>
            <a:off x="4337308" y="4020223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79" name="object 179"/>
          <p:cNvSpPr/>
          <p:nvPr/>
        </p:nvSpPr>
        <p:spPr>
          <a:xfrm>
            <a:off x="7064781" y="4020223"/>
            <a:ext cx="126897" cy="126867"/>
          </a:xfrm>
          <a:custGeom>
            <a:avLst/>
            <a:gdLst/>
            <a:ahLst/>
            <a:cxnLst/>
            <a:rect l="l" t="t" r="r" b="b"/>
            <a:pathLst>
              <a:path w="126897" h="126867">
                <a:moveTo>
                  <a:pt x="62469" y="0"/>
                </a:moveTo>
                <a:lnTo>
                  <a:pt x="23360" y="14265"/>
                </a:lnTo>
                <a:lnTo>
                  <a:pt x="1645" y="49035"/>
                </a:lnTo>
                <a:lnTo>
                  <a:pt x="0" y="63454"/>
                </a:lnTo>
                <a:lnTo>
                  <a:pt x="70" y="66474"/>
                </a:lnTo>
                <a:lnTo>
                  <a:pt x="15182" y="104384"/>
                </a:lnTo>
                <a:lnTo>
                  <a:pt x="50894" y="125302"/>
                </a:lnTo>
                <a:lnTo>
                  <a:pt x="65932" y="126867"/>
                </a:lnTo>
                <a:lnTo>
                  <a:pt x="79986" y="124734"/>
                </a:lnTo>
                <a:lnTo>
                  <a:pt x="113588" y="102015"/>
                </a:lnTo>
                <a:lnTo>
                  <a:pt x="126897" y="61649"/>
                </a:lnTo>
                <a:lnTo>
                  <a:pt x="124886" y="47460"/>
                </a:lnTo>
                <a:lnTo>
                  <a:pt x="102396" y="13488"/>
                </a:lnTo>
                <a:lnTo>
                  <a:pt x="624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80" name="object 180"/>
          <p:cNvSpPr/>
          <p:nvPr/>
        </p:nvSpPr>
        <p:spPr>
          <a:xfrm>
            <a:off x="7064781" y="4020223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81" name="灯片编号占位符 18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统计方形加强版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653463"/>
            <a:ext cx="7372641" cy="854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0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为了减少枚举量，可以考虑拆解问题，尝试解决简单问题。 例如，固定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其中一个顶点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，计算长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正方形个数。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4362450"/>
            <a:ext cx="8287042" cy="2343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350">
              <a:lnSpc>
                <a:spcPct val="131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以左图中的点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为例（左下角为原点）。 位于同一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对角线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（图中虚线）上所有点均可构成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正方形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除自身所在行列外，所有其它点均可与其构成</a:t>
            </a:r>
            <a:r>
              <a:rPr sz="21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长方形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；故直接得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长方形数为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sz="2100" b="1" spc="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1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正方形数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50"/>
              </a:lnSpc>
              <a:spcBef>
                <a:spcPts val="37"/>
              </a:spcBef>
            </a:pPr>
            <a:endParaRPr sz="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从右图可以看出，每一个长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正方形均被其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个顶点各计算一次。 </a:t>
            </a:r>
            <a:endParaRPr lang="en-US" sz="2100" b="1" spc="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500"/>
              </a:lnSpc>
            </a:pP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因此，最终答案需要</a:t>
            </a:r>
            <a:r>
              <a:rPr sz="21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609" y="2604296"/>
            <a:ext cx="4933950" cy="1545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53463"/>
            <a:ext cx="7780655" cy="854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0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斜线上的格点个数为多少呢？ 若顶点在长方形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，格点个数为长方形的短边长，即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727" y="4527397"/>
            <a:ext cx="7866073" cy="20258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否则，以顶点为界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份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。每份都这样计算，得到正方形个数：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min(x, y)+min(y, n-x)+min(n-x, m-y)+min(m-y, x)</a:t>
            </a:r>
          </a:p>
          <a:p>
            <a:pPr marL="12700">
              <a:lnSpc>
                <a:spcPct val="120000"/>
              </a:lnSpc>
            </a:pPr>
            <a:endParaRPr lang="en-US" sz="2100" b="1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后，可在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sz="2100" b="1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时间内计算答案，求和。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总时间复杂度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(nm)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直接优化掉一个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(nm)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8456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0562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2670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4776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6884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8991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1097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3205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8456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80562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22670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4776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6884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8991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1097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33205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8456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0562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22670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4776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06884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8991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1097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3205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38456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0562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670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4776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6884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8991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1097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3205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38456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80562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22670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4776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6884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8991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91097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33205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0563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22670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64777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06884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48991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91098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33205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2106" y="2928873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32106" y="322605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2106" y="352323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32106" y="382041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38456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75312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32106" y="263169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32106" y="411759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38456" y="263169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80562" y="2928873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22670" y="322605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64776" y="352323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06884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68689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10797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2903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95011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37117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79224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21332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63438" y="263169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6DCE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68689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10797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52903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95011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37117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79224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21332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63438" y="292887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68689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01466" y="3237566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</a:t>
            </a:r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5552903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95011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37117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6579224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921332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63438" y="322605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68689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10797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52903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95011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37117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79224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921332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63438" y="3523234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68689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10797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52903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95011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37117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79224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921332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63438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10796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2903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95010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37117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79224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21331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63438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62339" y="2928873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62339" y="322605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62339" y="352323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62339" y="382041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8689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605545" y="2625344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62339" y="263169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62339" y="4117594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52903" y="263169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95011" y="263169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297180"/>
                </a:moveTo>
                <a:lnTo>
                  <a:pt x="3421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52903" y="2928873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297180"/>
                </a:moveTo>
                <a:lnTo>
                  <a:pt x="3421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95011" y="2928873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10797" y="322605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297180"/>
                </a:moveTo>
                <a:lnTo>
                  <a:pt x="3421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37117" y="322605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68689" y="352323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297180"/>
                </a:moveTo>
                <a:lnTo>
                  <a:pt x="3421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79224" y="352323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21332" y="3820414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80">
                <a:moveTo>
                  <a:pt x="0" y="0"/>
                </a:moveTo>
                <a:lnTo>
                  <a:pt x="342107" y="297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74993" y="2568240"/>
            <a:ext cx="126896" cy="126866"/>
          </a:xfrm>
          <a:custGeom>
            <a:avLst/>
            <a:gdLst/>
            <a:ahLst/>
            <a:cxnLst/>
            <a:rect l="l" t="t" r="r" b="b"/>
            <a:pathLst>
              <a:path w="126896" h="126866">
                <a:moveTo>
                  <a:pt x="62470" y="0"/>
                </a:moveTo>
                <a:lnTo>
                  <a:pt x="23360" y="14264"/>
                </a:lnTo>
                <a:lnTo>
                  <a:pt x="1645" y="49034"/>
                </a:lnTo>
                <a:lnTo>
                  <a:pt x="0" y="63453"/>
                </a:lnTo>
                <a:lnTo>
                  <a:pt x="70" y="66470"/>
                </a:lnTo>
                <a:lnTo>
                  <a:pt x="15181" y="104381"/>
                </a:lnTo>
                <a:lnTo>
                  <a:pt x="50891" y="125301"/>
                </a:lnTo>
                <a:lnTo>
                  <a:pt x="65929" y="126866"/>
                </a:lnTo>
                <a:lnTo>
                  <a:pt x="79982" y="124733"/>
                </a:lnTo>
                <a:lnTo>
                  <a:pt x="113586" y="102016"/>
                </a:lnTo>
                <a:lnTo>
                  <a:pt x="126896" y="61651"/>
                </a:lnTo>
                <a:lnTo>
                  <a:pt x="124885" y="47462"/>
                </a:lnTo>
                <a:lnTo>
                  <a:pt x="102396" y="13488"/>
                </a:lnTo>
                <a:lnTo>
                  <a:pt x="6247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74993" y="2568240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838213" y="2872350"/>
            <a:ext cx="126897" cy="126867"/>
          </a:xfrm>
          <a:custGeom>
            <a:avLst/>
            <a:gdLst/>
            <a:ahLst/>
            <a:cxnLst/>
            <a:rect l="l" t="t" r="r" b="b"/>
            <a:pathLst>
              <a:path w="126897" h="126867">
                <a:moveTo>
                  <a:pt x="62469" y="0"/>
                </a:moveTo>
                <a:lnTo>
                  <a:pt x="23360" y="14265"/>
                </a:lnTo>
                <a:lnTo>
                  <a:pt x="1645" y="49035"/>
                </a:lnTo>
                <a:lnTo>
                  <a:pt x="0" y="63454"/>
                </a:lnTo>
                <a:lnTo>
                  <a:pt x="70" y="66474"/>
                </a:lnTo>
                <a:lnTo>
                  <a:pt x="15182" y="104384"/>
                </a:lnTo>
                <a:lnTo>
                  <a:pt x="50894" y="125302"/>
                </a:lnTo>
                <a:lnTo>
                  <a:pt x="65932" y="126867"/>
                </a:lnTo>
                <a:lnTo>
                  <a:pt x="79986" y="124734"/>
                </a:lnTo>
                <a:lnTo>
                  <a:pt x="113588" y="102015"/>
                </a:lnTo>
                <a:lnTo>
                  <a:pt x="126897" y="61649"/>
                </a:lnTo>
                <a:lnTo>
                  <a:pt x="124886" y="47460"/>
                </a:lnTo>
                <a:lnTo>
                  <a:pt x="102396" y="13488"/>
                </a:lnTo>
                <a:lnTo>
                  <a:pt x="624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38213" y="2872350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文本框 141"/>
          <p:cNvSpPr txBox="1"/>
          <p:nvPr/>
        </p:nvSpPr>
        <p:spPr>
          <a:xfrm>
            <a:off x="6303047" y="31539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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5957522" y="266540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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5451671" y="2672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</a:t>
            </a:r>
            <a:endParaRPr lang="zh-CN" altLang="en-US" dirty="0"/>
          </a:p>
        </p:txBody>
      </p:sp>
      <p:sp>
        <p:nvSpPr>
          <p:cNvPr id="145" name="object 88"/>
          <p:cNvSpPr/>
          <p:nvPr/>
        </p:nvSpPr>
        <p:spPr>
          <a:xfrm>
            <a:off x="1197105" y="5302233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</a:t>
            </a:r>
            <a:endParaRPr dirty="0"/>
          </a:p>
        </p:txBody>
      </p:sp>
      <p:sp>
        <p:nvSpPr>
          <p:cNvPr id="146" name="文本框 145"/>
          <p:cNvSpPr txBox="1"/>
          <p:nvPr/>
        </p:nvSpPr>
        <p:spPr>
          <a:xfrm>
            <a:off x="2429550" y="52694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</a:t>
            </a:r>
            <a:endParaRPr lang="zh-CN" altLang="en-US" dirty="0"/>
          </a:p>
        </p:txBody>
      </p:sp>
      <p:sp>
        <p:nvSpPr>
          <p:cNvPr id="147" name="文本框 146"/>
          <p:cNvSpPr txBox="1"/>
          <p:nvPr/>
        </p:nvSpPr>
        <p:spPr>
          <a:xfrm>
            <a:off x="3962400" y="5257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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04071" y="52134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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066800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2884" y="457200"/>
            <a:ext cx="3838231" cy="47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统计方形加强版</a:t>
            </a:r>
            <a:endParaRPr sz="2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219200"/>
            <a:ext cx="7656830" cy="1911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还能不能更快呢？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每一个长方形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次。能否不重复呢？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41"/>
              </a:spcBef>
            </a:pPr>
            <a:endParaRPr sz="8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结合思路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可知，只需考虑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右上角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的情况，因此计算斜线 上的顶点时，只需要向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左下角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一个方向拓展！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50"/>
              </a:lnSpc>
              <a:spcBef>
                <a:spcPts val="38"/>
              </a:spcBef>
            </a:pPr>
            <a:endParaRPr sz="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（先算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个方向，再除以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，可谓是画蛇添足啊</a:t>
            </a:r>
            <a:r>
              <a:rPr sz="2100" b="1" spc="-2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352800"/>
            <a:ext cx="4180889" cy="1791291"/>
          </a:xfrm>
          <a:custGeom>
            <a:avLst/>
            <a:gdLst/>
            <a:ahLst/>
            <a:cxnLst/>
            <a:rect l="l" t="t" r="r" b="b"/>
            <a:pathLst>
              <a:path w="4180889" h="1200329">
                <a:moveTo>
                  <a:pt x="0" y="0"/>
                </a:moveTo>
                <a:lnTo>
                  <a:pt x="4180889" y="0"/>
                </a:lnTo>
                <a:lnTo>
                  <a:pt x="4180889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3352800"/>
            <a:ext cx="8388059" cy="320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753870"/>
            <a:r>
              <a:rPr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(LL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x++)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284220" indent="-168275"/>
            <a:r>
              <a:rPr lang="en-US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(LL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b="1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284220" indent="-168275"/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y);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tmp;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tmp;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84"/>
              </a:spcBef>
            </a:pP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当然，这里选择固定其它角也是等价的，但是固定右上角最简单。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50"/>
              </a:lnSpc>
              <a:spcBef>
                <a:spcPts val="44"/>
              </a:spcBef>
            </a:pPr>
            <a:endParaRPr sz="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6845">
              <a:lnSpc>
                <a:spcPct val="102899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这里的原点是在左下角，列是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x，行是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y。如果选择左上角 作为原点，那么枚举的就是长方形右下角。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71"/>
          <p:cNvSpPr/>
          <p:nvPr/>
        </p:nvSpPr>
        <p:spPr>
          <a:xfrm>
            <a:off x="1752600" y="329976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63776"/>
            <a:ext cx="7713980" cy="64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边长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。题目变为在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2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的长方形中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能放置多少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的方形。注意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有序，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不等价。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736" y="5213331"/>
            <a:ext cx="8134641" cy="10807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83845">
              <a:lnSpc>
                <a:spcPct val="1314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对于边长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k，只有长等于宽，才能构成正方形；其余均为长方形。 如果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，就计入正方形。使用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循环枚举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，累加求和即可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0583" y="3124200"/>
            <a:ext cx="3738016" cy="1301867"/>
          </a:xfrm>
          <a:custGeom>
            <a:avLst/>
            <a:gdLst/>
            <a:ahLst/>
            <a:cxnLst/>
            <a:rect l="l" t="t" r="r" b="b"/>
            <a:pathLst>
              <a:path w="3738016" h="1200329">
                <a:moveTo>
                  <a:pt x="0" y="0"/>
                </a:moveTo>
                <a:lnTo>
                  <a:pt x="3738016" y="0"/>
                </a:lnTo>
                <a:lnTo>
                  <a:pt x="3738016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0583" y="3051741"/>
            <a:ext cx="3738017" cy="1367859"/>
          </a:xfrm>
          <a:custGeom>
            <a:avLst/>
            <a:gdLst/>
            <a:ahLst/>
            <a:cxnLst/>
            <a:rect l="l" t="t" r="r" b="b"/>
            <a:pathLst>
              <a:path w="3738017" h="1200329">
                <a:moveTo>
                  <a:pt x="0" y="0"/>
                </a:moveTo>
                <a:lnTo>
                  <a:pt x="3738017" y="0"/>
                </a:lnTo>
                <a:lnTo>
                  <a:pt x="3738017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9323" y="3149538"/>
            <a:ext cx="3475354" cy="1118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(LL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00000"/>
              </a:lnSpc>
              <a:spcBef>
                <a:spcPts val="45"/>
              </a:spcBef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(LL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ts val="139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ct val="100000"/>
              </a:lnSpc>
              <a:spcBef>
                <a:spcPts val="70"/>
              </a:spcBef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ts val="139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>
              <a:lnSpc>
                <a:spcPts val="1415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71"/>
          <p:cNvSpPr/>
          <p:nvPr/>
        </p:nvSpPr>
        <p:spPr>
          <a:xfrm>
            <a:off x="1073150" y="300355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72"/>
          <p:cNvSpPr/>
          <p:nvPr/>
        </p:nvSpPr>
        <p:spPr>
          <a:xfrm>
            <a:off x="1415258" y="300355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73"/>
          <p:cNvSpPr/>
          <p:nvPr/>
        </p:nvSpPr>
        <p:spPr>
          <a:xfrm>
            <a:off x="1757364" y="300355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79"/>
          <p:cNvSpPr/>
          <p:nvPr/>
        </p:nvSpPr>
        <p:spPr>
          <a:xfrm>
            <a:off x="1073150" y="3300729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80"/>
          <p:cNvSpPr/>
          <p:nvPr/>
        </p:nvSpPr>
        <p:spPr>
          <a:xfrm>
            <a:off x="1415258" y="3300729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87"/>
          <p:cNvSpPr/>
          <p:nvPr/>
        </p:nvSpPr>
        <p:spPr>
          <a:xfrm>
            <a:off x="1073150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89"/>
          <p:cNvSpPr/>
          <p:nvPr/>
        </p:nvSpPr>
        <p:spPr>
          <a:xfrm>
            <a:off x="1757364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90"/>
          <p:cNvSpPr/>
          <p:nvPr/>
        </p:nvSpPr>
        <p:spPr>
          <a:xfrm>
            <a:off x="2099472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91"/>
          <p:cNvSpPr/>
          <p:nvPr/>
        </p:nvSpPr>
        <p:spPr>
          <a:xfrm>
            <a:off x="2441578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92"/>
          <p:cNvSpPr/>
          <p:nvPr/>
        </p:nvSpPr>
        <p:spPr>
          <a:xfrm>
            <a:off x="2783685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93"/>
          <p:cNvSpPr/>
          <p:nvPr/>
        </p:nvSpPr>
        <p:spPr>
          <a:xfrm>
            <a:off x="3125793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94"/>
          <p:cNvSpPr/>
          <p:nvPr/>
        </p:nvSpPr>
        <p:spPr>
          <a:xfrm>
            <a:off x="3467899" y="359791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95"/>
          <p:cNvSpPr/>
          <p:nvPr/>
        </p:nvSpPr>
        <p:spPr>
          <a:xfrm>
            <a:off x="1073150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96"/>
          <p:cNvSpPr/>
          <p:nvPr/>
        </p:nvSpPr>
        <p:spPr>
          <a:xfrm>
            <a:off x="1415258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97"/>
          <p:cNvSpPr/>
          <p:nvPr/>
        </p:nvSpPr>
        <p:spPr>
          <a:xfrm>
            <a:off x="1757364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98"/>
          <p:cNvSpPr/>
          <p:nvPr/>
        </p:nvSpPr>
        <p:spPr>
          <a:xfrm>
            <a:off x="2099472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99"/>
          <p:cNvSpPr/>
          <p:nvPr/>
        </p:nvSpPr>
        <p:spPr>
          <a:xfrm>
            <a:off x="2441578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100"/>
          <p:cNvSpPr/>
          <p:nvPr/>
        </p:nvSpPr>
        <p:spPr>
          <a:xfrm>
            <a:off x="2783685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101"/>
          <p:cNvSpPr/>
          <p:nvPr/>
        </p:nvSpPr>
        <p:spPr>
          <a:xfrm>
            <a:off x="3125793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102"/>
          <p:cNvSpPr/>
          <p:nvPr/>
        </p:nvSpPr>
        <p:spPr>
          <a:xfrm>
            <a:off x="3467899" y="3895090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103"/>
          <p:cNvSpPr/>
          <p:nvPr/>
        </p:nvSpPr>
        <p:spPr>
          <a:xfrm>
            <a:off x="1073150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104"/>
          <p:cNvSpPr/>
          <p:nvPr/>
        </p:nvSpPr>
        <p:spPr>
          <a:xfrm>
            <a:off x="1415258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105"/>
          <p:cNvSpPr/>
          <p:nvPr/>
        </p:nvSpPr>
        <p:spPr>
          <a:xfrm>
            <a:off x="1757364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106"/>
          <p:cNvSpPr/>
          <p:nvPr/>
        </p:nvSpPr>
        <p:spPr>
          <a:xfrm>
            <a:off x="2099472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107"/>
          <p:cNvSpPr/>
          <p:nvPr/>
        </p:nvSpPr>
        <p:spPr>
          <a:xfrm>
            <a:off x="2441578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108"/>
          <p:cNvSpPr/>
          <p:nvPr/>
        </p:nvSpPr>
        <p:spPr>
          <a:xfrm>
            <a:off x="2783685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109"/>
          <p:cNvSpPr/>
          <p:nvPr/>
        </p:nvSpPr>
        <p:spPr>
          <a:xfrm>
            <a:off x="3125793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110"/>
          <p:cNvSpPr/>
          <p:nvPr/>
        </p:nvSpPr>
        <p:spPr>
          <a:xfrm>
            <a:off x="3467899" y="4192270"/>
            <a:ext cx="342107" cy="297180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80"/>
                </a:moveTo>
                <a:lnTo>
                  <a:pt x="342107" y="297180"/>
                </a:lnTo>
                <a:lnTo>
                  <a:pt x="342107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111"/>
          <p:cNvSpPr/>
          <p:nvPr/>
        </p:nvSpPr>
        <p:spPr>
          <a:xfrm>
            <a:off x="1415257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112"/>
          <p:cNvSpPr/>
          <p:nvPr/>
        </p:nvSpPr>
        <p:spPr>
          <a:xfrm>
            <a:off x="1757364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113"/>
          <p:cNvSpPr/>
          <p:nvPr/>
        </p:nvSpPr>
        <p:spPr>
          <a:xfrm>
            <a:off x="2099471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114"/>
          <p:cNvSpPr/>
          <p:nvPr/>
        </p:nvSpPr>
        <p:spPr>
          <a:xfrm>
            <a:off x="2441578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115"/>
          <p:cNvSpPr/>
          <p:nvPr/>
        </p:nvSpPr>
        <p:spPr>
          <a:xfrm>
            <a:off x="2783685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116"/>
          <p:cNvSpPr/>
          <p:nvPr/>
        </p:nvSpPr>
        <p:spPr>
          <a:xfrm>
            <a:off x="3125792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117"/>
          <p:cNvSpPr/>
          <p:nvPr/>
        </p:nvSpPr>
        <p:spPr>
          <a:xfrm>
            <a:off x="3467899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118"/>
          <p:cNvSpPr/>
          <p:nvPr/>
        </p:nvSpPr>
        <p:spPr>
          <a:xfrm>
            <a:off x="1066800" y="3300729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119"/>
          <p:cNvSpPr/>
          <p:nvPr/>
        </p:nvSpPr>
        <p:spPr>
          <a:xfrm>
            <a:off x="1066800" y="3597910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120"/>
          <p:cNvSpPr/>
          <p:nvPr/>
        </p:nvSpPr>
        <p:spPr>
          <a:xfrm>
            <a:off x="1066800" y="3895090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121"/>
          <p:cNvSpPr/>
          <p:nvPr/>
        </p:nvSpPr>
        <p:spPr>
          <a:xfrm>
            <a:off x="1066800" y="4192270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122"/>
          <p:cNvSpPr/>
          <p:nvPr/>
        </p:nvSpPr>
        <p:spPr>
          <a:xfrm>
            <a:off x="1073150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123"/>
          <p:cNvSpPr/>
          <p:nvPr/>
        </p:nvSpPr>
        <p:spPr>
          <a:xfrm>
            <a:off x="3810006" y="2997200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124"/>
          <p:cNvSpPr/>
          <p:nvPr/>
        </p:nvSpPr>
        <p:spPr>
          <a:xfrm>
            <a:off x="1066800" y="3003550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125"/>
          <p:cNvSpPr/>
          <p:nvPr/>
        </p:nvSpPr>
        <p:spPr>
          <a:xfrm>
            <a:off x="1066800" y="4489450"/>
            <a:ext cx="2749556" cy="0"/>
          </a:xfrm>
          <a:custGeom>
            <a:avLst/>
            <a:gdLst/>
            <a:ahLst/>
            <a:cxnLst/>
            <a:rect l="l" t="t" r="r" b="b"/>
            <a:pathLst>
              <a:path w="2749556">
                <a:moveTo>
                  <a:pt x="0" y="0"/>
                </a:moveTo>
                <a:lnTo>
                  <a:pt x="27495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38"/>
          <p:cNvSpPr/>
          <p:nvPr/>
        </p:nvSpPr>
        <p:spPr>
          <a:xfrm>
            <a:off x="2042674" y="3505200"/>
            <a:ext cx="126896" cy="126867"/>
          </a:xfrm>
          <a:custGeom>
            <a:avLst/>
            <a:gdLst/>
            <a:ahLst/>
            <a:cxnLst/>
            <a:rect l="l" t="t" r="r" b="b"/>
            <a:pathLst>
              <a:path w="126896" h="126867">
                <a:moveTo>
                  <a:pt x="0" y="63453"/>
                </a:moveTo>
                <a:lnTo>
                  <a:pt x="13695" y="24070"/>
                </a:lnTo>
                <a:lnTo>
                  <a:pt x="48117" y="1859"/>
                </a:lnTo>
                <a:lnTo>
                  <a:pt x="62469" y="0"/>
                </a:lnTo>
                <a:lnTo>
                  <a:pt x="77141" y="1617"/>
                </a:lnTo>
                <a:lnTo>
                  <a:pt x="112291" y="23019"/>
                </a:lnTo>
                <a:lnTo>
                  <a:pt x="126896" y="61650"/>
                </a:lnTo>
                <a:lnTo>
                  <a:pt x="125306" y="76524"/>
                </a:lnTo>
                <a:lnTo>
                  <a:pt x="104167" y="111983"/>
                </a:lnTo>
                <a:lnTo>
                  <a:pt x="65930" y="126867"/>
                </a:lnTo>
                <a:lnTo>
                  <a:pt x="50893" y="125301"/>
                </a:lnTo>
                <a:lnTo>
                  <a:pt x="15182" y="104383"/>
                </a:lnTo>
                <a:lnTo>
                  <a:pt x="70" y="66472"/>
                </a:lnTo>
                <a:lnTo>
                  <a:pt x="0" y="634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87"/>
          <p:cNvSpPr/>
          <p:nvPr/>
        </p:nvSpPr>
        <p:spPr>
          <a:xfrm>
            <a:off x="1410588" y="3599967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DEEBF7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71"/>
          <p:cNvSpPr/>
          <p:nvPr/>
        </p:nvSpPr>
        <p:spPr>
          <a:xfrm>
            <a:off x="1067018" y="3293647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71"/>
          <p:cNvSpPr/>
          <p:nvPr/>
        </p:nvSpPr>
        <p:spPr>
          <a:xfrm>
            <a:off x="1409019" y="3296751"/>
            <a:ext cx="342107" cy="297179"/>
          </a:xfrm>
          <a:custGeom>
            <a:avLst/>
            <a:gdLst/>
            <a:ahLst/>
            <a:cxnLst/>
            <a:rect l="l" t="t" r="r" b="b"/>
            <a:pathLst>
              <a:path w="342107" h="297179">
                <a:moveTo>
                  <a:pt x="0" y="297179"/>
                </a:moveTo>
                <a:lnTo>
                  <a:pt x="342107" y="297179"/>
                </a:lnTo>
                <a:lnTo>
                  <a:pt x="342107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BE5D6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37"/>
          <p:cNvSpPr/>
          <p:nvPr/>
        </p:nvSpPr>
        <p:spPr>
          <a:xfrm>
            <a:off x="2042674" y="3505200"/>
            <a:ext cx="126897" cy="126867"/>
          </a:xfrm>
          <a:custGeom>
            <a:avLst/>
            <a:gdLst/>
            <a:ahLst/>
            <a:cxnLst/>
            <a:rect l="l" t="t" r="r" b="b"/>
            <a:pathLst>
              <a:path w="126897" h="126867">
                <a:moveTo>
                  <a:pt x="62469" y="0"/>
                </a:moveTo>
                <a:lnTo>
                  <a:pt x="23360" y="14265"/>
                </a:lnTo>
                <a:lnTo>
                  <a:pt x="1645" y="49035"/>
                </a:lnTo>
                <a:lnTo>
                  <a:pt x="0" y="63454"/>
                </a:lnTo>
                <a:lnTo>
                  <a:pt x="70" y="66474"/>
                </a:lnTo>
                <a:lnTo>
                  <a:pt x="15182" y="104384"/>
                </a:lnTo>
                <a:lnTo>
                  <a:pt x="50894" y="125302"/>
                </a:lnTo>
                <a:lnTo>
                  <a:pt x="65932" y="126867"/>
                </a:lnTo>
                <a:lnTo>
                  <a:pt x="79986" y="124734"/>
                </a:lnTo>
                <a:lnTo>
                  <a:pt x="113588" y="102015"/>
                </a:lnTo>
                <a:lnTo>
                  <a:pt x="126897" y="61649"/>
                </a:lnTo>
                <a:lnTo>
                  <a:pt x="124886" y="47460"/>
                </a:lnTo>
                <a:lnTo>
                  <a:pt x="102396" y="13488"/>
                </a:lnTo>
                <a:lnTo>
                  <a:pt x="624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cxnSp>
        <p:nvCxnSpPr>
          <p:cNvPr id="114" name="直接连接符 113"/>
          <p:cNvCxnSpPr/>
          <p:nvPr/>
        </p:nvCxnSpPr>
        <p:spPr>
          <a:xfrm>
            <a:off x="2096791" y="3003550"/>
            <a:ext cx="0" cy="501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169570" y="3596939"/>
            <a:ext cx="16467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2098042" y="2990462"/>
            <a:ext cx="16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810000" y="2971800"/>
            <a:ext cx="0" cy="61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1066800" y="3602267"/>
            <a:ext cx="0" cy="90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2105607" y="3614702"/>
            <a:ext cx="0" cy="900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052999" y="4495800"/>
            <a:ext cx="1080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066800" y="3600062"/>
            <a:ext cx="1008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2" y="38516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00200"/>
            <a:ext cx="7542530" cy="107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沿用刚才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乘法原理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的思想，枚举量还可进一步减少？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2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的长方形中的矩形个数，等价于在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条行线中选首尾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495"/>
              </a:lnSpc>
            </a:pP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行、在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条列线中选首尾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列所围成的方形数目！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4418583"/>
            <a:ext cx="7669530" cy="23632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列中选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列线围长方形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sz="2100" b="1" spc="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不能重复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种情况，将他们乘起来。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50"/>
              </a:lnSpc>
              <a:spcBef>
                <a:spcPts val="13"/>
              </a:spcBef>
            </a:pPr>
            <a:endParaRPr sz="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24" y="5240528"/>
            <a:ext cx="8198776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50840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由于重复统计（左右和右左），要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种可能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423" y="5749290"/>
            <a:ext cx="8351177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561465" algn="l"/>
                <a:tab pos="4537075" algn="l"/>
                <a:tab pos="5912485" algn="l"/>
              </a:tabLst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同理，行有</a:t>
            </a:r>
            <a:r>
              <a:rPr 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种可能。一共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矩形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559" y="6226556"/>
            <a:ext cx="772922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借助思路</a:t>
            </a:r>
            <a:r>
              <a:rPr sz="2100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，去掉其中的正方形。时间复杂度降到</a:t>
            </a:r>
            <a:r>
              <a:rPr sz="2100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sz="2100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n(𝑚,</a:t>
            </a:r>
            <a:r>
              <a:rPr sz="2100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𝑛))</a:t>
            </a:r>
            <a:r>
              <a:rPr sz="2100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4983" y="2854841"/>
            <a:ext cx="252704" cy="217036"/>
          </a:xfrm>
          <a:custGeom>
            <a:avLst/>
            <a:gdLst/>
            <a:ahLst/>
            <a:cxnLst/>
            <a:rect l="l" t="t" r="r" b="b"/>
            <a:pathLst>
              <a:path w="252704" h="217036">
                <a:moveTo>
                  <a:pt x="0" y="217036"/>
                </a:moveTo>
                <a:lnTo>
                  <a:pt x="252704" y="217036"/>
                </a:lnTo>
                <a:lnTo>
                  <a:pt x="252704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4837" y="2854841"/>
            <a:ext cx="252703" cy="217036"/>
          </a:xfrm>
          <a:custGeom>
            <a:avLst/>
            <a:gdLst/>
            <a:ahLst/>
            <a:cxnLst/>
            <a:rect l="l" t="t" r="r" b="b"/>
            <a:pathLst>
              <a:path w="252703" h="217036">
                <a:moveTo>
                  <a:pt x="0" y="217036"/>
                </a:moveTo>
                <a:lnTo>
                  <a:pt x="252703" y="217036"/>
                </a:lnTo>
                <a:lnTo>
                  <a:pt x="252703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57541" y="2854841"/>
            <a:ext cx="281278" cy="217036"/>
          </a:xfrm>
          <a:custGeom>
            <a:avLst/>
            <a:gdLst/>
            <a:ahLst/>
            <a:cxnLst/>
            <a:rect l="l" t="t" r="r" b="b"/>
            <a:pathLst>
              <a:path w="281278" h="217036">
                <a:moveTo>
                  <a:pt x="0" y="217036"/>
                </a:moveTo>
                <a:lnTo>
                  <a:pt x="281278" y="217036"/>
                </a:lnTo>
                <a:lnTo>
                  <a:pt x="281278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8820" y="2854841"/>
            <a:ext cx="281278" cy="217036"/>
          </a:xfrm>
          <a:custGeom>
            <a:avLst/>
            <a:gdLst/>
            <a:ahLst/>
            <a:cxnLst/>
            <a:rect l="l" t="t" r="r" b="b"/>
            <a:pathLst>
              <a:path w="281278" h="217036">
                <a:moveTo>
                  <a:pt x="0" y="217036"/>
                </a:moveTo>
                <a:lnTo>
                  <a:pt x="281278" y="217036"/>
                </a:lnTo>
                <a:lnTo>
                  <a:pt x="281278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0100" y="2854841"/>
            <a:ext cx="281278" cy="217036"/>
          </a:xfrm>
          <a:custGeom>
            <a:avLst/>
            <a:gdLst/>
            <a:ahLst/>
            <a:cxnLst/>
            <a:rect l="l" t="t" r="r" b="b"/>
            <a:pathLst>
              <a:path w="281278" h="217036">
                <a:moveTo>
                  <a:pt x="0" y="217036"/>
                </a:moveTo>
                <a:lnTo>
                  <a:pt x="281278" y="217036"/>
                </a:lnTo>
                <a:lnTo>
                  <a:pt x="281278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1378" y="2854841"/>
            <a:ext cx="281278" cy="217036"/>
          </a:xfrm>
          <a:custGeom>
            <a:avLst/>
            <a:gdLst/>
            <a:ahLst/>
            <a:cxnLst/>
            <a:rect l="l" t="t" r="r" b="b"/>
            <a:pathLst>
              <a:path w="281278" h="217036">
                <a:moveTo>
                  <a:pt x="0" y="217036"/>
                </a:moveTo>
                <a:lnTo>
                  <a:pt x="281278" y="217036"/>
                </a:lnTo>
                <a:lnTo>
                  <a:pt x="281278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2658" y="2854841"/>
            <a:ext cx="252703" cy="217036"/>
          </a:xfrm>
          <a:custGeom>
            <a:avLst/>
            <a:gdLst/>
            <a:ahLst/>
            <a:cxnLst/>
            <a:rect l="l" t="t" r="r" b="b"/>
            <a:pathLst>
              <a:path w="252703" h="217036">
                <a:moveTo>
                  <a:pt x="0" y="217036"/>
                </a:moveTo>
                <a:lnTo>
                  <a:pt x="252703" y="217036"/>
                </a:lnTo>
                <a:lnTo>
                  <a:pt x="252703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92512" y="2854841"/>
            <a:ext cx="252703" cy="217036"/>
          </a:xfrm>
          <a:custGeom>
            <a:avLst/>
            <a:gdLst/>
            <a:ahLst/>
            <a:cxnLst/>
            <a:rect l="l" t="t" r="r" b="b"/>
            <a:pathLst>
              <a:path w="252703" h="217036">
                <a:moveTo>
                  <a:pt x="0" y="217036"/>
                </a:moveTo>
                <a:lnTo>
                  <a:pt x="252703" y="217036"/>
                </a:lnTo>
                <a:lnTo>
                  <a:pt x="252703" y="0"/>
                </a:lnTo>
                <a:lnTo>
                  <a:pt x="0" y="0"/>
                </a:lnTo>
                <a:lnTo>
                  <a:pt x="0" y="217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4983" y="3129027"/>
            <a:ext cx="252704" cy="217037"/>
          </a:xfrm>
          <a:custGeom>
            <a:avLst/>
            <a:gdLst/>
            <a:ahLst/>
            <a:cxnLst/>
            <a:rect l="l" t="t" r="r" b="b"/>
            <a:pathLst>
              <a:path w="252704" h="217037">
                <a:moveTo>
                  <a:pt x="0" y="217037"/>
                </a:moveTo>
                <a:lnTo>
                  <a:pt x="252704" y="217037"/>
                </a:lnTo>
                <a:lnTo>
                  <a:pt x="252704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2512" y="3129027"/>
            <a:ext cx="252703" cy="217037"/>
          </a:xfrm>
          <a:custGeom>
            <a:avLst/>
            <a:gdLst/>
            <a:ahLst/>
            <a:cxnLst/>
            <a:rect l="l" t="t" r="r" b="b"/>
            <a:pathLst>
              <a:path w="252703" h="217037">
                <a:moveTo>
                  <a:pt x="0" y="217037"/>
                </a:moveTo>
                <a:lnTo>
                  <a:pt x="252703" y="217037"/>
                </a:lnTo>
                <a:lnTo>
                  <a:pt x="252703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983" y="3346064"/>
            <a:ext cx="252704" cy="245612"/>
          </a:xfrm>
          <a:custGeom>
            <a:avLst/>
            <a:gdLst/>
            <a:ahLst/>
            <a:cxnLst/>
            <a:rect l="l" t="t" r="r" b="b"/>
            <a:pathLst>
              <a:path w="252704" h="245612">
                <a:moveTo>
                  <a:pt x="0" y="245612"/>
                </a:moveTo>
                <a:lnTo>
                  <a:pt x="252704" y="245612"/>
                </a:lnTo>
                <a:lnTo>
                  <a:pt x="252704" y="0"/>
                </a:lnTo>
                <a:lnTo>
                  <a:pt x="0" y="0"/>
                </a:lnTo>
                <a:lnTo>
                  <a:pt x="0" y="24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92512" y="3346064"/>
            <a:ext cx="252703" cy="245612"/>
          </a:xfrm>
          <a:custGeom>
            <a:avLst/>
            <a:gdLst/>
            <a:ahLst/>
            <a:cxnLst/>
            <a:rect l="l" t="t" r="r" b="b"/>
            <a:pathLst>
              <a:path w="252703" h="245612">
                <a:moveTo>
                  <a:pt x="0" y="245612"/>
                </a:moveTo>
                <a:lnTo>
                  <a:pt x="252703" y="245612"/>
                </a:lnTo>
                <a:lnTo>
                  <a:pt x="252703" y="0"/>
                </a:lnTo>
                <a:lnTo>
                  <a:pt x="0" y="0"/>
                </a:lnTo>
                <a:lnTo>
                  <a:pt x="0" y="245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983" y="3591676"/>
            <a:ext cx="252704" cy="217037"/>
          </a:xfrm>
          <a:custGeom>
            <a:avLst/>
            <a:gdLst/>
            <a:ahLst/>
            <a:cxnLst/>
            <a:rect l="l" t="t" r="r" b="b"/>
            <a:pathLst>
              <a:path w="252704" h="217037">
                <a:moveTo>
                  <a:pt x="0" y="217037"/>
                </a:moveTo>
                <a:lnTo>
                  <a:pt x="252704" y="217037"/>
                </a:lnTo>
                <a:lnTo>
                  <a:pt x="252704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2512" y="3591676"/>
            <a:ext cx="252703" cy="217037"/>
          </a:xfrm>
          <a:custGeom>
            <a:avLst/>
            <a:gdLst/>
            <a:ahLst/>
            <a:cxnLst/>
            <a:rect l="l" t="t" r="r" b="b"/>
            <a:pathLst>
              <a:path w="252703" h="217037">
                <a:moveTo>
                  <a:pt x="0" y="217037"/>
                </a:moveTo>
                <a:lnTo>
                  <a:pt x="252703" y="217037"/>
                </a:lnTo>
                <a:lnTo>
                  <a:pt x="252703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4983" y="3865863"/>
            <a:ext cx="252704" cy="217037"/>
          </a:xfrm>
          <a:custGeom>
            <a:avLst/>
            <a:gdLst/>
            <a:ahLst/>
            <a:cxnLst/>
            <a:rect l="l" t="t" r="r" b="b"/>
            <a:pathLst>
              <a:path w="252704" h="217037">
                <a:moveTo>
                  <a:pt x="0" y="217037"/>
                </a:moveTo>
                <a:lnTo>
                  <a:pt x="252704" y="217037"/>
                </a:lnTo>
                <a:lnTo>
                  <a:pt x="252704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4837" y="3865863"/>
            <a:ext cx="252703" cy="217037"/>
          </a:xfrm>
          <a:custGeom>
            <a:avLst/>
            <a:gdLst/>
            <a:ahLst/>
            <a:cxnLst/>
            <a:rect l="l" t="t" r="r" b="b"/>
            <a:pathLst>
              <a:path w="252703" h="217037">
                <a:moveTo>
                  <a:pt x="0" y="217037"/>
                </a:moveTo>
                <a:lnTo>
                  <a:pt x="252703" y="217037"/>
                </a:lnTo>
                <a:lnTo>
                  <a:pt x="252703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57541" y="3865863"/>
            <a:ext cx="281278" cy="217037"/>
          </a:xfrm>
          <a:custGeom>
            <a:avLst/>
            <a:gdLst/>
            <a:ahLst/>
            <a:cxnLst/>
            <a:rect l="l" t="t" r="r" b="b"/>
            <a:pathLst>
              <a:path w="281278" h="217037">
                <a:moveTo>
                  <a:pt x="0" y="217037"/>
                </a:moveTo>
                <a:lnTo>
                  <a:pt x="281278" y="217037"/>
                </a:lnTo>
                <a:lnTo>
                  <a:pt x="281278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38820" y="3865863"/>
            <a:ext cx="281278" cy="217037"/>
          </a:xfrm>
          <a:custGeom>
            <a:avLst/>
            <a:gdLst/>
            <a:ahLst/>
            <a:cxnLst/>
            <a:rect l="l" t="t" r="r" b="b"/>
            <a:pathLst>
              <a:path w="281278" h="217037">
                <a:moveTo>
                  <a:pt x="0" y="217037"/>
                </a:moveTo>
                <a:lnTo>
                  <a:pt x="281278" y="217037"/>
                </a:lnTo>
                <a:lnTo>
                  <a:pt x="281278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20100" y="3865863"/>
            <a:ext cx="281278" cy="217037"/>
          </a:xfrm>
          <a:custGeom>
            <a:avLst/>
            <a:gdLst/>
            <a:ahLst/>
            <a:cxnLst/>
            <a:rect l="l" t="t" r="r" b="b"/>
            <a:pathLst>
              <a:path w="281278" h="217037">
                <a:moveTo>
                  <a:pt x="0" y="217037"/>
                </a:moveTo>
                <a:lnTo>
                  <a:pt x="281278" y="217037"/>
                </a:lnTo>
                <a:lnTo>
                  <a:pt x="281278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1378" y="3865863"/>
            <a:ext cx="281278" cy="217037"/>
          </a:xfrm>
          <a:custGeom>
            <a:avLst/>
            <a:gdLst/>
            <a:ahLst/>
            <a:cxnLst/>
            <a:rect l="l" t="t" r="r" b="b"/>
            <a:pathLst>
              <a:path w="281278" h="217037">
                <a:moveTo>
                  <a:pt x="0" y="217037"/>
                </a:moveTo>
                <a:lnTo>
                  <a:pt x="281278" y="217037"/>
                </a:lnTo>
                <a:lnTo>
                  <a:pt x="281278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82658" y="3865863"/>
            <a:ext cx="252703" cy="217037"/>
          </a:xfrm>
          <a:custGeom>
            <a:avLst/>
            <a:gdLst/>
            <a:ahLst/>
            <a:cxnLst/>
            <a:rect l="l" t="t" r="r" b="b"/>
            <a:pathLst>
              <a:path w="252703" h="217037">
                <a:moveTo>
                  <a:pt x="0" y="217037"/>
                </a:moveTo>
                <a:lnTo>
                  <a:pt x="252703" y="217037"/>
                </a:lnTo>
                <a:lnTo>
                  <a:pt x="252703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2512" y="3865863"/>
            <a:ext cx="252703" cy="217037"/>
          </a:xfrm>
          <a:custGeom>
            <a:avLst/>
            <a:gdLst/>
            <a:ahLst/>
            <a:cxnLst/>
            <a:rect l="l" t="t" r="r" b="b"/>
            <a:pathLst>
              <a:path w="252703" h="217037">
                <a:moveTo>
                  <a:pt x="0" y="217037"/>
                </a:moveTo>
                <a:lnTo>
                  <a:pt x="252703" y="217037"/>
                </a:lnTo>
                <a:lnTo>
                  <a:pt x="252703" y="0"/>
                </a:lnTo>
                <a:lnTo>
                  <a:pt x="0" y="0"/>
                </a:lnTo>
                <a:lnTo>
                  <a:pt x="0" y="217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8600" y="2918636"/>
            <a:ext cx="4879956" cy="954106"/>
          </a:xfrm>
          <a:custGeom>
            <a:avLst/>
            <a:gdLst/>
            <a:ahLst/>
            <a:cxnLst/>
            <a:rect l="l" t="t" r="r" b="b"/>
            <a:pathLst>
              <a:path w="3956222" h="954106">
                <a:moveTo>
                  <a:pt x="0" y="0"/>
                </a:moveTo>
                <a:lnTo>
                  <a:pt x="3956222" y="0"/>
                </a:lnTo>
                <a:lnTo>
                  <a:pt x="3956222" y="954106"/>
                </a:lnTo>
                <a:lnTo>
                  <a:pt x="0" y="9541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8600" y="2932093"/>
            <a:ext cx="4879956" cy="954107"/>
          </a:xfrm>
          <a:custGeom>
            <a:avLst/>
            <a:gdLst/>
            <a:ahLst/>
            <a:cxnLst/>
            <a:rect l="l" t="t" r="r" b="b"/>
            <a:pathLst>
              <a:path w="3956222" h="954107">
                <a:moveTo>
                  <a:pt x="0" y="0"/>
                </a:moveTo>
                <a:lnTo>
                  <a:pt x="3956222" y="0"/>
                </a:lnTo>
                <a:lnTo>
                  <a:pt x="3956222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091278" y="2949508"/>
            <a:ext cx="4900322" cy="9384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6400" marR="12700" indent="-393700">
              <a:lnSpc>
                <a:spcPct val="101400"/>
              </a:lnSpc>
            </a:pPr>
            <a:r>
              <a:rPr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a++) </a:t>
            </a:r>
            <a:endParaRPr lang="en-US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12700" indent="-393700">
              <a:lnSpc>
                <a:spcPct val="1014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(n-a+</a:t>
            </a:r>
            <a:r>
              <a:rPr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(m-a+</a:t>
            </a:r>
            <a:r>
              <a:rPr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12700" indent="-393700">
              <a:lnSpc>
                <a:spcPct val="101400"/>
              </a:lnSpc>
            </a:pPr>
            <a:r>
              <a:rPr lang="pt-BR" altLang="zh-C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(n+</a:t>
            </a:r>
            <a:r>
              <a:rPr lang="pt-BR" altLang="zh-CN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(m+</a:t>
            </a:r>
            <a:r>
              <a:rPr lang="pt-BR" altLang="zh-CN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altLang="zh-CN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altLang="zh-CN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</a:t>
            </a:r>
            <a:r>
              <a:rPr lang="pt-BR" altLang="zh-CN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b="1" dirty="0">
              <a:latin typeface="Consolas"/>
              <a:cs typeface="Consolas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667000"/>
            <a:ext cx="2990850" cy="168592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91" y="5105400"/>
            <a:ext cx="1647825" cy="62865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90" y="5659532"/>
            <a:ext cx="1781175" cy="61912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58" y="5697848"/>
            <a:ext cx="2659090" cy="52870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15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555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672426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烤鸡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277368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089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971" y="4264233"/>
            <a:ext cx="3499059" cy="276999"/>
          </a:xfrm>
          <a:custGeom>
            <a:avLst/>
            <a:gdLst/>
            <a:ahLst/>
            <a:cxnLst/>
            <a:rect l="l" t="t" r="r" b="b"/>
            <a:pathLst>
              <a:path w="3499059" h="276999">
                <a:moveTo>
                  <a:pt x="0" y="0"/>
                </a:moveTo>
                <a:lnTo>
                  <a:pt x="3499059" y="0"/>
                </a:lnTo>
                <a:lnTo>
                  <a:pt x="3499059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971" y="4264233"/>
            <a:ext cx="3499059" cy="276999"/>
          </a:xfrm>
          <a:custGeom>
            <a:avLst/>
            <a:gdLst/>
            <a:ahLst/>
            <a:cxnLst/>
            <a:rect l="l" t="t" r="r" b="b"/>
            <a:pathLst>
              <a:path w="3499059" h="276999">
                <a:moveTo>
                  <a:pt x="0" y="0"/>
                </a:moveTo>
                <a:lnTo>
                  <a:pt x="3499059" y="0"/>
                </a:lnTo>
                <a:lnTo>
                  <a:pt x="3499059" y="276999"/>
                </a:lnTo>
                <a:lnTo>
                  <a:pt x="0" y="276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559" y="2068159"/>
            <a:ext cx="7707630" cy="2421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14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烤鸡时</a:t>
            </a:r>
            <a:r>
              <a:rPr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需要加入</a:t>
            </a:r>
            <a:r>
              <a:rPr sz="2100" b="1" spc="5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配料，每种配料可放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克。 美味程度是所有配料质量之和。给出一个美味程度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𝑛(𝑛≤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0)，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495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字典序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输出配料搭配的方案数量和所有的搭配方案。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超过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请输出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38"/>
              </a:spcBef>
            </a:pPr>
            <a:endParaRPr sz="8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412051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样例输入：	样例输出：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39"/>
              </a:spcBef>
            </a:pP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380">
              <a:lnSpc>
                <a:spcPct val="100000"/>
              </a:lnSpc>
            </a:pPr>
            <a:r>
              <a:rPr sz="1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363" y="4264233"/>
            <a:ext cx="3499059" cy="2123658"/>
          </a:xfrm>
          <a:custGeom>
            <a:avLst/>
            <a:gdLst/>
            <a:ahLst/>
            <a:cxnLst/>
            <a:rect l="l" t="t" r="r" b="b"/>
            <a:pathLst>
              <a:path w="3499059" h="2123658">
                <a:moveTo>
                  <a:pt x="0" y="0"/>
                </a:moveTo>
                <a:lnTo>
                  <a:pt x="3499059" y="0"/>
                </a:lnTo>
                <a:lnTo>
                  <a:pt x="3499059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25662"/>
              </p:ext>
            </p:extLst>
          </p:nvPr>
        </p:nvGraphicFramePr>
        <p:xfrm>
          <a:off x="4853601" y="4268995"/>
          <a:ext cx="3499057" cy="2132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830"/>
                <a:gridCol w="210204"/>
                <a:gridCol w="168280"/>
                <a:gridCol w="168280"/>
                <a:gridCol w="168280"/>
                <a:gridCol w="168280"/>
                <a:gridCol w="168280"/>
                <a:gridCol w="168280"/>
                <a:gridCol w="1935343"/>
              </a:tblGrid>
              <a:tr h="23858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10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 gridSpan="8">
                  <a:txBody>
                    <a:bodyPr/>
                    <a:lstStyle/>
                    <a:p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17830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2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3914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2</a:t>
                      </a:r>
                      <a:r>
                        <a:rPr sz="1200" spc="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00" spc="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dirty="0" smtClean="0">
                          <a:latin typeface="Consolas"/>
                          <a:cs typeface="Consolas"/>
                        </a:rPr>
                        <a:t>1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16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136102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381000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烤鸡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304202"/>
            <a:ext cx="104013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79742" y="1459650"/>
            <a:ext cx="7784515" cy="4349931"/>
          </a:xfrm>
          <a:prstGeom prst="rect">
            <a:avLst/>
          </a:prstGeom>
        </p:spPr>
        <p:txBody>
          <a:bodyPr vert="horz" wrap="square" lIns="0" tIns="161635" rIns="0" bIns="0" rtlCol="0">
            <a:noAutofit/>
          </a:bodyPr>
          <a:lstStyle/>
          <a:p>
            <a:pPr marL="37465" marR="12700">
              <a:lnSpc>
                <a:spcPct val="1314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由于这题要求输出所有的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具体方案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，所以公式不管用了。 那就硬着头皮写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暴力枚举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吧。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1163320">
              <a:lnSpc>
                <a:spcPts val="3310"/>
              </a:lnSpc>
              <a:spcBef>
                <a:spcPts val="219"/>
              </a:spcBef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首先，每一种调料至少为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，所以必有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同样，每一种调料最多为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，所以必有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5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3410369"/>
            <a:ext cx="54895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一共有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种调料，所以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重循环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20536" y="3972806"/>
            <a:ext cx="7100093" cy="2456607"/>
          </a:xfrm>
          <a:custGeom>
            <a:avLst/>
            <a:gdLst/>
            <a:ahLst/>
            <a:cxnLst/>
            <a:rect l="l" t="t" r="r" b="b"/>
            <a:pathLst>
              <a:path w="7100093" h="2123658">
                <a:moveTo>
                  <a:pt x="0" y="0"/>
                </a:moveTo>
                <a:lnTo>
                  <a:pt x="7100093" y="0"/>
                </a:lnTo>
                <a:lnTo>
                  <a:pt x="7100093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" y="3972807"/>
            <a:ext cx="7685839" cy="2707896"/>
          </a:xfrm>
          <a:custGeom>
            <a:avLst/>
            <a:gdLst/>
            <a:ahLst/>
            <a:cxnLst/>
            <a:rect l="l" t="t" r="r" b="b"/>
            <a:pathLst>
              <a:path w="7100094" h="2123658">
                <a:moveTo>
                  <a:pt x="0" y="0"/>
                </a:moveTo>
                <a:lnTo>
                  <a:pt x="7100094" y="0"/>
                </a:lnTo>
                <a:lnTo>
                  <a:pt x="7100094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4006253"/>
            <a:ext cx="4147820" cy="204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a;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4375062"/>
            <a:ext cx="7587524" cy="2014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0" marR="1695450" indent="-336550"/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endParaRPr lang="en-US" sz="1600" b="1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0" marR="1695450" indent="-336550"/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600" b="1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"%d</a:t>
            </a:r>
            <a:r>
              <a:rPr sz="1600" b="1" spc="-10" dirty="0" smtClean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/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1600" b="1" spc="-10" dirty="0" smtClean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a,b,c,d,e,f,g,h,i,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50272" y="3349068"/>
            <a:ext cx="2621283" cy="1037120"/>
          </a:xfrm>
          <a:custGeom>
            <a:avLst/>
            <a:gdLst/>
            <a:ahLst/>
            <a:cxnLst/>
            <a:rect l="l" t="t" r="r" b="b"/>
            <a:pathLst>
              <a:path w="2621283" h="1037120">
                <a:moveTo>
                  <a:pt x="2448426" y="0"/>
                </a:moveTo>
                <a:lnTo>
                  <a:pt x="1650213" y="38"/>
                </a:lnTo>
                <a:lnTo>
                  <a:pt x="1607396" y="6327"/>
                </a:lnTo>
                <a:lnTo>
                  <a:pt x="1568673" y="22436"/>
                </a:lnTo>
                <a:lnTo>
                  <a:pt x="1535391" y="47019"/>
                </a:lnTo>
                <a:lnTo>
                  <a:pt x="1508897" y="78727"/>
                </a:lnTo>
                <a:lnTo>
                  <a:pt x="1490538" y="116213"/>
                </a:lnTo>
                <a:lnTo>
                  <a:pt x="1481663" y="158131"/>
                </a:lnTo>
                <a:lnTo>
                  <a:pt x="1481044" y="172855"/>
                </a:lnTo>
                <a:lnTo>
                  <a:pt x="1481044" y="604986"/>
                </a:lnTo>
                <a:lnTo>
                  <a:pt x="0" y="789393"/>
                </a:lnTo>
                <a:lnTo>
                  <a:pt x="1480969" y="864264"/>
                </a:lnTo>
                <a:lnTo>
                  <a:pt x="1481083" y="867951"/>
                </a:lnTo>
                <a:lnTo>
                  <a:pt x="1482005" y="882595"/>
                </a:lnTo>
                <a:lnTo>
                  <a:pt x="1491717" y="924197"/>
                </a:lnTo>
                <a:lnTo>
                  <a:pt x="1510800" y="961256"/>
                </a:lnTo>
                <a:lnTo>
                  <a:pt x="1537908" y="992425"/>
                </a:lnTo>
                <a:lnTo>
                  <a:pt x="1571692" y="1016357"/>
                </a:lnTo>
                <a:lnTo>
                  <a:pt x="1610805" y="1031704"/>
                </a:lnTo>
                <a:lnTo>
                  <a:pt x="1653900" y="1037120"/>
                </a:lnTo>
                <a:lnTo>
                  <a:pt x="2452115" y="1037081"/>
                </a:lnTo>
                <a:lnTo>
                  <a:pt x="2494931" y="1030792"/>
                </a:lnTo>
                <a:lnTo>
                  <a:pt x="2533654" y="1014683"/>
                </a:lnTo>
                <a:lnTo>
                  <a:pt x="2566937" y="990100"/>
                </a:lnTo>
                <a:lnTo>
                  <a:pt x="2593431" y="958392"/>
                </a:lnTo>
                <a:lnTo>
                  <a:pt x="2611789" y="920905"/>
                </a:lnTo>
                <a:lnTo>
                  <a:pt x="2620665" y="878988"/>
                </a:lnTo>
                <a:lnTo>
                  <a:pt x="2621283" y="864268"/>
                </a:lnTo>
                <a:lnTo>
                  <a:pt x="2621245" y="169167"/>
                </a:lnTo>
                <a:lnTo>
                  <a:pt x="2614956" y="126351"/>
                </a:lnTo>
                <a:lnTo>
                  <a:pt x="2598846" y="87628"/>
                </a:lnTo>
                <a:lnTo>
                  <a:pt x="2574263" y="54346"/>
                </a:lnTo>
                <a:lnTo>
                  <a:pt x="2542555" y="27852"/>
                </a:lnTo>
                <a:lnTo>
                  <a:pt x="2505068" y="9493"/>
                </a:lnTo>
                <a:lnTo>
                  <a:pt x="2463150" y="618"/>
                </a:lnTo>
                <a:lnTo>
                  <a:pt x="2448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0272" y="3349068"/>
            <a:ext cx="2621284" cy="1037121"/>
          </a:xfrm>
          <a:custGeom>
            <a:avLst/>
            <a:gdLst/>
            <a:ahLst/>
            <a:cxnLst/>
            <a:rect l="l" t="t" r="r" b="b"/>
            <a:pathLst>
              <a:path w="2621284" h="1037121">
                <a:moveTo>
                  <a:pt x="1481045" y="172856"/>
                </a:moveTo>
                <a:lnTo>
                  <a:pt x="1486460" y="129761"/>
                </a:lnTo>
                <a:lnTo>
                  <a:pt x="1501807" y="90648"/>
                </a:lnTo>
                <a:lnTo>
                  <a:pt x="1525739" y="56863"/>
                </a:lnTo>
                <a:lnTo>
                  <a:pt x="1556908" y="29756"/>
                </a:lnTo>
                <a:lnTo>
                  <a:pt x="1593967" y="10672"/>
                </a:lnTo>
                <a:lnTo>
                  <a:pt x="1635569" y="960"/>
                </a:lnTo>
                <a:lnTo>
                  <a:pt x="1671084" y="0"/>
                </a:lnTo>
                <a:lnTo>
                  <a:pt x="1956144" y="0"/>
                </a:lnTo>
                <a:lnTo>
                  <a:pt x="2448427" y="0"/>
                </a:lnTo>
                <a:lnTo>
                  <a:pt x="2463151" y="618"/>
                </a:lnTo>
                <a:lnTo>
                  <a:pt x="2505069" y="9493"/>
                </a:lnTo>
                <a:lnTo>
                  <a:pt x="2542556" y="27852"/>
                </a:lnTo>
                <a:lnTo>
                  <a:pt x="2574264" y="54346"/>
                </a:lnTo>
                <a:lnTo>
                  <a:pt x="2598847" y="87628"/>
                </a:lnTo>
                <a:lnTo>
                  <a:pt x="2614956" y="126351"/>
                </a:lnTo>
                <a:lnTo>
                  <a:pt x="2621245" y="169168"/>
                </a:lnTo>
                <a:lnTo>
                  <a:pt x="2621284" y="604987"/>
                </a:lnTo>
                <a:lnTo>
                  <a:pt x="2621284" y="864268"/>
                </a:lnTo>
                <a:lnTo>
                  <a:pt x="2620665" y="878988"/>
                </a:lnTo>
                <a:lnTo>
                  <a:pt x="2611790" y="920906"/>
                </a:lnTo>
                <a:lnTo>
                  <a:pt x="2593431" y="958392"/>
                </a:lnTo>
                <a:lnTo>
                  <a:pt x="2566937" y="990101"/>
                </a:lnTo>
                <a:lnTo>
                  <a:pt x="2533655" y="1014683"/>
                </a:lnTo>
                <a:lnTo>
                  <a:pt x="2494932" y="1030793"/>
                </a:lnTo>
                <a:lnTo>
                  <a:pt x="2452115" y="1037082"/>
                </a:lnTo>
                <a:lnTo>
                  <a:pt x="1956144" y="1037121"/>
                </a:lnTo>
                <a:lnTo>
                  <a:pt x="1671084" y="1037121"/>
                </a:lnTo>
                <a:lnTo>
                  <a:pt x="1653901" y="1037121"/>
                </a:lnTo>
                <a:lnTo>
                  <a:pt x="1639177" y="1036502"/>
                </a:lnTo>
                <a:lnTo>
                  <a:pt x="1597259" y="1027627"/>
                </a:lnTo>
                <a:lnTo>
                  <a:pt x="1559773" y="1009268"/>
                </a:lnTo>
                <a:lnTo>
                  <a:pt x="1528064" y="982774"/>
                </a:lnTo>
                <a:lnTo>
                  <a:pt x="1503482" y="949492"/>
                </a:lnTo>
                <a:lnTo>
                  <a:pt x="1487372" y="910769"/>
                </a:lnTo>
                <a:lnTo>
                  <a:pt x="1481083" y="867952"/>
                </a:lnTo>
                <a:lnTo>
                  <a:pt x="1481045" y="864268"/>
                </a:lnTo>
                <a:lnTo>
                  <a:pt x="0" y="789394"/>
                </a:lnTo>
                <a:lnTo>
                  <a:pt x="1481045" y="604987"/>
                </a:lnTo>
                <a:lnTo>
                  <a:pt x="1481045" y="172856"/>
                </a:lnTo>
                <a:close/>
              </a:path>
            </a:pathLst>
          </a:custGeom>
          <a:ln w="127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0684" y="3489109"/>
            <a:ext cx="838200" cy="502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宏定义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895"/>
              </a:lnSpc>
            </a:pPr>
            <a:r>
              <a:rPr sz="16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构造语句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0684" y="3970694"/>
            <a:ext cx="838200" cy="261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简化编码</a:t>
            </a:r>
            <a:endParaRPr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672426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烤鸡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6829936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不过，不能</a:t>
            </a:r>
            <a:r>
              <a:rPr lang="zh-CN" alt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公式，不代表不能用其他方法优化了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589276"/>
            <a:ext cx="7640955" cy="36591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超过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9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100" b="1" spc="-4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无论如何取值，都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不可能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使得答案再等于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78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9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100" b="1" spc="-4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至少取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以上的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时候，就已经没有任何的可能性了。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基于上述事实，可以构造出剪枝算法：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每一个数的范围。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18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059902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304800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烤鸡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255433"/>
            <a:ext cx="675005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作为例子。枚举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的值已经确定了。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1600200"/>
            <a:ext cx="7943850" cy="1263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31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9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至少为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最大值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-9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至多为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最小值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1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1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6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100" b="1" spc="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algn="just">
              <a:lnSpc>
                <a:spcPct val="131000"/>
              </a:lnSpc>
            </a:pP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故：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00" b="1" spc="5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21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100" b="1" spc="1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1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1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2959774"/>
            <a:ext cx="7100093" cy="3593426"/>
          </a:xfrm>
          <a:custGeom>
            <a:avLst/>
            <a:gdLst/>
            <a:ahLst/>
            <a:cxnLst/>
            <a:rect l="l" t="t" r="r" b="b"/>
            <a:pathLst>
              <a:path w="7100093" h="3231653">
                <a:moveTo>
                  <a:pt x="0" y="0"/>
                </a:moveTo>
                <a:lnTo>
                  <a:pt x="7100093" y="0"/>
                </a:lnTo>
                <a:lnTo>
                  <a:pt x="7100093" y="3231653"/>
                </a:lnTo>
                <a:lnTo>
                  <a:pt x="0" y="32316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2959774"/>
            <a:ext cx="7100094" cy="3822026"/>
          </a:xfrm>
          <a:custGeom>
            <a:avLst/>
            <a:gdLst/>
            <a:ahLst/>
            <a:cxnLst/>
            <a:rect l="l" t="t" r="r" b="b"/>
            <a:pathLst>
              <a:path w="7100094" h="3231654">
                <a:moveTo>
                  <a:pt x="0" y="0"/>
                </a:moveTo>
                <a:lnTo>
                  <a:pt x="7100094" y="0"/>
                </a:lnTo>
                <a:lnTo>
                  <a:pt x="7100094" y="3231654"/>
                </a:lnTo>
                <a:lnTo>
                  <a:pt x="0" y="323165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2991270"/>
            <a:ext cx="8077200" cy="396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b);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注意这里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rep的定义有所变化！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3200400"/>
            <a:ext cx="3390900" cy="1563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4836795"/>
            <a:ext cx="5410200" cy="1487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-a-b-c-d-e-f-g,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-a-b-c-d-e-f-g)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-a-b-c-d-e-f-g-h,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-a-b-c-d-e-f-g-h)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(j,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n-a-b-c-d-e-f-g-h-i,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n-a-b-c-d-e-f-g-h-i)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]=a;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]=b;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]=c;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]=d;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12700"/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]=e;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]=f;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]=g;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]=h;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]=i;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[ans][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]=j;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33240" y="3251189"/>
            <a:ext cx="4205960" cy="1473211"/>
            <a:chOff x="4633240" y="3251189"/>
            <a:chExt cx="4205960" cy="1473211"/>
          </a:xfrm>
        </p:grpSpPr>
        <p:sp>
          <p:nvSpPr>
            <p:cNvPr id="13" name="object 13"/>
            <p:cNvSpPr/>
            <p:nvPr/>
          </p:nvSpPr>
          <p:spPr>
            <a:xfrm>
              <a:off x="4633240" y="3251189"/>
              <a:ext cx="1752483" cy="1430606"/>
            </a:xfrm>
            <a:custGeom>
              <a:avLst/>
              <a:gdLst/>
              <a:ahLst/>
              <a:cxnLst/>
              <a:rect l="l" t="t" r="r" b="b"/>
              <a:pathLst>
                <a:path w="1752483" h="1430606">
                  <a:moveTo>
                    <a:pt x="1752483" y="1224761"/>
                  </a:moveTo>
                  <a:lnTo>
                    <a:pt x="700993" y="1224761"/>
                  </a:lnTo>
                  <a:lnTo>
                    <a:pt x="288151" y="1430606"/>
                  </a:lnTo>
                  <a:lnTo>
                    <a:pt x="1752483" y="1224761"/>
                  </a:lnTo>
                  <a:close/>
                </a:path>
                <a:path w="1752483" h="1430606">
                  <a:moveTo>
                    <a:pt x="4001829" y="0"/>
                  </a:moveTo>
                  <a:lnTo>
                    <a:pt x="204129" y="0"/>
                  </a:lnTo>
                  <a:lnTo>
                    <a:pt x="187387" y="676"/>
                  </a:lnTo>
                  <a:lnTo>
                    <a:pt x="139608" y="10406"/>
                  </a:lnTo>
                  <a:lnTo>
                    <a:pt x="96602" y="30583"/>
                  </a:lnTo>
                  <a:lnTo>
                    <a:pt x="59788" y="59788"/>
                  </a:lnTo>
                  <a:lnTo>
                    <a:pt x="30583" y="96602"/>
                  </a:lnTo>
                  <a:lnTo>
                    <a:pt x="10406" y="139608"/>
                  </a:lnTo>
                  <a:lnTo>
                    <a:pt x="676" y="187387"/>
                  </a:lnTo>
                  <a:lnTo>
                    <a:pt x="0" y="204129"/>
                  </a:lnTo>
                  <a:lnTo>
                    <a:pt x="0" y="1020631"/>
                  </a:lnTo>
                  <a:lnTo>
                    <a:pt x="5932" y="1069686"/>
                  </a:lnTo>
                  <a:lnTo>
                    <a:pt x="22784" y="1114441"/>
                  </a:lnTo>
                  <a:lnTo>
                    <a:pt x="49137" y="1153477"/>
                  </a:lnTo>
                  <a:lnTo>
                    <a:pt x="83573" y="1185376"/>
                  </a:lnTo>
                  <a:lnTo>
                    <a:pt x="124673" y="1208719"/>
                  </a:lnTo>
                  <a:lnTo>
                    <a:pt x="171018" y="1222089"/>
                  </a:lnTo>
                  <a:lnTo>
                    <a:pt x="204129" y="1224761"/>
                  </a:lnTo>
                  <a:lnTo>
                    <a:pt x="4001829" y="1224761"/>
                  </a:lnTo>
                  <a:lnTo>
                    <a:pt x="4050884" y="1218828"/>
                  </a:lnTo>
                  <a:lnTo>
                    <a:pt x="4095639" y="1201976"/>
                  </a:lnTo>
                  <a:lnTo>
                    <a:pt x="4134675" y="1175623"/>
                  </a:lnTo>
                  <a:lnTo>
                    <a:pt x="4166574" y="1141188"/>
                  </a:lnTo>
                  <a:lnTo>
                    <a:pt x="4189917" y="1100088"/>
                  </a:lnTo>
                  <a:lnTo>
                    <a:pt x="4203287" y="1053742"/>
                  </a:lnTo>
                  <a:lnTo>
                    <a:pt x="4205959" y="1020631"/>
                  </a:lnTo>
                  <a:lnTo>
                    <a:pt x="4205959" y="204129"/>
                  </a:lnTo>
                  <a:lnTo>
                    <a:pt x="4200026" y="155074"/>
                  </a:lnTo>
                  <a:lnTo>
                    <a:pt x="4183174" y="110320"/>
                  </a:lnTo>
                  <a:lnTo>
                    <a:pt x="4156821" y="71284"/>
                  </a:lnTo>
                  <a:lnTo>
                    <a:pt x="4122386" y="39385"/>
                  </a:lnTo>
                  <a:lnTo>
                    <a:pt x="4081286" y="16041"/>
                  </a:lnTo>
                  <a:lnTo>
                    <a:pt x="4034940" y="2671"/>
                  </a:lnTo>
                  <a:lnTo>
                    <a:pt x="4001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33240" y="3293792"/>
              <a:ext cx="4205960" cy="1430608"/>
            </a:xfrm>
            <a:custGeom>
              <a:avLst/>
              <a:gdLst/>
              <a:ahLst/>
              <a:cxnLst/>
              <a:rect l="l" t="t" r="r" b="b"/>
              <a:pathLst>
                <a:path w="4205960" h="1430608">
                  <a:moveTo>
                    <a:pt x="0" y="204130"/>
                  </a:moveTo>
                  <a:lnTo>
                    <a:pt x="5932" y="155075"/>
                  </a:lnTo>
                  <a:lnTo>
                    <a:pt x="22784" y="110320"/>
                  </a:lnTo>
                  <a:lnTo>
                    <a:pt x="49137" y="71284"/>
                  </a:lnTo>
                  <a:lnTo>
                    <a:pt x="83573" y="39385"/>
                  </a:lnTo>
                  <a:lnTo>
                    <a:pt x="124673" y="16041"/>
                  </a:lnTo>
                  <a:lnTo>
                    <a:pt x="171018" y="2671"/>
                  </a:lnTo>
                  <a:lnTo>
                    <a:pt x="204129" y="0"/>
                  </a:lnTo>
                  <a:lnTo>
                    <a:pt x="700993" y="0"/>
                  </a:lnTo>
                  <a:lnTo>
                    <a:pt x="1752483" y="0"/>
                  </a:lnTo>
                  <a:lnTo>
                    <a:pt x="4001830" y="0"/>
                  </a:lnTo>
                  <a:lnTo>
                    <a:pt x="4018571" y="676"/>
                  </a:lnTo>
                  <a:lnTo>
                    <a:pt x="4066350" y="10406"/>
                  </a:lnTo>
                  <a:lnTo>
                    <a:pt x="4109357" y="30583"/>
                  </a:lnTo>
                  <a:lnTo>
                    <a:pt x="4146171" y="59788"/>
                  </a:lnTo>
                  <a:lnTo>
                    <a:pt x="4175376" y="96603"/>
                  </a:lnTo>
                  <a:lnTo>
                    <a:pt x="4195553" y="139609"/>
                  </a:lnTo>
                  <a:lnTo>
                    <a:pt x="4205283" y="187388"/>
                  </a:lnTo>
                  <a:lnTo>
                    <a:pt x="4205960" y="204130"/>
                  </a:lnTo>
                  <a:lnTo>
                    <a:pt x="4205960" y="714443"/>
                  </a:lnTo>
                  <a:lnTo>
                    <a:pt x="4205960" y="1020637"/>
                  </a:lnTo>
                  <a:lnTo>
                    <a:pt x="4205283" y="1037373"/>
                  </a:lnTo>
                  <a:lnTo>
                    <a:pt x="4195553" y="1085152"/>
                  </a:lnTo>
                  <a:lnTo>
                    <a:pt x="4175376" y="1128159"/>
                  </a:lnTo>
                  <a:lnTo>
                    <a:pt x="4146171" y="1164973"/>
                  </a:lnTo>
                  <a:lnTo>
                    <a:pt x="4109357" y="1194178"/>
                  </a:lnTo>
                  <a:lnTo>
                    <a:pt x="4066350" y="1214355"/>
                  </a:lnTo>
                  <a:lnTo>
                    <a:pt x="4018571" y="1224085"/>
                  </a:lnTo>
                  <a:lnTo>
                    <a:pt x="4001830" y="1224762"/>
                  </a:lnTo>
                  <a:lnTo>
                    <a:pt x="1752483" y="1224762"/>
                  </a:lnTo>
                  <a:lnTo>
                    <a:pt x="288152" y="1430608"/>
                  </a:lnTo>
                  <a:lnTo>
                    <a:pt x="700993" y="1224762"/>
                  </a:lnTo>
                  <a:lnTo>
                    <a:pt x="204129" y="1224762"/>
                  </a:lnTo>
                  <a:lnTo>
                    <a:pt x="187387" y="1224085"/>
                  </a:lnTo>
                  <a:lnTo>
                    <a:pt x="139608" y="1214355"/>
                  </a:lnTo>
                  <a:lnTo>
                    <a:pt x="96602" y="1194178"/>
                  </a:lnTo>
                  <a:lnTo>
                    <a:pt x="59788" y="1164973"/>
                  </a:lnTo>
                  <a:lnTo>
                    <a:pt x="30583" y="1128159"/>
                  </a:lnTo>
                  <a:lnTo>
                    <a:pt x="10406" y="1085152"/>
                  </a:lnTo>
                  <a:lnTo>
                    <a:pt x="676" y="1037373"/>
                  </a:lnTo>
                  <a:lnTo>
                    <a:pt x="0" y="1020632"/>
                  </a:lnTo>
                  <a:lnTo>
                    <a:pt x="0" y="714443"/>
                  </a:lnTo>
                  <a:lnTo>
                    <a:pt x="0" y="204130"/>
                  </a:lnTo>
                  <a:close/>
                </a:path>
              </a:pathLst>
            </a:custGeom>
            <a:ln w="12700">
              <a:solidFill>
                <a:srgbClr val="2E75B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771768" y="3419641"/>
              <a:ext cx="3808729" cy="105507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 indent="55244">
                <a:lnSpc>
                  <a:spcPts val="2100"/>
                </a:lnSpc>
              </a:pPr>
              <a:r>
                <a:rPr sz="1600" b="1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由于题目要求先输出方案数再输出答案， 所以要用数组</a:t>
              </a:r>
              <a:r>
                <a:rPr sz="1600" b="1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记录答案</a:t>
              </a:r>
              <a:r>
                <a:rPr sz="1600" b="1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，避免</a:t>
              </a:r>
              <a:r>
                <a:rPr sz="1600" b="1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重复</a:t>
              </a:r>
              <a:r>
                <a:rPr sz="1600" b="1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枚举。 每种调料只有最多</a:t>
              </a:r>
              <a:r>
                <a:rPr sz="1600" b="1" spc="35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b="1" spc="-95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sz="1600" b="1" spc="30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b="1" spc="0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种可能，所以答案不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771768" y="4191000"/>
              <a:ext cx="1998980" cy="26162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dirty="0" err="1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会超过</a:t>
              </a:r>
              <a:r>
                <a:rPr sz="1600" b="1" spc="-50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b="1" spc="-45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="1" spc="104" baseline="27777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sz="1600" b="1" spc="0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sz="1600" b="1" spc="95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b="1" spc="-10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59049</a:t>
              </a:r>
              <a:r>
                <a:rPr sz="1600" b="1" spc="85" dirty="0" smtClean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600" b="1" spc="0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19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172200" y="4870786"/>
            <a:ext cx="2363758" cy="855935"/>
            <a:chOff x="6172200" y="4870786"/>
            <a:chExt cx="2363758" cy="855935"/>
          </a:xfrm>
        </p:grpSpPr>
        <p:sp>
          <p:nvSpPr>
            <p:cNvPr id="19" name="矩形标注 18"/>
            <p:cNvSpPr/>
            <p:nvPr/>
          </p:nvSpPr>
          <p:spPr>
            <a:xfrm>
              <a:off x="6172200" y="4870786"/>
              <a:ext cx="2263697" cy="855935"/>
            </a:xfrm>
            <a:prstGeom prst="wedgeRectCallout">
              <a:avLst>
                <a:gd name="adj1" fmla="val -113160"/>
                <a:gd name="adj2" fmla="val 3250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73800" y="516479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为什么不需要判断？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本章知识导图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2251" y="2066407"/>
            <a:ext cx="6588372" cy="372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7489" y="2061644"/>
            <a:ext cx="6597897" cy="3731951"/>
          </a:xfrm>
          <a:custGeom>
            <a:avLst/>
            <a:gdLst/>
            <a:ahLst/>
            <a:cxnLst/>
            <a:rect l="l" t="t" r="r" b="b"/>
            <a:pathLst>
              <a:path w="6597897" h="3731951">
                <a:moveTo>
                  <a:pt x="0" y="0"/>
                </a:moveTo>
                <a:lnTo>
                  <a:pt x="6597897" y="0"/>
                </a:lnTo>
                <a:lnTo>
                  <a:pt x="6597897" y="3731951"/>
                </a:lnTo>
                <a:lnTo>
                  <a:pt x="0" y="373195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三连击升级版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00200"/>
            <a:ext cx="7522209" cy="17541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760595" algn="just">
              <a:lnSpc>
                <a:spcPct val="12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618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algn="just">
              <a:lnSpc>
                <a:spcPct val="12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2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个数分成三组，分别组成三个三位数，且使 这三个三位数的比例是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100" b="1" spc="-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sz="2100" b="1" spc="-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𝐶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𝐵&lt;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𝐶&lt;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50" b="1" spc="7" baseline="27777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，试求出所有满 足条件的三个三位数，若无解，输出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8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3656076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样例输入：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3009" y="3656076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样例输出：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054" y="4069373"/>
            <a:ext cx="3078085" cy="307776"/>
          </a:xfrm>
          <a:custGeom>
            <a:avLst/>
            <a:gdLst/>
            <a:ahLst/>
            <a:cxnLst/>
            <a:rect l="l" t="t" r="r" b="b"/>
            <a:pathLst>
              <a:path w="3078085" h="307776">
                <a:moveTo>
                  <a:pt x="0" y="0"/>
                </a:moveTo>
                <a:lnTo>
                  <a:pt x="3078085" y="0"/>
                </a:lnTo>
                <a:lnTo>
                  <a:pt x="3078085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054" y="4069373"/>
            <a:ext cx="3078085" cy="307777"/>
          </a:xfrm>
          <a:custGeom>
            <a:avLst/>
            <a:gdLst/>
            <a:ahLst/>
            <a:cxnLst/>
            <a:rect l="l" t="t" r="r" b="b"/>
            <a:pathLst>
              <a:path w="3078085" h="307777">
                <a:moveTo>
                  <a:pt x="0" y="0"/>
                </a:moveTo>
                <a:lnTo>
                  <a:pt x="3078085" y="0"/>
                </a:lnTo>
                <a:lnTo>
                  <a:pt x="3078085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95" y="4101592"/>
            <a:ext cx="516890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8447" y="4069373"/>
            <a:ext cx="3078085" cy="954107"/>
          </a:xfrm>
          <a:custGeom>
            <a:avLst/>
            <a:gdLst/>
            <a:ahLst/>
            <a:cxnLst/>
            <a:rect l="l" t="t" r="r" b="b"/>
            <a:pathLst>
              <a:path w="3078085" h="954107">
                <a:moveTo>
                  <a:pt x="0" y="0"/>
                </a:moveTo>
                <a:lnTo>
                  <a:pt x="3078085" y="0"/>
                </a:lnTo>
                <a:lnTo>
                  <a:pt x="3078085" y="954107"/>
                </a:lnTo>
                <a:lnTo>
                  <a:pt x="0" y="9541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74289"/>
              </p:ext>
            </p:extLst>
          </p:nvPr>
        </p:nvGraphicFramePr>
        <p:xfrm>
          <a:off x="4843684" y="4074135"/>
          <a:ext cx="3078084" cy="95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893"/>
                <a:gridCol w="393720"/>
                <a:gridCol w="2248471"/>
              </a:tblGrid>
              <a:tr h="27031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192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384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576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</a:tr>
              <a:tr h="21640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219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438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657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273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546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819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5097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327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654</a:t>
                      </a:r>
                      <a:endParaRPr sz="1400" b="1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400" b="1" spc="5" dirty="0" smtClean="0">
                          <a:latin typeface="Consolas"/>
                          <a:cs typeface="Consolas"/>
                        </a:rPr>
                        <a:t>981</a:t>
                      </a:r>
                      <a:endParaRPr sz="1400" b="1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4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三连击升级版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535940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只要枚举第一个三位数，从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枚举到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987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就可以根据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比例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确定另两个（不一定存在）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589276"/>
            <a:ext cx="644715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最后检验得到的结果是否总共同时具有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个不同数位。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9660" y="3739105"/>
            <a:ext cx="3534093" cy="3042695"/>
          </a:xfrm>
          <a:custGeom>
            <a:avLst/>
            <a:gdLst/>
            <a:ahLst/>
            <a:cxnLst/>
            <a:rect l="l" t="t" r="r" b="b"/>
            <a:pathLst>
              <a:path w="3534093" h="2677655">
                <a:moveTo>
                  <a:pt x="0" y="0"/>
                </a:moveTo>
                <a:lnTo>
                  <a:pt x="3534093" y="0"/>
                </a:lnTo>
                <a:lnTo>
                  <a:pt x="3534093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660" y="3733800"/>
            <a:ext cx="3534093" cy="3042695"/>
          </a:xfrm>
          <a:custGeom>
            <a:avLst/>
            <a:gdLst/>
            <a:ahLst/>
            <a:cxnLst/>
            <a:rect l="l" t="t" r="r" b="b"/>
            <a:pathLst>
              <a:path w="3534093" h="2677656">
                <a:moveTo>
                  <a:pt x="0" y="0"/>
                </a:moveTo>
                <a:lnTo>
                  <a:pt x="3534093" y="0"/>
                </a:lnTo>
                <a:lnTo>
                  <a:pt x="3534093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3773423"/>
            <a:ext cx="3472450" cy="3008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90000"/>
              </a:lnSpc>
            </a:pP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分解三位数到桶里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sz="1600" b="1" spc="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88645" algn="ctr">
              <a:lnSpc>
                <a:spcPct val="9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9000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3815305"/>
            <a:ext cx="3943350" cy="2961190"/>
          </a:xfrm>
          <a:custGeom>
            <a:avLst/>
            <a:gdLst/>
            <a:ahLst/>
            <a:cxnLst/>
            <a:rect l="l" t="t" r="r" b="b"/>
            <a:pathLst>
              <a:path w="3943350" h="2677655">
                <a:moveTo>
                  <a:pt x="0" y="0"/>
                </a:moveTo>
                <a:lnTo>
                  <a:pt x="3943350" y="0"/>
                </a:lnTo>
                <a:lnTo>
                  <a:pt x="3943350" y="2677655"/>
                </a:lnTo>
                <a:lnTo>
                  <a:pt x="0" y="26776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0" y="3815305"/>
            <a:ext cx="3943350" cy="2961190"/>
          </a:xfrm>
          <a:custGeom>
            <a:avLst/>
            <a:gdLst/>
            <a:ahLst/>
            <a:cxnLst/>
            <a:rect l="l" t="t" r="r" b="b"/>
            <a:pathLst>
              <a:path w="3943350" h="2677656">
                <a:moveTo>
                  <a:pt x="0" y="0"/>
                </a:moveTo>
                <a:lnTo>
                  <a:pt x="3943350" y="0"/>
                </a:lnTo>
                <a:lnTo>
                  <a:pt x="3943350" y="2677656"/>
                </a:lnTo>
                <a:lnTo>
                  <a:pt x="0" y="26776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0740" y="3849623"/>
            <a:ext cx="3474720" cy="3090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 marR="264795">
              <a:lnSpc>
                <a:spcPts val="1390"/>
              </a:lnSpc>
              <a:spcBef>
                <a:spcPts val="135"/>
              </a:spcBef>
            </a:pP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cin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00000"/>
              </a:lnSpc>
              <a:spcBef>
                <a:spcPts val="30"/>
              </a:spcBef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987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ts val="139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ts val="1415"/>
              </a:lnSpc>
            </a:pP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ct val="100000"/>
              </a:lnSpc>
              <a:spcBef>
                <a:spcPts val="45"/>
              </a:spcBef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lnSpc>
                <a:spcPts val="1390"/>
              </a:lnSpc>
            </a:pP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"%lld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%lld</a:t>
            </a:r>
            <a:r>
              <a:rPr sz="1600" b="1" spc="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%lld</a:t>
            </a:r>
            <a:r>
              <a:rPr sz="1600" b="1" spc="-10" dirty="0" smtClean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>
              <a:lnSpc>
                <a:spcPct val="100000"/>
              </a:lnSpc>
              <a:spcBef>
                <a:spcPts val="70"/>
              </a:spcBef>
            </a:pP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>
              <a:lnSpc>
                <a:spcPts val="139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ts val="1415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ct val="100000"/>
              </a:lnSpc>
              <a:spcBef>
                <a:spcPts val="45"/>
              </a:spcBef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sz="1600" b="1" spc="-10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"No!!!"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975">
              <a:lnSpc>
                <a:spcPts val="1390"/>
              </a:lnSpc>
            </a:pP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84139" y="1542064"/>
            <a:ext cx="2714382" cy="1037120"/>
          </a:xfrm>
          <a:custGeom>
            <a:avLst/>
            <a:gdLst/>
            <a:ahLst/>
            <a:cxnLst/>
            <a:rect l="l" t="t" r="r" b="b"/>
            <a:pathLst>
              <a:path w="2714382" h="1037120">
                <a:moveTo>
                  <a:pt x="2714382" y="864266"/>
                </a:moveTo>
                <a:lnTo>
                  <a:pt x="516305" y="864266"/>
                </a:lnTo>
                <a:lnTo>
                  <a:pt x="516344" y="867951"/>
                </a:lnTo>
                <a:lnTo>
                  <a:pt x="522633" y="910768"/>
                </a:lnTo>
                <a:lnTo>
                  <a:pt x="538742" y="949491"/>
                </a:lnTo>
                <a:lnTo>
                  <a:pt x="563324" y="982773"/>
                </a:lnTo>
                <a:lnTo>
                  <a:pt x="595033" y="1009267"/>
                </a:lnTo>
                <a:lnTo>
                  <a:pt x="632519" y="1027626"/>
                </a:lnTo>
                <a:lnTo>
                  <a:pt x="674437" y="1036501"/>
                </a:lnTo>
                <a:lnTo>
                  <a:pt x="689161" y="1037120"/>
                </a:lnTo>
                <a:lnTo>
                  <a:pt x="2545213" y="1037081"/>
                </a:lnTo>
                <a:lnTo>
                  <a:pt x="2588030" y="1030792"/>
                </a:lnTo>
                <a:lnTo>
                  <a:pt x="2626753" y="1014683"/>
                </a:lnTo>
                <a:lnTo>
                  <a:pt x="2660035" y="990100"/>
                </a:lnTo>
                <a:lnTo>
                  <a:pt x="2686530" y="958392"/>
                </a:lnTo>
                <a:lnTo>
                  <a:pt x="2704888" y="920906"/>
                </a:lnTo>
                <a:lnTo>
                  <a:pt x="2713764" y="878988"/>
                </a:lnTo>
                <a:lnTo>
                  <a:pt x="2714382" y="864266"/>
                </a:lnTo>
                <a:close/>
              </a:path>
              <a:path w="2714382" h="1037120">
                <a:moveTo>
                  <a:pt x="2541526" y="0"/>
                </a:moveTo>
                <a:lnTo>
                  <a:pt x="685474" y="38"/>
                </a:lnTo>
                <a:lnTo>
                  <a:pt x="642657" y="6327"/>
                </a:lnTo>
                <a:lnTo>
                  <a:pt x="603934" y="22436"/>
                </a:lnTo>
                <a:lnTo>
                  <a:pt x="570652" y="47019"/>
                </a:lnTo>
                <a:lnTo>
                  <a:pt x="544158" y="78727"/>
                </a:lnTo>
                <a:lnTo>
                  <a:pt x="525799" y="116213"/>
                </a:lnTo>
                <a:lnTo>
                  <a:pt x="516924" y="158131"/>
                </a:lnTo>
                <a:lnTo>
                  <a:pt x="516305" y="172855"/>
                </a:lnTo>
                <a:lnTo>
                  <a:pt x="516305" y="604987"/>
                </a:lnTo>
                <a:lnTo>
                  <a:pt x="0" y="912489"/>
                </a:lnTo>
                <a:lnTo>
                  <a:pt x="516305" y="864266"/>
                </a:lnTo>
                <a:lnTo>
                  <a:pt x="2714382" y="864266"/>
                </a:lnTo>
                <a:lnTo>
                  <a:pt x="2714343" y="169168"/>
                </a:lnTo>
                <a:lnTo>
                  <a:pt x="2708055" y="126351"/>
                </a:lnTo>
                <a:lnTo>
                  <a:pt x="2691945" y="87628"/>
                </a:lnTo>
                <a:lnTo>
                  <a:pt x="2667363" y="54346"/>
                </a:lnTo>
                <a:lnTo>
                  <a:pt x="2635655" y="27852"/>
                </a:lnTo>
                <a:lnTo>
                  <a:pt x="2598168" y="9493"/>
                </a:lnTo>
                <a:lnTo>
                  <a:pt x="2556250" y="618"/>
                </a:lnTo>
                <a:lnTo>
                  <a:pt x="2541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4140" y="1542064"/>
            <a:ext cx="2714382" cy="1037121"/>
          </a:xfrm>
          <a:custGeom>
            <a:avLst/>
            <a:gdLst/>
            <a:ahLst/>
            <a:cxnLst/>
            <a:rect l="l" t="t" r="r" b="b"/>
            <a:pathLst>
              <a:path w="2714382" h="1037121">
                <a:moveTo>
                  <a:pt x="516305" y="172855"/>
                </a:moveTo>
                <a:lnTo>
                  <a:pt x="521720" y="129760"/>
                </a:lnTo>
                <a:lnTo>
                  <a:pt x="537067" y="90647"/>
                </a:lnTo>
                <a:lnTo>
                  <a:pt x="560999" y="56863"/>
                </a:lnTo>
                <a:lnTo>
                  <a:pt x="592169" y="29755"/>
                </a:lnTo>
                <a:lnTo>
                  <a:pt x="629228" y="10672"/>
                </a:lnTo>
                <a:lnTo>
                  <a:pt x="670830" y="960"/>
                </a:lnTo>
                <a:lnTo>
                  <a:pt x="882651" y="0"/>
                </a:lnTo>
                <a:lnTo>
                  <a:pt x="1432170" y="0"/>
                </a:lnTo>
                <a:lnTo>
                  <a:pt x="2541526" y="0"/>
                </a:lnTo>
                <a:lnTo>
                  <a:pt x="2556250" y="618"/>
                </a:lnTo>
                <a:lnTo>
                  <a:pt x="2598168" y="9493"/>
                </a:lnTo>
                <a:lnTo>
                  <a:pt x="2635654" y="27852"/>
                </a:lnTo>
                <a:lnTo>
                  <a:pt x="2667363" y="54346"/>
                </a:lnTo>
                <a:lnTo>
                  <a:pt x="2691945" y="87628"/>
                </a:lnTo>
                <a:lnTo>
                  <a:pt x="2708054" y="126351"/>
                </a:lnTo>
                <a:lnTo>
                  <a:pt x="2714343" y="169168"/>
                </a:lnTo>
                <a:lnTo>
                  <a:pt x="2714382" y="604988"/>
                </a:lnTo>
                <a:lnTo>
                  <a:pt x="2714382" y="864267"/>
                </a:lnTo>
                <a:lnTo>
                  <a:pt x="2713764" y="878989"/>
                </a:lnTo>
                <a:lnTo>
                  <a:pt x="2704888" y="920906"/>
                </a:lnTo>
                <a:lnTo>
                  <a:pt x="2686529" y="958393"/>
                </a:lnTo>
                <a:lnTo>
                  <a:pt x="2660035" y="990101"/>
                </a:lnTo>
                <a:lnTo>
                  <a:pt x="2626753" y="1014684"/>
                </a:lnTo>
                <a:lnTo>
                  <a:pt x="2588030" y="1030793"/>
                </a:lnTo>
                <a:lnTo>
                  <a:pt x="2545213" y="1037082"/>
                </a:lnTo>
                <a:lnTo>
                  <a:pt x="1432170" y="1037121"/>
                </a:lnTo>
                <a:lnTo>
                  <a:pt x="882651" y="1037121"/>
                </a:lnTo>
                <a:lnTo>
                  <a:pt x="689161" y="1037121"/>
                </a:lnTo>
                <a:lnTo>
                  <a:pt x="674436" y="1036502"/>
                </a:lnTo>
                <a:lnTo>
                  <a:pt x="632519" y="1027627"/>
                </a:lnTo>
                <a:lnTo>
                  <a:pt x="595032" y="1009268"/>
                </a:lnTo>
                <a:lnTo>
                  <a:pt x="563324" y="982774"/>
                </a:lnTo>
                <a:lnTo>
                  <a:pt x="538742" y="949492"/>
                </a:lnTo>
                <a:lnTo>
                  <a:pt x="522632" y="910768"/>
                </a:lnTo>
                <a:lnTo>
                  <a:pt x="516343" y="867952"/>
                </a:lnTo>
                <a:lnTo>
                  <a:pt x="516305" y="864267"/>
                </a:lnTo>
                <a:lnTo>
                  <a:pt x="0" y="912491"/>
                </a:lnTo>
                <a:lnTo>
                  <a:pt x="516305" y="604988"/>
                </a:lnTo>
                <a:lnTo>
                  <a:pt x="516305" y="172855"/>
                </a:lnTo>
                <a:close/>
              </a:path>
            </a:pathLst>
          </a:custGeom>
          <a:ln w="127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9813" y="1629410"/>
            <a:ext cx="2141855" cy="732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000"/>
              </a:lnSpc>
            </a:pPr>
            <a:r>
              <a:rPr sz="16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sz="16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sz="16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𝑧=</a:t>
            </a:r>
            <a:r>
              <a:rPr sz="1600" b="1" spc="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16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sz="1600" b="1" spc="-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𝐶</a:t>
            </a:r>
            <a:r>
              <a:rPr sz="16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和</a:t>
            </a:r>
            <a:r>
              <a:rPr sz="1600" b="1" spc="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3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sz="16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20000"/>
              </a:lnSpc>
            </a:pPr>
            <a:r>
              <a:rPr lang="zh-CN" altLang="en-US" sz="1600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sz="1600" b="1" spc="-8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1600" b="1" spc="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4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1600" b="1" spc="3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多少呢？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9660" y="3042381"/>
            <a:ext cx="734507" cy="307608"/>
          </a:xfrm>
          <a:custGeom>
            <a:avLst/>
            <a:gdLst/>
            <a:ahLst/>
            <a:cxnLst/>
            <a:rect l="l" t="t" r="r" b="b"/>
            <a:pathLst>
              <a:path w="734507" h="307608">
                <a:moveTo>
                  <a:pt x="0" y="307608"/>
                </a:moveTo>
                <a:lnTo>
                  <a:pt x="734507" y="307608"/>
                </a:lnTo>
                <a:lnTo>
                  <a:pt x="734507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69" y="3042381"/>
            <a:ext cx="734507" cy="307608"/>
          </a:xfrm>
          <a:custGeom>
            <a:avLst/>
            <a:gdLst/>
            <a:ahLst/>
            <a:cxnLst/>
            <a:rect l="l" t="t" r="r" b="b"/>
            <a:pathLst>
              <a:path w="734507" h="307608">
                <a:moveTo>
                  <a:pt x="0" y="307608"/>
                </a:moveTo>
                <a:lnTo>
                  <a:pt x="734507" y="307608"/>
                </a:lnTo>
                <a:lnTo>
                  <a:pt x="734507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78677" y="3042381"/>
            <a:ext cx="734507" cy="307608"/>
          </a:xfrm>
          <a:custGeom>
            <a:avLst/>
            <a:gdLst/>
            <a:ahLst/>
            <a:cxnLst/>
            <a:rect l="l" t="t" r="r" b="b"/>
            <a:pathLst>
              <a:path w="734507" h="307608">
                <a:moveTo>
                  <a:pt x="0" y="307608"/>
                </a:moveTo>
                <a:lnTo>
                  <a:pt x="734507" y="307608"/>
                </a:lnTo>
                <a:lnTo>
                  <a:pt x="734507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9660" y="3349990"/>
            <a:ext cx="2203523" cy="307608"/>
          </a:xfrm>
          <a:custGeom>
            <a:avLst/>
            <a:gdLst/>
            <a:ahLst/>
            <a:cxnLst/>
            <a:rect l="l" t="t" r="r" b="b"/>
            <a:pathLst>
              <a:path w="2203523" h="307608">
                <a:moveTo>
                  <a:pt x="0" y="307608"/>
                </a:moveTo>
                <a:lnTo>
                  <a:pt x="2203523" y="307608"/>
                </a:lnTo>
                <a:lnTo>
                  <a:pt x="2203523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3310" y="3349990"/>
            <a:ext cx="2216224" cy="0"/>
          </a:xfrm>
          <a:custGeom>
            <a:avLst/>
            <a:gdLst/>
            <a:ahLst/>
            <a:cxnLst/>
            <a:rect l="l" t="t" r="r" b="b"/>
            <a:pathLst>
              <a:path w="2216224">
                <a:moveTo>
                  <a:pt x="0" y="0"/>
                </a:moveTo>
                <a:lnTo>
                  <a:pt x="2216224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9660" y="3036031"/>
            <a:ext cx="0" cy="627918"/>
          </a:xfrm>
          <a:custGeom>
            <a:avLst/>
            <a:gdLst/>
            <a:ahLst/>
            <a:cxnLst/>
            <a:rect l="l" t="t" r="r" b="b"/>
            <a:pathLst>
              <a:path h="627918">
                <a:moveTo>
                  <a:pt x="0" y="0"/>
                </a:moveTo>
                <a:lnTo>
                  <a:pt x="0" y="627918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3184" y="3036031"/>
            <a:ext cx="0" cy="627918"/>
          </a:xfrm>
          <a:custGeom>
            <a:avLst/>
            <a:gdLst/>
            <a:ahLst/>
            <a:cxnLst/>
            <a:rect l="l" t="t" r="r" b="b"/>
            <a:pathLst>
              <a:path h="627918">
                <a:moveTo>
                  <a:pt x="0" y="0"/>
                </a:moveTo>
                <a:lnTo>
                  <a:pt x="0" y="627918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310" y="3042381"/>
            <a:ext cx="2216224" cy="0"/>
          </a:xfrm>
          <a:custGeom>
            <a:avLst/>
            <a:gdLst/>
            <a:ahLst/>
            <a:cxnLst/>
            <a:rect l="l" t="t" r="r" b="b"/>
            <a:pathLst>
              <a:path w="2216224">
                <a:moveTo>
                  <a:pt x="0" y="0"/>
                </a:moveTo>
                <a:lnTo>
                  <a:pt x="2216224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310" y="3657599"/>
            <a:ext cx="2216224" cy="0"/>
          </a:xfrm>
          <a:custGeom>
            <a:avLst/>
            <a:gdLst/>
            <a:ahLst/>
            <a:cxnLst/>
            <a:rect l="l" t="t" r="r" b="b"/>
            <a:pathLst>
              <a:path w="2216224">
                <a:moveTo>
                  <a:pt x="0" y="0"/>
                </a:moveTo>
                <a:lnTo>
                  <a:pt x="2216224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8945" y="3080511"/>
            <a:ext cx="1985645" cy="538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733425" algn="l"/>
                <a:tab pos="1471930" algn="l"/>
              </a:tabLst>
            </a:pPr>
            <a:r>
              <a:rPr sz="1400" b="1" spc="-8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spc="-11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9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sz="1400" b="1" spc="-6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r>
              <a:rPr sz="1400" b="1" spc="-8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b="1" spc="-114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9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sz="1400" b="1" spc="-6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r>
              <a:rPr sz="1400" b="1" spc="-8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400" b="1" spc="-125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9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sz="1400" b="1" spc="-6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43"/>
              </a:spcBef>
            </a:pPr>
            <a:endParaRPr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ctr">
              <a:lnSpc>
                <a:spcPct val="100000"/>
              </a:lnSpc>
            </a:pPr>
            <a:r>
              <a:rPr sz="1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b="1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79871" y="3344372"/>
            <a:ext cx="554899" cy="307608"/>
          </a:xfrm>
          <a:custGeom>
            <a:avLst/>
            <a:gdLst/>
            <a:ahLst/>
            <a:cxnLst/>
            <a:rect l="l" t="t" r="r" b="b"/>
            <a:pathLst>
              <a:path w="554899" h="307608">
                <a:moveTo>
                  <a:pt x="0" y="307608"/>
                </a:moveTo>
                <a:lnTo>
                  <a:pt x="554899" y="307608"/>
                </a:lnTo>
                <a:lnTo>
                  <a:pt x="554899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9670" y="3344372"/>
            <a:ext cx="554899" cy="307608"/>
          </a:xfrm>
          <a:custGeom>
            <a:avLst/>
            <a:gdLst/>
            <a:ahLst/>
            <a:cxnLst/>
            <a:rect l="l" t="t" r="r" b="b"/>
            <a:pathLst>
              <a:path w="554899" h="307608">
                <a:moveTo>
                  <a:pt x="0" y="307608"/>
                </a:moveTo>
                <a:lnTo>
                  <a:pt x="554899" y="307608"/>
                </a:lnTo>
                <a:lnTo>
                  <a:pt x="554899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99471" y="3344372"/>
            <a:ext cx="554899" cy="307608"/>
          </a:xfrm>
          <a:custGeom>
            <a:avLst/>
            <a:gdLst/>
            <a:ahLst/>
            <a:cxnLst/>
            <a:rect l="l" t="t" r="r" b="b"/>
            <a:pathLst>
              <a:path w="554899" h="307608">
                <a:moveTo>
                  <a:pt x="0" y="307608"/>
                </a:moveTo>
                <a:lnTo>
                  <a:pt x="554899" y="307608"/>
                </a:lnTo>
                <a:lnTo>
                  <a:pt x="554899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09271" y="3344372"/>
            <a:ext cx="554899" cy="307608"/>
          </a:xfrm>
          <a:custGeom>
            <a:avLst/>
            <a:gdLst/>
            <a:ahLst/>
            <a:cxnLst/>
            <a:rect l="l" t="t" r="r" b="b"/>
            <a:pathLst>
              <a:path w="554899" h="307608">
                <a:moveTo>
                  <a:pt x="0" y="307608"/>
                </a:moveTo>
                <a:lnTo>
                  <a:pt x="554899" y="307608"/>
                </a:lnTo>
                <a:lnTo>
                  <a:pt x="554899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19070" y="3344372"/>
            <a:ext cx="554899" cy="307608"/>
          </a:xfrm>
          <a:custGeom>
            <a:avLst/>
            <a:gdLst/>
            <a:ahLst/>
            <a:cxnLst/>
            <a:rect l="l" t="t" r="r" b="b"/>
            <a:pathLst>
              <a:path w="554899" h="307608">
                <a:moveTo>
                  <a:pt x="0" y="307608"/>
                </a:moveTo>
                <a:lnTo>
                  <a:pt x="554899" y="307608"/>
                </a:lnTo>
                <a:lnTo>
                  <a:pt x="554899" y="0"/>
                </a:lnTo>
                <a:lnTo>
                  <a:pt x="0" y="0"/>
                </a:lnTo>
                <a:lnTo>
                  <a:pt x="0" y="307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84566"/>
              </p:ext>
            </p:extLst>
          </p:nvPr>
        </p:nvGraphicFramePr>
        <p:xfrm>
          <a:off x="3018621" y="3030414"/>
          <a:ext cx="5548992" cy="615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899"/>
                <a:gridCol w="554899"/>
                <a:gridCol w="554899"/>
                <a:gridCol w="554899"/>
                <a:gridCol w="554899"/>
                <a:gridCol w="554900"/>
                <a:gridCol w="554899"/>
                <a:gridCol w="554899"/>
                <a:gridCol w="554899"/>
                <a:gridCol w="554900"/>
              </a:tblGrid>
              <a:tr h="307609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2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3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4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6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7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8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9</a:t>
                      </a:r>
                      <a:r>
                        <a:rPr sz="1400" b="1" spc="0" dirty="0" smtClean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07609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灯片编号占位符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767" y="3458843"/>
            <a:ext cx="2260600" cy="681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30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子集枚举</a:t>
            </a:r>
            <a:endParaRPr sz="4300" b="1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67" y="4270180"/>
            <a:ext cx="7593330" cy="606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800" b="1" spc="-9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10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b="1" spc="-10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3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-6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b="1" spc="-10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-2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800" b="1" spc="-9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7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9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1" spc="4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800" b="1" spc="-9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3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800" b="1" spc="-9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-9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800" b="1" spc="-8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-7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11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-114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1" spc="-25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b="1" spc="3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0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每一个元素都可以选择或者不选，所</a:t>
            </a:r>
            <a:r>
              <a:rPr lang="zh-CN" altLang="en-US" b="1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以选不选呢</a:t>
            </a:r>
            <a:r>
              <a:rPr lang="zh-CN" altLang="en-US" b="1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641" y="5221288"/>
            <a:ext cx="1915834" cy="369332"/>
          </a:xfrm>
          <a:custGeom>
            <a:avLst/>
            <a:gdLst/>
            <a:ahLst/>
            <a:cxnLst/>
            <a:rect l="l" t="t" r="r" b="b"/>
            <a:pathLst>
              <a:path w="1915834" h="369332">
                <a:moveTo>
                  <a:pt x="0" y="0"/>
                </a:moveTo>
                <a:lnTo>
                  <a:pt x="1915834" y="0"/>
                </a:lnTo>
                <a:lnTo>
                  <a:pt x="191583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815641" y="5221288"/>
            <a:ext cx="1915835" cy="369332"/>
          </a:xfrm>
          <a:custGeom>
            <a:avLst/>
            <a:gdLst/>
            <a:ahLst/>
            <a:cxnLst/>
            <a:rect l="l" t="t" r="r" b="b"/>
            <a:pathLst>
              <a:path w="1915835" h="369332">
                <a:moveTo>
                  <a:pt x="0" y="0"/>
                </a:moveTo>
                <a:lnTo>
                  <a:pt x="1915835" y="0"/>
                </a:lnTo>
                <a:lnTo>
                  <a:pt x="191583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 txBox="1"/>
          <p:nvPr/>
        </p:nvSpPr>
        <p:spPr>
          <a:xfrm>
            <a:off x="894382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课本</a:t>
            </a:r>
            <a:r>
              <a:rPr sz="1800" b="1" spc="3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800" b="1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1800" b="1" spc="-9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18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47</a:t>
            </a:r>
            <a:endParaRPr sz="1800" b="1" dirty="0">
              <a:latin typeface="Microsoft JhengHei"/>
              <a:cs typeface="Microsoft JhengHe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子集枚举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53463"/>
            <a:ext cx="7992552" cy="2009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879600">
              <a:lnSpc>
                <a:spcPct val="130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有时候问题可以归纳为这样一个情况： 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在若干元素当中，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选择其中一些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以达成特定条件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我们可以像《烤鸡》一题中那样，将每一个元素视为有两种情况：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不选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。然后使用</a:t>
            </a: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多重循环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解决问题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8" y="5015483"/>
            <a:ext cx="6001041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对于这种特殊的问题，可以使用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子集枚举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9461" y="3853584"/>
            <a:ext cx="611866" cy="367112"/>
          </a:xfrm>
          <a:custGeom>
            <a:avLst/>
            <a:gdLst/>
            <a:ahLst/>
            <a:cxnLst/>
            <a:rect l="l" t="t" r="r" b="b"/>
            <a:pathLst>
              <a:path w="611866" h="367112">
                <a:moveTo>
                  <a:pt x="0" y="367112"/>
                </a:moveTo>
                <a:lnTo>
                  <a:pt x="611866" y="367112"/>
                </a:lnTo>
                <a:lnTo>
                  <a:pt x="611866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2710" y="3853584"/>
            <a:ext cx="506352" cy="367112"/>
          </a:xfrm>
          <a:custGeom>
            <a:avLst/>
            <a:gdLst/>
            <a:ahLst/>
            <a:cxnLst/>
            <a:rect l="l" t="t" r="r" b="b"/>
            <a:pathLst>
              <a:path w="506352" h="367112">
                <a:moveTo>
                  <a:pt x="0" y="367112"/>
                </a:moveTo>
                <a:lnTo>
                  <a:pt x="506352" y="367112"/>
                </a:lnTo>
                <a:lnTo>
                  <a:pt x="506352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5415" y="3853584"/>
            <a:ext cx="506352" cy="367112"/>
          </a:xfrm>
          <a:custGeom>
            <a:avLst/>
            <a:gdLst/>
            <a:ahLst/>
            <a:cxnLst/>
            <a:rect l="l" t="t" r="r" b="b"/>
            <a:pathLst>
              <a:path w="506352" h="367112">
                <a:moveTo>
                  <a:pt x="0" y="367112"/>
                </a:moveTo>
                <a:lnTo>
                  <a:pt x="506352" y="367112"/>
                </a:lnTo>
                <a:lnTo>
                  <a:pt x="506352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248" y="3853584"/>
            <a:ext cx="506352" cy="367112"/>
          </a:xfrm>
          <a:custGeom>
            <a:avLst/>
            <a:gdLst/>
            <a:ahLst/>
            <a:cxnLst/>
            <a:rect l="l" t="t" r="r" b="b"/>
            <a:pathLst>
              <a:path w="506352" h="367112">
                <a:moveTo>
                  <a:pt x="0" y="367112"/>
                </a:moveTo>
                <a:lnTo>
                  <a:pt x="506352" y="367112"/>
                </a:lnTo>
                <a:lnTo>
                  <a:pt x="506352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8952" y="3853584"/>
            <a:ext cx="506352" cy="367112"/>
          </a:xfrm>
          <a:custGeom>
            <a:avLst/>
            <a:gdLst/>
            <a:ahLst/>
            <a:cxnLst/>
            <a:rect l="l" t="t" r="r" b="b"/>
            <a:pathLst>
              <a:path w="506352" h="367112">
                <a:moveTo>
                  <a:pt x="0" y="367112"/>
                </a:moveTo>
                <a:lnTo>
                  <a:pt x="506352" y="367112"/>
                </a:lnTo>
                <a:lnTo>
                  <a:pt x="506352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9629"/>
              </p:ext>
            </p:extLst>
          </p:nvPr>
        </p:nvGraphicFramePr>
        <p:xfrm>
          <a:off x="901243" y="3847234"/>
          <a:ext cx="1835600" cy="87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866"/>
                <a:gridCol w="611867"/>
                <a:gridCol w="611867"/>
              </a:tblGrid>
              <a:tr h="367112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#1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#3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02920">
                <a:tc gridSpan="3">
                  <a:txBody>
                    <a:bodyPr/>
                    <a:lstStyle/>
                    <a:p>
                      <a:pPr marL="396875" marR="396875" indent="171450">
                        <a:lnSpc>
                          <a:spcPts val="161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三个元素 可用三重循环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2420"/>
              </p:ext>
            </p:extLst>
          </p:nvPr>
        </p:nvGraphicFramePr>
        <p:xfrm>
          <a:off x="2960009" y="3847234"/>
          <a:ext cx="2531759" cy="87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352"/>
                <a:gridCol w="506351"/>
                <a:gridCol w="506352"/>
                <a:gridCol w="506352"/>
                <a:gridCol w="506352"/>
              </a:tblGrid>
              <a:tr h="367112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#3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#4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#5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02920">
                <a:tc gridSpan="5">
                  <a:txBody>
                    <a:bodyPr/>
                    <a:lstStyle/>
                    <a:p>
                      <a:pPr marL="744855" marR="744855" indent="171450">
                        <a:lnSpc>
                          <a:spcPts val="161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五个元素 可用五重循环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78856"/>
              </p:ext>
            </p:extLst>
          </p:nvPr>
        </p:nvGraphicFramePr>
        <p:xfrm>
          <a:off x="5773546" y="3847234"/>
          <a:ext cx="2531759" cy="87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352"/>
                <a:gridCol w="506352"/>
                <a:gridCol w="506352"/>
                <a:gridCol w="506351"/>
                <a:gridCol w="506352"/>
              </a:tblGrid>
              <a:tr h="367112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#1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……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#9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</a:t>
                      </a:r>
                      <a:r>
                        <a:rPr sz="1400" spc="-25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02920">
                <a:tc gridSpan="5">
                  <a:txBody>
                    <a:bodyPr/>
                    <a:lstStyle/>
                    <a:p>
                      <a:pPr marL="435609" marR="435609" indent="452120" algn="l">
                        <a:lnSpc>
                          <a:spcPts val="161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0 </a:t>
                      </a:r>
                      <a:r>
                        <a:rPr sz="1400" spc="-50" dirty="0" err="1" smtClean="0">
                          <a:latin typeface="Microsoft JhengHei"/>
                          <a:cs typeface="Microsoft JhengHei"/>
                        </a:rPr>
                        <a:t>个元素</a:t>
                      </a:r>
                      <a:endParaRPr lang="en-US" sz="1400" spc="-50" dirty="0" smtClean="0">
                        <a:latin typeface="Microsoft JhengHei"/>
                        <a:cs typeface="Microsoft JhengHei"/>
                      </a:endParaRPr>
                    </a:p>
                    <a:p>
                      <a:pPr marL="435609" marR="435609" indent="452120" algn="l">
                        <a:lnSpc>
                          <a:spcPts val="161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0 </a:t>
                      </a:r>
                      <a:r>
                        <a:rPr sz="1400" spc="-50" dirty="0" err="1" smtClean="0">
                          <a:latin typeface="Microsoft JhengHei"/>
                          <a:cs typeface="Microsoft JhengHei"/>
                        </a:rPr>
                        <a:t>重循环</a:t>
                      </a: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？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子集枚举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952105" cy="107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注意到每一个元素只有两种状态。联想到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用第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个二进制位来表达第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个元素的取舍。习惯上，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选取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丢弃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。那么一个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位二进制整数就可以表达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个元素的取舍，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805684"/>
            <a:ext cx="537718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75">
              <a:lnSpc>
                <a:spcPct val="100000"/>
              </a:lnSpc>
              <a:tabLst>
                <a:tab pos="951865" algn="l"/>
                <a:tab pos="4196715" algn="l"/>
                <a:tab pos="4520565" algn="l"/>
              </a:tabLst>
            </a:pP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r>
              <a:rPr sz="2100" b="1" spc="-1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	=	</a:t>
            </a:r>
            <a:r>
              <a:rPr sz="2100" b="1" spc="-10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3796283"/>
            <a:ext cx="655955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自带的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位运算符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，轻松实现集合的各项运算。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0584" y="2993977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8584" y="2993977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6584" y="2993977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4583" y="2993977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62583" y="2993977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30584" y="3361089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38584" y="3361089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6584" y="3361089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54583" y="3361089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2583" y="3361089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1536" y="4341367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5663" y="4341367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8755" y="4341367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3668" y="4341367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27409" y="4341367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1536" y="4672201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85663" y="4672201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8755" y="4672201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13668" y="4672201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7409" y="4672201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1536" y="5003036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85663" y="5003036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8755" y="5003036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13668" y="5003036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27409" y="5003036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1536" y="5333869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85663" y="5333869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68755" y="5333869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13668" y="5333869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27409" y="5333869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1536" y="5664704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85663" y="5664704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68755" y="5664704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13668" y="5664704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27409" y="5664704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41536" y="5995537"/>
            <a:ext cx="544126" cy="330833"/>
          </a:xfrm>
          <a:custGeom>
            <a:avLst/>
            <a:gdLst/>
            <a:ahLst/>
            <a:cxnLst/>
            <a:rect l="l" t="t" r="r" b="b"/>
            <a:pathLst>
              <a:path w="544126" h="330833">
                <a:moveTo>
                  <a:pt x="0" y="330833"/>
                </a:moveTo>
                <a:lnTo>
                  <a:pt x="544126" y="330833"/>
                </a:lnTo>
                <a:lnTo>
                  <a:pt x="544126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85663" y="5995537"/>
            <a:ext cx="1283091" cy="330833"/>
          </a:xfrm>
          <a:custGeom>
            <a:avLst/>
            <a:gdLst/>
            <a:ahLst/>
            <a:cxnLst/>
            <a:rect l="l" t="t" r="r" b="b"/>
            <a:pathLst>
              <a:path w="1283091" h="330833">
                <a:moveTo>
                  <a:pt x="0" y="330833"/>
                </a:moveTo>
                <a:lnTo>
                  <a:pt x="1283091" y="330833"/>
                </a:lnTo>
                <a:lnTo>
                  <a:pt x="128309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68755" y="5995537"/>
            <a:ext cx="2344912" cy="330833"/>
          </a:xfrm>
          <a:custGeom>
            <a:avLst/>
            <a:gdLst/>
            <a:ahLst/>
            <a:cxnLst/>
            <a:rect l="l" t="t" r="r" b="b"/>
            <a:pathLst>
              <a:path w="2344912" h="330833">
                <a:moveTo>
                  <a:pt x="0" y="330833"/>
                </a:moveTo>
                <a:lnTo>
                  <a:pt x="2344912" y="330833"/>
                </a:lnTo>
                <a:lnTo>
                  <a:pt x="234491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13668" y="5995537"/>
            <a:ext cx="1313741" cy="330833"/>
          </a:xfrm>
          <a:custGeom>
            <a:avLst/>
            <a:gdLst/>
            <a:ahLst/>
            <a:cxnLst/>
            <a:rect l="l" t="t" r="r" b="b"/>
            <a:pathLst>
              <a:path w="1313741" h="330833">
                <a:moveTo>
                  <a:pt x="0" y="330833"/>
                </a:moveTo>
                <a:lnTo>
                  <a:pt x="1313741" y="330833"/>
                </a:lnTo>
                <a:lnTo>
                  <a:pt x="1313741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27409" y="5995537"/>
            <a:ext cx="1972222" cy="330833"/>
          </a:xfrm>
          <a:custGeom>
            <a:avLst/>
            <a:gdLst/>
            <a:ahLst/>
            <a:cxnLst/>
            <a:rect l="l" t="t" r="r" b="b"/>
            <a:pathLst>
              <a:path w="1972222" h="330833">
                <a:moveTo>
                  <a:pt x="0" y="330833"/>
                </a:moveTo>
                <a:lnTo>
                  <a:pt x="1972222" y="330833"/>
                </a:lnTo>
                <a:lnTo>
                  <a:pt x="1972222" y="0"/>
                </a:lnTo>
                <a:lnTo>
                  <a:pt x="0" y="0"/>
                </a:lnTo>
                <a:lnTo>
                  <a:pt x="0" y="33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012403" y="2940810"/>
            <a:ext cx="2381320" cy="799115"/>
            <a:chOff x="6012403" y="2940810"/>
            <a:chExt cx="2381320" cy="799115"/>
          </a:xfrm>
        </p:grpSpPr>
        <p:sp>
          <p:nvSpPr>
            <p:cNvPr id="51" name="object 51"/>
            <p:cNvSpPr/>
            <p:nvPr/>
          </p:nvSpPr>
          <p:spPr>
            <a:xfrm>
              <a:off x="6012403" y="2940810"/>
              <a:ext cx="2381319" cy="799115"/>
            </a:xfrm>
            <a:custGeom>
              <a:avLst/>
              <a:gdLst/>
              <a:ahLst/>
              <a:cxnLst/>
              <a:rect l="l" t="t" r="r" b="b"/>
              <a:pathLst>
                <a:path w="2381319" h="799115">
                  <a:moveTo>
                    <a:pt x="2248129" y="0"/>
                  </a:moveTo>
                  <a:lnTo>
                    <a:pt x="766699" y="0"/>
                  </a:lnTo>
                  <a:lnTo>
                    <a:pt x="564733" y="554"/>
                  </a:lnTo>
                  <a:lnTo>
                    <a:pt x="523533" y="11150"/>
                  </a:lnTo>
                  <a:lnTo>
                    <a:pt x="488650" y="33487"/>
                  </a:lnTo>
                  <a:lnTo>
                    <a:pt x="462355" y="65294"/>
                  </a:lnTo>
                  <a:lnTo>
                    <a:pt x="446915" y="104303"/>
                  </a:lnTo>
                  <a:lnTo>
                    <a:pt x="443774" y="133189"/>
                  </a:lnTo>
                  <a:lnTo>
                    <a:pt x="0" y="171425"/>
                  </a:lnTo>
                  <a:lnTo>
                    <a:pt x="443774" y="332963"/>
                  </a:lnTo>
                  <a:lnTo>
                    <a:pt x="444328" y="678156"/>
                  </a:lnTo>
                  <a:lnTo>
                    <a:pt x="446416" y="692451"/>
                  </a:lnTo>
                  <a:lnTo>
                    <a:pt x="461178" y="731797"/>
                  </a:lnTo>
                  <a:lnTo>
                    <a:pt x="486923" y="764070"/>
                  </a:lnTo>
                  <a:lnTo>
                    <a:pt x="521383" y="786999"/>
                  </a:lnTo>
                  <a:lnTo>
                    <a:pt x="562288" y="798316"/>
                  </a:lnTo>
                  <a:lnTo>
                    <a:pt x="576963" y="799115"/>
                  </a:lnTo>
                  <a:lnTo>
                    <a:pt x="1251084" y="799115"/>
                  </a:lnTo>
                  <a:lnTo>
                    <a:pt x="2260361" y="798561"/>
                  </a:lnTo>
                  <a:lnTo>
                    <a:pt x="2301561" y="787965"/>
                  </a:lnTo>
                  <a:lnTo>
                    <a:pt x="2336443" y="765628"/>
                  </a:lnTo>
                  <a:lnTo>
                    <a:pt x="2362739" y="733820"/>
                  </a:lnTo>
                  <a:lnTo>
                    <a:pt x="2378178" y="694811"/>
                  </a:lnTo>
                  <a:lnTo>
                    <a:pt x="2381319" y="665925"/>
                  </a:lnTo>
                  <a:lnTo>
                    <a:pt x="2381319" y="133184"/>
                  </a:lnTo>
                  <a:lnTo>
                    <a:pt x="2375117" y="92902"/>
                  </a:lnTo>
                  <a:lnTo>
                    <a:pt x="2356442" y="55661"/>
                  </a:lnTo>
                  <a:lnTo>
                    <a:pt x="2327539" y="26251"/>
                  </a:lnTo>
                  <a:lnTo>
                    <a:pt x="2290678" y="6941"/>
                  </a:lnTo>
                  <a:lnTo>
                    <a:pt x="2262804" y="799"/>
                  </a:lnTo>
                  <a:lnTo>
                    <a:pt x="2248129" y="0"/>
                  </a:lnTo>
                  <a:close/>
                </a:path>
                <a:path w="2381319" h="799115">
                  <a:moveTo>
                    <a:pt x="443774" y="133184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012403" y="2940810"/>
              <a:ext cx="2381320" cy="799115"/>
            </a:xfrm>
            <a:custGeom>
              <a:avLst/>
              <a:gdLst/>
              <a:ahLst/>
              <a:cxnLst/>
              <a:rect l="l" t="t" r="r" b="b"/>
              <a:pathLst>
                <a:path w="2381320" h="799115">
                  <a:moveTo>
                    <a:pt x="443775" y="133189"/>
                  </a:moveTo>
                  <a:lnTo>
                    <a:pt x="450716" y="90640"/>
                  </a:lnTo>
                  <a:lnTo>
                    <a:pt x="470026" y="53779"/>
                  </a:lnTo>
                  <a:lnTo>
                    <a:pt x="499436" y="24876"/>
                  </a:lnTo>
                  <a:lnTo>
                    <a:pt x="536677" y="6201"/>
                  </a:lnTo>
                  <a:lnTo>
                    <a:pt x="766699" y="0"/>
                  </a:lnTo>
                  <a:lnTo>
                    <a:pt x="1251085" y="0"/>
                  </a:lnTo>
                  <a:lnTo>
                    <a:pt x="2248131" y="0"/>
                  </a:lnTo>
                  <a:lnTo>
                    <a:pt x="2262805" y="799"/>
                  </a:lnTo>
                  <a:lnTo>
                    <a:pt x="2303710" y="12115"/>
                  </a:lnTo>
                  <a:lnTo>
                    <a:pt x="2338171" y="35044"/>
                  </a:lnTo>
                  <a:lnTo>
                    <a:pt x="2363916" y="67317"/>
                  </a:lnTo>
                  <a:lnTo>
                    <a:pt x="2378678" y="106664"/>
                  </a:lnTo>
                  <a:lnTo>
                    <a:pt x="2381320" y="133185"/>
                  </a:lnTo>
                  <a:lnTo>
                    <a:pt x="2381320" y="332963"/>
                  </a:lnTo>
                  <a:lnTo>
                    <a:pt x="2381320" y="665925"/>
                  </a:lnTo>
                  <a:lnTo>
                    <a:pt x="2380520" y="680600"/>
                  </a:lnTo>
                  <a:lnTo>
                    <a:pt x="2369204" y="721505"/>
                  </a:lnTo>
                  <a:lnTo>
                    <a:pt x="2346275" y="755966"/>
                  </a:lnTo>
                  <a:lnTo>
                    <a:pt x="2314002" y="781711"/>
                  </a:lnTo>
                  <a:lnTo>
                    <a:pt x="2274656" y="796473"/>
                  </a:lnTo>
                  <a:lnTo>
                    <a:pt x="1251085" y="799115"/>
                  </a:lnTo>
                  <a:lnTo>
                    <a:pt x="766699" y="799115"/>
                  </a:lnTo>
                  <a:lnTo>
                    <a:pt x="576964" y="799115"/>
                  </a:lnTo>
                  <a:lnTo>
                    <a:pt x="562289" y="798315"/>
                  </a:lnTo>
                  <a:lnTo>
                    <a:pt x="521384" y="786999"/>
                  </a:lnTo>
                  <a:lnTo>
                    <a:pt x="486924" y="764070"/>
                  </a:lnTo>
                  <a:lnTo>
                    <a:pt x="461178" y="731797"/>
                  </a:lnTo>
                  <a:lnTo>
                    <a:pt x="446416" y="692451"/>
                  </a:lnTo>
                  <a:lnTo>
                    <a:pt x="443775" y="332963"/>
                  </a:lnTo>
                  <a:lnTo>
                    <a:pt x="0" y="171425"/>
                  </a:lnTo>
                  <a:lnTo>
                    <a:pt x="443775" y="133185"/>
                  </a:lnTo>
                  <a:close/>
                </a:path>
              </a:pathLst>
            </a:custGeom>
            <a:ln w="12700">
              <a:solidFill>
                <a:srgbClr val="2E75B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6573926" y="2962087"/>
              <a:ext cx="1819795" cy="74485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12700" indent="55244">
                <a:lnSpc>
                  <a:spcPct val="99400"/>
                </a:lnSpc>
              </a:pPr>
              <a:r>
                <a:rPr sz="1600" b="1" dirty="0" err="1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为什么二进制的最右边的一位</a:t>
              </a:r>
              <a:r>
                <a:rPr sz="1600" b="1" dirty="0" err="1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sz="1600" b="1" dirty="0" err="1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代表第一个元素呢</a:t>
              </a:r>
              <a:r>
                <a:rPr sz="1600" b="1" dirty="0" smtClean="0">
                  <a:solidFill>
                    <a:srgbClr val="2E75B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  <a:endParaRPr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26052"/>
              </p:ext>
            </p:extLst>
          </p:nvPr>
        </p:nvGraphicFramePr>
        <p:xfrm>
          <a:off x="2027409" y="2990803"/>
          <a:ext cx="2540000" cy="73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6711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112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4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3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舍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舍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59235"/>
              </p:ext>
            </p:extLst>
          </p:nvPr>
        </p:nvGraphicFramePr>
        <p:xfrm>
          <a:off x="704559" y="4338192"/>
          <a:ext cx="7591896" cy="1985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89"/>
                <a:gridCol w="1306110"/>
                <a:gridCol w="2386982"/>
                <a:gridCol w="1337310"/>
                <a:gridCol w="2007605"/>
              </a:tblGrid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交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x 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∩ 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1,2,3}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3}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14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01110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01000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并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x | 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mbria Math"/>
                          <a:cs typeface="Cambria Math"/>
                        </a:rPr>
                        <a:t>∪ 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1,2,3}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0,1,2,3,4}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| 14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01110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11111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lang="zh-CN" altLang="en-US" sz="1200" b="1" dirty="0" smtClean="0">
                          <a:latin typeface="Microsoft JhengHei"/>
                          <a:cs typeface="Microsoft JhengHei"/>
                        </a:rPr>
                        <a:t>对称</a:t>
                      </a: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差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x 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mbria Math"/>
                          <a:cs typeface="Cambria Math"/>
                        </a:rPr>
                        <a:t>⊕</a:t>
                      </a:r>
                      <a:r>
                        <a:rPr sz="1400" spc="-5" dirty="0" smtClean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1,2,3}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0,1,2,4}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14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01110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10111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补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((1&lt;&lt;n)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1)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0,1,2,3,4}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1,2}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31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11111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00110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差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x 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(x 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1,2,3}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0,4}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8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^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01000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10001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83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b="1" dirty="0" smtClean="0">
                          <a:latin typeface="Microsoft JhengHei"/>
                          <a:cs typeface="Microsoft JhengHei"/>
                        </a:rPr>
                        <a:t>判定</a:t>
                      </a:r>
                      <a:endParaRPr sz="12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(1&lt;&lt;</a:t>
                      </a:r>
                      <a:r>
                        <a:rPr sz="1400" spc="5" dirty="0" smtClean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)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400" spc="5" dirty="0" smtClean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{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0,3,4}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(1&lt;&lt;3)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25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!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alibri"/>
                          <a:cs typeface="Calibri"/>
                        </a:rPr>
                        <a:t>01000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11001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0" dirty="0" smtClean="0">
                          <a:latin typeface="Calibri"/>
                          <a:cs typeface="Calibri"/>
                        </a:rPr>
                        <a:t>01000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灯片编号占位符 5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子集枚举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63776"/>
            <a:ext cx="7493000" cy="64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这种二进制表示法又称为“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状态压缩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”。将来介绍状态压缩动态 规划的时候，会再用到。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3323844"/>
            <a:ext cx="7521575" cy="67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有了二进制表示后，就可以通过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3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循环遍历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（全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，即空集）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50" b="1" spc="315" baseline="27777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315" baseline="27777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82" baseline="27777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sz="2100" b="1" spc="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（全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，即全集）的所有整数，得到所有可能的子集。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1016" y="4191000"/>
            <a:ext cx="5635444" cy="1457101"/>
          </a:xfrm>
          <a:custGeom>
            <a:avLst/>
            <a:gdLst/>
            <a:ahLst/>
            <a:cxnLst/>
            <a:rect l="l" t="t" r="r" b="b"/>
            <a:pathLst>
              <a:path w="5635444" h="1015663">
                <a:moveTo>
                  <a:pt x="0" y="0"/>
                </a:moveTo>
                <a:lnTo>
                  <a:pt x="5635444" y="0"/>
                </a:lnTo>
                <a:lnTo>
                  <a:pt x="5635444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4191000"/>
            <a:ext cx="7396480" cy="1953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9190"/>
            <a:r>
              <a:rPr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2^n,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U-1即为全集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9190">
              <a:tabLst>
                <a:tab pos="3579495" algn="l"/>
              </a:tabLst>
            </a:pPr>
            <a:r>
              <a:rPr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U;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S++)	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枚举所有子集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[0,U)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9190"/>
            <a:r>
              <a:rPr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/*满足题设条件*/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5740"/>
            <a:r>
              <a:rPr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进行统计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9190"/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  <a:spcBef>
                <a:spcPts val="75"/>
              </a:spcBef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优点：非常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简单方便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，集合运算可以基于整数运算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𝑂(</a:t>
            </a:r>
            <a:r>
              <a:rPr sz="2100" b="1" spc="-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50"/>
              </a:lnSpc>
              <a:spcBef>
                <a:spcPts val="14"/>
              </a:spcBef>
            </a:pPr>
            <a:endParaRPr sz="8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限制：元素个数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不能太多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。一般不超过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86475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94475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02475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0475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8475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6475" y="2852335"/>
            <a:ext cx="2540000" cy="367112"/>
          </a:xfrm>
          <a:custGeom>
            <a:avLst/>
            <a:gdLst/>
            <a:ahLst/>
            <a:cxnLst/>
            <a:rect l="l" t="t" r="r" b="b"/>
            <a:pathLst>
              <a:path w="2540000" h="367112">
                <a:moveTo>
                  <a:pt x="0" y="367112"/>
                </a:moveTo>
                <a:lnTo>
                  <a:pt x="2540000" y="367112"/>
                </a:lnTo>
                <a:lnTo>
                  <a:pt x="2540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8306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56306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4306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2306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0306" y="2485224"/>
            <a:ext cx="508000" cy="367112"/>
          </a:xfrm>
          <a:custGeom>
            <a:avLst/>
            <a:gdLst/>
            <a:ahLst/>
            <a:cxnLst/>
            <a:rect l="l" t="t" r="r" b="b"/>
            <a:pathLst>
              <a:path w="508000" h="367112">
                <a:moveTo>
                  <a:pt x="0" y="367112"/>
                </a:moveTo>
                <a:lnTo>
                  <a:pt x="508000" y="367112"/>
                </a:lnTo>
                <a:lnTo>
                  <a:pt x="508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8306" y="2852335"/>
            <a:ext cx="2540000" cy="367112"/>
          </a:xfrm>
          <a:custGeom>
            <a:avLst/>
            <a:gdLst/>
            <a:ahLst/>
            <a:cxnLst/>
            <a:rect l="l" t="t" r="r" b="b"/>
            <a:pathLst>
              <a:path w="2540000" h="367112">
                <a:moveTo>
                  <a:pt x="0" y="367112"/>
                </a:moveTo>
                <a:lnTo>
                  <a:pt x="2540000" y="367112"/>
                </a:lnTo>
                <a:lnTo>
                  <a:pt x="2540000" y="0"/>
                </a:lnTo>
                <a:lnTo>
                  <a:pt x="0" y="0"/>
                </a:lnTo>
                <a:lnTo>
                  <a:pt x="0" y="36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7136"/>
              </p:ext>
            </p:extLst>
          </p:nvPr>
        </p:nvGraphicFramePr>
        <p:xfrm>
          <a:off x="1883300" y="2482048"/>
          <a:ext cx="2540000" cy="73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6711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112">
                <a:tc gridSpan="5"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五个元素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全</a:t>
                      </a:r>
                      <a:r>
                        <a:rPr sz="1400" spc="-25" dirty="0" smtClean="0">
                          <a:latin typeface="Microsoft JhengHei"/>
                          <a:cs typeface="Microsoft JhengHei"/>
                        </a:rPr>
                        <a:t> 0</a:t>
                      </a: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400" spc="-20" dirty="0" smtClean="0"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1400" spc="-35" dirty="0" smtClean="0">
                          <a:latin typeface="Microsoft JhengHei"/>
                          <a:cs typeface="Microsoft JhengHei"/>
                        </a:rPr>
                        <a:t>=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0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92049"/>
              </p:ext>
            </p:extLst>
          </p:nvPr>
        </p:nvGraphicFramePr>
        <p:xfrm>
          <a:off x="4845131" y="2482048"/>
          <a:ext cx="2540000" cy="734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</a:tblGrid>
              <a:tr h="367112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112">
                <a:tc gridSpan="5"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五个元素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全</a:t>
                      </a:r>
                      <a:r>
                        <a:rPr sz="1400" spc="-25" dirty="0" smtClean="0">
                          <a:latin typeface="Microsoft JhengHei"/>
                          <a:cs typeface="Microsoft JhengHei"/>
                        </a:rPr>
                        <a:t> 1</a:t>
                      </a: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400" spc="-20" dirty="0" smtClean="0"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1400" spc="-35" dirty="0" smtClean="0">
                          <a:latin typeface="Microsoft JhengHei"/>
                          <a:cs typeface="Microsoft JhengHei"/>
                        </a:rPr>
                        <a:t>=</a:t>
                      </a:r>
                      <a:r>
                        <a:rPr sz="1400" spc="-25" dirty="0" smtClean="0">
                          <a:latin typeface="Microsoft JhengHei"/>
                          <a:cs typeface="Microsoft JhengHei"/>
                        </a:rPr>
                        <a:t>3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25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672426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选数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501523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036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8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普及组）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181352"/>
            <a:ext cx="7534909" cy="630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𝑛(𝑛≤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 个整数中任选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个整数相加，求有多少种选择情况 可以使和为质数。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559" y="3323844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样例输入：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3009" y="3323844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样例输出：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559" y="4594859"/>
            <a:ext cx="387985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sz="2100" b="1" spc="-18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，一共只有一种。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962" y="3783133"/>
            <a:ext cx="3402418" cy="523219"/>
          </a:xfrm>
          <a:custGeom>
            <a:avLst/>
            <a:gdLst/>
            <a:ahLst/>
            <a:cxnLst/>
            <a:rect l="l" t="t" r="r" b="b"/>
            <a:pathLst>
              <a:path w="3402418" h="523219">
                <a:moveTo>
                  <a:pt x="0" y="0"/>
                </a:moveTo>
                <a:lnTo>
                  <a:pt x="3402418" y="0"/>
                </a:lnTo>
                <a:lnTo>
                  <a:pt x="3402418" y="523219"/>
                </a:lnTo>
                <a:lnTo>
                  <a:pt x="0" y="5232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962" y="3783133"/>
            <a:ext cx="3402418" cy="523220"/>
          </a:xfrm>
          <a:custGeom>
            <a:avLst/>
            <a:gdLst/>
            <a:ahLst/>
            <a:cxnLst/>
            <a:rect l="l" t="t" r="r" b="b"/>
            <a:pathLst>
              <a:path w="3402418" h="523220">
                <a:moveTo>
                  <a:pt x="0" y="0"/>
                </a:moveTo>
                <a:lnTo>
                  <a:pt x="3402418" y="0"/>
                </a:lnTo>
                <a:lnTo>
                  <a:pt x="3402418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7702" y="3815079"/>
            <a:ext cx="1544498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64355" y="3783133"/>
            <a:ext cx="3402417" cy="307776"/>
          </a:xfrm>
          <a:custGeom>
            <a:avLst/>
            <a:gdLst/>
            <a:ahLst/>
            <a:cxnLst/>
            <a:rect l="l" t="t" r="r" b="b"/>
            <a:pathLst>
              <a:path w="3402417" h="307776">
                <a:moveTo>
                  <a:pt x="0" y="0"/>
                </a:moveTo>
                <a:lnTo>
                  <a:pt x="3402417" y="0"/>
                </a:lnTo>
                <a:lnTo>
                  <a:pt x="3402417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4355" y="3783133"/>
            <a:ext cx="3402418" cy="307777"/>
          </a:xfrm>
          <a:custGeom>
            <a:avLst/>
            <a:gdLst/>
            <a:ahLst/>
            <a:cxnLst/>
            <a:rect l="l" t="t" r="r" b="b"/>
            <a:pathLst>
              <a:path w="3402418" h="307777">
                <a:moveTo>
                  <a:pt x="0" y="0"/>
                </a:moveTo>
                <a:lnTo>
                  <a:pt x="3402418" y="0"/>
                </a:lnTo>
                <a:lnTo>
                  <a:pt x="3402418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3095" y="3815079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26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672426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选数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8" y="1751076"/>
            <a:ext cx="5086641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进行子集枚举之后，求和做质数判定。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068159"/>
            <a:ext cx="6788150" cy="1277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 marR="248920" indent="-171450">
              <a:lnSpc>
                <a:spcPct val="131400"/>
              </a:lnSpc>
              <a:tabLst>
                <a:tab pos="64071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题目要求选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k个整数，且和为质数。所以判定条件就是： </a:t>
            </a:r>
            <a:endParaRPr lang="en-US" sz="2100" b="1" spc="-16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248920" indent="-171450">
              <a:lnSpc>
                <a:spcPct val="131400"/>
              </a:lnSpc>
              <a:tabLst>
                <a:tab pos="64071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二进制表示中恰好包含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00" b="1" spc="-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248920" indent="-171450">
              <a:lnSpc>
                <a:spcPct val="131400"/>
              </a:lnSpc>
              <a:tabLst>
                <a:tab pos="64071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将对应元素取出后，使用</a:t>
            </a:r>
            <a:r>
              <a:rPr sz="2100" b="1" spc="-4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质数判定</a:t>
            </a:r>
            <a:r>
              <a:rPr sz="2100" b="1" spc="-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算法发现是质数</a:t>
            </a:r>
            <a:r>
              <a:rPr sz="2100" b="1" spc="-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45265" y="3601823"/>
            <a:ext cx="4502274" cy="2113177"/>
          </a:xfrm>
          <a:custGeom>
            <a:avLst/>
            <a:gdLst/>
            <a:ahLst/>
            <a:cxnLst/>
            <a:rect l="l" t="t" r="r" b="b"/>
            <a:pathLst>
              <a:path w="4502274" h="2492989">
                <a:moveTo>
                  <a:pt x="0" y="0"/>
                </a:moveTo>
                <a:lnTo>
                  <a:pt x="4502274" y="0"/>
                </a:lnTo>
                <a:lnTo>
                  <a:pt x="4502274" y="2492989"/>
                </a:lnTo>
                <a:lnTo>
                  <a:pt x="0" y="24929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5265" y="3601823"/>
            <a:ext cx="4502275" cy="2113177"/>
          </a:xfrm>
          <a:custGeom>
            <a:avLst/>
            <a:gdLst/>
            <a:ahLst/>
            <a:cxnLst/>
            <a:rect l="l" t="t" r="r" b="b"/>
            <a:pathLst>
              <a:path w="4502275" h="2492990">
                <a:moveTo>
                  <a:pt x="0" y="0"/>
                </a:moveTo>
                <a:lnTo>
                  <a:pt x="4502275" y="0"/>
                </a:lnTo>
                <a:lnTo>
                  <a:pt x="4502275" y="2492990"/>
                </a:lnTo>
                <a:lnTo>
                  <a:pt x="0" y="24929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440" y="3636264"/>
            <a:ext cx="4499099" cy="25162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sz="16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2^n,</a:t>
            </a:r>
            <a:r>
              <a:rPr sz="1600" b="1" spc="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U-1即为全集</a:t>
            </a:r>
            <a:endParaRPr lang="en-US" sz="1600" b="1" spc="-1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12700" indent="-336550">
              <a:tabLst>
                <a:tab pos="516890" algn="l"/>
                <a:tab pos="1021715" algn="l"/>
              </a:tabLst>
            </a:pPr>
            <a:r>
              <a:rPr lang="en-US" altLang="zh-CN" sz="1600" b="1" spc="-10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600" b="1" spc="5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spc="-1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CN" sz="16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spc="5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枚举所有子集</a:t>
            </a:r>
            <a:r>
              <a:rPr lang="en-US" altLang="zh-CN" sz="1600" b="1" spc="-1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[0,U)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12700" indent="-336550">
              <a:tabLst>
                <a:tab pos="516890" algn="l"/>
                <a:tab pos="1021715" algn="l"/>
              </a:tabLst>
            </a:pPr>
            <a:r>
              <a:rPr lang="en-US" altLang="zh-CN"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</a:t>
            </a:r>
            <a:r>
              <a:rPr lang="en-US" altLang="zh-CN"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(__</a:t>
            </a:r>
            <a:r>
              <a:rPr lang="en-US" altLang="zh-CN" sz="1600" b="1" spc="-10" dirty="0" err="1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builtin_popcoun</a:t>
            </a:r>
            <a:r>
              <a:rPr lang="en-US" altLang="zh-CN" sz="1600" b="1" spc="-5" dirty="0" err="1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k) {</a:t>
            </a:r>
          </a:p>
          <a:p>
            <a:pPr marL="349250" marR="12700" indent="-336550">
              <a:tabLst>
                <a:tab pos="516890" algn="l"/>
                <a:tab pos="1021715" algn="l"/>
              </a:tabLst>
            </a:pPr>
            <a:r>
              <a:rPr lang="en-US" altLang="zh-CN"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600" b="1" spc="-1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spc="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/>
            <a:r>
              <a:rPr lang="en-US" altLang="zh-CN"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</a:t>
            </a:r>
            <a:r>
              <a:rPr lang="en-US" altLang="zh-CN" sz="1600" b="1" spc="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spc="-1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/>
            <a:r>
              <a:rPr lang="en-US" altLang="zh-CN" sz="1600" b="1" spc="-10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600" b="1" spc="5" dirty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spc="-10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spc="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altLang="zh-CN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spc="-10" dirty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685800"/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marR="12700" indent="-336550">
              <a:tabLst>
                <a:tab pos="516890" algn="l"/>
                <a:tab pos="1021715" algn="l"/>
              </a:tabLst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12700"/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0014" y="3601822"/>
            <a:ext cx="596861" cy="502920"/>
          </a:xfrm>
          <a:custGeom>
            <a:avLst/>
            <a:gdLst/>
            <a:ahLst/>
            <a:cxnLst/>
            <a:rect l="l" t="t" r="r" b="b"/>
            <a:pathLst>
              <a:path w="596861" h="502920">
                <a:moveTo>
                  <a:pt x="0" y="502920"/>
                </a:moveTo>
                <a:lnTo>
                  <a:pt x="596861" y="502920"/>
                </a:lnTo>
                <a:lnTo>
                  <a:pt x="59686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6875" y="3601822"/>
            <a:ext cx="596861" cy="502920"/>
          </a:xfrm>
          <a:custGeom>
            <a:avLst/>
            <a:gdLst/>
            <a:ahLst/>
            <a:cxnLst/>
            <a:rect l="l" t="t" r="r" b="b"/>
            <a:pathLst>
              <a:path w="596861" h="502920">
                <a:moveTo>
                  <a:pt x="0" y="502920"/>
                </a:moveTo>
                <a:lnTo>
                  <a:pt x="596861" y="502920"/>
                </a:lnTo>
                <a:lnTo>
                  <a:pt x="59686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83737" y="3601822"/>
            <a:ext cx="596861" cy="502920"/>
          </a:xfrm>
          <a:custGeom>
            <a:avLst/>
            <a:gdLst/>
            <a:ahLst/>
            <a:cxnLst/>
            <a:rect l="l" t="t" r="r" b="b"/>
            <a:pathLst>
              <a:path w="596861" h="502920">
                <a:moveTo>
                  <a:pt x="0" y="502920"/>
                </a:moveTo>
                <a:lnTo>
                  <a:pt x="596861" y="502920"/>
                </a:lnTo>
                <a:lnTo>
                  <a:pt x="59686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0597" y="3601822"/>
            <a:ext cx="596861" cy="502920"/>
          </a:xfrm>
          <a:custGeom>
            <a:avLst/>
            <a:gdLst/>
            <a:ahLst/>
            <a:cxnLst/>
            <a:rect l="l" t="t" r="r" b="b"/>
            <a:pathLst>
              <a:path w="596861" h="502920">
                <a:moveTo>
                  <a:pt x="0" y="502920"/>
                </a:moveTo>
                <a:lnTo>
                  <a:pt x="596861" y="502920"/>
                </a:lnTo>
                <a:lnTo>
                  <a:pt x="596861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0014" y="4472354"/>
            <a:ext cx="2387443" cy="574386"/>
          </a:xfrm>
          <a:custGeom>
            <a:avLst/>
            <a:gdLst/>
            <a:ahLst/>
            <a:cxnLst/>
            <a:rect l="l" t="t" r="r" b="b"/>
            <a:pathLst>
              <a:path w="2387443" h="574386">
                <a:moveTo>
                  <a:pt x="0" y="574386"/>
                </a:moveTo>
                <a:lnTo>
                  <a:pt x="2387443" y="574386"/>
                </a:lnTo>
                <a:lnTo>
                  <a:pt x="2387443" y="0"/>
                </a:lnTo>
                <a:lnTo>
                  <a:pt x="0" y="0"/>
                </a:lnTo>
                <a:lnTo>
                  <a:pt x="0" y="574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56184"/>
              </p:ext>
            </p:extLst>
          </p:nvPr>
        </p:nvGraphicFramePr>
        <p:xfrm>
          <a:off x="886839" y="3598647"/>
          <a:ext cx="2387444" cy="1480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861"/>
                <a:gridCol w="596861"/>
                <a:gridCol w="596861"/>
                <a:gridCol w="596861"/>
              </a:tblGrid>
              <a:tr h="5029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#0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  <a:p>
                      <a:pPr marL="3175" algn="ctr">
                        <a:lnSpc>
                          <a:spcPts val="161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3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3175" algn="ctr">
                        <a:lnSpc>
                          <a:spcPts val="161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7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0" algn="ctr">
                        <a:lnSpc>
                          <a:spcPts val="161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400" spc="-40" dirty="0" smtClean="0">
                          <a:latin typeface="Microsoft JhengHei"/>
                          <a:cs typeface="Microsoft JhengHei"/>
                        </a:rPr>
                        <a:t>#3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0" algn="ctr">
                        <a:lnSpc>
                          <a:spcPts val="161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19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1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400" spc="-50" dirty="0" smtClean="0">
                          <a:latin typeface="Microsoft JhengHei"/>
                          <a:cs typeface="Microsoft JhengHei"/>
                        </a:rPr>
                        <a:t>不取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取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2F0D9"/>
                    </a:solidFill>
                  </a:tcPr>
                </a:tc>
              </a:tr>
              <a:tr h="574387">
                <a:tc gridSpan="4">
                  <a:txBody>
                    <a:bodyPr/>
                    <a:lstStyle/>
                    <a:p>
                      <a:pPr marL="469265" marR="213995" indent="-255904">
                        <a:lnSpc>
                          <a:spcPts val="1610"/>
                        </a:lnSpc>
                      </a:pPr>
                      <a:r>
                        <a:rPr sz="1400" spc="-50" dirty="0" err="1" smtClean="0">
                          <a:latin typeface="Microsoft JhengHei"/>
                          <a:cs typeface="Microsoft JhengHei"/>
                        </a:rPr>
                        <a:t>以上情况对应二进</a:t>
                      </a:r>
                      <a:r>
                        <a:rPr sz="1400" spc="0" dirty="0" err="1" smtClean="0">
                          <a:latin typeface="Microsoft JhengHei"/>
                          <a:cs typeface="Microsoft JhengHei"/>
                        </a:rPr>
                        <a:t>制</a:t>
                      </a: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 </a:t>
                      </a:r>
                      <a:endParaRPr lang="en-US" sz="1400" spc="-30" dirty="0" smtClean="0">
                        <a:latin typeface="Microsoft JhengHei"/>
                        <a:cs typeface="Microsoft JhengHei"/>
                      </a:endParaRPr>
                    </a:p>
                    <a:p>
                      <a:pPr marL="469265" marR="213995" indent="-255904">
                        <a:lnSpc>
                          <a:spcPts val="1610"/>
                        </a:lnSpc>
                      </a:pP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1011</a:t>
                      </a:r>
                      <a:r>
                        <a:rPr lang="zh-CN" altLang="en-US" sz="1400" spc="-30" dirty="0" smtClean="0">
                          <a:latin typeface="Microsoft JhengHei"/>
                          <a:cs typeface="Microsoft JhengHei"/>
                        </a:rPr>
                        <a:t>，</a:t>
                      </a:r>
                      <a:r>
                        <a:rPr sz="1400" spc="-50" dirty="0" err="1" smtClean="0">
                          <a:latin typeface="Microsoft JhengHei"/>
                          <a:cs typeface="Microsoft JhengHei"/>
                        </a:rPr>
                        <a:t>此</a:t>
                      </a:r>
                      <a:r>
                        <a:rPr sz="1400" spc="0" dirty="0" err="1" smtClean="0">
                          <a:latin typeface="Microsoft JhengHei"/>
                          <a:cs typeface="Microsoft JhengHei"/>
                        </a:rPr>
                        <a:t>时</a:t>
                      </a:r>
                      <a:r>
                        <a:rPr sz="1400" spc="-25" dirty="0" smtClean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S</a:t>
                      </a:r>
                      <a:r>
                        <a:rPr sz="1400" spc="5" dirty="0" smtClean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spc="-50" dirty="0" err="1" smtClean="0">
                          <a:latin typeface="Microsoft JhengHei"/>
                          <a:cs typeface="Microsoft JhengHei"/>
                        </a:rPr>
                        <a:t>的值就</a:t>
                      </a:r>
                      <a:endParaRPr lang="en-US" sz="1400" spc="-50" dirty="0" smtClean="0">
                        <a:latin typeface="Microsoft JhengHei"/>
                        <a:cs typeface="Microsoft JhengHei"/>
                      </a:endParaRPr>
                    </a:p>
                    <a:p>
                      <a:pPr marL="469265" marR="213995" indent="-255904">
                        <a:lnSpc>
                          <a:spcPts val="1610"/>
                        </a:lnSpc>
                      </a:pPr>
                      <a:r>
                        <a:rPr sz="1400" spc="0" dirty="0" smtClean="0">
                          <a:latin typeface="Microsoft JhengHei"/>
                          <a:cs typeface="Microsoft JhengHei"/>
                        </a:rPr>
                        <a:t>是</a:t>
                      </a:r>
                      <a:r>
                        <a:rPr sz="1400" spc="-30" dirty="0" smtClean="0">
                          <a:latin typeface="Microsoft JhengHei"/>
                          <a:cs typeface="Microsoft JhengHei"/>
                        </a:rPr>
                        <a:t>11</a:t>
                      </a:r>
                      <a:r>
                        <a:rPr lang="zh-CN" altLang="en-US" sz="1400" spc="-30" dirty="0" smtClean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352800" y="5053531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/>
            <a:r>
              <a:rPr lang="en-US" altLang="zh-C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if(check(sum))</a:t>
            </a:r>
            <a:r>
              <a:rPr lang="en-US" altLang="zh-CN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altLang="zh-C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767" y="3458843"/>
            <a:ext cx="2260600" cy="681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300" b="1" spc="8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排列枚举</a:t>
            </a:r>
            <a:endParaRPr sz="4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389116"/>
            <a:ext cx="7569200" cy="640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800" b="1" dirty="0" err="1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排列枚举，顾名思义，就是要求枚举所有元素排列。如果想知道一些元素</a:t>
            </a:r>
            <a:r>
              <a:rPr lang="zh-CN" altLang="en-US" b="1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</a:t>
            </a:r>
            <a:r>
              <a:rPr lang="zh-CN" altLang="en-US" b="1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排序方法，就需要枚举排列。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767" y="4721352"/>
            <a:ext cx="3454400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5641" y="5221288"/>
            <a:ext cx="1915834" cy="369332"/>
          </a:xfrm>
          <a:custGeom>
            <a:avLst/>
            <a:gdLst/>
            <a:ahLst/>
            <a:cxnLst/>
            <a:rect l="l" t="t" r="r" b="b"/>
            <a:pathLst>
              <a:path w="1915834" h="369332">
                <a:moveTo>
                  <a:pt x="0" y="0"/>
                </a:moveTo>
                <a:lnTo>
                  <a:pt x="1915834" y="0"/>
                </a:lnTo>
                <a:lnTo>
                  <a:pt x="191583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641" y="5221288"/>
            <a:ext cx="1915835" cy="369332"/>
          </a:xfrm>
          <a:custGeom>
            <a:avLst/>
            <a:gdLst/>
            <a:ahLst/>
            <a:cxnLst/>
            <a:rect l="l" t="t" r="r" b="b"/>
            <a:pathLst>
              <a:path w="1915835" h="369332">
                <a:moveTo>
                  <a:pt x="0" y="0"/>
                </a:moveTo>
                <a:lnTo>
                  <a:pt x="1915835" y="0"/>
                </a:lnTo>
                <a:lnTo>
                  <a:pt x="191583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382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课本</a:t>
            </a:r>
            <a:r>
              <a:rPr sz="1800" b="1" spc="3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1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800" b="1" spc="-9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全排列问题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7465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706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 marR="12700">
              <a:lnSpc>
                <a:spcPts val="3310"/>
              </a:lnSpc>
              <a:spcBef>
                <a:spcPts val="220"/>
              </a:spcBef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输出自然数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所有不重复的排列，即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的全排列。 所谓全排列，指将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所有数字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不重复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不遗漏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地构成数列的所有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465">
              <a:lnSpc>
                <a:spcPts val="2255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可能情况。要求按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字典序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3756659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样例输入：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3009" y="3756659"/>
            <a:ext cx="135890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样例输出：</a:t>
            </a:r>
            <a:endParaRPr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278" y="4250965"/>
            <a:ext cx="3402418" cy="307776"/>
          </a:xfrm>
          <a:custGeom>
            <a:avLst/>
            <a:gdLst/>
            <a:ahLst/>
            <a:cxnLst/>
            <a:rect l="l" t="t" r="r" b="b"/>
            <a:pathLst>
              <a:path w="3402418" h="307776">
                <a:moveTo>
                  <a:pt x="0" y="0"/>
                </a:moveTo>
                <a:lnTo>
                  <a:pt x="3402418" y="0"/>
                </a:lnTo>
                <a:lnTo>
                  <a:pt x="3402418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278" y="4250965"/>
            <a:ext cx="3402418" cy="307777"/>
          </a:xfrm>
          <a:custGeom>
            <a:avLst/>
            <a:gdLst/>
            <a:ahLst/>
            <a:cxnLst/>
            <a:rect l="l" t="t" r="r" b="b"/>
            <a:pathLst>
              <a:path w="3402418" h="307777">
                <a:moveTo>
                  <a:pt x="0" y="0"/>
                </a:moveTo>
                <a:lnTo>
                  <a:pt x="3402418" y="0"/>
                </a:lnTo>
                <a:lnTo>
                  <a:pt x="3402418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019" y="4284471"/>
            <a:ext cx="123189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671" y="4250965"/>
            <a:ext cx="3402417" cy="1384995"/>
          </a:xfrm>
          <a:custGeom>
            <a:avLst/>
            <a:gdLst/>
            <a:ahLst/>
            <a:cxnLst/>
            <a:rect l="l" t="t" r="r" b="b"/>
            <a:pathLst>
              <a:path w="3402417" h="1384995">
                <a:moveTo>
                  <a:pt x="0" y="0"/>
                </a:moveTo>
                <a:lnTo>
                  <a:pt x="3402417" y="0"/>
                </a:lnTo>
                <a:lnTo>
                  <a:pt x="3402417" y="1384995"/>
                </a:lnTo>
                <a:lnTo>
                  <a:pt x="0" y="138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93296"/>
              </p:ext>
            </p:extLst>
          </p:nvPr>
        </p:nvGraphicFramePr>
        <p:xfrm>
          <a:off x="4864908" y="4255728"/>
          <a:ext cx="3402416" cy="1392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92"/>
                <a:gridCol w="492150"/>
                <a:gridCol w="2130174"/>
              </a:tblGrid>
              <a:tr h="271600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T w="9525">
                      <a:solidFill>
                        <a:srgbClr val="5B9BD5"/>
                      </a:solidFill>
                      <a:prstDash val="solid"/>
                    </a:lnT>
                  </a:tcPr>
                </a:tc>
              </a:tr>
              <a:tr h="216407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14884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08787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</a:tcPr>
                </a:tc>
              </a:tr>
              <a:tr h="263002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5B9BD5"/>
                      </a:solidFill>
                      <a:prstDash val="solid"/>
                    </a:lnL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5B9BD5"/>
                      </a:solidFill>
                      <a:prstDash val="solid"/>
                    </a:lnR>
                    <a:lnB w="9525">
                      <a:solidFill>
                        <a:srgbClr val="5B9BD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29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037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第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-17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1</a:t>
            </a:r>
            <a:r>
              <a:rPr sz="2950" b="1" spc="-17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0</a:t>
            </a:r>
            <a:r>
              <a:rPr sz="2950" b="1" spc="90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章</a:t>
            </a:r>
            <a:r>
              <a:rPr sz="295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 </a:t>
            </a: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暴力枚举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959" y="2069591"/>
            <a:ext cx="2191041" cy="2502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dirty="0" smtClean="0">
                <a:solidFill>
                  <a:srgbClr val="0563C1"/>
                </a:solidFill>
                <a:latin typeface="Microsoft JhengHei"/>
                <a:cs typeface="Microsoft JhengHei"/>
              </a:rPr>
              <a:t>循环枚举</a:t>
            </a:r>
            <a:endParaRPr sz="2400" b="1" dirty="0">
              <a:latin typeface="Microsoft JhengHei"/>
              <a:cs typeface="Microsoft JhengHei"/>
            </a:endParaRPr>
          </a:p>
          <a:p>
            <a:pPr marL="12700" marR="12700">
              <a:lnSpc>
                <a:spcPct val="255399"/>
              </a:lnSpc>
              <a:spcBef>
                <a:spcPts val="35"/>
              </a:spcBef>
            </a:pPr>
            <a:r>
              <a:rPr sz="2400" b="1" u="heavy" dirty="0" err="1" smtClean="0">
                <a:solidFill>
                  <a:srgbClr val="0563C1"/>
                </a:solidFill>
                <a:latin typeface="Microsoft JhengHei"/>
                <a:cs typeface="Microsoft JhengHei"/>
              </a:rPr>
              <a:t>子集枚举</a:t>
            </a:r>
            <a:r>
              <a:rPr sz="2400" b="1" dirty="0" smtClean="0">
                <a:solidFill>
                  <a:srgbClr val="0563C1"/>
                </a:solidFill>
                <a:latin typeface="Microsoft JhengHei"/>
                <a:cs typeface="Microsoft JhengHei"/>
              </a:rPr>
              <a:t> </a:t>
            </a:r>
            <a:endParaRPr lang="en-US" sz="2400" b="1" dirty="0" smtClean="0">
              <a:solidFill>
                <a:srgbClr val="0563C1"/>
              </a:solidFill>
              <a:latin typeface="Microsoft JhengHei"/>
              <a:cs typeface="Microsoft JhengHei"/>
            </a:endParaRPr>
          </a:p>
          <a:p>
            <a:pPr marL="12700" marR="12700">
              <a:lnSpc>
                <a:spcPct val="255399"/>
              </a:lnSpc>
              <a:spcBef>
                <a:spcPts val="35"/>
              </a:spcBef>
            </a:pPr>
            <a:r>
              <a:rPr sz="2400" b="1" u="heavy" dirty="0" err="1" smtClean="0">
                <a:solidFill>
                  <a:srgbClr val="0563C1"/>
                </a:solidFill>
                <a:latin typeface="Microsoft JhengHei"/>
                <a:cs typeface="Microsoft JhengHei"/>
              </a:rPr>
              <a:t>排列枚举</a:t>
            </a:r>
            <a:endParaRPr sz="2400" b="1" dirty="0">
              <a:latin typeface="Microsoft JhengHei"/>
              <a:cs typeface="Microsoft JhengHe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530" y="1295400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65200">
              <a:lnSpc>
                <a:spcPct val="100000"/>
              </a:lnSpc>
            </a:pPr>
            <a:r>
              <a:rPr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全排列问题</a:t>
            </a:r>
            <a:endParaRPr sz="2950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7130" y="3224693"/>
            <a:ext cx="6281963" cy="1169550"/>
          </a:xfrm>
          <a:custGeom>
            <a:avLst/>
            <a:gdLst/>
            <a:ahLst/>
            <a:cxnLst/>
            <a:rect l="l" t="t" r="r" b="b"/>
            <a:pathLst>
              <a:path w="6281963" h="1169550">
                <a:moveTo>
                  <a:pt x="0" y="0"/>
                </a:moveTo>
                <a:lnTo>
                  <a:pt x="6281963" y="0"/>
                </a:lnTo>
                <a:lnTo>
                  <a:pt x="6281963" y="1169550"/>
                </a:lnTo>
                <a:lnTo>
                  <a:pt x="0" y="11695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2953" y="2188513"/>
            <a:ext cx="6330318" cy="523220"/>
          </a:xfrm>
          <a:custGeom>
            <a:avLst/>
            <a:gdLst/>
            <a:ahLst/>
            <a:cxnLst/>
            <a:rect l="l" t="t" r="r" b="b"/>
            <a:pathLst>
              <a:path w="6330318" h="523220">
                <a:moveTo>
                  <a:pt x="0" y="0"/>
                </a:moveTo>
                <a:lnTo>
                  <a:pt x="6330318" y="0"/>
                </a:lnTo>
                <a:lnTo>
                  <a:pt x="6330318" y="523220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57200" y="1447883"/>
            <a:ext cx="9102218" cy="525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1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C++ </a:t>
            </a:r>
            <a:r>
              <a:rPr sz="21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S</a:t>
            </a:r>
            <a:r>
              <a:rPr sz="2100" b="1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T</a:t>
            </a:r>
            <a:r>
              <a:rPr sz="21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L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：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 b="1" dirty="0"/>
          </a:p>
          <a:p>
            <a:pPr marL="949325">
              <a:lnSpc>
                <a:spcPct val="100000"/>
              </a:lnSpc>
            </a:pPr>
            <a:r>
              <a:rPr sz="18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8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&lt;algorithm</a:t>
            </a:r>
            <a:r>
              <a:rPr sz="18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800" b="1" spc="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8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头文件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9325">
              <a:lnSpc>
                <a:spcPct val="100000"/>
              </a:lnSpc>
              <a:spcBef>
                <a:spcPts val="25"/>
              </a:spcBef>
            </a:pPr>
            <a:r>
              <a:rPr sz="18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</a:t>
            </a:r>
            <a:r>
              <a:rPr sz="18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8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next_permutation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267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8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函数原型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和大多数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10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00" b="1" spc="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函数一样，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1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100" b="1" spc="-6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指数组首地址，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100" b="1" spc="-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指末地址</a:t>
            </a:r>
            <a:r>
              <a:rPr sz="2100" b="1" spc="-16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855" indent="0">
              <a:lnSpc>
                <a:spcPct val="100000"/>
              </a:lnSpc>
              <a:buNone/>
            </a:pPr>
            <a:r>
              <a:rPr sz="18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8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8555" indent="0">
              <a:lnSpc>
                <a:spcPct val="100000"/>
              </a:lnSpc>
              <a:spcBef>
                <a:spcPts val="20"/>
              </a:spcBef>
              <a:buNone/>
            </a:pPr>
            <a:r>
              <a:rPr lang="en-US" sz="18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8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8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8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8555" indent="0">
              <a:lnSpc>
                <a:spcPct val="100000"/>
              </a:lnSpc>
              <a:spcBef>
                <a:spcPts val="20"/>
              </a:spcBef>
              <a:buNone/>
            </a:pPr>
            <a:r>
              <a:rPr lang="en-US" sz="1800" b="1" spc="-5" dirty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800" b="1" spc="-5" dirty="0" err="1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"%5d"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[i]);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8555" indent="0">
              <a:lnSpc>
                <a:spcPct val="100000"/>
              </a:lnSpc>
              <a:spcBef>
                <a:spcPts val="25"/>
              </a:spcBef>
              <a:buNone/>
            </a:pPr>
            <a:r>
              <a:rPr lang="en-US" sz="18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855" indent="0">
              <a:lnSpc>
                <a:spcPts val="1585"/>
              </a:lnSpc>
              <a:buNone/>
            </a:pP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</a:t>
            </a:r>
            <a:r>
              <a:rPr sz="18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8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next_permutation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550"/>
              </a:lnSpc>
              <a:spcBef>
                <a:spcPts val="32"/>
              </a:spcBef>
            </a:pPr>
            <a:endParaRPr sz="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51025">
              <a:lnSpc>
                <a:spcPct val="131000"/>
              </a:lnSpc>
              <a:spcBef>
                <a:spcPts val="0"/>
              </a:spcBef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sz="2100" b="1" spc="-8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14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00" b="1" spc="-2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0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8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1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</a:t>
            </a:r>
            <a:r>
              <a:rPr sz="2100" b="1" spc="-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sz="21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一共有</a:t>
            </a:r>
            <a:r>
              <a:rPr sz="2100" b="1" spc="-105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-1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  <a:r>
              <a:rPr sz="2100" b="1" spc="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个可能的排列，总复杂度为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6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sz="2100" b="1" spc="-1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sz="2100" b="1" spc="-7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对于本题而言，这个复杂度是可以接受的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8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对于其他问题而言，一定要根据题目需要，设计合适的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剪枝算法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30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三连击升级版（重现）</a:t>
            </a:r>
            <a:endParaRPr sz="295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600200"/>
            <a:ext cx="7731338" cy="1811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760595" algn="just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100" b="1" spc="5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618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30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algn="just">
              <a:lnSpc>
                <a:spcPct val="99500"/>
              </a:lnSpc>
            </a:pP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2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100" b="1" spc="5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个数分成三组，分别组成三个三位数，且使 这三个三位数的比例是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</a:t>
            </a:r>
            <a:r>
              <a:rPr sz="2100" b="1" spc="-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𝐵</a:t>
            </a:r>
            <a:r>
              <a:rPr sz="2100" b="1" spc="-1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b="1" spc="-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𝐶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𝐴&lt;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𝐵&lt;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𝐶&lt;</a:t>
            </a:r>
            <a:r>
              <a:rPr sz="2100" b="1" spc="1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100" b="1" spc="-1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50" b="1" spc="7" baseline="27777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sz="2100" b="1" spc="-7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100" b="1" spc="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试求出所有满足条件的三个三位数，若无解，输出</a:t>
            </a:r>
            <a:r>
              <a:rPr sz="2100" b="1" spc="5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-18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4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sz="2100" b="1" spc="-45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17"/>
              </a:spcBef>
            </a:pPr>
            <a:endParaRPr sz="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4675" algn="just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另外一种解法：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直接枚举三个三位数再检验！每次变排列。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64312" y="3727391"/>
            <a:ext cx="4747704" cy="2462212"/>
          </a:xfrm>
          <a:custGeom>
            <a:avLst/>
            <a:gdLst/>
            <a:ahLst/>
            <a:cxnLst/>
            <a:rect l="l" t="t" r="r" b="b"/>
            <a:pathLst>
              <a:path w="4747704" h="2462212">
                <a:moveTo>
                  <a:pt x="0" y="0"/>
                </a:moveTo>
                <a:lnTo>
                  <a:pt x="4747704" y="0"/>
                </a:lnTo>
                <a:lnTo>
                  <a:pt x="4747704" y="2462212"/>
                </a:lnTo>
                <a:lnTo>
                  <a:pt x="0" y="2462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4312" y="3727391"/>
            <a:ext cx="5059933" cy="2758527"/>
          </a:xfrm>
          <a:custGeom>
            <a:avLst/>
            <a:gdLst/>
            <a:ahLst/>
            <a:cxnLst/>
            <a:rect l="l" t="t" r="r" b="b"/>
            <a:pathLst>
              <a:path w="4747705" h="2462213">
                <a:moveTo>
                  <a:pt x="0" y="0"/>
                </a:moveTo>
                <a:lnTo>
                  <a:pt x="4747705" y="0"/>
                </a:lnTo>
                <a:lnTo>
                  <a:pt x="4747705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43052" y="3760216"/>
            <a:ext cx="5154059" cy="27257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9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5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spc="-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b="1" spc="1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3556000" algn="just">
              <a:lnSpc>
                <a:spcPct val="90000"/>
              </a:lnSpc>
            </a:pP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094740" algn="just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16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094740" algn="just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en-US" sz="1600" b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094740" algn="just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10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1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799465" algn="just">
              <a:lnSpc>
                <a:spcPct val="9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224915" algn="just">
              <a:lnSpc>
                <a:spcPct val="90000"/>
              </a:lnSpc>
            </a:pP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避免浮点误差和爆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1600" b="1" spc="0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的小</a:t>
            </a:r>
            <a:r>
              <a:rPr lang="zh-CN" altLang="en-US"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技巧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>
              <a:lnSpc>
                <a:spcPct val="90000"/>
              </a:lnSpc>
            </a:pPr>
            <a:r>
              <a:rPr sz="16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"%ll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%ll</a:t>
            </a:r>
            <a:r>
              <a:rPr sz="1600" b="1" spc="-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10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%lld</a:t>
            </a:r>
            <a:r>
              <a:rPr sz="1600" b="1" spc="-5" dirty="0" smtClean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16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next_permutation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(!cnt)</a:t>
            </a:r>
            <a:r>
              <a:rPr sz="1600" b="1" spc="-5" dirty="0" smtClean="0">
                <a:solidFill>
                  <a:srgbClr val="795E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b="1" spc="-5" dirty="0" smtClean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"No!!!"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556" y="372739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2680" y="372739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8805" y="372739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4929" y="372739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1052" y="372739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556" y="402457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2680" y="402457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8805" y="402457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4929" y="402457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1052" y="402457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556" y="432175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2680" y="432175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48805" y="432175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44929" y="432175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1052" y="432175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556" y="461893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2680" y="461893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8805" y="461893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4929" y="461893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1052" y="4618931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206" y="4024571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206" y="4321751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206" y="4618931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6556" y="3721041"/>
            <a:ext cx="0" cy="1201420"/>
          </a:xfrm>
          <a:custGeom>
            <a:avLst/>
            <a:gdLst/>
            <a:ahLst/>
            <a:cxnLst/>
            <a:rect l="l" t="t" r="r" b="b"/>
            <a:pathLst>
              <a:path h="1201420">
                <a:moveTo>
                  <a:pt x="0" y="0"/>
                </a:moveTo>
                <a:lnTo>
                  <a:pt x="0" y="120142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7177" y="3721041"/>
            <a:ext cx="0" cy="1201420"/>
          </a:xfrm>
          <a:custGeom>
            <a:avLst/>
            <a:gdLst/>
            <a:ahLst/>
            <a:cxnLst/>
            <a:rect l="l" t="t" r="r" b="b"/>
            <a:pathLst>
              <a:path h="1201420">
                <a:moveTo>
                  <a:pt x="0" y="0"/>
                </a:moveTo>
                <a:lnTo>
                  <a:pt x="0" y="120142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206" y="3727391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0206" y="4916111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556" y="500088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2680" y="500088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48805" y="500088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44929" y="500088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1052" y="500088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52680" y="529806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44929" y="529806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79"/>
                </a:moveTo>
                <a:lnTo>
                  <a:pt x="496123" y="297179"/>
                </a:lnTo>
                <a:lnTo>
                  <a:pt x="496123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52680" y="559524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4929" y="5595243"/>
            <a:ext cx="496123" cy="297180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52680" y="5892423"/>
            <a:ext cx="496123" cy="297179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44929" y="5892423"/>
            <a:ext cx="496123" cy="297179"/>
          </a:xfrm>
          <a:custGeom>
            <a:avLst/>
            <a:gdLst/>
            <a:ahLst/>
            <a:cxnLst/>
            <a:rect l="l" t="t" r="r" b="b"/>
            <a:pathLst>
              <a:path w="496123" h="297179">
                <a:moveTo>
                  <a:pt x="0" y="297180"/>
                </a:moveTo>
                <a:lnTo>
                  <a:pt x="496123" y="297180"/>
                </a:lnTo>
                <a:lnTo>
                  <a:pt x="496123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6556" y="4994533"/>
            <a:ext cx="0" cy="1201420"/>
          </a:xfrm>
          <a:custGeom>
            <a:avLst/>
            <a:gdLst/>
            <a:ahLst/>
            <a:cxnLst/>
            <a:rect l="l" t="t" r="r" b="b"/>
            <a:pathLst>
              <a:path h="1201420">
                <a:moveTo>
                  <a:pt x="0" y="0"/>
                </a:moveTo>
                <a:lnTo>
                  <a:pt x="0" y="120142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37177" y="4994533"/>
            <a:ext cx="0" cy="1201420"/>
          </a:xfrm>
          <a:custGeom>
            <a:avLst/>
            <a:gdLst/>
            <a:ahLst/>
            <a:cxnLst/>
            <a:rect l="l" t="t" r="r" b="b"/>
            <a:pathLst>
              <a:path h="1201420">
                <a:moveTo>
                  <a:pt x="0" y="0"/>
                </a:moveTo>
                <a:lnTo>
                  <a:pt x="0" y="120142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0206" y="5000883"/>
            <a:ext cx="2493320" cy="0"/>
          </a:xfrm>
          <a:custGeom>
            <a:avLst/>
            <a:gdLst/>
            <a:ahLst/>
            <a:cxnLst/>
            <a:rect l="l" t="t" r="r" b="b"/>
            <a:pathLst>
              <a:path w="2493320">
                <a:moveTo>
                  <a:pt x="0" y="0"/>
                </a:moveTo>
                <a:lnTo>
                  <a:pt x="249332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35550" y="3760216"/>
            <a:ext cx="2324735" cy="150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08634" algn="l"/>
                <a:tab pos="1004569" algn="l"/>
                <a:tab pos="1500505" algn="l"/>
                <a:tab pos="1997075" algn="l"/>
              </a:tabLst>
            </a:pP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1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2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3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4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5</a:t>
            </a:r>
            <a:r>
              <a:rPr sz="1400" b="1" spc="-30" dirty="0" smtClean="0">
                <a:latin typeface="Microsoft JhengHei"/>
                <a:cs typeface="Microsoft JhengHei"/>
              </a:rPr>
              <a:t>]</a:t>
            </a:r>
            <a:endParaRPr sz="1400">
              <a:latin typeface="Microsoft JhengHei"/>
              <a:cs typeface="Microsoft JhengHei"/>
            </a:endParaRPr>
          </a:p>
          <a:p>
            <a:pPr marL="1270" algn="ctr">
              <a:lnSpc>
                <a:spcPct val="100000"/>
              </a:lnSpc>
              <a:spcBef>
                <a:spcPts val="670"/>
              </a:spcBef>
              <a:tabLst>
                <a:tab pos="497205" algn="l"/>
                <a:tab pos="993140" algn="l"/>
                <a:tab pos="1489075" algn="l"/>
                <a:tab pos="1985645" algn="l"/>
              </a:tabLst>
            </a:pPr>
            <a:r>
              <a:rPr sz="1400" spc="-85" dirty="0" smtClean="0">
                <a:latin typeface="Microsoft JhengHei"/>
                <a:cs typeface="Microsoft JhengHei"/>
              </a:rPr>
              <a:t>1	2	3	4	5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ts val="600"/>
              </a:lnSpc>
              <a:spcBef>
                <a:spcPts val="47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508634" algn="l"/>
                <a:tab pos="1004569" algn="l"/>
                <a:tab pos="1500505" algn="l"/>
              </a:tabLst>
            </a:pP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6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7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8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9</a:t>
            </a:r>
            <a:r>
              <a:rPr sz="1400" b="1" spc="-30" dirty="0" smtClean="0">
                <a:latin typeface="Microsoft JhengHei"/>
                <a:cs typeface="Microsoft JhengHei"/>
              </a:rPr>
              <a:t>]</a:t>
            </a:r>
            <a:endParaRPr sz="1400">
              <a:latin typeface="Microsoft JhengHei"/>
              <a:cs typeface="Microsoft JhengHei"/>
            </a:endParaRPr>
          </a:p>
          <a:p>
            <a:pPr marL="123825">
              <a:lnSpc>
                <a:spcPct val="100000"/>
              </a:lnSpc>
              <a:spcBef>
                <a:spcPts val="670"/>
              </a:spcBef>
              <a:tabLst>
                <a:tab pos="619760" algn="l"/>
                <a:tab pos="1115695" algn="l"/>
                <a:tab pos="1611630" algn="l"/>
              </a:tabLst>
            </a:pPr>
            <a:r>
              <a:rPr sz="1400" spc="-85" dirty="0" smtClean="0">
                <a:latin typeface="Microsoft JhengHei"/>
                <a:cs typeface="Microsoft JhengHei"/>
              </a:rPr>
              <a:t>6	7	8	9</a:t>
            </a:r>
            <a:endParaRPr sz="1400">
              <a:latin typeface="Microsoft JhengHei"/>
              <a:cs typeface="Microsoft JhengHei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/>
          </a:p>
          <a:p>
            <a:pPr marL="12700">
              <a:lnSpc>
                <a:spcPct val="100000"/>
              </a:lnSpc>
              <a:tabLst>
                <a:tab pos="508634" algn="l"/>
                <a:tab pos="1004569" algn="l"/>
                <a:tab pos="1500505" algn="l"/>
                <a:tab pos="1997075" algn="l"/>
              </a:tabLst>
            </a:pP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1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2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3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4</a:t>
            </a:r>
            <a:r>
              <a:rPr sz="1400" b="1" spc="-30" dirty="0" smtClean="0">
                <a:latin typeface="Microsoft JhengHei"/>
                <a:cs typeface="Microsoft JhengHei"/>
              </a:rPr>
              <a:t>]	</a:t>
            </a:r>
            <a:r>
              <a:rPr sz="1400" b="1" spc="-100" dirty="0" smtClean="0">
                <a:latin typeface="Microsoft JhengHei"/>
                <a:cs typeface="Microsoft JhengHei"/>
              </a:rPr>
              <a:t>b</a:t>
            </a:r>
            <a:r>
              <a:rPr sz="1400" b="1" spc="-50" dirty="0" smtClean="0">
                <a:latin typeface="Microsoft JhengHei"/>
                <a:cs typeface="Microsoft JhengHei"/>
              </a:rPr>
              <a:t>[</a:t>
            </a:r>
            <a:r>
              <a:rPr sz="1400" b="1" spc="-90" dirty="0" smtClean="0">
                <a:latin typeface="Microsoft JhengHei"/>
                <a:cs typeface="Microsoft JhengHei"/>
              </a:rPr>
              <a:t>5</a:t>
            </a:r>
            <a:r>
              <a:rPr sz="1400" b="1" spc="-30" dirty="0" smtClean="0">
                <a:latin typeface="Microsoft JhengHei"/>
                <a:cs typeface="Microsoft JhengHei"/>
              </a:rPr>
              <a:t>]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64514" y="4661316"/>
            <a:ext cx="169985" cy="594360"/>
          </a:xfrm>
          <a:custGeom>
            <a:avLst/>
            <a:gdLst/>
            <a:ahLst/>
            <a:cxnLst/>
            <a:rect l="l" t="t" r="r" b="b"/>
            <a:pathLst>
              <a:path w="169985" h="594360">
                <a:moveTo>
                  <a:pt x="169985" y="313822"/>
                </a:moveTo>
                <a:lnTo>
                  <a:pt x="0" y="313822"/>
                </a:lnTo>
                <a:lnTo>
                  <a:pt x="84992" y="594360"/>
                </a:lnTo>
                <a:lnTo>
                  <a:pt x="169985" y="313822"/>
                </a:lnTo>
                <a:close/>
              </a:path>
              <a:path w="169985" h="594360">
                <a:moveTo>
                  <a:pt x="127488" y="0"/>
                </a:moveTo>
                <a:lnTo>
                  <a:pt x="42496" y="0"/>
                </a:lnTo>
                <a:lnTo>
                  <a:pt x="42496" y="313822"/>
                </a:lnTo>
                <a:lnTo>
                  <a:pt x="127488" y="313822"/>
                </a:lnTo>
                <a:lnTo>
                  <a:pt x="12748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64514" y="4661316"/>
            <a:ext cx="169986" cy="594360"/>
          </a:xfrm>
          <a:custGeom>
            <a:avLst/>
            <a:gdLst/>
            <a:ahLst/>
            <a:cxnLst/>
            <a:rect l="l" t="t" r="r" b="b"/>
            <a:pathLst>
              <a:path w="169986" h="594360">
                <a:moveTo>
                  <a:pt x="0" y="313821"/>
                </a:moveTo>
                <a:lnTo>
                  <a:pt x="42496" y="313821"/>
                </a:lnTo>
                <a:lnTo>
                  <a:pt x="42496" y="0"/>
                </a:lnTo>
                <a:lnTo>
                  <a:pt x="127489" y="0"/>
                </a:lnTo>
                <a:lnTo>
                  <a:pt x="127489" y="313821"/>
                </a:lnTo>
                <a:lnTo>
                  <a:pt x="169986" y="313821"/>
                </a:lnTo>
                <a:lnTo>
                  <a:pt x="84993" y="594360"/>
                </a:lnTo>
                <a:lnTo>
                  <a:pt x="0" y="31382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50206" y="5304414"/>
          <a:ext cx="248061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123"/>
                <a:gridCol w="496124"/>
                <a:gridCol w="496123"/>
                <a:gridCol w="496123"/>
                <a:gridCol w="496124"/>
              </a:tblGrid>
              <a:tr h="29718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1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2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3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4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5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latin typeface="Microsoft JhengHei"/>
                          <a:cs typeface="Microsoft JhengHei"/>
                        </a:rPr>
                        <a:t>6</a:t>
                      </a:r>
                      <a:r>
                        <a:rPr sz="1400" b="1" spc="0" dirty="0" smtClean="0"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latin typeface="Microsoft JhengHei"/>
                          <a:cs typeface="Microsoft JhengHei"/>
                        </a:rPr>
                        <a:t>7</a:t>
                      </a:r>
                      <a:r>
                        <a:rPr sz="1400" b="1" spc="0" dirty="0" smtClean="0"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latin typeface="Microsoft JhengHei"/>
                          <a:cs typeface="Microsoft JhengHei"/>
                        </a:rPr>
                        <a:t>8</a:t>
                      </a:r>
                      <a:r>
                        <a:rPr sz="1400" b="1" spc="0" dirty="0" smtClean="0"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35" dirty="0" smtClean="0">
                          <a:latin typeface="Microsoft JhengHei"/>
                          <a:cs typeface="Microsoft JhengHei"/>
                        </a:rPr>
                        <a:t>b</a:t>
                      </a:r>
                      <a:r>
                        <a:rPr sz="1400" b="1" spc="-15" dirty="0" smtClean="0">
                          <a:latin typeface="Microsoft JhengHei"/>
                          <a:cs typeface="Microsoft JhengHei"/>
                        </a:rPr>
                        <a:t>[</a:t>
                      </a:r>
                      <a:r>
                        <a:rPr sz="1400" b="1" spc="-30" dirty="0" smtClean="0">
                          <a:latin typeface="Microsoft JhengHei"/>
                          <a:cs typeface="Microsoft JhengHei"/>
                        </a:rPr>
                        <a:t>9</a:t>
                      </a:r>
                      <a:r>
                        <a:rPr sz="1400" b="1" spc="0" dirty="0" smtClean="0">
                          <a:latin typeface="Microsoft JhengHei"/>
                          <a:cs typeface="Microsoft JhengHei"/>
                        </a:rPr>
                        <a:t>]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6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7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9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400" dirty="0" smtClean="0">
                          <a:latin typeface="Microsoft JhengHei"/>
                          <a:cs typeface="Microsoft JhengHei"/>
                        </a:rPr>
                        <a:t>8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55" name="灯片编号占位符 5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31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76883" y="672426"/>
            <a:ext cx="787400" cy="4705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复习</a:t>
            </a:r>
            <a:endParaRPr sz="29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667258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24915" algn="l"/>
              </a:tabLst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求解问题	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在若干种选项中，寻找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可行解</a:t>
            </a:r>
            <a:r>
              <a:rPr sz="2100" b="1" spc="-12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b="1" spc="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  <a:r>
              <a:rPr sz="2100" b="1" spc="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的问题。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559" y="2168652"/>
            <a:ext cx="6382041" cy="2027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24915" algn="l"/>
              </a:tabLst>
            </a:pP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暴力枚举	遍历所有选项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解决求解问题的手段。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0"/>
              </a:spcBef>
            </a:pP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32900"/>
              </a:lnSpc>
              <a:tabLst>
                <a:tab pos="1224915" algn="l"/>
                <a:tab pos="3580765" algn="l"/>
              </a:tabLst>
            </a:pP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循环枚举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数学优化，剪枝优化，打表法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b="1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32900"/>
              </a:lnSpc>
              <a:tabLst>
                <a:tab pos="1224915" algn="l"/>
                <a:tab pos="3580765" algn="l"/>
              </a:tabLst>
            </a:pPr>
            <a:r>
              <a:rPr sz="2100" b="1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子集枚举</a:t>
            </a:r>
            <a:r>
              <a:rPr sz="2100" b="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100" b="1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二进制状态压缩</a:t>
            </a:r>
            <a:r>
              <a:rPr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100" b="1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b="1" spc="-8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7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100" b="1" spc="-11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8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00" b="1" spc="-80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100" b="1" spc="-1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sz="2100" b="1" spc="-11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00" b="1" spc="-1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0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70" dirty="0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b="1" spc="-70" dirty="0" smtClean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>
              <a:lnSpc>
                <a:spcPct val="132900"/>
              </a:lnSpc>
              <a:tabLst>
                <a:tab pos="1224915" algn="l"/>
                <a:tab pos="3580765" algn="l"/>
              </a:tabLst>
            </a:pPr>
            <a:r>
              <a:rPr sz="2100" b="1" spc="-70" dirty="0" err="1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排列枚举</a:t>
            </a:r>
            <a:r>
              <a:rPr sz="2100" b="1" spc="-70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100" b="1" spc="-7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排列生成算法，</a:t>
            </a:r>
            <a:r>
              <a:rPr sz="2100" b="1" spc="-15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10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</a:t>
            </a:r>
            <a:r>
              <a:rPr lang="en-US" sz="2100" b="1" spc="-80" dirty="0" err="1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100" b="1" spc="-1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00" b="1" spc="-114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00" b="1" spc="-7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00" b="1" spc="-2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100" b="1" spc="-10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12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b="1" spc="-10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00" b="1" spc="-8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00" b="1" spc="-140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00" b="1" spc="-145" dirty="0" err="1" smtClean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32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求解问题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6883400" cy="3860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一般而言，算法问题可以分为两类：</a:t>
            </a:r>
            <a:endParaRPr sz="2100" b="1" dirty="0">
              <a:latin typeface="+mn-ea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+mn-ea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+mn-ea"/>
            </a:endParaRPr>
          </a:p>
          <a:p>
            <a:pPr>
              <a:lnSpc>
                <a:spcPts val="1000"/>
              </a:lnSpc>
            </a:pPr>
            <a:endParaRPr sz="1000" b="1" dirty="0">
              <a:latin typeface="+mn-ea"/>
            </a:endParaRPr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 b="1" dirty="0">
              <a:latin typeface="+mn-ea"/>
            </a:endParaRPr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模拟问题（第</a:t>
            </a:r>
            <a:r>
              <a:rPr sz="2100" b="1" spc="-120" dirty="0" smtClean="0">
                <a:solidFill>
                  <a:srgbClr val="ED7D31"/>
                </a:solidFill>
                <a:latin typeface="+mn-ea"/>
                <a:cs typeface="Microsoft JhengHei"/>
              </a:rPr>
              <a:t>8</a:t>
            </a:r>
            <a:r>
              <a:rPr sz="2100" b="1" spc="0" dirty="0" smtClean="0">
                <a:solidFill>
                  <a:srgbClr val="ED7D31"/>
                </a:solidFill>
                <a:latin typeface="+mn-ea"/>
                <a:cs typeface="Microsoft JhengHei"/>
              </a:rPr>
              <a:t>章）</a:t>
            </a:r>
            <a:endParaRPr sz="2100" b="1" dirty="0">
              <a:latin typeface="+mn-ea"/>
              <a:cs typeface="Microsoft JhengHei"/>
            </a:endParaRPr>
          </a:p>
          <a:p>
            <a:pPr marL="698500" marR="12700">
              <a:lnSpc>
                <a:spcPts val="3000"/>
              </a:lnSpc>
              <a:spcBef>
                <a:spcPts val="180"/>
              </a:spcBef>
            </a:pP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构造具体描述，使用计算机还原现实规则。 每一步的行为大多是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简单</a:t>
            </a: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而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确定</a:t>
            </a: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的，只需按照既定指示行动。 常基于数据结构，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优化</a:t>
            </a: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单步操作的复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杂度</a:t>
            </a: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。</a:t>
            </a:r>
            <a:endParaRPr sz="1800" b="1" dirty="0">
              <a:latin typeface="+mn-ea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1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求解问题（本章）</a:t>
            </a:r>
            <a:endParaRPr sz="2100" b="1" dirty="0">
              <a:latin typeface="+mn-ea"/>
              <a:cs typeface="Microsoft JhengHei"/>
            </a:endParaRPr>
          </a:p>
          <a:p>
            <a:pPr marL="698500" marR="241300">
              <a:lnSpc>
                <a:spcPts val="3000"/>
              </a:lnSpc>
              <a:spcBef>
                <a:spcPts val="180"/>
              </a:spcBef>
            </a:pP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在全部的可能性中，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搜索</a:t>
            </a:r>
            <a:r>
              <a:rPr sz="1800" b="1" dirty="0" smtClean="0">
                <a:solidFill>
                  <a:srgbClr val="2E75B6"/>
                </a:solidFill>
                <a:latin typeface="+mn-ea"/>
                <a:cs typeface="Microsoft JhengHei"/>
              </a:rPr>
              <a:t>可行解或最优解。 解是不确定的，需要</a:t>
            </a:r>
            <a:r>
              <a:rPr sz="1800" b="1" dirty="0" smtClean="0">
                <a:solidFill>
                  <a:srgbClr val="ED7D31"/>
                </a:solidFill>
                <a:latin typeface="+mn-ea"/>
                <a:cs typeface="Microsoft JhengHei"/>
              </a:rPr>
              <a:t>枚举</a:t>
            </a:r>
            <a:r>
              <a:rPr sz="1800" b="1" spc="-85" dirty="0" smtClean="0">
                <a:solidFill>
                  <a:srgbClr val="ED7D31"/>
                </a:solidFill>
                <a:latin typeface="+mn-ea"/>
                <a:cs typeface="Microsoft JhengHei"/>
              </a:rPr>
              <a:t>/</a:t>
            </a:r>
            <a:r>
              <a:rPr sz="1800" b="1" spc="0" dirty="0" smtClean="0">
                <a:solidFill>
                  <a:srgbClr val="ED7D31"/>
                </a:solidFill>
                <a:latin typeface="+mn-ea"/>
                <a:cs typeface="Microsoft JhengHei"/>
              </a:rPr>
              <a:t>遍历</a:t>
            </a:r>
            <a:r>
              <a:rPr sz="1800" b="1" spc="-85" dirty="0" smtClean="0">
                <a:solidFill>
                  <a:srgbClr val="ED7D31"/>
                </a:solidFill>
                <a:latin typeface="+mn-ea"/>
                <a:cs typeface="Microsoft JhengHei"/>
              </a:rPr>
              <a:t>/</a:t>
            </a:r>
            <a:r>
              <a:rPr sz="1800" b="1" spc="0" dirty="0" smtClean="0">
                <a:solidFill>
                  <a:srgbClr val="ED7D31"/>
                </a:solidFill>
                <a:latin typeface="+mn-ea"/>
                <a:cs typeface="Microsoft JhengHei"/>
              </a:rPr>
              <a:t>检索</a:t>
            </a:r>
            <a:r>
              <a:rPr sz="1800" b="1" spc="0" dirty="0" smtClean="0">
                <a:solidFill>
                  <a:srgbClr val="2E75B6"/>
                </a:solidFill>
                <a:latin typeface="+mn-ea"/>
                <a:cs typeface="Microsoft JhengHei"/>
              </a:rPr>
              <a:t>以尝试所有可能性。 常使用迭代、搜索等算法求解，优化主要为记忆化、剪枝。</a:t>
            </a:r>
            <a:endParaRPr sz="1800" b="1" dirty="0">
              <a:latin typeface="+mn-ea"/>
              <a:cs typeface="Microsoft JhengHe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4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5" name="object 5"/>
          <p:cNvSpPr txBox="1"/>
          <p:nvPr/>
        </p:nvSpPr>
        <p:spPr>
          <a:xfrm>
            <a:off x="704559" y="672426"/>
            <a:ext cx="7601241" cy="257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835" algn="ctr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枚举</a:t>
            </a:r>
            <a:endParaRPr sz="2950" b="1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100"/>
              </a:lnSpc>
              <a:spcBef>
                <a:spcPts val="72"/>
              </a:spcBef>
            </a:pPr>
            <a:endParaRPr sz="1100" b="1" dirty="0"/>
          </a:p>
          <a:p>
            <a:pPr marL="12700" marR="47625">
              <a:lnSpc>
                <a:spcPct val="131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本章我们介绍最简单的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枚举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求解算法，这一做法非常直接。 所谓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枚举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，即按照一定顺序，不重复、不遗漏地逐个尝试。 虽然需要消耗大量的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时间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，但是思路和编程都非常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简单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，保证可</a:t>
            </a:r>
            <a:endParaRPr sz="2100" b="1" dirty="0">
              <a:latin typeface="Microsoft JhengHei"/>
              <a:cs typeface="Microsoft JhengHei"/>
            </a:endParaRPr>
          </a:p>
          <a:p>
            <a:pPr marL="12700">
              <a:lnSpc>
                <a:spcPts val="2495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以取得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正确结果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。因而往往也被称为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暴力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（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Br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u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t</a:t>
            </a:r>
            <a:r>
              <a:rPr sz="2100" b="1" spc="-114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e</a:t>
            </a:r>
            <a:r>
              <a:rPr sz="2100" b="1" spc="13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-</a:t>
            </a:r>
            <a:r>
              <a:rPr sz="2100" b="1" spc="-13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Fo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r</a:t>
            </a:r>
            <a:r>
              <a:rPr sz="2100" b="1" spc="-11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ce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）算法。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4879340"/>
            <a:ext cx="7493000" cy="1064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验证复杂的程序的正确性，可写功能一致的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暴力对照程序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，并构 造小规模输入数据，比较二者输出。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这一过程称作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对拍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，在赛场上是非常实用的查错技巧。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1587" y="3581400"/>
            <a:ext cx="2319314" cy="914400"/>
          </a:xfrm>
          <a:custGeom>
            <a:avLst/>
            <a:gdLst/>
            <a:ahLst/>
            <a:cxnLst/>
            <a:rect l="l" t="t" r="r" b="b"/>
            <a:pathLst>
              <a:path w="2319314" h="914400">
                <a:moveTo>
                  <a:pt x="0" y="0"/>
                </a:moveTo>
                <a:lnTo>
                  <a:pt x="2319314" y="0"/>
                </a:lnTo>
                <a:lnTo>
                  <a:pt x="2319314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" name="object 8"/>
          <p:cNvSpPr/>
          <p:nvPr/>
        </p:nvSpPr>
        <p:spPr>
          <a:xfrm>
            <a:off x="1141587" y="3581400"/>
            <a:ext cx="2319314" cy="914400"/>
          </a:xfrm>
          <a:custGeom>
            <a:avLst/>
            <a:gdLst/>
            <a:ahLst/>
            <a:cxnLst/>
            <a:rect l="l" t="t" r="r" b="b"/>
            <a:pathLst>
              <a:path w="2319314" h="914400">
                <a:moveTo>
                  <a:pt x="0" y="0"/>
                </a:moveTo>
                <a:lnTo>
                  <a:pt x="2319314" y="0"/>
                </a:lnTo>
                <a:lnTo>
                  <a:pt x="2319314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" name="object 9"/>
          <p:cNvSpPr txBox="1"/>
          <p:nvPr/>
        </p:nvSpPr>
        <p:spPr>
          <a:xfrm>
            <a:off x="1220326" y="3768719"/>
            <a:ext cx="1903874" cy="54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indent="-228600">
              <a:lnSpc>
                <a:spcPts val="2090"/>
              </a:lnSpc>
            </a:pPr>
            <a:r>
              <a:rPr sz="18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用户名：</a:t>
            </a:r>
            <a:r>
              <a:rPr sz="1800" b="1" spc="-114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kkk</a:t>
            </a:r>
            <a:r>
              <a:rPr sz="18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sc</a:t>
            </a:r>
            <a:r>
              <a:rPr sz="18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03</a:t>
            </a:r>
            <a:r>
              <a:rPr sz="1800" b="1" spc="-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密码：</a:t>
            </a:r>
            <a:r>
              <a:rPr sz="1800" b="1" spc="-8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******</a:t>
            </a:r>
            <a:endParaRPr sz="1800" b="1" dirty="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88329" y="3581400"/>
            <a:ext cx="4102039" cy="914400"/>
          </a:xfrm>
          <a:custGeom>
            <a:avLst/>
            <a:gdLst/>
            <a:ahLst/>
            <a:cxnLst/>
            <a:rect l="l" t="t" r="r" b="b"/>
            <a:pathLst>
              <a:path w="4102039" h="914400">
                <a:moveTo>
                  <a:pt x="0" y="0"/>
                </a:moveTo>
                <a:lnTo>
                  <a:pt x="4102039" y="0"/>
                </a:lnTo>
                <a:lnTo>
                  <a:pt x="410203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/>
          <p:nvPr/>
        </p:nvSpPr>
        <p:spPr>
          <a:xfrm>
            <a:off x="3888329" y="3581400"/>
            <a:ext cx="4102039" cy="914400"/>
          </a:xfrm>
          <a:custGeom>
            <a:avLst/>
            <a:gdLst/>
            <a:ahLst/>
            <a:cxnLst/>
            <a:rect l="l" t="t" r="r" b="b"/>
            <a:pathLst>
              <a:path w="4102039" h="914400">
                <a:moveTo>
                  <a:pt x="0" y="0"/>
                </a:moveTo>
                <a:lnTo>
                  <a:pt x="4102039" y="0"/>
                </a:lnTo>
                <a:lnTo>
                  <a:pt x="4102039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 txBox="1"/>
          <p:nvPr/>
        </p:nvSpPr>
        <p:spPr>
          <a:xfrm>
            <a:off x="3967068" y="3658990"/>
            <a:ext cx="3652931" cy="746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3825" marR="650875" indent="-111125">
              <a:lnSpc>
                <a:spcPts val="2000"/>
              </a:lnSpc>
            </a:pPr>
            <a:r>
              <a:rPr sz="16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已知</a:t>
            </a:r>
            <a:r>
              <a:rPr sz="1600" b="1" spc="3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16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kkks</a:t>
            </a:r>
            <a:r>
              <a:rPr sz="1600" b="1" spc="-8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c</a:t>
            </a:r>
            <a:r>
              <a:rPr sz="1600" b="1" spc="-10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0</a:t>
            </a:r>
            <a:r>
              <a:rPr sz="16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sz="1600" b="1" spc="3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的密码是六位数字 可从</a:t>
            </a:r>
            <a:r>
              <a:rPr sz="1600" b="1" spc="3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16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00000</a:t>
            </a:r>
            <a:r>
              <a:rPr sz="16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0</a:t>
            </a:r>
            <a:r>
              <a:rPr sz="1600" b="1" spc="3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16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枚举到</a:t>
            </a:r>
            <a:r>
              <a:rPr sz="1600" b="1" spc="3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16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999999</a:t>
            </a:r>
            <a:endParaRPr sz="1600" b="1" dirty="0">
              <a:latin typeface="Microsoft JhengHei"/>
              <a:cs typeface="Microsoft JhengHei"/>
            </a:endParaRPr>
          </a:p>
          <a:p>
            <a:pPr marL="12700">
              <a:lnSpc>
                <a:spcPts val="2000"/>
              </a:lnSpc>
            </a:pPr>
            <a:r>
              <a:rPr sz="16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如果不限时间次数，一定能获得答案！</a:t>
            </a:r>
            <a:endParaRPr sz="1600" b="1" dirty="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90661" y="4001267"/>
            <a:ext cx="1260434" cy="185887"/>
          </a:xfrm>
          <a:custGeom>
            <a:avLst/>
            <a:gdLst/>
            <a:ahLst/>
            <a:cxnLst/>
            <a:rect l="l" t="t" r="r" b="b"/>
            <a:pathLst>
              <a:path w="1260434" h="185887">
                <a:moveTo>
                  <a:pt x="1184413" y="34666"/>
                </a:moveTo>
                <a:lnTo>
                  <a:pt x="0" y="179584"/>
                </a:lnTo>
                <a:lnTo>
                  <a:pt x="770" y="185887"/>
                </a:lnTo>
                <a:lnTo>
                  <a:pt x="1185184" y="40969"/>
                </a:lnTo>
                <a:lnTo>
                  <a:pt x="1184413" y="34666"/>
                </a:lnTo>
                <a:close/>
              </a:path>
              <a:path w="1260434" h="185887">
                <a:moveTo>
                  <a:pt x="1253554" y="33124"/>
                </a:moveTo>
                <a:lnTo>
                  <a:pt x="1197018" y="33124"/>
                </a:lnTo>
                <a:lnTo>
                  <a:pt x="1197790" y="39427"/>
                </a:lnTo>
                <a:lnTo>
                  <a:pt x="1185184" y="40969"/>
                </a:lnTo>
                <a:lnTo>
                  <a:pt x="1189426" y="75636"/>
                </a:lnTo>
                <a:lnTo>
                  <a:pt x="1253554" y="33124"/>
                </a:lnTo>
                <a:close/>
              </a:path>
              <a:path w="1260434" h="185887">
                <a:moveTo>
                  <a:pt x="1197018" y="33124"/>
                </a:moveTo>
                <a:lnTo>
                  <a:pt x="1184413" y="34666"/>
                </a:lnTo>
                <a:lnTo>
                  <a:pt x="1185184" y="40969"/>
                </a:lnTo>
                <a:lnTo>
                  <a:pt x="1197790" y="39427"/>
                </a:lnTo>
                <a:lnTo>
                  <a:pt x="1197018" y="33124"/>
                </a:lnTo>
                <a:close/>
              </a:path>
              <a:path w="1260434" h="185887">
                <a:moveTo>
                  <a:pt x="1180171" y="0"/>
                </a:moveTo>
                <a:lnTo>
                  <a:pt x="1184413" y="34666"/>
                </a:lnTo>
                <a:lnTo>
                  <a:pt x="1197018" y="33124"/>
                </a:lnTo>
                <a:lnTo>
                  <a:pt x="1253554" y="33124"/>
                </a:lnTo>
                <a:lnTo>
                  <a:pt x="1260434" y="28563"/>
                </a:lnTo>
                <a:lnTo>
                  <a:pt x="118017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643" y="0"/>
            <a:ext cx="3476595" cy="6857997"/>
          </a:xfrm>
          <a:custGeom>
            <a:avLst/>
            <a:gdLst/>
            <a:ahLst/>
            <a:cxnLst/>
            <a:rect l="l" t="t" r="r" b="b"/>
            <a:pathLst>
              <a:path w="3476595" h="6857997">
                <a:moveTo>
                  <a:pt x="1" y="2"/>
                </a:moveTo>
                <a:lnTo>
                  <a:pt x="3476595" y="6858000"/>
                </a:lnTo>
                <a:lnTo>
                  <a:pt x="3476595" y="2"/>
                </a:lnTo>
                <a:lnTo>
                  <a:pt x="1" y="2"/>
                </a:lnTo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21239" y="0"/>
            <a:ext cx="1097399" cy="6857997"/>
          </a:xfrm>
          <a:custGeom>
            <a:avLst/>
            <a:gdLst/>
            <a:ahLst/>
            <a:cxnLst/>
            <a:rect l="l" t="t" r="r" b="b"/>
            <a:pathLst>
              <a:path w="1097399" h="6857997">
                <a:moveTo>
                  <a:pt x="0" y="6857997"/>
                </a:moveTo>
                <a:lnTo>
                  <a:pt x="1097399" y="6857997"/>
                </a:lnTo>
                <a:lnTo>
                  <a:pt x="1097399" y="0"/>
                </a:lnTo>
                <a:lnTo>
                  <a:pt x="0" y="0"/>
                </a:lnTo>
                <a:lnTo>
                  <a:pt x="0" y="6857997"/>
                </a:lnTo>
                <a:close/>
              </a:path>
            </a:pathLst>
          </a:custGeom>
          <a:solidFill>
            <a:srgbClr val="CADF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042" y="0"/>
            <a:ext cx="3476595" cy="6857996"/>
          </a:xfrm>
          <a:custGeom>
            <a:avLst/>
            <a:gdLst/>
            <a:ahLst/>
            <a:cxnLst/>
            <a:rect l="l" t="t" r="r" b="b"/>
            <a:pathLst>
              <a:path w="3476595" h="6857996">
                <a:moveTo>
                  <a:pt x="1" y="3"/>
                </a:moveTo>
                <a:lnTo>
                  <a:pt x="3476595" y="6857999"/>
                </a:lnTo>
                <a:lnTo>
                  <a:pt x="3476595" y="3"/>
                </a:lnTo>
                <a:lnTo>
                  <a:pt x="1" y="3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638" y="0"/>
            <a:ext cx="1425361" cy="6857996"/>
          </a:xfrm>
          <a:custGeom>
            <a:avLst/>
            <a:gdLst/>
            <a:ahLst/>
            <a:cxnLst/>
            <a:rect l="l" t="t" r="r" b="b"/>
            <a:pathLst>
              <a:path w="1425361" h="6857996">
                <a:moveTo>
                  <a:pt x="1425361" y="6857999"/>
                </a:moveTo>
                <a:lnTo>
                  <a:pt x="0" y="6857999"/>
                </a:lnTo>
                <a:lnTo>
                  <a:pt x="0" y="3"/>
                </a:lnTo>
                <a:lnTo>
                  <a:pt x="1425361" y="3"/>
                </a:lnTo>
                <a:lnTo>
                  <a:pt x="1425361" y="6857999"/>
                </a:lnTo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5767" y="2971800"/>
            <a:ext cx="2260600" cy="681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300" b="1" spc="8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循环枚举</a:t>
            </a:r>
            <a:endParaRPr sz="4300" b="1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767" y="3886200"/>
            <a:ext cx="7112000" cy="914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 smtClean="0">
                <a:solidFill>
                  <a:srgbClr val="898989"/>
                </a:solidFill>
                <a:latin typeface="Microsoft JhengHei"/>
                <a:cs typeface="Microsoft JhengHei"/>
              </a:rPr>
              <a:t>循环枚举的意思是使用多重循环枚举所有的情况。简单，粗暴，有效。</a:t>
            </a:r>
            <a:endParaRPr sz="2800" b="1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641" y="5221288"/>
            <a:ext cx="1915834" cy="369332"/>
          </a:xfrm>
          <a:custGeom>
            <a:avLst/>
            <a:gdLst/>
            <a:ahLst/>
            <a:cxnLst/>
            <a:rect l="l" t="t" r="r" b="b"/>
            <a:pathLst>
              <a:path w="1915834" h="369332">
                <a:moveTo>
                  <a:pt x="0" y="0"/>
                </a:moveTo>
                <a:lnTo>
                  <a:pt x="1915834" y="0"/>
                </a:lnTo>
                <a:lnTo>
                  <a:pt x="191583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FBE5D6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" name="object 10"/>
          <p:cNvSpPr/>
          <p:nvPr/>
        </p:nvSpPr>
        <p:spPr>
          <a:xfrm>
            <a:off x="815641" y="5221288"/>
            <a:ext cx="1915835" cy="369332"/>
          </a:xfrm>
          <a:custGeom>
            <a:avLst/>
            <a:gdLst/>
            <a:ahLst/>
            <a:cxnLst/>
            <a:rect l="l" t="t" r="r" b="b"/>
            <a:pathLst>
              <a:path w="1915835" h="369332">
                <a:moveTo>
                  <a:pt x="0" y="0"/>
                </a:moveTo>
                <a:lnTo>
                  <a:pt x="1915835" y="0"/>
                </a:lnTo>
                <a:lnTo>
                  <a:pt x="1915835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1" name="object 11"/>
          <p:cNvSpPr txBox="1"/>
          <p:nvPr/>
        </p:nvSpPr>
        <p:spPr>
          <a:xfrm>
            <a:off x="894382" y="5254752"/>
            <a:ext cx="1717675" cy="292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err="1" smtClean="0">
                <a:solidFill>
                  <a:srgbClr val="ED7D31"/>
                </a:solidFill>
                <a:latin typeface="Microsoft JhengHei"/>
                <a:cs typeface="Microsoft JhengHei"/>
              </a:rPr>
              <a:t>课本</a:t>
            </a:r>
            <a:r>
              <a:rPr sz="1800" b="1" spc="3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1800" b="1" spc="-11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1800" b="1" spc="-9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18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42</a:t>
            </a:r>
            <a:endParaRPr sz="1800" b="1" dirty="0">
              <a:latin typeface="Microsoft JhengHei"/>
              <a:cs typeface="Microsoft JhengHei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循环枚举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59" y="1751076"/>
            <a:ext cx="7493000" cy="2865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循环是最简单的枚举方案。</a:t>
            </a:r>
            <a:endParaRPr sz="2100" b="1">
              <a:latin typeface="Microsoft JhengHei"/>
              <a:cs typeface="Microsoft JhengHei"/>
            </a:endParaRPr>
          </a:p>
          <a:p>
            <a:pPr marL="184150" marR="12700" indent="-171450">
              <a:lnSpc>
                <a:spcPct val="261900"/>
              </a:lnSpc>
              <a:tabLst>
                <a:tab pos="64071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我们将基于几个例题，讲解循环枚举的思路，并简介几种优化： </a:t>
            </a:r>
            <a:r>
              <a:rPr sz="21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.	基于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数学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的优化</a:t>
            </a:r>
            <a:endParaRPr sz="2100" b="1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13"/>
              </a:spcBef>
            </a:pPr>
            <a:endParaRPr sz="850" b="1"/>
          </a:p>
          <a:p>
            <a:pPr marL="184150">
              <a:lnSpc>
                <a:spcPct val="100000"/>
              </a:lnSpc>
              <a:tabLst>
                <a:tab pos="64071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.	基于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剪枝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的优化</a:t>
            </a:r>
            <a:endParaRPr sz="2100" b="1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 b="1"/>
          </a:p>
          <a:p>
            <a:pPr marL="184150">
              <a:lnSpc>
                <a:spcPct val="100000"/>
              </a:lnSpc>
              <a:tabLst>
                <a:tab pos="640715" algn="l"/>
              </a:tabLst>
            </a:pPr>
            <a:r>
              <a:rPr sz="2100" b="1" spc="-9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sz="2100" b="1" spc="-4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.	技巧：</a:t>
            </a:r>
            <a:r>
              <a:rPr sz="2100" b="1" spc="-4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打表法</a:t>
            </a:r>
            <a:endParaRPr sz="2100" b="1">
              <a:latin typeface="Microsoft JhengHei"/>
              <a:cs typeface="Microsoft JhengHe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7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 dirty="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054" y="3770433"/>
            <a:ext cx="3078085" cy="307776"/>
          </a:xfrm>
          <a:custGeom>
            <a:avLst/>
            <a:gdLst/>
            <a:ahLst/>
            <a:cxnLst/>
            <a:rect l="l" t="t" r="r" b="b"/>
            <a:pathLst>
              <a:path w="3078085" h="307776">
                <a:moveTo>
                  <a:pt x="0" y="0"/>
                </a:moveTo>
                <a:lnTo>
                  <a:pt x="3078085" y="0"/>
                </a:lnTo>
                <a:lnTo>
                  <a:pt x="3078085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723054" y="3770433"/>
            <a:ext cx="3078085" cy="307777"/>
          </a:xfrm>
          <a:custGeom>
            <a:avLst/>
            <a:gdLst/>
            <a:ahLst/>
            <a:cxnLst/>
            <a:rect l="l" t="t" r="r" b="b"/>
            <a:pathLst>
              <a:path w="3078085" h="307777">
                <a:moveTo>
                  <a:pt x="0" y="0"/>
                </a:moveTo>
                <a:lnTo>
                  <a:pt x="3078085" y="0"/>
                </a:lnTo>
                <a:lnTo>
                  <a:pt x="3078085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" name="object 8"/>
          <p:cNvSpPr/>
          <p:nvPr/>
        </p:nvSpPr>
        <p:spPr>
          <a:xfrm>
            <a:off x="4848447" y="3770433"/>
            <a:ext cx="3078085" cy="307776"/>
          </a:xfrm>
          <a:custGeom>
            <a:avLst/>
            <a:gdLst/>
            <a:ahLst/>
            <a:cxnLst/>
            <a:rect l="l" t="t" r="r" b="b"/>
            <a:pathLst>
              <a:path w="3078085" h="307776">
                <a:moveTo>
                  <a:pt x="0" y="0"/>
                </a:moveTo>
                <a:lnTo>
                  <a:pt x="3078085" y="0"/>
                </a:lnTo>
                <a:lnTo>
                  <a:pt x="3078085" y="307776"/>
                </a:lnTo>
                <a:lnTo>
                  <a:pt x="0" y="307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9" name="object 9"/>
          <p:cNvSpPr/>
          <p:nvPr/>
        </p:nvSpPr>
        <p:spPr>
          <a:xfrm>
            <a:off x="4848447" y="3770433"/>
            <a:ext cx="3078085" cy="307777"/>
          </a:xfrm>
          <a:custGeom>
            <a:avLst/>
            <a:gdLst/>
            <a:ahLst/>
            <a:cxnLst/>
            <a:rect l="l" t="t" r="r" b="b"/>
            <a:pathLst>
              <a:path w="3078085" h="307777">
                <a:moveTo>
                  <a:pt x="0" y="0"/>
                </a:moveTo>
                <a:lnTo>
                  <a:pt x="3078085" y="0"/>
                </a:lnTo>
                <a:lnTo>
                  <a:pt x="3078085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0" name="object 10"/>
          <p:cNvSpPr txBox="1"/>
          <p:nvPr/>
        </p:nvSpPr>
        <p:spPr>
          <a:xfrm>
            <a:off x="704559" y="1751076"/>
            <a:ext cx="7982241" cy="4453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例</a:t>
            </a:r>
            <a:r>
              <a:rPr sz="21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10</a:t>
            </a:r>
            <a:r>
              <a:rPr sz="2100" b="1" spc="-4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.</a:t>
            </a:r>
            <a:r>
              <a:rPr sz="21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</a:t>
            </a:r>
            <a:r>
              <a:rPr sz="2100" b="1" spc="5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（洛谷</a:t>
            </a:r>
            <a:r>
              <a:rPr sz="2100" b="1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-114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2100" b="1" spc="-10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2</a:t>
            </a:r>
            <a:r>
              <a:rPr sz="2100" b="1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241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，</a:t>
            </a:r>
            <a:r>
              <a:rPr sz="2100" b="1" spc="-16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N</a:t>
            </a:r>
            <a:r>
              <a:rPr sz="2100" b="1" spc="-16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O</a:t>
            </a:r>
            <a:r>
              <a:rPr sz="2100" b="1" spc="-8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I</a:t>
            </a:r>
            <a:r>
              <a:rPr sz="2100" b="1" spc="-114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P</a:t>
            </a:r>
            <a:r>
              <a:rPr sz="2100" b="1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199</a:t>
            </a:r>
            <a:r>
              <a:rPr sz="21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7</a:t>
            </a:r>
            <a:r>
              <a:rPr sz="2100" b="1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普及组</a:t>
            </a:r>
            <a:r>
              <a:rPr sz="2100" b="1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加强）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18"/>
              </a:spcBef>
            </a:pPr>
            <a:endParaRPr sz="850" b="1" dirty="0"/>
          </a:p>
          <a:p>
            <a:pPr marL="12700" marR="55244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有一个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𝑛</a:t>
            </a:r>
            <a:r>
              <a:rPr sz="2100" b="1" spc="-5" dirty="0" smtClean="0">
                <a:solidFill>
                  <a:srgbClr val="2E75B6"/>
                </a:solidFill>
                <a:latin typeface="Cambria Math"/>
                <a:cs typeface="Cambria Math"/>
              </a:rPr>
              <a:t>×</a:t>
            </a:r>
            <a:r>
              <a:rPr sz="2100" b="1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𝑚(𝑛,</a:t>
            </a:r>
            <a:r>
              <a:rPr sz="2100" b="1" spc="-120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Cambria Math"/>
                <a:cs typeface="Cambria Math"/>
              </a:rPr>
              <a:t>𝑚≤</a:t>
            </a:r>
            <a:r>
              <a:rPr sz="2100" b="1" spc="120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b="1" spc="-20" dirty="0" smtClean="0">
                <a:solidFill>
                  <a:srgbClr val="2E75B6"/>
                </a:solidFill>
                <a:latin typeface="Cambria Math"/>
                <a:cs typeface="Cambria Math"/>
              </a:rPr>
              <a:t>500</a:t>
            </a:r>
            <a:r>
              <a:rPr sz="2100" b="1" spc="-15" dirty="0" smtClean="0">
                <a:solidFill>
                  <a:srgbClr val="2E75B6"/>
                </a:solidFill>
                <a:latin typeface="Cambria Math"/>
                <a:cs typeface="Cambria Math"/>
              </a:rPr>
              <a:t>0)</a:t>
            </a:r>
            <a:r>
              <a:rPr sz="2100" b="1" spc="114" dirty="0" smtClean="0">
                <a:solidFill>
                  <a:srgbClr val="2E75B6"/>
                </a:solidFill>
                <a:latin typeface="Cambria Math"/>
                <a:cs typeface="Cambria Math"/>
              </a:rPr>
              <a:t> </a:t>
            </a:r>
            <a:r>
              <a:rPr sz="2100" b="1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的棋盘，求其方格包含多少个（四边平行于坐标轴的）正方形和长方形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r>
              <a:rPr lang="en-US"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列*行</a:t>
            </a:r>
            <a:endParaRPr sz="2100" b="1" dirty="0">
              <a:latin typeface="Microsoft JhengHei"/>
              <a:cs typeface="Microsoft JhengHei"/>
            </a:endParaRPr>
          </a:p>
          <a:p>
            <a:pPr marL="12700" marR="2314575">
              <a:lnSpc>
                <a:spcPts val="3290"/>
              </a:lnSpc>
              <a:spcBef>
                <a:spcPts val="180"/>
              </a:spcBef>
              <a:tabLst>
                <a:tab pos="4120515" algn="l"/>
              </a:tabLst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本题中，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长方形中不包括正方形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 </a:t>
            </a:r>
            <a:endParaRPr lang="en-US" sz="2100" b="1" spc="0" dirty="0" smtClean="0">
              <a:solidFill>
                <a:srgbClr val="2E75B6"/>
              </a:solidFill>
              <a:latin typeface="Microsoft JhengHei"/>
              <a:cs typeface="Microsoft JhengHei"/>
            </a:endParaRPr>
          </a:p>
          <a:p>
            <a:pPr marL="12700" marR="2314575">
              <a:lnSpc>
                <a:spcPts val="3290"/>
              </a:lnSpc>
              <a:spcBef>
                <a:spcPts val="180"/>
              </a:spcBef>
              <a:tabLst>
                <a:tab pos="4120515" algn="l"/>
              </a:tabLst>
            </a:pPr>
            <a:r>
              <a:rPr sz="2100" b="1" spc="0" dirty="0" err="1" smtClean="0">
                <a:solidFill>
                  <a:srgbClr val="2E75B6"/>
                </a:solidFill>
                <a:latin typeface="Microsoft JhengHei"/>
                <a:cs typeface="Microsoft JhengHei"/>
              </a:rPr>
              <a:t>样例输入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：	样例输出：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  <a:spcBef>
                <a:spcPts val="14"/>
              </a:spcBef>
            </a:pPr>
            <a:endParaRPr sz="1000" b="1" dirty="0"/>
          </a:p>
          <a:p>
            <a:pPr marL="109855">
              <a:lnSpc>
                <a:spcPct val="100000"/>
              </a:lnSpc>
              <a:tabLst>
                <a:tab pos="4234815" algn="l"/>
              </a:tabLst>
            </a:pPr>
            <a:r>
              <a:rPr lang="en-US" sz="1400" b="1" spc="-10" dirty="0" smtClean="0">
                <a:latin typeface="Consolas"/>
                <a:cs typeface="Consolas"/>
              </a:rPr>
              <a:t>3 2</a:t>
            </a:r>
            <a:r>
              <a:rPr sz="1400" b="1" spc="-10" dirty="0" smtClean="0">
                <a:latin typeface="Consolas"/>
                <a:cs typeface="Consolas"/>
              </a:rPr>
              <a:t>	8</a:t>
            </a:r>
            <a:r>
              <a:rPr sz="1400" b="1" spc="10" dirty="0" smtClean="0">
                <a:latin typeface="Consolas"/>
                <a:cs typeface="Consolas"/>
              </a:rPr>
              <a:t> </a:t>
            </a:r>
            <a:r>
              <a:rPr sz="1400" b="1" spc="-5" dirty="0" smtClean="0">
                <a:latin typeface="Consolas"/>
                <a:cs typeface="Consolas"/>
              </a:rPr>
              <a:t>10</a:t>
            </a:r>
            <a:endParaRPr sz="1400" b="1" dirty="0">
              <a:latin typeface="Consolas"/>
              <a:cs typeface="Consolas"/>
            </a:endParaRPr>
          </a:p>
          <a:p>
            <a:pPr>
              <a:lnSpc>
                <a:spcPts val="550"/>
              </a:lnSpc>
              <a:spcBef>
                <a:spcPts val="6"/>
              </a:spcBef>
            </a:pPr>
            <a:endParaRPr sz="55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样例解释：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如图，正方形一共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8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个，长方形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0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正方形中，边长为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6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个，边长为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个；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850"/>
              </a:lnSpc>
              <a:spcBef>
                <a:spcPts val="37"/>
              </a:spcBef>
            </a:pPr>
            <a:endParaRPr sz="85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长方形中，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16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×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en-US" sz="2100" b="1" spc="-125" dirty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</a:t>
            </a:r>
            <a:r>
              <a:rPr lang="zh-CN" altLang="en-US" sz="2100" b="1" dirty="0">
                <a:solidFill>
                  <a:srgbClr val="2E75B6"/>
                </a:solidFill>
                <a:latin typeface="Microsoft JhengHei"/>
                <a:cs typeface="Microsoft JhengHei"/>
              </a:rPr>
              <a:t>，</a:t>
            </a:r>
            <a:r>
              <a:rPr lang="en-US" altLang="zh-CN"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lang="en-US" altLang="zh-CN" sz="2100" b="1" spc="-16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×</a:t>
            </a:r>
            <a:r>
              <a:rPr lang="en-US" altLang="zh-CN"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lang="zh-CN" altLang="en-US"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lang="zh-CN" altLang="en-US"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en-US" altLang="zh-CN"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4</a:t>
            </a:r>
            <a:r>
              <a:rPr lang="zh-CN" altLang="en-US"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lang="zh-CN" altLang="en-US"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个，</a:t>
            </a:r>
            <a:r>
              <a:rPr lang="en-US"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×</a:t>
            </a:r>
            <a:r>
              <a:rPr lang="en-US" sz="2100" b="1" spc="-125" dirty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</a:t>
            </a:r>
            <a:r>
              <a:rPr lang="zh-CN" altLang="en-US" sz="2100" b="1" dirty="0">
                <a:solidFill>
                  <a:srgbClr val="2E75B6"/>
                </a:solidFill>
                <a:latin typeface="Microsoft JhengHei"/>
                <a:cs typeface="Microsoft JhengHei"/>
              </a:rPr>
              <a:t>，</a:t>
            </a:r>
            <a:r>
              <a:rPr lang="en-US"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3</a:t>
            </a:r>
            <a:r>
              <a:rPr sz="2100" b="1" spc="-16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×</a:t>
            </a:r>
            <a:r>
              <a:rPr lang="en-US" sz="2100" b="1" spc="-16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5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的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个。</a:t>
            </a:r>
            <a:endParaRPr sz="2100" b="1" dirty="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8726" y="4560391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7114661" y="4560391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" name="object 13"/>
          <p:cNvSpPr/>
          <p:nvPr/>
        </p:nvSpPr>
        <p:spPr>
          <a:xfrm>
            <a:off x="7520596" y="4560391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" name="object 14"/>
          <p:cNvSpPr/>
          <p:nvPr/>
        </p:nvSpPr>
        <p:spPr>
          <a:xfrm>
            <a:off x="6708726" y="4931230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" name="object 15"/>
          <p:cNvSpPr/>
          <p:nvPr/>
        </p:nvSpPr>
        <p:spPr>
          <a:xfrm>
            <a:off x="7114661" y="4931230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" name="object 16"/>
          <p:cNvSpPr/>
          <p:nvPr/>
        </p:nvSpPr>
        <p:spPr>
          <a:xfrm>
            <a:off x="7520596" y="4931230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90711"/>
              </p:ext>
            </p:extLst>
          </p:nvPr>
        </p:nvGraphicFramePr>
        <p:xfrm>
          <a:off x="7316595" y="4439920"/>
          <a:ext cx="12178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35"/>
                <a:gridCol w="405935"/>
                <a:gridCol w="405935"/>
              </a:tblGrid>
              <a:tr h="370840"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773923" y="5029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8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001" y="4984"/>
            <a:ext cx="4724998" cy="4725000"/>
          </a:xfrm>
          <a:custGeom>
            <a:avLst/>
            <a:gdLst/>
            <a:ahLst/>
            <a:cxnLst/>
            <a:rect l="l" t="t" r="r" b="b"/>
            <a:pathLst>
              <a:path w="4724998" h="4725000">
                <a:moveTo>
                  <a:pt x="4724998" y="0"/>
                </a:moveTo>
                <a:lnTo>
                  <a:pt x="0" y="0"/>
                </a:lnTo>
                <a:lnTo>
                  <a:pt x="15659" y="387481"/>
                </a:lnTo>
                <a:lnTo>
                  <a:pt x="61829" y="766337"/>
                </a:lnTo>
                <a:lnTo>
                  <a:pt x="137292" y="1135353"/>
                </a:lnTo>
                <a:lnTo>
                  <a:pt x="240833" y="1493314"/>
                </a:lnTo>
                <a:lnTo>
                  <a:pt x="371238" y="1839002"/>
                </a:lnTo>
                <a:lnTo>
                  <a:pt x="527289" y="2171203"/>
                </a:lnTo>
                <a:lnTo>
                  <a:pt x="707772" y="2488700"/>
                </a:lnTo>
                <a:lnTo>
                  <a:pt x="911472" y="2790279"/>
                </a:lnTo>
                <a:lnTo>
                  <a:pt x="1137171" y="3074722"/>
                </a:lnTo>
                <a:lnTo>
                  <a:pt x="1383656" y="3340815"/>
                </a:lnTo>
                <a:lnTo>
                  <a:pt x="1649710" y="3587342"/>
                </a:lnTo>
                <a:lnTo>
                  <a:pt x="1934118" y="3813087"/>
                </a:lnTo>
                <a:lnTo>
                  <a:pt x="2235664" y="4016834"/>
                </a:lnTo>
                <a:lnTo>
                  <a:pt x="2553133" y="4197367"/>
                </a:lnTo>
                <a:lnTo>
                  <a:pt x="2885310" y="4353471"/>
                </a:lnTo>
                <a:lnTo>
                  <a:pt x="3230977" y="4483930"/>
                </a:lnTo>
                <a:lnTo>
                  <a:pt x="3588921" y="4587528"/>
                </a:lnTo>
                <a:lnTo>
                  <a:pt x="3957926" y="4663050"/>
                </a:lnTo>
                <a:lnTo>
                  <a:pt x="4336775" y="4709279"/>
                </a:lnTo>
                <a:lnTo>
                  <a:pt x="4724253" y="4725000"/>
                </a:lnTo>
                <a:lnTo>
                  <a:pt x="4724998" y="0"/>
                </a:lnTo>
                <a:close/>
              </a:path>
            </a:pathLst>
          </a:custGeom>
          <a:solidFill>
            <a:srgbClr val="D8EA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736" y="1427528"/>
            <a:ext cx="7765161" cy="1"/>
          </a:xfrm>
          <a:custGeom>
            <a:avLst/>
            <a:gdLst/>
            <a:ahLst/>
            <a:cxnLst/>
            <a:rect l="l" t="t" r="r" b="b"/>
            <a:pathLst>
              <a:path w="7765161" h="1">
                <a:moveTo>
                  <a:pt x="7765161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4" name="object 4"/>
          <p:cNvSpPr/>
          <p:nvPr/>
        </p:nvSpPr>
        <p:spPr>
          <a:xfrm>
            <a:off x="7534495" y="162039"/>
            <a:ext cx="1162616" cy="4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4200">
              <a:lnSpc>
                <a:spcPct val="100000"/>
              </a:lnSpc>
            </a:pPr>
            <a:r>
              <a:rPr sz="2950" b="1" spc="25" dirty="0" smtClean="0">
                <a:solidFill>
                  <a:srgbClr val="1F4E79"/>
                </a:solidFill>
                <a:latin typeface="Microsoft JhengHei"/>
                <a:cs typeface="Microsoft JhengHei"/>
              </a:rPr>
              <a:t>统计方形加强版</a:t>
            </a:r>
            <a:endParaRPr sz="2950" b="1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547" y="3537934"/>
            <a:ext cx="6630072" cy="2246768"/>
          </a:xfrm>
          <a:custGeom>
            <a:avLst/>
            <a:gdLst/>
            <a:ahLst/>
            <a:cxnLst/>
            <a:rect l="l" t="t" r="r" b="b"/>
            <a:pathLst>
              <a:path w="6630072" h="2246768">
                <a:moveTo>
                  <a:pt x="0" y="0"/>
                </a:moveTo>
                <a:lnTo>
                  <a:pt x="6630072" y="0"/>
                </a:lnTo>
                <a:lnTo>
                  <a:pt x="6630072" y="2246768"/>
                </a:lnTo>
                <a:lnTo>
                  <a:pt x="0" y="22467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7" name="object 7"/>
          <p:cNvSpPr/>
          <p:nvPr/>
        </p:nvSpPr>
        <p:spPr>
          <a:xfrm>
            <a:off x="1219200" y="3429000"/>
            <a:ext cx="6630073" cy="2438400"/>
          </a:xfrm>
          <a:custGeom>
            <a:avLst/>
            <a:gdLst/>
            <a:ahLst/>
            <a:cxnLst/>
            <a:rect l="l" t="t" r="r" b="b"/>
            <a:pathLst>
              <a:path w="6630073" h="2246769">
                <a:moveTo>
                  <a:pt x="0" y="0"/>
                </a:moveTo>
                <a:lnTo>
                  <a:pt x="6630073" y="0"/>
                </a:lnTo>
                <a:lnTo>
                  <a:pt x="6630073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B9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8" name="object 8"/>
          <p:cNvSpPr txBox="1"/>
          <p:nvPr/>
        </p:nvSpPr>
        <p:spPr>
          <a:xfrm>
            <a:off x="704559" y="1600200"/>
            <a:ext cx="7578725" cy="39611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00"/>
              </a:lnSpc>
            </a:pP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四个参数可以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确定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一个长方形：</a:t>
            </a: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左下</a:t>
            </a:r>
            <a:r>
              <a:rPr sz="2100" b="1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顶点坐标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(</a:t>
            </a:r>
            <a:r>
              <a:rPr sz="2100" b="1" spc="-114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x1</a:t>
            </a:r>
            <a:r>
              <a:rPr sz="2100" b="1" spc="-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,</a:t>
            </a:r>
            <a:r>
              <a:rPr sz="2100" b="1" spc="-11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7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)</a:t>
            </a:r>
            <a:r>
              <a:rPr sz="2100" b="1" spc="4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和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右上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顶点 坐标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(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x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,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，也可以理解为左右下上</a:t>
            </a:r>
            <a:r>
              <a:rPr sz="2100" b="1" spc="5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 </a:t>
            </a:r>
            <a:r>
              <a:rPr sz="2100" b="1" spc="-7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(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x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,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x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,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1</a:t>
            </a:r>
            <a:r>
              <a:rPr sz="2100" b="1" spc="-2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,</a:t>
            </a:r>
            <a:r>
              <a:rPr sz="2100" b="1" spc="-105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y</a:t>
            </a:r>
            <a:r>
              <a:rPr sz="2100" b="1" spc="-12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2</a:t>
            </a:r>
            <a:r>
              <a:rPr sz="2100" b="1" spc="-8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)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。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 marL="12700">
              <a:lnSpc>
                <a:spcPct val="100000"/>
              </a:lnSpc>
            </a:pPr>
            <a:r>
              <a:rPr sz="2100" b="1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思路</a:t>
            </a:r>
            <a:r>
              <a:rPr sz="2100" b="1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-12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0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：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用四重循环，直接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枚举</a:t>
            </a:r>
            <a:r>
              <a:rPr sz="2100" b="1" spc="5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-12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4</a:t>
            </a:r>
            <a:r>
              <a:rPr sz="2100" b="1" spc="55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 </a:t>
            </a:r>
            <a:r>
              <a:rPr sz="2100" b="1" spc="0" dirty="0" smtClean="0">
                <a:solidFill>
                  <a:srgbClr val="ED7D31"/>
                </a:solidFill>
                <a:latin typeface="Microsoft JhengHei"/>
                <a:cs typeface="Microsoft JhengHei"/>
              </a:rPr>
              <a:t>个参数</a:t>
            </a:r>
            <a:r>
              <a:rPr sz="2100" b="1" spc="0" dirty="0" smtClean="0">
                <a:solidFill>
                  <a:srgbClr val="2E75B6"/>
                </a:solidFill>
                <a:latin typeface="Microsoft JhengHei"/>
                <a:cs typeface="Microsoft JhengHei"/>
              </a:rPr>
              <a:t>，即两横边两竖边。</a:t>
            </a:r>
            <a:endParaRPr sz="2100" b="1" dirty="0">
              <a:latin typeface="Microsoft JhengHei"/>
              <a:cs typeface="Microsoft JhengHei"/>
            </a:endParaRPr>
          </a:p>
          <a:p>
            <a:pPr>
              <a:lnSpc>
                <a:spcPts val="700"/>
              </a:lnSpc>
              <a:spcBef>
                <a:spcPts val="16"/>
              </a:spcBef>
            </a:pPr>
            <a:endParaRPr sz="7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>
              <a:lnSpc>
                <a:spcPts val="1000"/>
              </a:lnSpc>
            </a:pPr>
            <a:endParaRPr sz="1000" b="1" dirty="0"/>
          </a:p>
          <a:p>
            <a:pPr marL="641985">
              <a:lnSpc>
                <a:spcPct val="100000"/>
              </a:lnSpc>
            </a:pP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是已经定义好的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985">
              <a:lnSpc>
                <a:spcPct val="10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985">
              <a:lnSpc>
                <a:spcPct val="100000"/>
              </a:lnSpc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y1++)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985">
              <a:lnSpc>
                <a:spcPts val="1610"/>
              </a:lnSpc>
              <a:tabLst>
                <a:tab pos="4283710" algn="l"/>
              </a:tabLst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x2++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x1+1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起，不重复不遗漏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985">
              <a:lnSpc>
                <a:spcPct val="100000"/>
              </a:lnSpc>
              <a:spcBef>
                <a:spcPts val="20"/>
              </a:spcBef>
              <a:tabLst>
                <a:tab pos="4283710" algn="l"/>
              </a:tabLst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y2++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同上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685">
              <a:lnSpc>
                <a:spcPct val="100000"/>
              </a:lnSpc>
              <a:spcBef>
                <a:spcPts val="25"/>
              </a:spcBef>
              <a:tabLst>
                <a:tab pos="3102610" algn="l"/>
              </a:tabLst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b="1" spc="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(x2-x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600" b="1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y2-y1</a:t>
            </a:r>
            <a:r>
              <a:rPr sz="16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正方形，两边长相等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9385">
              <a:lnSpc>
                <a:spcPct val="100000"/>
              </a:lnSpc>
              <a:spcBef>
                <a:spcPts val="20"/>
              </a:spcBef>
            </a:pP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685">
              <a:lnSpc>
                <a:spcPts val="1585"/>
              </a:lnSpc>
              <a:tabLst>
                <a:tab pos="3102610" algn="l"/>
              </a:tabLst>
            </a:pPr>
            <a:r>
              <a:rPr sz="1600" b="1" spc="-5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</a:t>
            </a:r>
            <a:r>
              <a:rPr sz="1600" b="1" spc="-10" dirty="0" smtClean="0">
                <a:solidFill>
                  <a:srgbClr val="AF0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sz="1600" b="1" spc="-5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1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长方形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9385">
              <a:lnSpc>
                <a:spcPct val="100000"/>
              </a:lnSpc>
              <a:spcBef>
                <a:spcPts val="25"/>
              </a:spcBef>
            </a:pPr>
            <a:r>
              <a:rPr sz="16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rectangle++;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3708" y="5486459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2" name="object 12"/>
          <p:cNvSpPr/>
          <p:nvPr/>
        </p:nvSpPr>
        <p:spPr>
          <a:xfrm>
            <a:off x="7249643" y="5486459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3" name="object 13"/>
          <p:cNvSpPr/>
          <p:nvPr/>
        </p:nvSpPr>
        <p:spPr>
          <a:xfrm>
            <a:off x="7655578" y="5486459"/>
            <a:ext cx="405934" cy="370839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39"/>
                </a:moveTo>
                <a:lnTo>
                  <a:pt x="405934" y="370839"/>
                </a:lnTo>
                <a:lnTo>
                  <a:pt x="40593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4" name="object 14"/>
          <p:cNvSpPr/>
          <p:nvPr/>
        </p:nvSpPr>
        <p:spPr>
          <a:xfrm>
            <a:off x="6843708" y="5857298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5" name="object 15"/>
          <p:cNvSpPr/>
          <p:nvPr/>
        </p:nvSpPr>
        <p:spPr>
          <a:xfrm>
            <a:off x="7249643" y="5857298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sp>
        <p:nvSpPr>
          <p:cNvPr id="16" name="object 16"/>
          <p:cNvSpPr/>
          <p:nvPr/>
        </p:nvSpPr>
        <p:spPr>
          <a:xfrm>
            <a:off x="7655578" y="5857298"/>
            <a:ext cx="405934" cy="370840"/>
          </a:xfrm>
          <a:custGeom>
            <a:avLst/>
            <a:gdLst/>
            <a:ahLst/>
            <a:cxnLst/>
            <a:rect l="l" t="t" r="r" b="b"/>
            <a:pathLst>
              <a:path w="405934" h="370839">
                <a:moveTo>
                  <a:pt x="0" y="370840"/>
                </a:moveTo>
                <a:lnTo>
                  <a:pt x="405934" y="370840"/>
                </a:lnTo>
                <a:lnTo>
                  <a:pt x="40593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b="1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4762"/>
              </p:ext>
            </p:extLst>
          </p:nvPr>
        </p:nvGraphicFramePr>
        <p:xfrm>
          <a:off x="7451577" y="5365988"/>
          <a:ext cx="12178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935"/>
                <a:gridCol w="405935"/>
                <a:gridCol w="405935"/>
              </a:tblGrid>
              <a:tr h="370840"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1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764382" y="60198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(x1,y1)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pPr/>
              <a:t>9</a:t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9F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2811</Words>
  <Application>Microsoft Office PowerPoint</Application>
  <PresentationFormat>全屏显示(4:3)</PresentationFormat>
  <Paragraphs>654</Paragraphs>
  <Slides>32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Microsoft JhengHei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演示文稿</vt:lpstr>
      <vt:lpstr>本章知识导图</vt:lpstr>
      <vt:lpstr>第 10 章 暴力枚举</vt:lpstr>
      <vt:lpstr>求解问题</vt:lpstr>
      <vt:lpstr>PowerPoint 演示文稿</vt:lpstr>
      <vt:lpstr>PowerPoint 演示文稿</vt:lpstr>
      <vt:lpstr>循环枚举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PowerPoint 演示文稿</vt:lpstr>
      <vt:lpstr>PowerPoint 演示文稿</vt:lpstr>
      <vt:lpstr>PowerPoint 演示文稿</vt:lpstr>
      <vt:lpstr>PowerPoint 演示文稿</vt:lpstr>
      <vt:lpstr>三连击升级版</vt:lpstr>
      <vt:lpstr>三连击升级版</vt:lpstr>
      <vt:lpstr>PowerPoint 演示文稿</vt:lpstr>
      <vt:lpstr>子集枚举</vt:lpstr>
      <vt:lpstr>子集枚举</vt:lpstr>
      <vt:lpstr>子集枚举</vt:lpstr>
      <vt:lpstr>PowerPoint 演示文稿</vt:lpstr>
      <vt:lpstr>PowerPoint 演示文稿</vt:lpstr>
      <vt:lpstr>PowerPoint 演示文稿</vt:lpstr>
      <vt:lpstr>全排列问题</vt:lpstr>
      <vt:lpstr>全排列问题</vt:lpstr>
      <vt:lpstr>三连击升级版（重现）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Wu Shunxin</cp:lastModifiedBy>
  <cp:revision>86</cp:revision>
  <dcterms:created xsi:type="dcterms:W3CDTF">2021-03-25T20:45:31Z</dcterms:created>
  <dcterms:modified xsi:type="dcterms:W3CDTF">2021-04-02T02:46:38Z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LastSaved">
    <vt:filetime>2021-03-25T00:00:00Z</vt:filetime>
  </property>
</Properties>
</file>