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43"/>
  </p:notesMasterIdLst>
  <p:sldIdLst>
    <p:sldId id="256" r:id="rId3"/>
    <p:sldId id="258" r:id="rId4"/>
    <p:sldId id="259" r:id="rId5"/>
    <p:sldId id="260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46" r:id="rId18"/>
    <p:sldId id="347" r:id="rId19"/>
    <p:sldId id="328" r:id="rId20"/>
    <p:sldId id="329" r:id="rId21"/>
    <p:sldId id="330" r:id="rId22"/>
    <p:sldId id="340" r:id="rId23"/>
    <p:sldId id="341" r:id="rId24"/>
    <p:sldId id="342" r:id="rId25"/>
    <p:sldId id="343" r:id="rId26"/>
    <p:sldId id="344" r:id="rId27"/>
    <p:sldId id="345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348" r:id="rId39"/>
    <p:sldId id="271" r:id="rId40"/>
    <p:sldId id="272" r:id="rId41"/>
    <p:sldId id="273" r:id="rId4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8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0BEFA-02C8-4FFE-B65A-BA9569431428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DE19-89DC-4C90-9DC7-FD4C04739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演示数列的增长情况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BDE19-89DC-4C90-9DC7-FD4C047395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5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代码中的双重循环便能求出</a:t>
            </a:r>
            <a:r>
              <a:rPr lang="en-US" altLang="zh-CN" dirty="0" smtClean="0"/>
              <a:t>f(0,</a:t>
            </a:r>
            <a:r>
              <a:rPr lang="en-US" altLang="zh-CN" baseline="0" dirty="0" smtClean="0"/>
              <a:t> k)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f(k, 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BDE19-89DC-4C90-9DC7-FD4C047395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44B0E-4EC1-492F-9958-78DE888707E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6360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CA1F1-8CB3-4847-80C7-B022F560EC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3427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C951D-E7E2-4237-9F63-611B8EA2294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28480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EC10-C483-41A2-883F-93C2BBB7238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98054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0673-859C-472B-8BC6-A9FC8418F84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9356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73C33-57CE-4C5F-B43C-BCF30E465FA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0221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0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0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9BCD4-7069-4D29-817A-2AFE28C1DB9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6496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4BFF8-13CB-4ACF-AA0D-D70780A07A7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32713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40713" cy="580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09D1F-C406-449B-90F4-1B26D5CCFCF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78012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4/15/2021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4/15/2021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4/15/2021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pic>
        <p:nvPicPr>
          <p:cNvPr id="68" name="Picture 71" descr="002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516688"/>
            <a:ext cx="6400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72"/>
          <p:cNvGrpSpPr>
            <a:grpSpLocks/>
          </p:cNvGrpSpPr>
          <p:nvPr/>
        </p:nvGrpSpPr>
        <p:grpSpPr bwMode="auto">
          <a:xfrm>
            <a:off x="6588125" y="5810250"/>
            <a:ext cx="1225550" cy="1047750"/>
            <a:chOff x="0" y="3182"/>
            <a:chExt cx="808" cy="998"/>
          </a:xfrm>
        </p:grpSpPr>
        <p:grpSp>
          <p:nvGrpSpPr>
            <p:cNvPr id="70" name="Group 73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83" name="Freeform 74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4" name="Freeform 75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" name="Freeform 76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6" name="Group 77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88" name="Freeform 78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Freeform 79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Freeform 80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1" name="Freeform 81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Freeform 82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1" name="Group 83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72" name="Group 84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81" name="Freeform 85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Freeform 86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3" name="Group 87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74" name="Freeform 88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89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6" name="Group 90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77" name="Freeform 91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8" name="Freeform 92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9" name="Freeform 93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0" name="Freeform 94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92" name="Freeform 95"/>
          <p:cNvSpPr>
            <a:spLocks/>
          </p:cNvSpPr>
          <p:nvPr/>
        </p:nvSpPr>
        <p:spPr bwMode="auto">
          <a:xfrm>
            <a:off x="8675688" y="184150"/>
            <a:ext cx="390525" cy="149225"/>
          </a:xfrm>
          <a:custGeom>
            <a:avLst/>
            <a:gdLst>
              <a:gd name="T0" fmla="*/ 11113 w 246"/>
              <a:gd name="T1" fmla="*/ 82550 h 94"/>
              <a:gd name="T2" fmla="*/ 34925 w 246"/>
              <a:gd name="T3" fmla="*/ 76200 h 94"/>
              <a:gd name="T4" fmla="*/ 60325 w 246"/>
              <a:gd name="T5" fmla="*/ 76200 h 94"/>
              <a:gd name="T6" fmla="*/ 84138 w 246"/>
              <a:gd name="T7" fmla="*/ 79375 h 94"/>
              <a:gd name="T8" fmla="*/ 109538 w 246"/>
              <a:gd name="T9" fmla="*/ 85725 h 94"/>
              <a:gd name="T10" fmla="*/ 133350 w 246"/>
              <a:gd name="T11" fmla="*/ 93663 h 94"/>
              <a:gd name="T12" fmla="*/ 157163 w 246"/>
              <a:gd name="T13" fmla="*/ 103188 h 94"/>
              <a:gd name="T14" fmla="*/ 179388 w 246"/>
              <a:gd name="T15" fmla="*/ 114300 h 94"/>
              <a:gd name="T16" fmla="*/ 196850 w 246"/>
              <a:gd name="T17" fmla="*/ 104775 h 94"/>
              <a:gd name="T18" fmla="*/ 215900 w 246"/>
              <a:gd name="T19" fmla="*/ 76200 h 94"/>
              <a:gd name="T20" fmla="*/ 238125 w 246"/>
              <a:gd name="T21" fmla="*/ 55563 h 94"/>
              <a:gd name="T22" fmla="*/ 263525 w 246"/>
              <a:gd name="T23" fmla="*/ 38100 h 94"/>
              <a:gd name="T24" fmla="*/ 290513 w 246"/>
              <a:gd name="T25" fmla="*/ 25400 h 94"/>
              <a:gd name="T26" fmla="*/ 319088 w 246"/>
              <a:gd name="T27" fmla="*/ 14288 h 94"/>
              <a:gd name="T28" fmla="*/ 347663 w 246"/>
              <a:gd name="T29" fmla="*/ 7938 h 94"/>
              <a:gd name="T30" fmla="*/ 376238 w 246"/>
              <a:gd name="T31" fmla="*/ 1588 h 94"/>
              <a:gd name="T32" fmla="*/ 376238 w 246"/>
              <a:gd name="T33" fmla="*/ 4763 h 94"/>
              <a:gd name="T34" fmla="*/ 352425 w 246"/>
              <a:gd name="T35" fmla="*/ 17463 h 94"/>
              <a:gd name="T36" fmla="*/ 328613 w 246"/>
              <a:gd name="T37" fmla="*/ 30163 h 94"/>
              <a:gd name="T38" fmla="*/ 303213 w 246"/>
              <a:gd name="T39" fmla="*/ 44450 h 94"/>
              <a:gd name="T40" fmla="*/ 280988 w 246"/>
              <a:gd name="T41" fmla="*/ 61913 h 94"/>
              <a:gd name="T42" fmla="*/ 258763 w 246"/>
              <a:gd name="T43" fmla="*/ 80963 h 94"/>
              <a:gd name="T44" fmla="*/ 241300 w 246"/>
              <a:gd name="T45" fmla="*/ 101600 h 94"/>
              <a:gd name="T46" fmla="*/ 225425 w 246"/>
              <a:gd name="T47" fmla="*/ 125413 h 94"/>
              <a:gd name="T48" fmla="*/ 214313 w 246"/>
              <a:gd name="T49" fmla="*/ 142875 h 94"/>
              <a:gd name="T50" fmla="*/ 206375 w 246"/>
              <a:gd name="T51" fmla="*/ 147638 h 94"/>
              <a:gd name="T52" fmla="*/ 195263 w 246"/>
              <a:gd name="T53" fmla="*/ 142875 h 94"/>
              <a:gd name="T54" fmla="*/ 184150 w 246"/>
              <a:gd name="T55" fmla="*/ 138113 h 94"/>
              <a:gd name="T56" fmla="*/ 169863 w 246"/>
              <a:gd name="T57" fmla="*/ 133350 h 94"/>
              <a:gd name="T58" fmla="*/ 147638 w 246"/>
              <a:gd name="T59" fmla="*/ 123825 h 94"/>
              <a:gd name="T60" fmla="*/ 125413 w 246"/>
              <a:gd name="T61" fmla="*/ 112713 h 94"/>
              <a:gd name="T62" fmla="*/ 100013 w 246"/>
              <a:gd name="T63" fmla="*/ 101600 h 94"/>
              <a:gd name="T64" fmla="*/ 74613 w 246"/>
              <a:gd name="T65" fmla="*/ 92075 h 94"/>
              <a:gd name="T66" fmla="*/ 49213 w 246"/>
              <a:gd name="T67" fmla="*/ 85725 h 94"/>
              <a:gd name="T68" fmla="*/ 26988 w 246"/>
              <a:gd name="T69" fmla="*/ 82550 h 94"/>
              <a:gd name="T70" fmla="*/ 7938 w 246"/>
              <a:gd name="T71" fmla="*/ 84138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3" name="Freeform 96"/>
          <p:cNvSpPr>
            <a:spLocks/>
          </p:cNvSpPr>
          <p:nvPr/>
        </p:nvSpPr>
        <p:spPr bwMode="auto">
          <a:xfrm>
            <a:off x="8316913" y="404813"/>
            <a:ext cx="468312" cy="177800"/>
          </a:xfrm>
          <a:custGeom>
            <a:avLst/>
            <a:gdLst>
              <a:gd name="T0" fmla="*/ 12700 w 295"/>
              <a:gd name="T1" fmla="*/ 98425 h 112"/>
              <a:gd name="T2" fmla="*/ 41275 w 295"/>
              <a:gd name="T3" fmla="*/ 90488 h 112"/>
              <a:gd name="T4" fmla="*/ 71437 w 295"/>
              <a:gd name="T5" fmla="*/ 90488 h 112"/>
              <a:gd name="T6" fmla="*/ 100012 w 295"/>
              <a:gd name="T7" fmla="*/ 93663 h 112"/>
              <a:gd name="T8" fmla="*/ 130175 w 295"/>
              <a:gd name="T9" fmla="*/ 101600 h 112"/>
              <a:gd name="T10" fmla="*/ 158750 w 295"/>
              <a:gd name="T11" fmla="*/ 111125 h 112"/>
              <a:gd name="T12" fmla="*/ 187325 w 295"/>
              <a:gd name="T13" fmla="*/ 122238 h 112"/>
              <a:gd name="T14" fmla="*/ 214312 w 295"/>
              <a:gd name="T15" fmla="*/ 134938 h 112"/>
              <a:gd name="T16" fmla="*/ 234950 w 295"/>
              <a:gd name="T17" fmla="*/ 123825 h 112"/>
              <a:gd name="T18" fmla="*/ 258762 w 295"/>
              <a:gd name="T19" fmla="*/ 90488 h 112"/>
              <a:gd name="T20" fmla="*/ 285750 w 295"/>
              <a:gd name="T21" fmla="*/ 65088 h 112"/>
              <a:gd name="T22" fmla="*/ 315912 w 295"/>
              <a:gd name="T23" fmla="*/ 44450 h 112"/>
              <a:gd name="T24" fmla="*/ 347662 w 295"/>
              <a:gd name="T25" fmla="*/ 30163 h 112"/>
              <a:gd name="T26" fmla="*/ 382587 w 295"/>
              <a:gd name="T27" fmla="*/ 15875 h 112"/>
              <a:gd name="T28" fmla="*/ 415925 w 295"/>
              <a:gd name="T29" fmla="*/ 7938 h 112"/>
              <a:gd name="T30" fmla="*/ 450850 w 295"/>
              <a:gd name="T31" fmla="*/ 1588 h 112"/>
              <a:gd name="T32" fmla="*/ 450850 w 295"/>
              <a:gd name="T33" fmla="*/ 4763 h 112"/>
              <a:gd name="T34" fmla="*/ 422275 w 295"/>
              <a:gd name="T35" fmla="*/ 20638 h 112"/>
              <a:gd name="T36" fmla="*/ 393700 w 295"/>
              <a:gd name="T37" fmla="*/ 34925 h 112"/>
              <a:gd name="T38" fmla="*/ 363537 w 295"/>
              <a:gd name="T39" fmla="*/ 52388 h 112"/>
              <a:gd name="T40" fmla="*/ 336550 w 295"/>
              <a:gd name="T41" fmla="*/ 73025 h 112"/>
              <a:gd name="T42" fmla="*/ 309562 w 295"/>
              <a:gd name="T43" fmla="*/ 95250 h 112"/>
              <a:gd name="T44" fmla="*/ 288925 w 295"/>
              <a:gd name="T45" fmla="*/ 120650 h 112"/>
              <a:gd name="T46" fmla="*/ 269875 w 295"/>
              <a:gd name="T47" fmla="*/ 149225 h 112"/>
              <a:gd name="T48" fmla="*/ 257175 w 295"/>
              <a:gd name="T49" fmla="*/ 169863 h 112"/>
              <a:gd name="T50" fmla="*/ 247650 w 295"/>
              <a:gd name="T51" fmla="*/ 176213 h 112"/>
              <a:gd name="T52" fmla="*/ 233362 w 295"/>
              <a:gd name="T53" fmla="*/ 169863 h 112"/>
              <a:gd name="T54" fmla="*/ 220662 w 295"/>
              <a:gd name="T55" fmla="*/ 163513 h 112"/>
              <a:gd name="T56" fmla="*/ 203200 w 295"/>
              <a:gd name="T57" fmla="*/ 158750 h 112"/>
              <a:gd name="T58" fmla="*/ 176212 w 295"/>
              <a:gd name="T59" fmla="*/ 147638 h 112"/>
              <a:gd name="T60" fmla="*/ 149225 w 295"/>
              <a:gd name="T61" fmla="*/ 133350 h 112"/>
              <a:gd name="T62" fmla="*/ 119062 w 295"/>
              <a:gd name="T63" fmla="*/ 120650 h 112"/>
              <a:gd name="T64" fmla="*/ 88900 w 295"/>
              <a:gd name="T65" fmla="*/ 109538 h 112"/>
              <a:gd name="T66" fmla="*/ 58737 w 295"/>
              <a:gd name="T67" fmla="*/ 101600 h 112"/>
              <a:gd name="T68" fmla="*/ 31750 w 295"/>
              <a:gd name="T69" fmla="*/ 98425 h 112"/>
              <a:gd name="T70" fmla="*/ 9525 w 295"/>
              <a:gd name="T71" fmla="*/ 10001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8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4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5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6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6594BC-38D0-4978-8FA9-EA988A86D70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36723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DC22C-56A3-46E1-83C1-4C2F026B5DF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3438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2BF73-852F-4561-AB17-26A9C40DDFC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623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8C6D-C1A9-4F5E-A600-91FACC82BBE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51905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0372" y="672426"/>
            <a:ext cx="3403254" cy="4704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559" y="1751076"/>
            <a:ext cx="7734881" cy="22437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>
              <a:gd name="T0" fmla="*/ 0 w 179"/>
              <a:gd name="T1" fmla="*/ 132 h 132"/>
              <a:gd name="T2" fmla="*/ 29 w 179"/>
              <a:gd name="T3" fmla="*/ 132 h 132"/>
              <a:gd name="T4" fmla="*/ 77 w 179"/>
              <a:gd name="T5" fmla="*/ 108 h 132"/>
              <a:gd name="T6" fmla="*/ 119 w 179"/>
              <a:gd name="T7" fmla="*/ 78 h 132"/>
              <a:gd name="T8" fmla="*/ 155 w 179"/>
              <a:gd name="T9" fmla="*/ 48 h 132"/>
              <a:gd name="T10" fmla="*/ 179 w 179"/>
              <a:gd name="T11" fmla="*/ 12 h 132"/>
              <a:gd name="T12" fmla="*/ 173 w 179"/>
              <a:gd name="T13" fmla="*/ 6 h 132"/>
              <a:gd name="T14" fmla="*/ 167 w 179"/>
              <a:gd name="T15" fmla="*/ 0 h 132"/>
              <a:gd name="T16" fmla="*/ 137 w 179"/>
              <a:gd name="T17" fmla="*/ 42 h 132"/>
              <a:gd name="T18" fmla="*/ 101 w 179"/>
              <a:gd name="T19" fmla="*/ 78 h 132"/>
              <a:gd name="T20" fmla="*/ 53 w 179"/>
              <a:gd name="T21" fmla="*/ 108 h 132"/>
              <a:gd name="T22" fmla="*/ 0 w 179"/>
              <a:gd name="T23" fmla="*/ 132 h 132"/>
              <a:gd name="T24" fmla="*/ 0 w 179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59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60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4102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3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4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5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6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2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61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4114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6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7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8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19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0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1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3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4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8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29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0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62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4133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4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5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8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39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3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1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2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3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4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5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6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7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8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49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63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64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7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9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70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071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72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3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4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5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028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3C90B-A639-4E48-A578-797434371E97}" type="slidenum"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168" name="Picture 72" descr="0028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453188"/>
            <a:ext cx="6400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69" name="Group 73"/>
          <p:cNvGrpSpPr>
            <a:grpSpLocks/>
          </p:cNvGrpSpPr>
          <p:nvPr/>
        </p:nvGrpSpPr>
        <p:grpSpPr bwMode="auto">
          <a:xfrm>
            <a:off x="6588125" y="5810250"/>
            <a:ext cx="1225550" cy="1047750"/>
            <a:chOff x="0" y="3182"/>
            <a:chExt cx="808" cy="998"/>
          </a:xfrm>
        </p:grpSpPr>
        <p:grpSp>
          <p:nvGrpSpPr>
            <p:cNvPr id="1037" name="Group 74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0" name="Freeform 75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Freeform 76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Freeform 77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053" name="Group 78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55" name="Freeform 79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6" name="Freeform 80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7" name="Freeform 81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8" name="Freeform 82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54" name="Freeform 83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38" name="Group 84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39" name="Group 85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8" name="Freeform 86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9" name="Freeform 87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40" name="Group 88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41" name="Freeform 89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2" name="Freeform 90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043" name="Group 91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44" name="Freeform 92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5" name="Freeform 93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6" name="Freeform 94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7" name="Freeform 95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4192" name="Freeform 96"/>
          <p:cNvSpPr>
            <a:spLocks/>
          </p:cNvSpPr>
          <p:nvPr/>
        </p:nvSpPr>
        <p:spPr bwMode="auto">
          <a:xfrm>
            <a:off x="8675688" y="184150"/>
            <a:ext cx="390525" cy="149225"/>
          </a:xfrm>
          <a:custGeom>
            <a:avLst/>
            <a:gdLst>
              <a:gd name="T0" fmla="*/ 11113 w 246"/>
              <a:gd name="T1" fmla="*/ 82550 h 94"/>
              <a:gd name="T2" fmla="*/ 34925 w 246"/>
              <a:gd name="T3" fmla="*/ 76200 h 94"/>
              <a:gd name="T4" fmla="*/ 60325 w 246"/>
              <a:gd name="T5" fmla="*/ 76200 h 94"/>
              <a:gd name="T6" fmla="*/ 84138 w 246"/>
              <a:gd name="T7" fmla="*/ 79375 h 94"/>
              <a:gd name="T8" fmla="*/ 109538 w 246"/>
              <a:gd name="T9" fmla="*/ 85725 h 94"/>
              <a:gd name="T10" fmla="*/ 133350 w 246"/>
              <a:gd name="T11" fmla="*/ 93663 h 94"/>
              <a:gd name="T12" fmla="*/ 157163 w 246"/>
              <a:gd name="T13" fmla="*/ 103188 h 94"/>
              <a:gd name="T14" fmla="*/ 179388 w 246"/>
              <a:gd name="T15" fmla="*/ 114300 h 94"/>
              <a:gd name="T16" fmla="*/ 196850 w 246"/>
              <a:gd name="T17" fmla="*/ 104775 h 94"/>
              <a:gd name="T18" fmla="*/ 215900 w 246"/>
              <a:gd name="T19" fmla="*/ 76200 h 94"/>
              <a:gd name="T20" fmla="*/ 238125 w 246"/>
              <a:gd name="T21" fmla="*/ 55563 h 94"/>
              <a:gd name="T22" fmla="*/ 263525 w 246"/>
              <a:gd name="T23" fmla="*/ 38100 h 94"/>
              <a:gd name="T24" fmla="*/ 290513 w 246"/>
              <a:gd name="T25" fmla="*/ 25400 h 94"/>
              <a:gd name="T26" fmla="*/ 319088 w 246"/>
              <a:gd name="T27" fmla="*/ 14288 h 94"/>
              <a:gd name="T28" fmla="*/ 347663 w 246"/>
              <a:gd name="T29" fmla="*/ 7938 h 94"/>
              <a:gd name="T30" fmla="*/ 376238 w 246"/>
              <a:gd name="T31" fmla="*/ 1588 h 94"/>
              <a:gd name="T32" fmla="*/ 376238 w 246"/>
              <a:gd name="T33" fmla="*/ 4763 h 94"/>
              <a:gd name="T34" fmla="*/ 352425 w 246"/>
              <a:gd name="T35" fmla="*/ 17463 h 94"/>
              <a:gd name="T36" fmla="*/ 328613 w 246"/>
              <a:gd name="T37" fmla="*/ 30163 h 94"/>
              <a:gd name="T38" fmla="*/ 303213 w 246"/>
              <a:gd name="T39" fmla="*/ 44450 h 94"/>
              <a:gd name="T40" fmla="*/ 280988 w 246"/>
              <a:gd name="T41" fmla="*/ 61913 h 94"/>
              <a:gd name="T42" fmla="*/ 258763 w 246"/>
              <a:gd name="T43" fmla="*/ 80963 h 94"/>
              <a:gd name="T44" fmla="*/ 241300 w 246"/>
              <a:gd name="T45" fmla="*/ 101600 h 94"/>
              <a:gd name="T46" fmla="*/ 225425 w 246"/>
              <a:gd name="T47" fmla="*/ 125413 h 94"/>
              <a:gd name="T48" fmla="*/ 214313 w 246"/>
              <a:gd name="T49" fmla="*/ 142875 h 94"/>
              <a:gd name="T50" fmla="*/ 206375 w 246"/>
              <a:gd name="T51" fmla="*/ 147638 h 94"/>
              <a:gd name="T52" fmla="*/ 195263 w 246"/>
              <a:gd name="T53" fmla="*/ 142875 h 94"/>
              <a:gd name="T54" fmla="*/ 184150 w 246"/>
              <a:gd name="T55" fmla="*/ 138113 h 94"/>
              <a:gd name="T56" fmla="*/ 169863 w 246"/>
              <a:gd name="T57" fmla="*/ 133350 h 94"/>
              <a:gd name="T58" fmla="*/ 147638 w 246"/>
              <a:gd name="T59" fmla="*/ 123825 h 94"/>
              <a:gd name="T60" fmla="*/ 125413 w 246"/>
              <a:gd name="T61" fmla="*/ 112713 h 94"/>
              <a:gd name="T62" fmla="*/ 100013 w 246"/>
              <a:gd name="T63" fmla="*/ 101600 h 94"/>
              <a:gd name="T64" fmla="*/ 74613 w 246"/>
              <a:gd name="T65" fmla="*/ 92075 h 94"/>
              <a:gd name="T66" fmla="*/ 49213 w 246"/>
              <a:gd name="T67" fmla="*/ 85725 h 94"/>
              <a:gd name="T68" fmla="*/ 26988 w 246"/>
              <a:gd name="T69" fmla="*/ 82550 h 94"/>
              <a:gd name="T70" fmla="*/ 7938 w 246"/>
              <a:gd name="T71" fmla="*/ 84138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3" name="Freeform 97"/>
          <p:cNvSpPr>
            <a:spLocks/>
          </p:cNvSpPr>
          <p:nvPr/>
        </p:nvSpPr>
        <p:spPr bwMode="auto">
          <a:xfrm>
            <a:off x="8316913" y="404813"/>
            <a:ext cx="468312" cy="177800"/>
          </a:xfrm>
          <a:custGeom>
            <a:avLst/>
            <a:gdLst>
              <a:gd name="T0" fmla="*/ 12700 w 295"/>
              <a:gd name="T1" fmla="*/ 98425 h 112"/>
              <a:gd name="T2" fmla="*/ 41275 w 295"/>
              <a:gd name="T3" fmla="*/ 90488 h 112"/>
              <a:gd name="T4" fmla="*/ 71437 w 295"/>
              <a:gd name="T5" fmla="*/ 90488 h 112"/>
              <a:gd name="T6" fmla="*/ 100012 w 295"/>
              <a:gd name="T7" fmla="*/ 93663 h 112"/>
              <a:gd name="T8" fmla="*/ 130175 w 295"/>
              <a:gd name="T9" fmla="*/ 101600 h 112"/>
              <a:gd name="T10" fmla="*/ 158750 w 295"/>
              <a:gd name="T11" fmla="*/ 111125 h 112"/>
              <a:gd name="T12" fmla="*/ 187325 w 295"/>
              <a:gd name="T13" fmla="*/ 122238 h 112"/>
              <a:gd name="T14" fmla="*/ 214312 w 295"/>
              <a:gd name="T15" fmla="*/ 134938 h 112"/>
              <a:gd name="T16" fmla="*/ 234950 w 295"/>
              <a:gd name="T17" fmla="*/ 123825 h 112"/>
              <a:gd name="T18" fmla="*/ 258762 w 295"/>
              <a:gd name="T19" fmla="*/ 90488 h 112"/>
              <a:gd name="T20" fmla="*/ 285750 w 295"/>
              <a:gd name="T21" fmla="*/ 65088 h 112"/>
              <a:gd name="T22" fmla="*/ 315912 w 295"/>
              <a:gd name="T23" fmla="*/ 44450 h 112"/>
              <a:gd name="T24" fmla="*/ 347662 w 295"/>
              <a:gd name="T25" fmla="*/ 30163 h 112"/>
              <a:gd name="T26" fmla="*/ 382587 w 295"/>
              <a:gd name="T27" fmla="*/ 15875 h 112"/>
              <a:gd name="T28" fmla="*/ 415925 w 295"/>
              <a:gd name="T29" fmla="*/ 7938 h 112"/>
              <a:gd name="T30" fmla="*/ 450850 w 295"/>
              <a:gd name="T31" fmla="*/ 1588 h 112"/>
              <a:gd name="T32" fmla="*/ 450850 w 295"/>
              <a:gd name="T33" fmla="*/ 4763 h 112"/>
              <a:gd name="T34" fmla="*/ 422275 w 295"/>
              <a:gd name="T35" fmla="*/ 20638 h 112"/>
              <a:gd name="T36" fmla="*/ 393700 w 295"/>
              <a:gd name="T37" fmla="*/ 34925 h 112"/>
              <a:gd name="T38" fmla="*/ 363537 w 295"/>
              <a:gd name="T39" fmla="*/ 52388 h 112"/>
              <a:gd name="T40" fmla="*/ 336550 w 295"/>
              <a:gd name="T41" fmla="*/ 73025 h 112"/>
              <a:gd name="T42" fmla="*/ 309562 w 295"/>
              <a:gd name="T43" fmla="*/ 95250 h 112"/>
              <a:gd name="T44" fmla="*/ 288925 w 295"/>
              <a:gd name="T45" fmla="*/ 120650 h 112"/>
              <a:gd name="T46" fmla="*/ 269875 w 295"/>
              <a:gd name="T47" fmla="*/ 149225 h 112"/>
              <a:gd name="T48" fmla="*/ 257175 w 295"/>
              <a:gd name="T49" fmla="*/ 169863 h 112"/>
              <a:gd name="T50" fmla="*/ 247650 w 295"/>
              <a:gd name="T51" fmla="*/ 176213 h 112"/>
              <a:gd name="T52" fmla="*/ 233362 w 295"/>
              <a:gd name="T53" fmla="*/ 169863 h 112"/>
              <a:gd name="T54" fmla="*/ 220662 w 295"/>
              <a:gd name="T55" fmla="*/ 163513 h 112"/>
              <a:gd name="T56" fmla="*/ 203200 w 295"/>
              <a:gd name="T57" fmla="*/ 158750 h 112"/>
              <a:gd name="T58" fmla="*/ 176212 w 295"/>
              <a:gd name="T59" fmla="*/ 147638 h 112"/>
              <a:gd name="T60" fmla="*/ 149225 w 295"/>
              <a:gd name="T61" fmla="*/ 133350 h 112"/>
              <a:gd name="T62" fmla="*/ 119062 w 295"/>
              <a:gd name="T63" fmla="*/ 120650 h 112"/>
              <a:gd name="T64" fmla="*/ 88900 w 295"/>
              <a:gd name="T65" fmla="*/ 109538 h 112"/>
              <a:gd name="T66" fmla="*/ 58737 w 295"/>
              <a:gd name="T67" fmla="*/ 101600 h 112"/>
              <a:gd name="T68" fmla="*/ 31750 w 295"/>
              <a:gd name="T69" fmla="*/ 98425 h 112"/>
              <a:gd name="T70" fmla="*/ 9525 w 295"/>
              <a:gd name="T71" fmla="*/ 10001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080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slow">
    <p:random/>
    <p:sndAc>
      <p:stSnd>
        <p:snd r:embed="rId15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" grpId="0" animBg="1"/>
      <p:bldP spid="4193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ogu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424" y="620480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1800000" h="1800000">
                <a:moveTo>
                  <a:pt x="899999" y="0"/>
                </a:moveTo>
                <a:lnTo>
                  <a:pt x="826185" y="2983"/>
                </a:lnTo>
                <a:lnTo>
                  <a:pt x="754015" y="11779"/>
                </a:lnTo>
                <a:lnTo>
                  <a:pt x="683719" y="26156"/>
                </a:lnTo>
                <a:lnTo>
                  <a:pt x="615530" y="45882"/>
                </a:lnTo>
                <a:lnTo>
                  <a:pt x="549679" y="70726"/>
                </a:lnTo>
                <a:lnTo>
                  <a:pt x="486398" y="100456"/>
                </a:lnTo>
                <a:lnTo>
                  <a:pt x="425918" y="134840"/>
                </a:lnTo>
                <a:lnTo>
                  <a:pt x="368471" y="173647"/>
                </a:lnTo>
                <a:lnTo>
                  <a:pt x="314289" y="216645"/>
                </a:lnTo>
                <a:lnTo>
                  <a:pt x="263603" y="263603"/>
                </a:lnTo>
                <a:lnTo>
                  <a:pt x="216646" y="314289"/>
                </a:lnTo>
                <a:lnTo>
                  <a:pt x="173647" y="368471"/>
                </a:lnTo>
                <a:lnTo>
                  <a:pt x="134840" y="425917"/>
                </a:lnTo>
                <a:lnTo>
                  <a:pt x="100456" y="486397"/>
                </a:lnTo>
                <a:lnTo>
                  <a:pt x="70726" y="549678"/>
                </a:lnTo>
                <a:lnTo>
                  <a:pt x="45882" y="615529"/>
                </a:lnTo>
                <a:lnTo>
                  <a:pt x="26156" y="683719"/>
                </a:lnTo>
                <a:lnTo>
                  <a:pt x="11779" y="754014"/>
                </a:lnTo>
                <a:lnTo>
                  <a:pt x="2983" y="826185"/>
                </a:lnTo>
                <a:lnTo>
                  <a:pt x="0" y="899999"/>
                </a:lnTo>
                <a:lnTo>
                  <a:pt x="2983" y="973813"/>
                </a:lnTo>
                <a:lnTo>
                  <a:pt x="11779" y="1045984"/>
                </a:lnTo>
                <a:lnTo>
                  <a:pt x="26156" y="1116279"/>
                </a:lnTo>
                <a:lnTo>
                  <a:pt x="45882" y="1184469"/>
                </a:lnTo>
                <a:lnTo>
                  <a:pt x="70726" y="1250320"/>
                </a:lnTo>
                <a:lnTo>
                  <a:pt x="100456" y="1313601"/>
                </a:lnTo>
                <a:lnTo>
                  <a:pt x="134840" y="1374081"/>
                </a:lnTo>
                <a:lnTo>
                  <a:pt x="173647" y="1431528"/>
                </a:lnTo>
                <a:lnTo>
                  <a:pt x="216646" y="1485710"/>
                </a:lnTo>
                <a:lnTo>
                  <a:pt x="263603" y="1536395"/>
                </a:lnTo>
                <a:lnTo>
                  <a:pt x="314289" y="1583353"/>
                </a:lnTo>
                <a:lnTo>
                  <a:pt x="368471" y="1626352"/>
                </a:lnTo>
                <a:lnTo>
                  <a:pt x="425918" y="1665159"/>
                </a:lnTo>
                <a:lnTo>
                  <a:pt x="486398" y="1699543"/>
                </a:lnTo>
                <a:lnTo>
                  <a:pt x="549679" y="1729273"/>
                </a:lnTo>
                <a:lnTo>
                  <a:pt x="615530" y="1754117"/>
                </a:lnTo>
                <a:lnTo>
                  <a:pt x="683719" y="1773843"/>
                </a:lnTo>
                <a:lnTo>
                  <a:pt x="754015" y="1788220"/>
                </a:lnTo>
                <a:lnTo>
                  <a:pt x="826185" y="1797016"/>
                </a:lnTo>
                <a:lnTo>
                  <a:pt x="899999" y="1800000"/>
                </a:lnTo>
                <a:lnTo>
                  <a:pt x="973813" y="1797016"/>
                </a:lnTo>
                <a:lnTo>
                  <a:pt x="1045984" y="1788220"/>
                </a:lnTo>
                <a:lnTo>
                  <a:pt x="1116280" y="1773843"/>
                </a:lnTo>
                <a:lnTo>
                  <a:pt x="1184469" y="1754117"/>
                </a:lnTo>
                <a:lnTo>
                  <a:pt x="1250320" y="1729273"/>
                </a:lnTo>
                <a:lnTo>
                  <a:pt x="1313601" y="1699543"/>
                </a:lnTo>
                <a:lnTo>
                  <a:pt x="1374081" y="1665159"/>
                </a:lnTo>
                <a:lnTo>
                  <a:pt x="1431528" y="1626352"/>
                </a:lnTo>
                <a:lnTo>
                  <a:pt x="1485710" y="1583353"/>
                </a:lnTo>
                <a:lnTo>
                  <a:pt x="1536396" y="1536395"/>
                </a:lnTo>
                <a:lnTo>
                  <a:pt x="1583354" y="1485710"/>
                </a:lnTo>
                <a:lnTo>
                  <a:pt x="1626352" y="1431528"/>
                </a:lnTo>
                <a:lnTo>
                  <a:pt x="1665159" y="1374081"/>
                </a:lnTo>
                <a:lnTo>
                  <a:pt x="1699544" y="1313601"/>
                </a:lnTo>
                <a:lnTo>
                  <a:pt x="1729274" y="1250320"/>
                </a:lnTo>
                <a:lnTo>
                  <a:pt x="1754117" y="1184469"/>
                </a:lnTo>
                <a:lnTo>
                  <a:pt x="1773844" y="1116279"/>
                </a:lnTo>
                <a:lnTo>
                  <a:pt x="1788221" y="1045984"/>
                </a:lnTo>
                <a:lnTo>
                  <a:pt x="1797017" y="973813"/>
                </a:lnTo>
                <a:lnTo>
                  <a:pt x="1800000" y="899999"/>
                </a:lnTo>
                <a:lnTo>
                  <a:pt x="1797017" y="826185"/>
                </a:lnTo>
                <a:lnTo>
                  <a:pt x="1788221" y="754014"/>
                </a:lnTo>
                <a:lnTo>
                  <a:pt x="1773844" y="683719"/>
                </a:lnTo>
                <a:lnTo>
                  <a:pt x="1754117" y="615529"/>
                </a:lnTo>
                <a:lnTo>
                  <a:pt x="1729274" y="549678"/>
                </a:lnTo>
                <a:lnTo>
                  <a:pt x="1699544" y="486397"/>
                </a:lnTo>
                <a:lnTo>
                  <a:pt x="1665159" y="425917"/>
                </a:lnTo>
                <a:lnTo>
                  <a:pt x="1626352" y="368471"/>
                </a:lnTo>
                <a:lnTo>
                  <a:pt x="1583354" y="314289"/>
                </a:lnTo>
                <a:lnTo>
                  <a:pt x="1536396" y="263603"/>
                </a:lnTo>
                <a:lnTo>
                  <a:pt x="1485710" y="216645"/>
                </a:lnTo>
                <a:lnTo>
                  <a:pt x="1431528" y="173647"/>
                </a:lnTo>
                <a:lnTo>
                  <a:pt x="1374081" y="134840"/>
                </a:lnTo>
                <a:lnTo>
                  <a:pt x="1313601" y="100456"/>
                </a:lnTo>
                <a:lnTo>
                  <a:pt x="1250320" y="70726"/>
                </a:lnTo>
                <a:lnTo>
                  <a:pt x="1184469" y="45882"/>
                </a:lnTo>
                <a:lnTo>
                  <a:pt x="1116280" y="26156"/>
                </a:lnTo>
                <a:lnTo>
                  <a:pt x="1045984" y="11779"/>
                </a:lnTo>
                <a:lnTo>
                  <a:pt x="973813" y="2983"/>
                </a:lnTo>
                <a:lnTo>
                  <a:pt x="89999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6250" y="2474836"/>
            <a:ext cx="899999" cy="899999"/>
          </a:xfrm>
          <a:custGeom>
            <a:avLst/>
            <a:gdLst/>
            <a:ahLst/>
            <a:cxnLst/>
            <a:rect l="l" t="t" r="r" b="b"/>
            <a:pathLst>
              <a:path w="899999" h="899999">
                <a:moveTo>
                  <a:pt x="450000" y="0"/>
                </a:moveTo>
                <a:lnTo>
                  <a:pt x="377007" y="5889"/>
                </a:lnTo>
                <a:lnTo>
                  <a:pt x="307765" y="22941"/>
                </a:lnTo>
                <a:lnTo>
                  <a:pt x="243199" y="50228"/>
                </a:lnTo>
                <a:lnTo>
                  <a:pt x="184235" y="86823"/>
                </a:lnTo>
                <a:lnTo>
                  <a:pt x="131801" y="131801"/>
                </a:lnTo>
                <a:lnTo>
                  <a:pt x="86823" y="184235"/>
                </a:lnTo>
                <a:lnTo>
                  <a:pt x="50228" y="243198"/>
                </a:lnTo>
                <a:lnTo>
                  <a:pt x="22941" y="307764"/>
                </a:lnTo>
                <a:lnTo>
                  <a:pt x="5889" y="377006"/>
                </a:lnTo>
                <a:lnTo>
                  <a:pt x="0" y="449999"/>
                </a:lnTo>
                <a:lnTo>
                  <a:pt x="1491" y="486906"/>
                </a:lnTo>
                <a:lnTo>
                  <a:pt x="13078" y="558139"/>
                </a:lnTo>
                <a:lnTo>
                  <a:pt x="35363" y="625159"/>
                </a:lnTo>
                <a:lnTo>
                  <a:pt x="67420" y="687040"/>
                </a:lnTo>
                <a:lnTo>
                  <a:pt x="108322" y="742854"/>
                </a:lnTo>
                <a:lnTo>
                  <a:pt x="157144" y="791676"/>
                </a:lnTo>
                <a:lnTo>
                  <a:pt x="212959" y="832579"/>
                </a:lnTo>
                <a:lnTo>
                  <a:pt x="274839" y="864636"/>
                </a:lnTo>
                <a:lnTo>
                  <a:pt x="341859" y="886921"/>
                </a:lnTo>
                <a:lnTo>
                  <a:pt x="413093" y="898507"/>
                </a:lnTo>
                <a:lnTo>
                  <a:pt x="450000" y="899999"/>
                </a:lnTo>
                <a:lnTo>
                  <a:pt x="486907" y="898507"/>
                </a:lnTo>
                <a:lnTo>
                  <a:pt x="558140" y="886921"/>
                </a:lnTo>
                <a:lnTo>
                  <a:pt x="625160" y="864636"/>
                </a:lnTo>
                <a:lnTo>
                  <a:pt x="687040" y="832579"/>
                </a:lnTo>
                <a:lnTo>
                  <a:pt x="742854" y="791676"/>
                </a:lnTo>
                <a:lnTo>
                  <a:pt x="791676" y="742854"/>
                </a:lnTo>
                <a:lnTo>
                  <a:pt x="832579" y="687040"/>
                </a:lnTo>
                <a:lnTo>
                  <a:pt x="864636" y="625159"/>
                </a:lnTo>
                <a:lnTo>
                  <a:pt x="886921" y="558139"/>
                </a:lnTo>
                <a:lnTo>
                  <a:pt x="898507" y="486906"/>
                </a:lnTo>
                <a:lnTo>
                  <a:pt x="899999" y="449999"/>
                </a:lnTo>
                <a:lnTo>
                  <a:pt x="898507" y="413092"/>
                </a:lnTo>
                <a:lnTo>
                  <a:pt x="886921" y="341859"/>
                </a:lnTo>
                <a:lnTo>
                  <a:pt x="864636" y="274839"/>
                </a:lnTo>
                <a:lnTo>
                  <a:pt x="832579" y="212958"/>
                </a:lnTo>
                <a:lnTo>
                  <a:pt x="791676" y="157144"/>
                </a:lnTo>
                <a:lnTo>
                  <a:pt x="742854" y="108322"/>
                </a:lnTo>
                <a:lnTo>
                  <a:pt x="687040" y="67420"/>
                </a:lnTo>
                <a:lnTo>
                  <a:pt x="625160" y="35363"/>
                </a:lnTo>
                <a:lnTo>
                  <a:pt x="558140" y="13078"/>
                </a:lnTo>
                <a:lnTo>
                  <a:pt x="486907" y="1491"/>
                </a:lnTo>
                <a:lnTo>
                  <a:pt x="45000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4380" y="2327989"/>
            <a:ext cx="287987" cy="287993"/>
          </a:xfrm>
          <a:custGeom>
            <a:avLst/>
            <a:gdLst/>
            <a:ahLst/>
            <a:cxnLst/>
            <a:rect l="l" t="t" r="r" b="b"/>
            <a:pathLst>
              <a:path w="287987" h="287993">
                <a:moveTo>
                  <a:pt x="143467" y="0"/>
                </a:moveTo>
                <a:lnTo>
                  <a:pt x="100784" y="6593"/>
                </a:lnTo>
                <a:lnTo>
                  <a:pt x="63227" y="24762"/>
                </a:lnTo>
                <a:lnTo>
                  <a:pt x="32738" y="52566"/>
                </a:lnTo>
                <a:lnTo>
                  <a:pt x="11259" y="88061"/>
                </a:lnTo>
                <a:lnTo>
                  <a:pt x="731" y="129308"/>
                </a:lnTo>
                <a:lnTo>
                  <a:pt x="0" y="145607"/>
                </a:lnTo>
                <a:lnTo>
                  <a:pt x="891" y="160190"/>
                </a:lnTo>
                <a:lnTo>
                  <a:pt x="11775" y="201094"/>
                </a:lnTo>
                <a:lnTo>
                  <a:pt x="33523" y="236242"/>
                </a:lnTo>
                <a:lnTo>
                  <a:pt x="64269" y="263718"/>
                </a:lnTo>
                <a:lnTo>
                  <a:pt x="102151" y="281607"/>
                </a:lnTo>
                <a:lnTo>
                  <a:pt x="145303" y="287993"/>
                </a:lnTo>
                <a:lnTo>
                  <a:pt x="159912" y="287129"/>
                </a:lnTo>
                <a:lnTo>
                  <a:pt x="200894" y="276303"/>
                </a:lnTo>
                <a:lnTo>
                  <a:pt x="236115" y="254597"/>
                </a:lnTo>
                <a:lnTo>
                  <a:pt x="263652" y="223895"/>
                </a:lnTo>
                <a:lnTo>
                  <a:pt x="281584" y="186082"/>
                </a:lnTo>
                <a:lnTo>
                  <a:pt x="287987" y="143044"/>
                </a:lnTo>
                <a:lnTo>
                  <a:pt x="287155" y="128404"/>
                </a:lnTo>
                <a:lnTo>
                  <a:pt x="276401" y="87327"/>
                </a:lnTo>
                <a:lnTo>
                  <a:pt x="254745" y="52017"/>
                </a:lnTo>
                <a:lnTo>
                  <a:pt x="224097" y="24406"/>
                </a:lnTo>
                <a:lnTo>
                  <a:pt x="186368" y="6423"/>
                </a:lnTo>
                <a:lnTo>
                  <a:pt x="143467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4003" y="0"/>
            <a:ext cx="4049996" cy="4049990"/>
          </a:xfrm>
          <a:custGeom>
            <a:avLst/>
            <a:gdLst/>
            <a:ahLst/>
            <a:cxnLst/>
            <a:rect l="l" t="t" r="r" b="b"/>
            <a:pathLst>
              <a:path w="4049996" h="4049990">
                <a:moveTo>
                  <a:pt x="0" y="2"/>
                </a:moveTo>
                <a:lnTo>
                  <a:pt x="13394" y="331764"/>
                </a:lnTo>
                <a:lnTo>
                  <a:pt x="52885" y="656161"/>
                </a:lnTo>
                <a:lnTo>
                  <a:pt x="117435" y="972149"/>
                </a:lnTo>
                <a:lnTo>
                  <a:pt x="206005" y="1278690"/>
                </a:lnTo>
                <a:lnTo>
                  <a:pt x="317559" y="1574743"/>
                </a:lnTo>
                <a:lnTo>
                  <a:pt x="451057" y="1859269"/>
                </a:lnTo>
                <a:lnTo>
                  <a:pt x="605462" y="2131227"/>
                </a:lnTo>
                <a:lnTo>
                  <a:pt x="779736" y="2389579"/>
                </a:lnTo>
                <a:lnTo>
                  <a:pt x="972841" y="2633284"/>
                </a:lnTo>
                <a:lnTo>
                  <a:pt x="1183740" y="2861303"/>
                </a:lnTo>
                <a:lnTo>
                  <a:pt x="1411393" y="3072595"/>
                </a:lnTo>
                <a:lnTo>
                  <a:pt x="1654763" y="3266122"/>
                </a:lnTo>
                <a:lnTo>
                  <a:pt x="1912813" y="3440843"/>
                </a:lnTo>
                <a:lnTo>
                  <a:pt x="2184504" y="3595718"/>
                </a:lnTo>
                <a:lnTo>
                  <a:pt x="2468798" y="3729709"/>
                </a:lnTo>
                <a:lnTo>
                  <a:pt x="2764658" y="3841774"/>
                </a:lnTo>
                <a:lnTo>
                  <a:pt x="3071044" y="3930875"/>
                </a:lnTo>
                <a:lnTo>
                  <a:pt x="3386921" y="3995972"/>
                </a:lnTo>
                <a:lnTo>
                  <a:pt x="3711249" y="4036024"/>
                </a:lnTo>
                <a:lnTo>
                  <a:pt x="4042990" y="4049993"/>
                </a:lnTo>
                <a:lnTo>
                  <a:pt x="4049996" y="2"/>
                </a:lnTo>
                <a:lnTo>
                  <a:pt x="0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8086" y="4379916"/>
            <a:ext cx="1" cy="1655762"/>
          </a:xfrm>
          <a:custGeom>
            <a:avLst/>
            <a:gdLst/>
            <a:ahLst/>
            <a:cxnLst/>
            <a:rect l="l" t="t" r="r" b="b"/>
            <a:pathLst>
              <a:path w="1" h="1655762">
                <a:moveTo>
                  <a:pt x="0" y="0"/>
                </a:moveTo>
                <a:lnTo>
                  <a:pt x="1" y="165576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3164" y="5898147"/>
            <a:ext cx="1162615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9183" y="6390640"/>
            <a:ext cx="1420495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4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www</a:t>
            </a:r>
            <a:r>
              <a:rPr sz="1400" spc="-4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spc="-7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l</a:t>
            </a:r>
            <a:r>
              <a:rPr sz="1400" spc="-12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uogu</a:t>
            </a:r>
            <a:r>
              <a:rPr sz="1400" spc="-3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spc="-9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c</a:t>
            </a:r>
            <a:r>
              <a:rPr sz="1400" spc="-12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o</a:t>
            </a:r>
            <a:r>
              <a:rPr sz="1400" spc="-17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m</a:t>
            </a:r>
            <a:r>
              <a:rPr sz="1400" spc="-3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spc="-9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c</a:t>
            </a:r>
            <a:r>
              <a:rPr sz="1400" spc="-8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n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700" y="4885944"/>
            <a:ext cx="3152775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 smtClean="0">
                <a:solidFill>
                  <a:srgbClr val="1F4E79"/>
                </a:solidFill>
                <a:latin typeface="微软雅黑"/>
                <a:cs typeface="微软雅黑"/>
              </a:rPr>
              <a:t>[</a:t>
            </a:r>
            <a:r>
              <a:rPr sz="3600" spc="0" dirty="0" smtClean="0">
                <a:solidFill>
                  <a:srgbClr val="1F4E79"/>
                </a:solidFill>
                <a:latin typeface="微软雅黑"/>
                <a:cs typeface="微软雅黑"/>
              </a:rPr>
              <a:t>11</a:t>
            </a:r>
            <a:r>
              <a:rPr sz="3600" spc="-25" dirty="0" smtClean="0">
                <a:solidFill>
                  <a:srgbClr val="1F4E79"/>
                </a:solidFill>
                <a:latin typeface="微软雅黑"/>
                <a:cs typeface="微软雅黑"/>
              </a:rPr>
              <a:t>]</a:t>
            </a:r>
            <a:r>
              <a:rPr sz="3600" spc="0" dirty="0" smtClean="0">
                <a:solidFill>
                  <a:srgbClr val="1F4E79"/>
                </a:solidFill>
                <a:latin typeface="微软雅黑"/>
                <a:cs typeface="微软雅黑"/>
              </a:rPr>
              <a:t>递推与递归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3790" y="4799076"/>
            <a:ext cx="2311400" cy="792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5000"/>
              </a:lnSpc>
            </a:pPr>
            <a:r>
              <a:rPr sz="1800" dirty="0" smtClean="0">
                <a:solidFill>
                  <a:srgbClr val="7F7F7F"/>
                </a:solidFill>
                <a:latin typeface="微软雅黑"/>
                <a:cs typeface="微软雅黑"/>
              </a:rPr>
              <a:t>深入浅出程序设计竞赛 第 </a:t>
            </a:r>
            <a:r>
              <a:rPr sz="1800" spc="-65" dirty="0" smtClean="0">
                <a:solidFill>
                  <a:srgbClr val="7F7F7F"/>
                </a:solidFill>
                <a:latin typeface="微软雅黑"/>
                <a:cs typeface="微软雅黑"/>
              </a:rPr>
              <a:t>2 部分 –</a:t>
            </a:r>
            <a:r>
              <a:rPr sz="1800" spc="5" dirty="0" smtClean="0">
                <a:solidFill>
                  <a:srgbClr val="7F7F7F"/>
                </a:solidFill>
                <a:latin typeface="微软雅黑"/>
                <a:cs typeface="微软雅黑"/>
              </a:rPr>
              <a:t> </a:t>
            </a:r>
            <a:r>
              <a:rPr sz="1800" spc="0" dirty="0" err="1" smtClean="0">
                <a:solidFill>
                  <a:srgbClr val="7F7F7F"/>
                </a:solidFill>
                <a:latin typeface="微软雅黑"/>
                <a:cs typeface="微软雅黑"/>
              </a:rPr>
              <a:t>初涉算法</a:t>
            </a:r>
            <a:r>
              <a:rPr sz="1800" spc="0" dirty="0" smtClean="0">
                <a:solidFill>
                  <a:srgbClr val="7F7F7F"/>
                </a:solidFill>
                <a:latin typeface="微软雅黑"/>
                <a:cs typeface="微软雅黑"/>
              </a:rPr>
              <a:t> </a:t>
            </a:r>
            <a:endParaRPr sz="18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4213" y="1752600"/>
            <a:ext cx="8153400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分析： 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smtClean="0">
                <a:solidFill>
                  <a:srgbClr val="FFFFFF"/>
                </a:solidFill>
                <a:ea typeface="楷体_GB2312" pitchFamily="49" charset="-122"/>
              </a:rPr>
              <a:t>“</a:t>
            </a:r>
            <a:r>
              <a:rPr kumimoji="1" lang="zh-CN" altLang="en-US" sz="28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逆推法</a:t>
            </a:r>
            <a:r>
              <a:rPr kumimoji="1" lang="zh-CN" altLang="en-US" sz="2800" b="1" smtClean="0">
                <a:solidFill>
                  <a:srgbClr val="FFFFFF"/>
                </a:solidFill>
                <a:ea typeface="楷体_GB2312" pitchFamily="49" charset="-122"/>
              </a:rPr>
              <a:t>”</a:t>
            </a:r>
            <a:r>
              <a:rPr kumimoji="1"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即顺着第</a:t>
            </a:r>
            <a:r>
              <a:rPr kumimoji="1"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天的桃子数依次推出前面几天的。</a:t>
            </a:r>
            <a:r>
              <a:rPr kumimoji="1" lang="zh-CN" altLang="en-US" sz="2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smtClean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80939046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ans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92150"/>
            <a:ext cx="8077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505200" y="541655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429000" y="47307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-30000" smtClean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 /2-1=1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86200" y="39687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i="1" baseline="-30000" smtClean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 =10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81000" y="3860800"/>
            <a:ext cx="28956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分析：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       因为每天都吃尚存桃子的一半多一个。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33591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-30000" smtClean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 =22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886200" y="27495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-30000" smtClean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 =46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886200" y="20637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-3000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 =94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886200" y="14541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i="1" baseline="-30000" smtClean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</a:rPr>
              <a:t> =190</a:t>
            </a:r>
          </a:p>
        </p:txBody>
      </p:sp>
    </p:spTree>
    <p:extLst>
      <p:ext uri="{BB962C8B-B14F-4D97-AF65-F5344CB8AC3E}">
        <p14:creationId xmlns:p14="http://schemas.microsoft.com/office/powerpoint/2010/main" val="2671093321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0" grpId="0" autoUpdateAnimBg="0"/>
      <p:bldP spid="16391" grpId="0" autoUpdateAnimBg="0"/>
      <p:bldP spid="16392" grpId="0" autoUpdateAnimBg="0"/>
      <p:bldP spid="16393" grpId="0" autoUpdateAnimBg="0"/>
      <p:bldP spid="163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318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number=1</a:t>
            </a:r>
            <a:r>
              <a:rPr lang="en-US" altLang="zh-CN" sz="2800" b="1" dirty="0" smtClean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	for(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day=6</a:t>
            </a:r>
            <a:r>
              <a:rPr lang="en-US" altLang="zh-CN" sz="2800" b="1" dirty="0" smtClean="0"/>
              <a:t>;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day&gt;=1</a:t>
            </a:r>
            <a:r>
              <a:rPr lang="en-US" altLang="zh-CN" sz="2800" b="1" dirty="0" smtClean="0"/>
              <a:t>;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day--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		number=(number+1)*2;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cout</a:t>
            </a:r>
            <a:r>
              <a:rPr lang="en-US" altLang="zh-CN" sz="2800" b="1" dirty="0" smtClean="0"/>
              <a:t>&lt;&lt;"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天的桃子数目是：</a:t>
            </a:r>
            <a:r>
              <a:rPr lang="en-US" altLang="zh-CN" sz="2800" b="1" dirty="0" smtClean="0"/>
              <a:t>"&lt;&lt;number&lt;&lt;</a:t>
            </a:r>
            <a:r>
              <a:rPr lang="en-US" altLang="zh-CN" sz="2800" b="1" dirty="0" err="1" smtClean="0"/>
              <a:t>endl</a:t>
            </a:r>
            <a:r>
              <a:rPr lang="en-US" altLang="zh-CN" sz="2800" b="1" dirty="0" smtClean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086090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985838"/>
            <a:ext cx="8964612" cy="685800"/>
          </a:xfrm>
          <a:noFill/>
        </p:spPr>
        <p:txBody>
          <a:bodyPr anchorCtr="0"/>
          <a:lstStyle/>
          <a:p>
            <a:pPr algn="l" eaLnBrk="1" hangingPunct="1"/>
            <a:r>
              <a:rPr lang="en-US" altLang="zh-CN" sz="3600" b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zh-CN" altLang="en-US" sz="3600" b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3600" b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] </a:t>
            </a:r>
            <a:r>
              <a:rPr lang="zh-CN" altLang="en-US" sz="3600" b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lang="en-US" altLang="zh-CN" sz="3600" b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Fabonacci </a:t>
            </a:r>
            <a:r>
              <a:rPr lang="zh-CN" altLang="zh-CN" sz="3600" b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数列前20个数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（顺推）</a:t>
            </a:r>
            <a:endParaRPr lang="zh-CN" altLang="en-US" sz="3600" b="1" baseline="-2500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427163" y="2239963"/>
            <a:ext cx="542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1,    1,    2,    3,    5,    8,    13,   ……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27163" y="2673350"/>
            <a:ext cx="187325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f1 + f2 = f3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↓    ↓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f1    f2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103563" y="3330575"/>
            <a:ext cx="76993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= f3</a:t>
            </a:r>
          </a:p>
        </p:txBody>
      </p:sp>
    </p:spTree>
    <p:extLst>
      <p:ext uri="{BB962C8B-B14F-4D97-AF65-F5344CB8AC3E}">
        <p14:creationId xmlns:p14="http://schemas.microsoft.com/office/powerpoint/2010/main" val="1205577954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1650" y="908050"/>
            <a:ext cx="853440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main( 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{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f1=1, f2=1, f3;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&lt;&lt;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setw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(12)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&lt;&lt; f1 &lt;&lt;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setw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(12)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&lt;&lt; f2 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for (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=3;  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&lt;=20;  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++)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{   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      f3 = f1 + f2 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&lt;&lt;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setw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(12)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&lt;&lt; f3 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      if( i%4==0 ) </a:t>
            </a:r>
            <a:r>
              <a:rPr kumimoji="1" lang="en-US" altLang="zh-CN" sz="28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&lt;&lt; "\n" 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      f1 = f2 ;   f2 = f3 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 } 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603476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运行结果如下：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1                  1                  2                  3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5                  8                13                 21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34                55                89               144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233              377              610               987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1597            2584            4181             6765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136526917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00113" y="609600"/>
            <a:ext cx="76327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HDOJ2047 </a:t>
            </a:r>
            <a:r>
              <a:rPr lang="zh-CN" altLang="en-US" sz="44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阿牛的</a:t>
            </a:r>
            <a:r>
              <a:rPr lang="en-US" altLang="zh-CN" sz="44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EOF</a:t>
            </a:r>
            <a:r>
              <a:rPr lang="zh-CN" altLang="en-US" sz="44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牛肉串</a:t>
            </a:r>
          </a:p>
        </p:txBody>
      </p:sp>
      <p:sp>
        <p:nvSpPr>
          <p:cNvPr id="2" name="矩形 1"/>
          <p:cNvSpPr/>
          <p:nvPr/>
        </p:nvSpPr>
        <p:spPr>
          <a:xfrm>
            <a:off x="900112" y="1524000"/>
            <a:ext cx="74818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在一块牛肉干上面</a:t>
            </a:r>
            <a:r>
              <a:rPr lang="zh-CN" altLang="en-US" sz="2800" b="1" dirty="0"/>
              <a:t>刻下一个长度为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的只</a:t>
            </a:r>
            <a:r>
              <a:rPr lang="zh-CN" altLang="en-US" sz="2800" b="1" dirty="0" smtClean="0"/>
              <a:t>由</a:t>
            </a:r>
            <a:r>
              <a:rPr lang="en-US" altLang="zh-CN" sz="2800" b="1" dirty="0" smtClean="0"/>
              <a:t>“E” “O” “F”</a:t>
            </a:r>
            <a:r>
              <a:rPr lang="zh-CN" altLang="en-US" sz="2800" b="1" dirty="0" smtClean="0"/>
              <a:t>三</a:t>
            </a:r>
            <a:r>
              <a:rPr lang="zh-CN" altLang="en-US" sz="2800" b="1" dirty="0"/>
              <a:t>种字符组成的字符串（可以只有其中一种或两种字符，但绝对不能有其他字符</a:t>
            </a:r>
            <a:r>
              <a:rPr lang="zh-CN" altLang="en-US" sz="2800" b="1" dirty="0" smtClean="0"/>
              <a:t>），同时</a:t>
            </a:r>
            <a:r>
              <a:rPr lang="zh-CN" altLang="en-US" sz="2800" b="1" dirty="0"/>
              <a:t>禁止在串中出现</a:t>
            </a:r>
            <a:r>
              <a:rPr lang="en-US" altLang="zh-CN" sz="2800" b="1" dirty="0"/>
              <a:t>O</a:t>
            </a:r>
            <a:r>
              <a:rPr lang="zh-CN" altLang="en-US" sz="2800" b="1" dirty="0"/>
              <a:t>相邻的情况</a:t>
            </a:r>
            <a:r>
              <a:rPr lang="zh-CN" altLang="en-US" sz="2800" b="1" dirty="0" smtClean="0"/>
              <a:t>，问一共</a:t>
            </a:r>
            <a:r>
              <a:rPr lang="zh-CN" altLang="en-US" sz="2800" b="1" dirty="0"/>
              <a:t>有多少种满足要求的不同的字符串吗？</a:t>
            </a:r>
          </a:p>
        </p:txBody>
      </p:sp>
    </p:spTree>
    <p:extLst>
      <p:ext uri="{BB962C8B-B14F-4D97-AF65-F5344CB8AC3E}">
        <p14:creationId xmlns:p14="http://schemas.microsoft.com/office/powerpoint/2010/main" val="2326514386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95513" y="476250"/>
            <a:ext cx="5292725" cy="792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分析思路：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5400" y="1600200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f(1)=3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f(2)=2+2*3=8</a:t>
            </a:r>
            <a:r>
              <a:rPr lang="zh-CN" altLang="en-US" sz="2800" b="1" dirty="0" smtClean="0"/>
              <a:t>。来自样例。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95400" y="2133600"/>
            <a:ext cx="7239000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、对于</a:t>
            </a:r>
            <a:r>
              <a:rPr lang="en-US" altLang="zh-CN" sz="2800" b="1" dirty="0" smtClean="0"/>
              <a:t>f(n)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当第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个位置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是</a:t>
            </a:r>
            <a:r>
              <a:rPr lang="en-US" altLang="zh-CN" sz="2800" b="1" dirty="0" smtClean="0"/>
              <a:t>O</a:t>
            </a:r>
            <a:r>
              <a:rPr lang="zh-CN" altLang="en-US" sz="2800" b="1" dirty="0" smtClean="0"/>
              <a:t>时，那么第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个位置有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种选择，剩下</a:t>
            </a:r>
            <a:r>
              <a:rPr lang="en-US" altLang="zh-CN" sz="2800" b="1" dirty="0" smtClean="0"/>
              <a:t>n-2</a:t>
            </a:r>
            <a:r>
              <a:rPr lang="zh-CN" altLang="en-US" sz="2800" b="1" dirty="0" smtClean="0"/>
              <a:t>个位置有</a:t>
            </a:r>
            <a:r>
              <a:rPr lang="en-US" altLang="zh-CN" sz="2800" b="1" dirty="0" smtClean="0"/>
              <a:t>f(n-2)</a:t>
            </a:r>
            <a:r>
              <a:rPr lang="zh-CN" altLang="en-US" sz="2800" b="1" dirty="0" smtClean="0"/>
              <a:t>种方案。共有</a:t>
            </a:r>
            <a:r>
              <a:rPr lang="en-US" altLang="zh-CN" sz="2800" b="1" dirty="0" smtClean="0"/>
              <a:t>2*</a:t>
            </a:r>
            <a:r>
              <a:rPr lang="en-US" altLang="zh-CN" sz="2800" b="1" dirty="0"/>
              <a:t> f(n-2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种方案。</a:t>
            </a:r>
            <a:endParaRPr lang="en-US" altLang="zh-CN" sz="2800" b="1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当第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</a:t>
            </a:r>
            <a:r>
              <a:rPr lang="zh-CN" altLang="en-US" sz="2800" b="1" dirty="0" smtClean="0"/>
              <a:t>位置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不是</a:t>
            </a:r>
            <a:r>
              <a:rPr lang="en-US" altLang="zh-CN" sz="2800" b="1" dirty="0"/>
              <a:t>O</a:t>
            </a:r>
            <a:r>
              <a:rPr lang="zh-CN" altLang="en-US" sz="2800" b="1" dirty="0"/>
              <a:t>时</a:t>
            </a:r>
            <a:r>
              <a:rPr lang="zh-CN" altLang="en-US" sz="2800" b="1" dirty="0" smtClean="0"/>
              <a:t>，第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个位置有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种选择，剩下</a:t>
            </a:r>
            <a:r>
              <a:rPr lang="en-US" altLang="zh-CN" sz="2800" b="1" dirty="0" smtClean="0"/>
              <a:t>n-1</a:t>
            </a:r>
            <a:r>
              <a:rPr lang="zh-CN" altLang="en-US" sz="2800" b="1" dirty="0" smtClean="0"/>
              <a:t>个</a:t>
            </a:r>
            <a:r>
              <a:rPr lang="zh-CN" altLang="en-US" sz="2800" b="1" dirty="0"/>
              <a:t>位置有</a:t>
            </a:r>
            <a:r>
              <a:rPr lang="en-US" altLang="zh-CN" sz="2800" b="1" dirty="0" smtClean="0"/>
              <a:t>f(n-1)</a:t>
            </a:r>
            <a:r>
              <a:rPr lang="zh-CN" altLang="en-US" sz="2800" b="1" dirty="0"/>
              <a:t>种方案</a:t>
            </a:r>
            <a:r>
              <a:rPr lang="zh-CN" altLang="en-US" sz="2800" b="1" dirty="0" smtClean="0"/>
              <a:t>。</a:t>
            </a:r>
            <a:r>
              <a:rPr lang="zh-CN" altLang="en-US" sz="2800" b="1" dirty="0"/>
              <a:t>共有</a:t>
            </a:r>
            <a:r>
              <a:rPr lang="en-US" altLang="zh-CN" sz="2800" b="1" dirty="0"/>
              <a:t>2* </a:t>
            </a:r>
            <a:r>
              <a:rPr lang="en-US" altLang="zh-CN" sz="2800" b="1" dirty="0" smtClean="0"/>
              <a:t>f(n-1)</a:t>
            </a:r>
            <a:r>
              <a:rPr lang="zh-CN" altLang="en-US" sz="2800" b="1" dirty="0"/>
              <a:t>种方案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所以，</a:t>
            </a:r>
            <a:r>
              <a:rPr lang="en-US" altLang="zh-CN" sz="2800" b="1" dirty="0" smtClean="0"/>
              <a:t>f(n)=</a:t>
            </a:r>
            <a:r>
              <a:rPr lang="en-US" altLang="zh-CN" sz="2800" b="1" dirty="0"/>
              <a:t> 2* f(n-1</a:t>
            </a:r>
            <a:r>
              <a:rPr lang="en-US" altLang="zh-CN" sz="2800" b="1" dirty="0" smtClean="0"/>
              <a:t>)+</a:t>
            </a:r>
            <a:r>
              <a:rPr lang="en-US" altLang="zh-CN" sz="2800" b="1" dirty="0"/>
              <a:t> 2* f(n-2)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327824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35038" y="2218394"/>
            <a:ext cx="7526337" cy="22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某人写了</a:t>
            </a:r>
            <a:r>
              <a:rPr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封信和</a:t>
            </a:r>
            <a:r>
              <a:rPr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个信封，如果所有的信都装错了信封。求所有的信都装错信封</a:t>
            </a:r>
            <a:r>
              <a:rPr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共有多少种不同情况。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00113" y="908050"/>
            <a:ext cx="76327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HDOJ1465 </a:t>
            </a:r>
            <a:r>
              <a:rPr lang="zh-CN" altLang="en-US" sz="4400" b="1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不容易系列之一</a:t>
            </a:r>
          </a:p>
        </p:txBody>
      </p:sp>
    </p:spTree>
    <p:extLst>
      <p:ext uri="{BB962C8B-B14F-4D97-AF65-F5344CB8AC3E}">
        <p14:creationId xmlns:p14="http://schemas.microsoft.com/office/powerpoint/2010/main" val="1855744612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476250"/>
            <a:ext cx="5292725" cy="7921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分析思路：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3294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f(1)=0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f(2)=1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。假设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f(n-1)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f(n-2)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已经得到，重点分析下面的情况：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00113" y="4579938"/>
            <a:ext cx="72358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、后者简单，只能是没装错的那封和第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封交换信封，没装错的那封可以是前面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封中的任意一个，故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= f(n-2) * (n-1)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00113" y="3644900"/>
            <a:ext cx="7272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、前者，对于每种错装，可从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封信中任意取一封和第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封错装，故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=f(n-1)*(n-1)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00112" y="2708275"/>
            <a:ext cx="7558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、当有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封信的时候，前面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封信可以有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或者 </a:t>
            </a:r>
            <a:r>
              <a:rPr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n-2</a:t>
            </a:r>
            <a:r>
              <a:rPr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封错装</a:t>
            </a:r>
          </a:p>
        </p:txBody>
      </p:sp>
    </p:spTree>
    <p:extLst>
      <p:ext uri="{BB962C8B-B14F-4D97-AF65-F5344CB8AC3E}">
        <p14:creationId xmlns:p14="http://schemas.microsoft.com/office/powerpoint/2010/main" val="3855577505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6895">
              <a:lnSpc>
                <a:spcPct val="100000"/>
              </a:lnSpc>
            </a:pPr>
            <a:r>
              <a:rPr sz="2950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本章知识导图</a:t>
            </a:r>
            <a:endParaRPr sz="295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113" y="1965345"/>
            <a:ext cx="6011773" cy="355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1350" y="1960582"/>
            <a:ext cx="6021299" cy="3565230"/>
          </a:xfrm>
          <a:custGeom>
            <a:avLst/>
            <a:gdLst/>
            <a:ahLst/>
            <a:cxnLst/>
            <a:rect l="l" t="t" r="r" b="b"/>
            <a:pathLst>
              <a:path w="6021299" h="3565230">
                <a:moveTo>
                  <a:pt x="0" y="0"/>
                </a:moveTo>
                <a:lnTo>
                  <a:pt x="6021299" y="0"/>
                </a:lnTo>
                <a:lnTo>
                  <a:pt x="6021299" y="3565230"/>
                </a:lnTo>
                <a:lnTo>
                  <a:pt x="0" y="35652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908050"/>
            <a:ext cx="5616575" cy="8032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得到如下递推公式：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19138" y="2420938"/>
            <a:ext cx="77422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递</a:t>
            </a:r>
            <a:r>
              <a:rPr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推边界：</a:t>
            </a:r>
            <a:r>
              <a:rPr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f(1)=0;   f(2)=1</a:t>
            </a:r>
            <a:br>
              <a:rPr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递</a:t>
            </a:r>
            <a:r>
              <a:rPr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推公式：</a:t>
            </a:r>
            <a:r>
              <a:rPr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f(n)= (n-1)*( f(n-1) + f(n-2))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87450" y="3933825"/>
            <a:ext cx="65897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这就是著名的错排公式</a:t>
            </a:r>
          </a:p>
        </p:txBody>
      </p:sp>
    </p:spTree>
    <p:extLst>
      <p:ext uri="{BB962C8B-B14F-4D97-AF65-F5344CB8AC3E}">
        <p14:creationId xmlns:p14="http://schemas.microsoft.com/office/powerpoint/2010/main" val="1009216396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62400" y="152400"/>
            <a:ext cx="192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青蛙过河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8763000" cy="6186309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该题是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2000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年全国青少年信息学奥林匹克的一道试题。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     一条小溪尺寸不大，青蛙可以从左岸跳到右岸，在左岸有一石柱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L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，面积只容得下一只青蛙落脚，同样右岸也有一石柱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，面积也只容得下一只青蛙落脚。有一队青蛙从尺寸上一个比一个小。我们将青蛙从小到大，用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…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编号。规定初始时这队青蛙只能趴在左岸的石头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L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上，按编号一个落一个，小的落在大的上面。不允许大的在小的上面。在小溪中有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S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个石柱，有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y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片荷叶，规定溪中的柱子上允许一只青蛙落脚，如有多只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同样要求按编号一个落一个，大的在下，小的在上，而且必须编号相邻。对于荷叶只允许一只青蛙落脚，不允许多只在其上。对于右岸的石柱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，与左岸的石柱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L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一样允许多个青蛙落脚，但须一个落一个，小的在上，大的在下，且编号相邻。当青蛙从左岸的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L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上跳走后就不允许再跳回来；同样，从左岸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L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上跳至右岸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，或从溪中荷叶或溪中石柱跳至右岸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上的青蛙也不允许再离开。问在已知溪中有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S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根石柱和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y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宋体" panose="02010600030101010101" pitchFamily="2" charset="-122"/>
              </a:rPr>
              <a:t>片荷叶的情况下，最多能跳过多少只青蛙？</a:t>
            </a:r>
          </a:p>
        </p:txBody>
      </p:sp>
    </p:spTree>
    <p:extLst>
      <p:ext uri="{BB962C8B-B14F-4D97-AF65-F5344CB8AC3E}">
        <p14:creationId xmlns:p14="http://schemas.microsoft.com/office/powerpoint/2010/main" val="3034982444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459787" cy="549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、简化问题，探索规律。先从个别再到一般，要善于对多个因素作分解，孤立出一个一个因素来分析，化难为易。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定义函数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Dutch801 XBd BT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,y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 —— 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最多可跳过河的青蛙数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其中：	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—— 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河中柱子数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	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—— 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荷叶数</a:t>
            </a:r>
          </a:p>
        </p:txBody>
      </p:sp>
    </p:spTree>
    <p:extLst>
      <p:ext uri="{BB962C8B-B14F-4D97-AF65-F5344CB8AC3E}">
        <p14:creationId xmlns:p14="http://schemas.microsoft.com/office/powerpoint/2010/main" val="1954140210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45978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先看简单情况，河中无柱子：</a:t>
            </a:r>
            <a:r>
              <a:rPr kumimoji="1" lang="en-US" altLang="zh-CN" sz="4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= 0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f( 0 , y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= 1 </a:t>
            </a:r>
            <a:r>
              <a:rPr kumimoji="1"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kumimoji="1"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f( 0 , 1 ) = 2 </a:t>
            </a:r>
            <a:r>
              <a:rPr kumimoji="1"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第一步：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1# 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跳到荷叶上；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第二步：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2# 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直接跳至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第三步：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1# 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再从荷叶跳至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如下图：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1#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2#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/>
          </p:nvPr>
        </p:nvGraphicFramePr>
        <p:xfrm>
          <a:off x="3492500" y="3429000"/>
          <a:ext cx="4914900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4" imgW="4948428" imgH="3622548" progId="Visio.Drawing.6">
                  <p:embed/>
                </p:oleObj>
              </mc:Choice>
              <mc:Fallback>
                <p:oleObj name="VISIO" r:id="rId4" imgW="4948428" imgH="3622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29000"/>
                        <a:ext cx="4914900" cy="333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042988" y="5661025"/>
            <a:ext cx="1584325" cy="288925"/>
          </a:xfrm>
          <a:prstGeom prst="ellipse">
            <a:avLst/>
          </a:prstGeom>
          <a:solidFill>
            <a:srgbClr val="FFFFFF">
              <a:alpha val="70195"/>
            </a:srgbClr>
          </a:solidFill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476375" y="5445125"/>
            <a:ext cx="863600" cy="215900"/>
          </a:xfrm>
          <a:prstGeom prst="ellipse">
            <a:avLst/>
          </a:prstGeom>
          <a:solidFill>
            <a:srgbClr val="FFFF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1692275" y="5229225"/>
            <a:ext cx="647700" cy="215900"/>
          </a:xfrm>
          <a:prstGeom prst="ellipse">
            <a:avLst/>
          </a:prstGeom>
          <a:solidFill>
            <a:srgbClr val="FFFF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042988" y="5949950"/>
            <a:ext cx="0" cy="2873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627313" y="5949950"/>
            <a:ext cx="0" cy="2873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11188" y="5445125"/>
            <a:ext cx="0" cy="5048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611188" y="5949950"/>
            <a:ext cx="2159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692275" y="5013325"/>
            <a:ext cx="215900" cy="215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1258888" y="5229225"/>
            <a:ext cx="217487" cy="215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39702"/>
      </p:ext>
    </p:extLst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45978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= 2 </a:t>
            </a:r>
            <a:r>
              <a:rPr kumimoji="1"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f( 0 , 2 ) = 3 </a:t>
            </a:r>
            <a:r>
              <a:rPr kumimoji="1" lang="zh-CN" alt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1#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2#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3#  3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只青蛙落在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第一步：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跳至叶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第二步：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跳至叶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第三步：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直接跳至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第四步：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从叶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跳至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第五步：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从叶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跳至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/>
          </p:nvPr>
        </p:nvGraphicFramePr>
        <p:xfrm>
          <a:off x="4265613" y="2924175"/>
          <a:ext cx="49149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4" imgW="4948428" imgH="3622548" progId="Visio.Drawing.6">
                  <p:embed/>
                </p:oleObj>
              </mc:Choice>
              <mc:Fallback>
                <p:oleObj name="VISIO" r:id="rId4" imgW="4948428" imgH="3622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924175"/>
                        <a:ext cx="49149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9388" y="4121150"/>
            <a:ext cx="489743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采用归纳法：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f( 0 , y ) = y+1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65708"/>
      </p:ext>
    </p:extLst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620713"/>
            <a:ext cx="746918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再看</a:t>
            </a:r>
            <a:r>
              <a:rPr kumimoji="1" lang="en-US" altLang="zh-CN" sz="2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S, y )</a:t>
            </a:r>
            <a:b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先看一个最简单情况：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= 1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= 1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kumimoji="1" lang="zh-CN" altLang="en-US" sz="2400" b="1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从图上看出需要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步，跳过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只青蛙。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zh-CN" alt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Y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S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S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Y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Y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b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1#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青蛙从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R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03524627"/>
              </p:ext>
            </p:extLst>
          </p:nvPr>
        </p:nvGraphicFramePr>
        <p:xfrm>
          <a:off x="3429000" y="1944688"/>
          <a:ext cx="57150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4" imgW="5033772" imgH="3963924" progId="Visio.Drawing.6">
                  <p:embed/>
                </p:oleObj>
              </mc:Choice>
              <mc:Fallback>
                <p:oleObj name="VISIO" r:id="rId4" imgW="5033772" imgH="39639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44688"/>
                        <a:ext cx="57150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552284"/>
      </p:ext>
    </p:extLst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799" y="3200400"/>
            <a:ext cx="56324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FF00"/>
                </a:solidFill>
                <a:latin typeface="+mn-lt"/>
                <a:ea typeface="+mn-ea"/>
              </a:rPr>
              <a:t>f</a:t>
            </a:r>
            <a:r>
              <a:rPr kumimoji="1" lang="en-US" altLang="zh-CN" sz="3200" b="1" dirty="0" smtClean="0">
                <a:solidFill>
                  <a:srgbClr val="FFFF00"/>
                </a:solidFill>
                <a:latin typeface="+mn-lt"/>
                <a:ea typeface="+mn-ea"/>
              </a:rPr>
              <a:t>(S, y)=2*f(S-1, y)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00"/>
                </a:solidFill>
                <a:latin typeface="+mn-lt"/>
                <a:ea typeface="+mn-ea"/>
              </a:rPr>
              <a:t>又：</a:t>
            </a:r>
            <a:r>
              <a:rPr kumimoji="1" lang="en-US" altLang="zh-CN" sz="3200" b="1" dirty="0" smtClean="0">
                <a:solidFill>
                  <a:srgbClr val="FFFF00"/>
                </a:solidFill>
                <a:latin typeface="+mn-lt"/>
                <a:ea typeface="+mn-ea"/>
              </a:rPr>
              <a:t>f(0, y)=y+1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623888" y="1773238"/>
            <a:ext cx="798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考虑：</a:t>
            </a:r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(S, y)</a:t>
            </a:r>
            <a:r>
              <a:rPr kumimoji="1"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(S-1, y)</a:t>
            </a:r>
            <a:r>
              <a:rPr kumimoji="1"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的关系？</a:t>
            </a:r>
          </a:p>
        </p:txBody>
      </p:sp>
    </p:spTree>
    <p:extLst>
      <p:ext uri="{BB962C8B-B14F-4D97-AF65-F5344CB8AC3E}">
        <p14:creationId xmlns:p14="http://schemas.microsoft.com/office/powerpoint/2010/main" val="390512475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" name="object 5"/>
          <p:cNvSpPr txBox="1"/>
          <p:nvPr/>
        </p:nvSpPr>
        <p:spPr>
          <a:xfrm>
            <a:off x="704558" y="672426"/>
            <a:ext cx="7992553" cy="55759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570" algn="ctr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数楼梯</a:t>
            </a:r>
            <a:endParaRPr sz="2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3"/>
              </a:spcBef>
            </a:pPr>
            <a:endParaRPr sz="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293235" algn="ctr">
              <a:lnSpc>
                <a:spcPct val="12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数楼梯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洛谷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685800">
              <a:lnSpc>
                <a:spcPct val="120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楼梯有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𝑁(𝑁≤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sz="2100" b="1" spc="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阶，上楼可以一步上一阶，也可以一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步上二阶，计算共有多少种不同的走法。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sz="2100" b="1" spc="-15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时有以下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种走法： </a:t>
            </a:r>
            <a:endParaRPr lang="en-US" sz="2100" b="1" spc="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3936365" indent="-685800">
              <a:lnSpc>
                <a:spcPts val="3700"/>
              </a:lnSpc>
              <a:spcBef>
                <a:spcPts val="235"/>
              </a:spcBef>
            </a:pP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3936365" indent="-685800">
              <a:lnSpc>
                <a:spcPts val="3700"/>
              </a:lnSpc>
              <a:spcBef>
                <a:spcPts val="235"/>
              </a:spcBef>
            </a:pP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3936365" indent="-685800">
              <a:lnSpc>
                <a:spcPts val="3700"/>
              </a:lnSpc>
              <a:spcBef>
                <a:spcPts val="235"/>
              </a:spcBef>
            </a:pP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3936365" indent="-685800">
              <a:lnSpc>
                <a:spcPts val="3700"/>
              </a:lnSpc>
              <a:spcBef>
                <a:spcPts val="235"/>
              </a:spcBef>
            </a:pP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3936365" indent="-685800">
              <a:lnSpc>
                <a:spcPts val="3700"/>
              </a:lnSpc>
              <a:spcBef>
                <a:spcPts val="235"/>
              </a:spcBef>
            </a:pP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559" y="5211445"/>
            <a:ext cx="6829936" cy="80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令从第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个到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台阶的走法数量是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i]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，可得：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2435">
              <a:lnSpc>
                <a:spcPct val="100000"/>
              </a:lnSpc>
            </a:pPr>
            <a:r>
              <a:rPr sz="21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sz="21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-9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100" b="1" spc="-6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1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9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9417" y="2998057"/>
            <a:ext cx="2855511" cy="1829901"/>
          </a:xfrm>
          <a:custGeom>
            <a:avLst/>
            <a:gdLst/>
            <a:ahLst/>
            <a:cxnLst/>
            <a:rect l="l" t="t" r="r" b="b"/>
            <a:pathLst>
              <a:path w="2855511" h="1829901">
                <a:moveTo>
                  <a:pt x="0" y="0"/>
                </a:moveTo>
                <a:lnTo>
                  <a:pt x="2855511" y="0"/>
                </a:lnTo>
                <a:lnTo>
                  <a:pt x="2855511" y="1829901"/>
                </a:lnTo>
                <a:lnTo>
                  <a:pt x="0" y="18299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89417" y="2998057"/>
            <a:ext cx="2855511" cy="1829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84655" y="2993294"/>
            <a:ext cx="2865036" cy="1839426"/>
          </a:xfrm>
          <a:custGeom>
            <a:avLst/>
            <a:gdLst/>
            <a:ahLst/>
            <a:cxnLst/>
            <a:rect l="l" t="t" r="r" b="b"/>
            <a:pathLst>
              <a:path w="2865036" h="1839426">
                <a:moveTo>
                  <a:pt x="0" y="0"/>
                </a:moveTo>
                <a:lnTo>
                  <a:pt x="2865036" y="0"/>
                </a:lnTo>
                <a:lnTo>
                  <a:pt x="2865036" y="1839426"/>
                </a:lnTo>
                <a:lnTo>
                  <a:pt x="0" y="18394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1110" y="3632200"/>
            <a:ext cx="1523999" cy="705556"/>
          </a:xfrm>
          <a:custGeom>
            <a:avLst/>
            <a:gdLst/>
            <a:ahLst/>
            <a:cxnLst/>
            <a:rect l="l" t="t" r="r" b="b"/>
            <a:pathLst>
              <a:path w="1523999" h="705556">
                <a:moveTo>
                  <a:pt x="0" y="0"/>
                </a:moveTo>
                <a:lnTo>
                  <a:pt x="1523999" y="0"/>
                </a:lnTo>
                <a:lnTo>
                  <a:pt x="1523999" y="705556"/>
                </a:lnTo>
                <a:lnTo>
                  <a:pt x="0" y="705556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1110" y="3632200"/>
            <a:ext cx="1524000" cy="705556"/>
          </a:xfrm>
          <a:custGeom>
            <a:avLst/>
            <a:gdLst/>
            <a:ahLst/>
            <a:cxnLst/>
            <a:rect l="l" t="t" r="r" b="b"/>
            <a:pathLst>
              <a:path w="1524000" h="705556">
                <a:moveTo>
                  <a:pt x="0" y="0"/>
                </a:moveTo>
                <a:lnTo>
                  <a:pt x="1524000" y="0"/>
                </a:lnTo>
                <a:lnTo>
                  <a:pt x="1524000" y="705556"/>
                </a:lnTo>
                <a:lnTo>
                  <a:pt x="0" y="705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E5A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0726" y="3803904"/>
            <a:ext cx="17843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86996" y="3087023"/>
            <a:ext cx="1524000" cy="705556"/>
          </a:xfrm>
          <a:custGeom>
            <a:avLst/>
            <a:gdLst/>
            <a:ahLst/>
            <a:cxnLst/>
            <a:rect l="l" t="t" r="r" b="b"/>
            <a:pathLst>
              <a:path w="1524000" h="705556">
                <a:moveTo>
                  <a:pt x="0" y="0"/>
                </a:moveTo>
                <a:lnTo>
                  <a:pt x="1524000" y="0"/>
                </a:lnTo>
                <a:lnTo>
                  <a:pt x="1524000" y="705556"/>
                </a:lnTo>
                <a:lnTo>
                  <a:pt x="0" y="705556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86996" y="3087023"/>
            <a:ext cx="1524000" cy="705556"/>
          </a:xfrm>
          <a:custGeom>
            <a:avLst/>
            <a:gdLst/>
            <a:ahLst/>
            <a:cxnLst/>
            <a:rect l="l" t="t" r="r" b="b"/>
            <a:pathLst>
              <a:path w="1524000" h="705556">
                <a:moveTo>
                  <a:pt x="0" y="0"/>
                </a:moveTo>
                <a:lnTo>
                  <a:pt x="1524000" y="0"/>
                </a:lnTo>
                <a:lnTo>
                  <a:pt x="1524000" y="705556"/>
                </a:lnTo>
                <a:lnTo>
                  <a:pt x="0" y="705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558" y="672426"/>
            <a:ext cx="7906041" cy="30863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7305" algn="ctr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数楼梯</a:t>
            </a:r>
            <a:endParaRPr sz="2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可使用回溯法枚举所有走法，但是数据范围稍大就会超时。 想要走到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个台阶，必须先走到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个台阶或者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998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个台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495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阶，然后一步跨到第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28"/>
              </a:spcBef>
            </a:pP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2385" marR="4030979" indent="-12700">
              <a:lnSpc>
                <a:spcPts val="211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1到第999级 的走法数量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5885" y="3711447"/>
            <a:ext cx="1314450" cy="546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25" marR="12700" indent="-73025">
              <a:lnSpc>
                <a:spcPts val="211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1到第1000级 的走法数量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5325" y="3785616"/>
            <a:ext cx="17843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6996" y="4077247"/>
            <a:ext cx="1524000" cy="705556"/>
          </a:xfrm>
          <a:custGeom>
            <a:avLst/>
            <a:gdLst/>
            <a:ahLst/>
            <a:cxnLst/>
            <a:rect l="l" t="t" r="r" b="b"/>
            <a:pathLst>
              <a:path w="1524000" h="705556">
                <a:moveTo>
                  <a:pt x="0" y="0"/>
                </a:moveTo>
                <a:lnTo>
                  <a:pt x="1524000" y="0"/>
                </a:lnTo>
                <a:lnTo>
                  <a:pt x="1524000" y="705556"/>
                </a:lnTo>
                <a:lnTo>
                  <a:pt x="0" y="705556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6996" y="4077247"/>
            <a:ext cx="1524000" cy="705556"/>
          </a:xfrm>
          <a:custGeom>
            <a:avLst/>
            <a:gdLst/>
            <a:ahLst/>
            <a:cxnLst/>
            <a:rect l="l" t="t" r="r" b="b"/>
            <a:pathLst>
              <a:path w="1524000" h="705556">
                <a:moveTo>
                  <a:pt x="0" y="0"/>
                </a:moveTo>
                <a:lnTo>
                  <a:pt x="1524000" y="0"/>
                </a:lnTo>
                <a:lnTo>
                  <a:pt x="1524000" y="705556"/>
                </a:lnTo>
                <a:lnTo>
                  <a:pt x="0" y="7055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2096" y="4156455"/>
            <a:ext cx="1193800" cy="546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 marR="12700" indent="-12700">
              <a:lnSpc>
                <a:spcPts val="211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1到第998级 的走法数量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609600"/>
            <a:ext cx="8534400" cy="594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885" algn="ctr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数楼梯</a:t>
            </a:r>
            <a:endParaRPr sz="2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5575">
              <a:lnSpc>
                <a:spcPct val="1467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后一项等于前面两项之和。这不就是斐波那契数列吗？ 即使归纳得到了这个式子（称为递推式），</a:t>
            </a: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sz="24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不能说明</a:t>
            </a: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这是一个斐波那契数列</a:t>
            </a: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40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014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计算这个数列中的某个元素需要得到它</a:t>
            </a:r>
            <a:r>
              <a:rPr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前面的两项元素</a:t>
            </a: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就行。如 果知道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的值，就可以推导出整个数列。</a:t>
            </a:r>
            <a:r>
              <a:rPr sz="24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是这 个数列的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初始条件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对于这个问题而言初始条件是什么呢？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sz="2400" b="1" spc="-1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显然只有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一种走法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74394">
              <a:lnSpc>
                <a:spcPct val="146700"/>
              </a:lnSpc>
              <a:tabLst>
                <a:tab pos="354965" algn="l"/>
              </a:tabLst>
            </a:pPr>
            <a:r>
              <a:rPr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sz="2400" b="1" spc="-1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可以分两步走，或者两步并一步走，有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两种走法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所以可以确定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第</a:t>
            </a:r>
            <a:r>
              <a:rPr sz="295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-17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1</a:t>
            </a:r>
            <a:r>
              <a:rPr sz="2950" b="1" spc="-17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1</a:t>
            </a:r>
            <a:r>
              <a:rPr sz="2950" b="1" spc="9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章</a:t>
            </a:r>
            <a:r>
              <a:rPr sz="295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递推与递归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751076"/>
            <a:ext cx="2648241" cy="2216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u="heavy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递推思想</a:t>
            </a:r>
            <a:endParaRPr sz="2100" b="1" dirty="0">
              <a:latin typeface="Microsoft JhengHei"/>
              <a:cs typeface="Microsoft JhengHei"/>
            </a:endParaRPr>
          </a:p>
          <a:p>
            <a:pPr marL="12700" marR="12700">
              <a:lnSpc>
                <a:spcPct val="293300"/>
              </a:lnSpc>
            </a:pPr>
            <a:r>
              <a:rPr sz="2100" b="1" u="heavy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递归思想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endParaRPr lang="en-US" sz="2100" b="1" dirty="0" smtClean="0">
              <a:solidFill>
                <a:srgbClr val="2E75B6"/>
              </a:solidFill>
              <a:latin typeface="Microsoft JhengHei"/>
              <a:cs typeface="Microsoft JhengHei"/>
            </a:endParaRPr>
          </a:p>
          <a:p>
            <a:pPr marL="12700" marR="12700">
              <a:lnSpc>
                <a:spcPct val="293300"/>
              </a:lnSpc>
            </a:pPr>
            <a:r>
              <a:rPr sz="2100" b="1" u="heavy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课后实验与习题</a:t>
            </a:r>
            <a:endParaRPr sz="2100" b="1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383" y="67242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sz="280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数楼梯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1712097"/>
            <a:ext cx="8382000" cy="4993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现在有了</a:t>
            </a:r>
            <a:r>
              <a:rPr lang="zh-CN" altLang="en-US"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递推式</a:t>
            </a:r>
            <a:r>
              <a:rPr lang="zh-CN" altLang="en-US"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，有了</a:t>
            </a:r>
            <a:r>
              <a:rPr lang="zh-CN" altLang="en-US"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初始条件</a:t>
            </a:r>
            <a:r>
              <a:rPr lang="zh-CN" altLang="en-US"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，就可以获得完整的数列了。经</a:t>
            </a: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过计算，可以得到这个数列前面几项是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5050">
              <a:lnSpc>
                <a:spcPct val="120000"/>
              </a:lnSpc>
            </a:pP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2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这就是斐波那契数列从第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项开始的序列。而斐波那契的初始条 件就是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3020">
              <a:lnSpc>
                <a:spcPct val="120000"/>
              </a:lnSpc>
            </a:pP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像这样知道递推式，也知道初始条件，从初始条件开始往上顺推直到求得目标解的思想就是</a:t>
            </a:r>
            <a:r>
              <a:rPr sz="24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</a:t>
            </a: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383" y="67242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数楼梯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5"/>
            <a:ext cx="7992552" cy="1525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由于斐波那契数字增长得很快，所以需要使用</a:t>
            </a:r>
            <a:r>
              <a:rPr sz="24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高精度计算</a:t>
            </a: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这里使用了“模拟与高精度”一章中提供的封装好的大整数结构体。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1" y="3214626"/>
            <a:ext cx="4038600" cy="3414774"/>
          </a:xfrm>
          <a:custGeom>
            <a:avLst/>
            <a:gdLst/>
            <a:ahLst/>
            <a:cxnLst/>
            <a:rect l="l" t="t" r="r" b="b"/>
            <a:pathLst>
              <a:path w="5316086" h="2246769">
                <a:moveTo>
                  <a:pt x="0" y="0"/>
                </a:moveTo>
                <a:lnTo>
                  <a:pt x="5316086" y="0"/>
                </a:lnTo>
                <a:lnTo>
                  <a:pt x="5316086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201" y="3276600"/>
            <a:ext cx="3886199" cy="3429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spc="-5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/>
            <a:r>
              <a:rPr sz="2200" b="1" spc="-5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sz="22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2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200" b="1" spc="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1390650"/>
            <a:r>
              <a:rPr sz="2200" b="1" spc="-5" dirty="0" err="1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</a:t>
            </a:r>
            <a:r>
              <a:rPr sz="2200" b="1" spc="-10" dirty="0" err="1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spc="10" dirty="0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5010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200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1390650"/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200" b="1" spc="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err="1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/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200" b="1" spc="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err="1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12700" indent="-393700"/>
            <a:r>
              <a:rPr sz="22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2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200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12700" indent="-393700"/>
            <a:r>
              <a:rPr lang="en-US" sz="2200" b="1" spc="-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200" b="1" spc="-5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200" b="1" spc="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2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200" b="1" spc="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2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/>
            <a:r>
              <a:rPr sz="2200" b="1" spc="-5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200" b="1" spc="-5" dirty="0" err="1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2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/>
            <a:r>
              <a:rPr sz="22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</a:t>
            </a:r>
            <a:r>
              <a:rPr sz="22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383" y="67242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过河卒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751076"/>
            <a:ext cx="6991641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z="24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过河卒（洛谷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002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b="1" spc="-16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2普及组）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8" y="2233166"/>
            <a:ext cx="8058441" cy="44724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棋盘左上角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有一个过河卒，需要走到右下角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20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卒每次可以</a:t>
            </a:r>
            <a:r>
              <a:rPr sz="2400" b="1" spc="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向下</a:t>
            </a:r>
            <a:r>
              <a:rPr sz="24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sz="2400" b="1" spc="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向右</a:t>
            </a:r>
            <a:r>
              <a:rPr sz="24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一格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45745">
              <a:lnSpc>
                <a:spcPct val="120000"/>
              </a:lnSpc>
            </a:pP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棋盘上有一个固定的马，该马所在的点和所有跳跃一步可达的点</a:t>
            </a: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称为对方马的</a:t>
            </a:r>
            <a:r>
              <a:rPr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控制点</a:t>
            </a: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，卒无法经过。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66695">
              <a:lnSpc>
                <a:spcPct val="12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求卒从起点到终点所有的路径条数。 如图，当卒要从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往右或下走到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马在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。马能跳到的位置已经打上了叉， 卒不能走到这些点，一共有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4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种合法方案。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8886" y="4027921"/>
            <a:ext cx="2308225" cy="1973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383" y="67242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过河卒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524000"/>
            <a:ext cx="7759700" cy="38473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4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暴力枚举还是枚举往右或往下</a:t>
            </a:r>
            <a:r>
              <a:rPr lang="zh-CN" altLang="en-US"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然后回溯搜索，依然会超时</a:t>
            </a: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如果那个马不存在，从左上角到右下角一共有多少种走法？ 记从原点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走到坐标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的方法数量是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sz="2400" b="1" spc="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20000"/>
              </a:lnSpc>
            </a:pPr>
            <a:r>
              <a:rPr sz="24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当卒从起点开始，笔直往右或者笔直往下，只有唯一的一种走法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所以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b="1" spc="5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，这就是递推的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初始条件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1601" y="4414961"/>
            <a:ext cx="416559" cy="370839"/>
          </a:xfrm>
          <a:custGeom>
            <a:avLst/>
            <a:gdLst/>
            <a:ahLst/>
            <a:cxnLst/>
            <a:rect l="l" t="t" r="r" b="b"/>
            <a:pathLst>
              <a:path w="416559" h="370839">
                <a:moveTo>
                  <a:pt x="0" y="370839"/>
                </a:moveTo>
                <a:lnTo>
                  <a:pt x="416559" y="370839"/>
                </a:lnTo>
                <a:lnTo>
                  <a:pt x="4165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8161" y="441496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4721" y="441496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1281" y="441496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07841" y="441496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1601" y="4785801"/>
            <a:ext cx="416559" cy="370839"/>
          </a:xfrm>
          <a:custGeom>
            <a:avLst/>
            <a:gdLst/>
            <a:ahLst/>
            <a:cxnLst/>
            <a:rect l="l" t="t" r="r" b="b"/>
            <a:pathLst>
              <a:path w="416559" h="370839">
                <a:moveTo>
                  <a:pt x="0" y="370840"/>
                </a:moveTo>
                <a:lnTo>
                  <a:pt x="416559" y="370840"/>
                </a:lnTo>
                <a:lnTo>
                  <a:pt x="41655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8161" y="478580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4721" y="478580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1281" y="478580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7841" y="478580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1601" y="5156641"/>
            <a:ext cx="416559" cy="370839"/>
          </a:xfrm>
          <a:custGeom>
            <a:avLst/>
            <a:gdLst/>
            <a:ahLst/>
            <a:cxnLst/>
            <a:rect l="l" t="t" r="r" b="b"/>
            <a:pathLst>
              <a:path w="416559" h="370839">
                <a:moveTo>
                  <a:pt x="0" y="370839"/>
                </a:moveTo>
                <a:lnTo>
                  <a:pt x="416559" y="370839"/>
                </a:lnTo>
                <a:lnTo>
                  <a:pt x="4165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8161" y="515664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74721" y="515664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1281" y="515664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07841" y="5156641"/>
            <a:ext cx="416560" cy="370839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41601" y="5527481"/>
            <a:ext cx="416559" cy="370840"/>
          </a:xfrm>
          <a:custGeom>
            <a:avLst/>
            <a:gdLst/>
            <a:ahLst/>
            <a:cxnLst/>
            <a:rect l="l" t="t" r="r" b="b"/>
            <a:pathLst>
              <a:path w="416559" h="370839">
                <a:moveTo>
                  <a:pt x="0" y="370839"/>
                </a:moveTo>
                <a:lnTo>
                  <a:pt x="416559" y="370839"/>
                </a:lnTo>
                <a:lnTo>
                  <a:pt x="4165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8161" y="552748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74721" y="552748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1281" y="552748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07841" y="552748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39"/>
                </a:moveTo>
                <a:lnTo>
                  <a:pt x="416560" y="370839"/>
                </a:lnTo>
                <a:lnTo>
                  <a:pt x="4165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41601" y="5898321"/>
            <a:ext cx="416559" cy="370840"/>
          </a:xfrm>
          <a:custGeom>
            <a:avLst/>
            <a:gdLst/>
            <a:ahLst/>
            <a:cxnLst/>
            <a:rect l="l" t="t" r="r" b="b"/>
            <a:pathLst>
              <a:path w="416559" h="370839">
                <a:moveTo>
                  <a:pt x="0" y="370840"/>
                </a:moveTo>
                <a:lnTo>
                  <a:pt x="416559" y="370840"/>
                </a:lnTo>
                <a:lnTo>
                  <a:pt x="41655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8161" y="589832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74721" y="589832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91281" y="589832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07841" y="5898321"/>
            <a:ext cx="416560" cy="370840"/>
          </a:xfrm>
          <a:custGeom>
            <a:avLst/>
            <a:gdLst/>
            <a:ahLst/>
            <a:cxnLst/>
            <a:rect l="l" t="t" r="r" b="b"/>
            <a:pathLst>
              <a:path w="416560" h="370839">
                <a:moveTo>
                  <a:pt x="0" y="370840"/>
                </a:moveTo>
                <a:lnTo>
                  <a:pt x="416560" y="370840"/>
                </a:lnTo>
                <a:lnTo>
                  <a:pt x="41656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35251" y="4785801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35251" y="5156641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35251" y="5527481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35251" y="5898321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41601" y="4408611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90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24401" y="4408611"/>
            <a:ext cx="0" cy="1866900"/>
          </a:xfrm>
          <a:custGeom>
            <a:avLst/>
            <a:gdLst/>
            <a:ahLst/>
            <a:cxnLst/>
            <a:rect l="l" t="t" r="r" b="b"/>
            <a:pathLst>
              <a:path h="1866900">
                <a:moveTo>
                  <a:pt x="0" y="0"/>
                </a:moveTo>
                <a:lnTo>
                  <a:pt x="0" y="186690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35251" y="4414961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35251" y="6269161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>
                <a:moveTo>
                  <a:pt x="0" y="0"/>
                </a:moveTo>
                <a:lnTo>
                  <a:pt x="20955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28704" y="4295692"/>
            <a:ext cx="2426274" cy="238540"/>
          </a:xfrm>
          <a:custGeom>
            <a:avLst/>
            <a:gdLst/>
            <a:ahLst/>
            <a:cxnLst/>
            <a:rect l="l" t="t" r="r" b="b"/>
            <a:pathLst>
              <a:path w="2426274" h="238540">
                <a:moveTo>
                  <a:pt x="2307005" y="0"/>
                </a:moveTo>
                <a:lnTo>
                  <a:pt x="2307005" y="59635"/>
                </a:lnTo>
                <a:lnTo>
                  <a:pt x="0" y="59635"/>
                </a:lnTo>
                <a:lnTo>
                  <a:pt x="0" y="178903"/>
                </a:lnTo>
                <a:lnTo>
                  <a:pt x="2307005" y="178903"/>
                </a:lnTo>
                <a:lnTo>
                  <a:pt x="2307005" y="238540"/>
                </a:lnTo>
                <a:lnTo>
                  <a:pt x="2426274" y="119270"/>
                </a:lnTo>
                <a:lnTo>
                  <a:pt x="230700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28704" y="4295692"/>
            <a:ext cx="2426274" cy="238540"/>
          </a:xfrm>
          <a:custGeom>
            <a:avLst/>
            <a:gdLst/>
            <a:ahLst/>
            <a:cxnLst/>
            <a:rect l="l" t="t" r="r" b="b"/>
            <a:pathLst>
              <a:path w="2426274" h="238540">
                <a:moveTo>
                  <a:pt x="0" y="59635"/>
                </a:moveTo>
                <a:lnTo>
                  <a:pt x="2307006" y="59635"/>
                </a:lnTo>
                <a:lnTo>
                  <a:pt x="2307006" y="0"/>
                </a:lnTo>
                <a:lnTo>
                  <a:pt x="2426274" y="119271"/>
                </a:lnTo>
                <a:lnTo>
                  <a:pt x="2307006" y="238540"/>
                </a:lnTo>
                <a:lnTo>
                  <a:pt x="2307006" y="178904"/>
                </a:lnTo>
                <a:lnTo>
                  <a:pt x="0" y="178904"/>
                </a:lnTo>
                <a:lnTo>
                  <a:pt x="0" y="5963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06427" y="4725033"/>
            <a:ext cx="270344" cy="1828166"/>
          </a:xfrm>
          <a:custGeom>
            <a:avLst/>
            <a:gdLst/>
            <a:ahLst/>
            <a:cxnLst/>
            <a:rect l="l" t="t" r="r" b="b"/>
            <a:pathLst>
              <a:path w="270344" h="1828166">
                <a:moveTo>
                  <a:pt x="270344" y="1692995"/>
                </a:moveTo>
                <a:lnTo>
                  <a:pt x="0" y="1692995"/>
                </a:lnTo>
                <a:lnTo>
                  <a:pt x="135173" y="1828166"/>
                </a:lnTo>
                <a:lnTo>
                  <a:pt x="270344" y="1692995"/>
                </a:lnTo>
                <a:close/>
              </a:path>
              <a:path w="270344" h="1828166">
                <a:moveTo>
                  <a:pt x="202759" y="0"/>
                </a:moveTo>
                <a:lnTo>
                  <a:pt x="67586" y="0"/>
                </a:lnTo>
                <a:lnTo>
                  <a:pt x="67586" y="1692995"/>
                </a:lnTo>
                <a:lnTo>
                  <a:pt x="202759" y="1692995"/>
                </a:lnTo>
                <a:lnTo>
                  <a:pt x="20275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06427" y="4725033"/>
            <a:ext cx="270345" cy="1828167"/>
          </a:xfrm>
          <a:custGeom>
            <a:avLst/>
            <a:gdLst/>
            <a:ahLst/>
            <a:cxnLst/>
            <a:rect l="l" t="t" r="r" b="b"/>
            <a:pathLst>
              <a:path w="270345" h="1828167">
                <a:moveTo>
                  <a:pt x="0" y="1692996"/>
                </a:moveTo>
                <a:lnTo>
                  <a:pt x="67586" y="1692996"/>
                </a:lnTo>
                <a:lnTo>
                  <a:pt x="67586" y="0"/>
                </a:lnTo>
                <a:lnTo>
                  <a:pt x="202758" y="0"/>
                </a:lnTo>
                <a:lnTo>
                  <a:pt x="202758" y="1692996"/>
                </a:lnTo>
                <a:lnTo>
                  <a:pt x="270345" y="1692996"/>
                </a:lnTo>
                <a:lnTo>
                  <a:pt x="135173" y="1828167"/>
                </a:lnTo>
                <a:lnTo>
                  <a:pt x="0" y="169299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1293" y="4566619"/>
            <a:ext cx="2663201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均只有一种走法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8868840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383" y="67242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过河卒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751076"/>
            <a:ext cx="7677442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记从原点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走到坐标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的方法数量是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220467"/>
            <a:ext cx="8198995" cy="1846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如何从点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呢？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要么是从点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走下一格，要么是从点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往右走一格，即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18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-1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sz="24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sz="24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4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spc="-4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8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，这就是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递推式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6267" y="4226709"/>
            <a:ext cx="1961445" cy="892312"/>
          </a:xfrm>
          <a:custGeom>
            <a:avLst/>
            <a:gdLst/>
            <a:ahLst/>
            <a:cxnLst/>
            <a:rect l="l" t="t" r="r" b="b"/>
            <a:pathLst>
              <a:path w="1961445" h="892312">
                <a:moveTo>
                  <a:pt x="0" y="892312"/>
                </a:moveTo>
                <a:lnTo>
                  <a:pt x="1961445" y="892312"/>
                </a:lnTo>
                <a:lnTo>
                  <a:pt x="1961445" y="0"/>
                </a:lnTo>
                <a:lnTo>
                  <a:pt x="0" y="0"/>
                </a:lnTo>
                <a:lnTo>
                  <a:pt x="0" y="892312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7712" y="4226709"/>
            <a:ext cx="1961445" cy="892312"/>
          </a:xfrm>
          <a:custGeom>
            <a:avLst/>
            <a:gdLst/>
            <a:ahLst/>
            <a:cxnLst/>
            <a:rect l="l" t="t" r="r" b="b"/>
            <a:pathLst>
              <a:path w="1961445" h="892312">
                <a:moveTo>
                  <a:pt x="0" y="892312"/>
                </a:moveTo>
                <a:lnTo>
                  <a:pt x="1961445" y="892312"/>
                </a:lnTo>
                <a:lnTo>
                  <a:pt x="1961445" y="0"/>
                </a:lnTo>
                <a:lnTo>
                  <a:pt x="0" y="0"/>
                </a:lnTo>
                <a:lnTo>
                  <a:pt x="0" y="892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26267" y="5119021"/>
            <a:ext cx="1961445" cy="892312"/>
          </a:xfrm>
          <a:custGeom>
            <a:avLst/>
            <a:gdLst/>
            <a:ahLst/>
            <a:cxnLst/>
            <a:rect l="l" t="t" r="r" b="b"/>
            <a:pathLst>
              <a:path w="1961445" h="892312">
                <a:moveTo>
                  <a:pt x="0" y="892312"/>
                </a:moveTo>
                <a:lnTo>
                  <a:pt x="1961445" y="892312"/>
                </a:lnTo>
                <a:lnTo>
                  <a:pt x="1961445" y="0"/>
                </a:lnTo>
                <a:lnTo>
                  <a:pt x="0" y="0"/>
                </a:lnTo>
                <a:lnTo>
                  <a:pt x="0" y="892312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7712" y="5119021"/>
            <a:ext cx="1961445" cy="892312"/>
          </a:xfrm>
          <a:custGeom>
            <a:avLst/>
            <a:gdLst/>
            <a:ahLst/>
            <a:cxnLst/>
            <a:rect l="l" t="t" r="r" b="b"/>
            <a:pathLst>
              <a:path w="1961445" h="892312">
                <a:moveTo>
                  <a:pt x="0" y="892312"/>
                </a:moveTo>
                <a:lnTo>
                  <a:pt x="1961445" y="892312"/>
                </a:lnTo>
                <a:lnTo>
                  <a:pt x="1961445" y="0"/>
                </a:lnTo>
                <a:lnTo>
                  <a:pt x="0" y="0"/>
                </a:lnTo>
                <a:lnTo>
                  <a:pt x="0" y="892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19917" y="5119022"/>
            <a:ext cx="3935590" cy="0"/>
          </a:xfrm>
          <a:custGeom>
            <a:avLst/>
            <a:gdLst/>
            <a:ahLst/>
            <a:cxnLst/>
            <a:rect l="l" t="t" r="r" b="b"/>
            <a:pathLst>
              <a:path w="3935590">
                <a:moveTo>
                  <a:pt x="0" y="0"/>
                </a:moveTo>
                <a:lnTo>
                  <a:pt x="39355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6267" y="4220359"/>
            <a:ext cx="0" cy="1797324"/>
          </a:xfrm>
          <a:custGeom>
            <a:avLst/>
            <a:gdLst/>
            <a:ahLst/>
            <a:cxnLst/>
            <a:rect l="l" t="t" r="r" b="b"/>
            <a:pathLst>
              <a:path h="1797324">
                <a:moveTo>
                  <a:pt x="0" y="0"/>
                </a:moveTo>
                <a:lnTo>
                  <a:pt x="0" y="17973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49156" y="4220359"/>
            <a:ext cx="0" cy="1797324"/>
          </a:xfrm>
          <a:custGeom>
            <a:avLst/>
            <a:gdLst/>
            <a:ahLst/>
            <a:cxnLst/>
            <a:rect l="l" t="t" r="r" b="b"/>
            <a:pathLst>
              <a:path h="1797324">
                <a:moveTo>
                  <a:pt x="0" y="0"/>
                </a:moveTo>
                <a:lnTo>
                  <a:pt x="0" y="17973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19917" y="4226709"/>
            <a:ext cx="3935590" cy="0"/>
          </a:xfrm>
          <a:custGeom>
            <a:avLst/>
            <a:gdLst/>
            <a:ahLst/>
            <a:cxnLst/>
            <a:rect l="l" t="t" r="r" b="b"/>
            <a:pathLst>
              <a:path w="3935590">
                <a:moveTo>
                  <a:pt x="0" y="0"/>
                </a:moveTo>
                <a:lnTo>
                  <a:pt x="39355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19917" y="6011333"/>
            <a:ext cx="3935590" cy="0"/>
          </a:xfrm>
          <a:custGeom>
            <a:avLst/>
            <a:gdLst/>
            <a:ahLst/>
            <a:cxnLst/>
            <a:rect l="l" t="t" r="r" b="b"/>
            <a:pathLst>
              <a:path w="3935590">
                <a:moveTo>
                  <a:pt x="0" y="0"/>
                </a:moveTo>
                <a:lnTo>
                  <a:pt x="39355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2046" y="4523232"/>
            <a:ext cx="891533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5766" y="5416296"/>
            <a:ext cx="856098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1800" b="1" spc="-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9633" y="5279134"/>
            <a:ext cx="1384301" cy="725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1800" b="1" spc="-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sz="1800" b="1" spc="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spc="-6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>
              <a:lnSpc>
                <a:spcPct val="120000"/>
              </a:lnSpc>
            </a:pPr>
            <a:r>
              <a:rPr sz="18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800" b="1" spc="-7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1237" y="4899477"/>
            <a:ext cx="270344" cy="439088"/>
          </a:xfrm>
          <a:custGeom>
            <a:avLst/>
            <a:gdLst/>
            <a:ahLst/>
            <a:cxnLst/>
            <a:rect l="l" t="t" r="r" b="b"/>
            <a:pathLst>
              <a:path w="270344" h="439088">
                <a:moveTo>
                  <a:pt x="270344" y="303916"/>
                </a:moveTo>
                <a:lnTo>
                  <a:pt x="0" y="303916"/>
                </a:lnTo>
                <a:lnTo>
                  <a:pt x="135173" y="439088"/>
                </a:lnTo>
                <a:lnTo>
                  <a:pt x="270344" y="303916"/>
                </a:lnTo>
                <a:close/>
              </a:path>
              <a:path w="270344" h="439088">
                <a:moveTo>
                  <a:pt x="202759" y="0"/>
                </a:moveTo>
                <a:lnTo>
                  <a:pt x="67586" y="0"/>
                </a:lnTo>
                <a:lnTo>
                  <a:pt x="67586" y="303916"/>
                </a:lnTo>
                <a:lnTo>
                  <a:pt x="202759" y="303916"/>
                </a:lnTo>
                <a:lnTo>
                  <a:pt x="20275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91237" y="4899477"/>
            <a:ext cx="270345" cy="439089"/>
          </a:xfrm>
          <a:custGeom>
            <a:avLst/>
            <a:gdLst/>
            <a:ahLst/>
            <a:cxnLst/>
            <a:rect l="l" t="t" r="r" b="b"/>
            <a:pathLst>
              <a:path w="270345" h="439089">
                <a:moveTo>
                  <a:pt x="0" y="303916"/>
                </a:moveTo>
                <a:lnTo>
                  <a:pt x="67586" y="303916"/>
                </a:lnTo>
                <a:lnTo>
                  <a:pt x="67586" y="0"/>
                </a:lnTo>
                <a:lnTo>
                  <a:pt x="202758" y="0"/>
                </a:lnTo>
                <a:lnTo>
                  <a:pt x="202758" y="303916"/>
                </a:lnTo>
                <a:lnTo>
                  <a:pt x="270345" y="303916"/>
                </a:lnTo>
                <a:lnTo>
                  <a:pt x="135172" y="439089"/>
                </a:lnTo>
                <a:lnTo>
                  <a:pt x="0" y="30391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8214" y="5436340"/>
            <a:ext cx="704719" cy="238540"/>
          </a:xfrm>
          <a:custGeom>
            <a:avLst/>
            <a:gdLst/>
            <a:ahLst/>
            <a:cxnLst/>
            <a:rect l="l" t="t" r="r" b="b"/>
            <a:pathLst>
              <a:path w="704719" h="238540">
                <a:moveTo>
                  <a:pt x="585449" y="0"/>
                </a:moveTo>
                <a:lnTo>
                  <a:pt x="585449" y="59635"/>
                </a:lnTo>
                <a:lnTo>
                  <a:pt x="0" y="59635"/>
                </a:lnTo>
                <a:lnTo>
                  <a:pt x="0" y="178905"/>
                </a:lnTo>
                <a:lnTo>
                  <a:pt x="585449" y="178905"/>
                </a:lnTo>
                <a:lnTo>
                  <a:pt x="585449" y="238540"/>
                </a:lnTo>
                <a:lnTo>
                  <a:pt x="704719" y="119270"/>
                </a:lnTo>
                <a:lnTo>
                  <a:pt x="58544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38214" y="5436340"/>
            <a:ext cx="704719" cy="238540"/>
          </a:xfrm>
          <a:custGeom>
            <a:avLst/>
            <a:gdLst/>
            <a:ahLst/>
            <a:cxnLst/>
            <a:rect l="l" t="t" r="r" b="b"/>
            <a:pathLst>
              <a:path w="704719" h="238540">
                <a:moveTo>
                  <a:pt x="0" y="59635"/>
                </a:moveTo>
                <a:lnTo>
                  <a:pt x="585449" y="59635"/>
                </a:lnTo>
                <a:lnTo>
                  <a:pt x="585449" y="0"/>
                </a:lnTo>
                <a:lnTo>
                  <a:pt x="704719" y="119270"/>
                </a:lnTo>
                <a:lnTo>
                  <a:pt x="585449" y="238540"/>
                </a:lnTo>
                <a:lnTo>
                  <a:pt x="585449" y="178905"/>
                </a:lnTo>
                <a:lnTo>
                  <a:pt x="0" y="178905"/>
                </a:lnTo>
                <a:lnTo>
                  <a:pt x="0" y="5963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661" y="2581445"/>
            <a:ext cx="2547733" cy="233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1379" y="2708355"/>
            <a:ext cx="1504245" cy="821075"/>
          </a:xfrm>
          <a:custGeom>
            <a:avLst/>
            <a:gdLst/>
            <a:ahLst/>
            <a:cxnLst/>
            <a:rect l="l" t="t" r="r" b="b"/>
            <a:pathLst>
              <a:path w="1504245" h="821075">
                <a:moveTo>
                  <a:pt x="0" y="821075"/>
                </a:moveTo>
                <a:lnTo>
                  <a:pt x="1504245" y="821075"/>
                </a:lnTo>
                <a:lnTo>
                  <a:pt x="1504245" y="0"/>
                </a:lnTo>
                <a:lnTo>
                  <a:pt x="0" y="0"/>
                </a:lnTo>
                <a:lnTo>
                  <a:pt x="0" y="821075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5623" y="2708355"/>
            <a:ext cx="1504245" cy="821075"/>
          </a:xfrm>
          <a:custGeom>
            <a:avLst/>
            <a:gdLst/>
            <a:ahLst/>
            <a:cxnLst/>
            <a:rect l="l" t="t" r="r" b="b"/>
            <a:pathLst>
              <a:path w="1504245" h="821075">
                <a:moveTo>
                  <a:pt x="0" y="821075"/>
                </a:moveTo>
                <a:lnTo>
                  <a:pt x="1504245" y="821075"/>
                </a:lnTo>
                <a:lnTo>
                  <a:pt x="1504245" y="0"/>
                </a:lnTo>
                <a:lnTo>
                  <a:pt x="0" y="0"/>
                </a:lnTo>
                <a:lnTo>
                  <a:pt x="0" y="82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1379" y="3529431"/>
            <a:ext cx="1504245" cy="821075"/>
          </a:xfrm>
          <a:custGeom>
            <a:avLst/>
            <a:gdLst/>
            <a:ahLst/>
            <a:cxnLst/>
            <a:rect l="l" t="t" r="r" b="b"/>
            <a:pathLst>
              <a:path w="1504245" h="821075">
                <a:moveTo>
                  <a:pt x="0" y="821075"/>
                </a:moveTo>
                <a:lnTo>
                  <a:pt x="1504245" y="821075"/>
                </a:lnTo>
                <a:lnTo>
                  <a:pt x="1504245" y="0"/>
                </a:lnTo>
                <a:lnTo>
                  <a:pt x="0" y="0"/>
                </a:lnTo>
                <a:lnTo>
                  <a:pt x="0" y="821075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5623" y="3529431"/>
            <a:ext cx="1504245" cy="821075"/>
          </a:xfrm>
          <a:custGeom>
            <a:avLst/>
            <a:gdLst/>
            <a:ahLst/>
            <a:cxnLst/>
            <a:rect l="l" t="t" r="r" b="b"/>
            <a:pathLst>
              <a:path w="1504245" h="821075">
                <a:moveTo>
                  <a:pt x="0" y="821075"/>
                </a:moveTo>
                <a:lnTo>
                  <a:pt x="1504245" y="821075"/>
                </a:lnTo>
                <a:lnTo>
                  <a:pt x="1504245" y="0"/>
                </a:lnTo>
                <a:lnTo>
                  <a:pt x="0" y="0"/>
                </a:lnTo>
                <a:lnTo>
                  <a:pt x="0" y="82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5029" y="3529431"/>
            <a:ext cx="3021190" cy="0"/>
          </a:xfrm>
          <a:custGeom>
            <a:avLst/>
            <a:gdLst/>
            <a:ahLst/>
            <a:cxnLst/>
            <a:rect l="l" t="t" r="r" b="b"/>
            <a:pathLst>
              <a:path w="3021190">
                <a:moveTo>
                  <a:pt x="0" y="0"/>
                </a:moveTo>
                <a:lnTo>
                  <a:pt x="30211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1379" y="2702005"/>
            <a:ext cx="0" cy="1654852"/>
          </a:xfrm>
          <a:custGeom>
            <a:avLst/>
            <a:gdLst/>
            <a:ahLst/>
            <a:cxnLst/>
            <a:rect l="l" t="t" r="r" b="b"/>
            <a:pathLst>
              <a:path h="1654852">
                <a:moveTo>
                  <a:pt x="0" y="0"/>
                </a:moveTo>
                <a:lnTo>
                  <a:pt x="0" y="1654852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99869" y="2702005"/>
            <a:ext cx="0" cy="1654852"/>
          </a:xfrm>
          <a:custGeom>
            <a:avLst/>
            <a:gdLst/>
            <a:ahLst/>
            <a:cxnLst/>
            <a:rect l="l" t="t" r="r" b="b"/>
            <a:pathLst>
              <a:path h="1654852">
                <a:moveTo>
                  <a:pt x="0" y="0"/>
                </a:moveTo>
                <a:lnTo>
                  <a:pt x="0" y="1654852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85029" y="2708355"/>
            <a:ext cx="3021190" cy="0"/>
          </a:xfrm>
          <a:custGeom>
            <a:avLst/>
            <a:gdLst/>
            <a:ahLst/>
            <a:cxnLst/>
            <a:rect l="l" t="t" r="r" b="b"/>
            <a:pathLst>
              <a:path w="3021190">
                <a:moveTo>
                  <a:pt x="0" y="0"/>
                </a:moveTo>
                <a:lnTo>
                  <a:pt x="30211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5029" y="4350506"/>
            <a:ext cx="3021190" cy="0"/>
          </a:xfrm>
          <a:custGeom>
            <a:avLst/>
            <a:gdLst/>
            <a:ahLst/>
            <a:cxnLst/>
            <a:rect l="l" t="t" r="r" b="b"/>
            <a:pathLst>
              <a:path w="3021190">
                <a:moveTo>
                  <a:pt x="0" y="0"/>
                </a:moveTo>
                <a:lnTo>
                  <a:pt x="30211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559" y="672426"/>
            <a:ext cx="7450455" cy="2588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1305" algn="ctr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过河卒</a:t>
            </a:r>
            <a:endParaRPr sz="2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467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有了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递推式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初始条件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，就可以求出完整的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数组的值了。 如果没有马，</a:t>
            </a:r>
            <a:r>
              <a:rPr sz="21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数组如左图。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Bef>
                <a:spcPts val="72"/>
              </a:spcBef>
            </a:pPr>
            <a:endParaRPr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12850" algn="r">
              <a:lnSpc>
                <a:spcPct val="100000"/>
              </a:lnSpc>
            </a:pP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664" y="5369994"/>
            <a:ext cx="7942936" cy="111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34950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如果有些点因为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马的把守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而不能走呢？无法从马的控制点转移到 下一个点，那么就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不进行转移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，如右图。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此外初始条件和递推范围变为</a:t>
            </a:r>
            <a:r>
              <a:rPr sz="2100" b="1" spc="-8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，递推范围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5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100" b="1" spc="5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7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5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9881" y="3693714"/>
            <a:ext cx="611208" cy="546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110"/>
              </a:lnSpc>
            </a:pPr>
            <a:r>
              <a:rPr sz="18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被马</a:t>
            </a:r>
            <a:endParaRPr lang="en-US" sz="1800" b="1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ts val="2110"/>
              </a:lnSpc>
            </a:pPr>
            <a:r>
              <a:rPr sz="18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8946" y="3788664"/>
            <a:ext cx="11176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sz="18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]=f</a:t>
            </a:r>
            <a:r>
              <a:rPr sz="18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sz="1800" b="1" spc="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sz="18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1" spc="-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8217" y="3375477"/>
            <a:ext cx="232223" cy="404035"/>
          </a:xfrm>
          <a:custGeom>
            <a:avLst/>
            <a:gdLst/>
            <a:ahLst/>
            <a:cxnLst/>
            <a:rect l="l" t="t" r="r" b="b"/>
            <a:pathLst>
              <a:path w="232223" h="404035">
                <a:moveTo>
                  <a:pt x="232223" y="287922"/>
                </a:moveTo>
                <a:lnTo>
                  <a:pt x="0" y="287922"/>
                </a:lnTo>
                <a:lnTo>
                  <a:pt x="116112" y="404035"/>
                </a:lnTo>
                <a:lnTo>
                  <a:pt x="232223" y="287922"/>
                </a:lnTo>
                <a:close/>
              </a:path>
              <a:path w="232223" h="404035">
                <a:moveTo>
                  <a:pt x="174167" y="0"/>
                </a:moveTo>
                <a:lnTo>
                  <a:pt x="58055" y="0"/>
                </a:lnTo>
                <a:lnTo>
                  <a:pt x="58055" y="287922"/>
                </a:lnTo>
                <a:lnTo>
                  <a:pt x="174167" y="287922"/>
                </a:lnTo>
                <a:lnTo>
                  <a:pt x="17416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28217" y="3375477"/>
            <a:ext cx="232224" cy="404035"/>
          </a:xfrm>
          <a:custGeom>
            <a:avLst/>
            <a:gdLst/>
            <a:ahLst/>
            <a:cxnLst/>
            <a:rect l="l" t="t" r="r" b="b"/>
            <a:pathLst>
              <a:path w="232224" h="404035">
                <a:moveTo>
                  <a:pt x="0" y="287923"/>
                </a:moveTo>
                <a:lnTo>
                  <a:pt x="58056" y="287923"/>
                </a:lnTo>
                <a:lnTo>
                  <a:pt x="58056" y="0"/>
                </a:lnTo>
                <a:lnTo>
                  <a:pt x="174168" y="0"/>
                </a:lnTo>
                <a:lnTo>
                  <a:pt x="174168" y="287923"/>
                </a:lnTo>
                <a:lnTo>
                  <a:pt x="232224" y="287923"/>
                </a:lnTo>
                <a:lnTo>
                  <a:pt x="116112" y="404035"/>
                </a:lnTo>
                <a:lnTo>
                  <a:pt x="0" y="287923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7484" y="3843699"/>
            <a:ext cx="605348" cy="219496"/>
          </a:xfrm>
          <a:custGeom>
            <a:avLst/>
            <a:gdLst/>
            <a:ahLst/>
            <a:cxnLst/>
            <a:rect l="l" t="t" r="r" b="b"/>
            <a:pathLst>
              <a:path w="605348" h="219496">
                <a:moveTo>
                  <a:pt x="495598" y="0"/>
                </a:moveTo>
                <a:lnTo>
                  <a:pt x="495598" y="54874"/>
                </a:lnTo>
                <a:lnTo>
                  <a:pt x="0" y="54874"/>
                </a:lnTo>
                <a:lnTo>
                  <a:pt x="0" y="164622"/>
                </a:lnTo>
                <a:lnTo>
                  <a:pt x="495598" y="164622"/>
                </a:lnTo>
                <a:lnTo>
                  <a:pt x="495598" y="219496"/>
                </a:lnTo>
                <a:lnTo>
                  <a:pt x="605348" y="109748"/>
                </a:lnTo>
                <a:lnTo>
                  <a:pt x="49559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7484" y="3843699"/>
            <a:ext cx="605348" cy="219497"/>
          </a:xfrm>
          <a:custGeom>
            <a:avLst/>
            <a:gdLst/>
            <a:ahLst/>
            <a:cxnLst/>
            <a:rect l="l" t="t" r="r" b="b"/>
            <a:pathLst>
              <a:path w="605348" h="219497">
                <a:moveTo>
                  <a:pt x="0" y="54874"/>
                </a:moveTo>
                <a:lnTo>
                  <a:pt x="495599" y="54874"/>
                </a:lnTo>
                <a:lnTo>
                  <a:pt x="495599" y="0"/>
                </a:lnTo>
                <a:lnTo>
                  <a:pt x="605348" y="109748"/>
                </a:lnTo>
                <a:lnTo>
                  <a:pt x="495599" y="219497"/>
                </a:lnTo>
                <a:lnTo>
                  <a:pt x="495599" y="164623"/>
                </a:lnTo>
                <a:lnTo>
                  <a:pt x="0" y="164623"/>
                </a:lnTo>
                <a:lnTo>
                  <a:pt x="0" y="54874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59814" y="3787122"/>
            <a:ext cx="332648" cy="332648"/>
          </a:xfrm>
          <a:custGeom>
            <a:avLst/>
            <a:gdLst/>
            <a:ahLst/>
            <a:cxnLst/>
            <a:rect l="l" t="t" r="r" b="b"/>
            <a:pathLst>
              <a:path w="332648" h="332648">
                <a:moveTo>
                  <a:pt x="53436" y="0"/>
                </a:moveTo>
                <a:lnTo>
                  <a:pt x="0" y="53437"/>
                </a:lnTo>
                <a:lnTo>
                  <a:pt x="112886" y="166324"/>
                </a:lnTo>
                <a:lnTo>
                  <a:pt x="0" y="279210"/>
                </a:lnTo>
                <a:lnTo>
                  <a:pt x="53436" y="332648"/>
                </a:lnTo>
                <a:lnTo>
                  <a:pt x="166324" y="219760"/>
                </a:lnTo>
                <a:lnTo>
                  <a:pt x="273197" y="219760"/>
                </a:lnTo>
                <a:lnTo>
                  <a:pt x="219760" y="166324"/>
                </a:lnTo>
                <a:lnTo>
                  <a:pt x="273199" y="112886"/>
                </a:lnTo>
                <a:lnTo>
                  <a:pt x="166324" y="112886"/>
                </a:lnTo>
                <a:lnTo>
                  <a:pt x="53436" y="0"/>
                </a:lnTo>
                <a:close/>
              </a:path>
              <a:path w="332648" h="332648">
                <a:moveTo>
                  <a:pt x="273197" y="219760"/>
                </a:moveTo>
                <a:lnTo>
                  <a:pt x="166324" y="219760"/>
                </a:lnTo>
                <a:lnTo>
                  <a:pt x="279210" y="332648"/>
                </a:lnTo>
                <a:lnTo>
                  <a:pt x="332648" y="279210"/>
                </a:lnTo>
                <a:lnTo>
                  <a:pt x="273197" y="219760"/>
                </a:lnTo>
                <a:close/>
              </a:path>
              <a:path w="332648" h="332648">
                <a:moveTo>
                  <a:pt x="279210" y="0"/>
                </a:moveTo>
                <a:lnTo>
                  <a:pt x="166324" y="112886"/>
                </a:lnTo>
                <a:lnTo>
                  <a:pt x="273199" y="112886"/>
                </a:lnTo>
                <a:lnTo>
                  <a:pt x="332648" y="53437"/>
                </a:lnTo>
                <a:lnTo>
                  <a:pt x="279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3648" y="70935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过河卒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551374"/>
            <a:ext cx="7906041" cy="1309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在实现时，需要</a:t>
            </a:r>
            <a:r>
              <a:rPr sz="24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sz="24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哪些点是马的控制点，然后对所有的点进</a:t>
            </a:r>
            <a:r>
              <a:rPr lang="zh-CN" altLang="en-US" sz="24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行递推</a:t>
            </a:r>
            <a:r>
              <a:rPr lang="zh-CN" altLang="en-US" sz="2400" b="1" dirty="0" smtClean="0">
                <a:solidFill>
                  <a:srgbClr val="2E75B6"/>
                </a:solidFill>
                <a:latin typeface="微软雅黑"/>
                <a:cs typeface="微软雅黑"/>
              </a:rPr>
              <a:t>操作</a:t>
            </a:r>
            <a:r>
              <a:rPr lang="zh-CN" altLang="en-US" sz="24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。只有</a:t>
            </a:r>
            <a:r>
              <a:rPr lang="zh-CN" altLang="en-US" sz="2400" b="1" dirty="0" smtClean="0">
                <a:solidFill>
                  <a:srgbClr val="2E75B6"/>
                </a:solidFill>
                <a:latin typeface="微软雅黑"/>
                <a:cs typeface="微软雅黑"/>
              </a:rPr>
              <a:t>转移来</a:t>
            </a:r>
            <a:r>
              <a:rPr lang="zh-CN" altLang="en-US" sz="24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的格</a:t>
            </a:r>
            <a:r>
              <a:rPr lang="zh-CN" altLang="en-US" sz="2400" b="1" dirty="0" smtClean="0">
                <a:solidFill>
                  <a:srgbClr val="2E75B6"/>
                </a:solidFill>
                <a:latin typeface="微软雅黑"/>
                <a:cs typeface="微软雅黑"/>
              </a:rPr>
              <a:t>点存</a:t>
            </a:r>
            <a:r>
              <a:rPr lang="zh-CN" altLang="en-US" sz="24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在，</a:t>
            </a:r>
            <a:r>
              <a:rPr lang="zh-CN" altLang="en-US" sz="2400" b="1" dirty="0" smtClean="0">
                <a:solidFill>
                  <a:srgbClr val="2E75B6"/>
                </a:solidFill>
                <a:latin typeface="微软雅黑"/>
                <a:cs typeface="微软雅黑"/>
              </a:rPr>
              <a:t>才</a:t>
            </a:r>
            <a:r>
              <a:rPr lang="zh-CN" altLang="en-US" sz="24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会</a:t>
            </a:r>
            <a:r>
              <a:rPr lang="zh-CN" altLang="en-US" sz="2400" b="1" dirty="0" smtClean="0">
                <a:solidFill>
                  <a:srgbClr val="2E75B6"/>
                </a:solidFill>
                <a:latin typeface="微软雅黑"/>
                <a:cs typeface="微软雅黑"/>
              </a:rPr>
              <a:t>累加方案</a:t>
            </a:r>
            <a:r>
              <a:rPr lang="zh-CN" altLang="en-US" sz="24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数。</a:t>
            </a:r>
            <a:endParaRPr lang="zh-CN" altLang="en-US" sz="2400" b="1" dirty="0" smtClean="0">
              <a:latin typeface="Microsoft JhengHei"/>
              <a:cs typeface="Microsoft JhengHei"/>
            </a:endParaRPr>
          </a:p>
          <a:p>
            <a:pPr marL="12700">
              <a:lnSpc>
                <a:spcPct val="120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068067"/>
            <a:ext cx="669290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100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004" y="3158047"/>
            <a:ext cx="3775936" cy="3416319"/>
          </a:xfrm>
          <a:custGeom>
            <a:avLst/>
            <a:gdLst/>
            <a:ahLst/>
            <a:cxnLst/>
            <a:rect l="l" t="t" r="r" b="b"/>
            <a:pathLst>
              <a:path w="3775936" h="3416319">
                <a:moveTo>
                  <a:pt x="0" y="0"/>
                </a:moveTo>
                <a:lnTo>
                  <a:pt x="3775936" y="0"/>
                </a:lnTo>
                <a:lnTo>
                  <a:pt x="3775936" y="3416319"/>
                </a:lnTo>
                <a:lnTo>
                  <a:pt x="0" y="3416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268" y="3067869"/>
            <a:ext cx="5846532" cy="3416320"/>
          </a:xfrm>
          <a:custGeom>
            <a:avLst/>
            <a:gdLst/>
            <a:ahLst/>
            <a:cxnLst/>
            <a:rect l="l" t="t" r="r" b="b"/>
            <a:pathLst>
              <a:path w="3775936" h="3416320">
                <a:moveTo>
                  <a:pt x="0" y="0"/>
                </a:moveTo>
                <a:lnTo>
                  <a:pt x="3775936" y="0"/>
                </a:lnTo>
                <a:lnTo>
                  <a:pt x="3775936" y="3416320"/>
                </a:lnTo>
                <a:lnTo>
                  <a:pt x="0" y="34163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5818" y="3067869"/>
            <a:ext cx="5774981" cy="37734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10000"/>
              </a:lnSpc>
            </a:pPr>
            <a:r>
              <a:rPr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10000"/>
              </a:lnSpc>
            </a:pPr>
            <a:r>
              <a:rPr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</a:t>
            </a:r>
            <a:r>
              <a:rPr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10000"/>
              </a:lnSpc>
            </a:pPr>
            <a:r>
              <a:rPr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10000"/>
              </a:lnSpc>
            </a:pP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10000"/>
              </a:lnSpc>
            </a:pP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10000"/>
              </a:lnSpc>
            </a:pPr>
            <a:r>
              <a:rPr lang="en-US" altLang="zh-CN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spc="5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马的控制范围相对于马位置的偏移</a:t>
            </a:r>
            <a:r>
              <a:rPr lang="zh-CN" alt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10000"/>
              </a:lnSpc>
            </a:pP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},{-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110000"/>
              </a:lnSpc>
            </a:pP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0736" y="949162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3648" y="230990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过河卒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1589701"/>
            <a:ext cx="669290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1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1082812"/>
            <a:ext cx="8153400" cy="5622788"/>
          </a:xfrm>
          <a:custGeom>
            <a:avLst/>
            <a:gdLst/>
            <a:ahLst/>
            <a:cxnLst/>
            <a:rect l="l" t="t" r="r" b="b"/>
            <a:pathLst>
              <a:path w="3775936" h="3416320">
                <a:moveTo>
                  <a:pt x="0" y="0"/>
                </a:moveTo>
                <a:lnTo>
                  <a:pt x="3775936" y="0"/>
                </a:lnTo>
                <a:lnTo>
                  <a:pt x="3775936" y="3416320"/>
                </a:lnTo>
                <a:lnTo>
                  <a:pt x="0" y="34163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1195987"/>
            <a:ext cx="8011311" cy="53301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20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/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000" b="1" spc="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000" b="1" spc="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000" b="1" spc="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en-US" altLang="zh-CN" sz="20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000" b="1" spc="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/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lang="en-US" altLang="zh-CN" sz="20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tmpx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en-US" altLang="zh-CN" sz="2000"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tmpy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US" altLang="zh-CN" sz="2000"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tmpx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tmpx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tmpy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tmpy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在棋盘范围内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/>
            <a:r>
              <a:rPr lang="en-US" altLang="zh-CN"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tmpx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tmpy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0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记录马的控制点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/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2700"/>
            <a:r>
              <a:rPr lang="en-US" altLang="zh-CN"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spc="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0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若原点就是马控制点，那初始数量是</a:t>
            </a:r>
            <a:r>
              <a:rPr lang="en-US" altLang="zh-CN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r>
              <a:rPr lang="en-US" altLang="zh-CN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altLang="zh-CN"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spc="-1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zh-CN" sz="2000" b="1" spc="-10" dirty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</a:t>
            </a:r>
            <a:r>
              <a:rPr lang="en-US" altLang="zh-CN"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spc="-1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altLang="zh-CN"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altLang="zh-CN" sz="2000" b="1" spc="-10" dirty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zh-CN" sz="20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如果这个点是控制点，那么跳过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altLang="zh-CN"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  <a:r>
              <a:rPr lang="en-US" altLang="zh-CN" sz="20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若不在横轴上就加上面路径数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altLang="zh-CN"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 err="1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pc="5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  <a:r>
              <a:rPr lang="en-US" altLang="zh-CN" sz="20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该点不在纵轴上就加左边的路径数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/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zh-CN"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spc="-10" dirty="0" err="1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000" b="1" spc="5" dirty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altLang="zh-C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spc="5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输出答案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zh-CN"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altLang="zh-CN" sz="20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559" y="672426"/>
            <a:ext cx="7731125" cy="55759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5" algn="ctr">
              <a:lnSpc>
                <a:spcPct val="100000"/>
              </a:lnSpc>
            </a:pPr>
            <a:r>
              <a:rPr sz="280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3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z="24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栈（洛谷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b="1" spc="-16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普及组）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ts val="25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有一个单端封闭的管子，将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𝑁(</a:t>
            </a:r>
            <a:r>
              <a:rPr sz="24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4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𝑁≤</a:t>
            </a:r>
            <a:r>
              <a:rPr sz="24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8)个不同的小球</a:t>
            </a:r>
            <a:r>
              <a:rPr sz="2400" b="1" spc="-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按顺序</a:t>
            </a:r>
            <a:r>
              <a:rPr sz="24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 入管子的一端。在将小球放入管子的过程中也可以将管子</a:t>
            </a:r>
            <a:r>
              <a:rPr sz="2400" b="1" spc="-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最顶上 </a:t>
            </a:r>
            <a:r>
              <a:rPr sz="24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2400" b="1" spc="-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一个或者多个</a:t>
            </a:r>
            <a:r>
              <a:rPr sz="24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小球倒出来。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95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请问倒出来方法总数有多少种？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41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例如，将小球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依次加入到管子中，倒出来的方法可以是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 spc="-75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不行，因为加入</a:t>
            </a:r>
            <a:r>
              <a:rPr sz="24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之前，管子里面已有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了，如果</a:t>
            </a:r>
            <a:r>
              <a:rPr lang="en-US" altLang="zh-CN" sz="2400" b="1" spc="-125" dirty="0">
                <a:solidFill>
                  <a:srgbClr val="2E75B6"/>
                </a:solidFill>
                <a:latin typeface="Microsoft JhengHei"/>
                <a:cs typeface="Microsoft JhengHei"/>
              </a:rPr>
              <a:t>3</a:t>
            </a:r>
            <a:r>
              <a:rPr lang="zh-CN" altLang="en-US" sz="2400" b="1" spc="55" dirty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2400" b="1" dirty="0">
                <a:solidFill>
                  <a:srgbClr val="2E75B6"/>
                </a:solidFill>
                <a:latin typeface="微软雅黑"/>
                <a:cs typeface="微软雅黑"/>
              </a:rPr>
              <a:t>最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先出</a:t>
            </a:r>
            <a:r>
              <a:rPr lang="zh-CN" altLang="en-US" sz="2400" b="1" dirty="0">
                <a:solidFill>
                  <a:srgbClr val="2E75B6"/>
                </a:solidFill>
                <a:latin typeface="微软雅黑"/>
                <a:cs typeface="微软雅黑"/>
              </a:rPr>
              <a:t>去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，那么</a:t>
            </a:r>
            <a:r>
              <a:rPr lang="zh-CN" altLang="en-US" sz="2400" b="1" dirty="0">
                <a:solidFill>
                  <a:srgbClr val="2E75B6"/>
                </a:solidFill>
                <a:latin typeface="微软雅黑"/>
                <a:cs typeface="微软雅黑"/>
              </a:rPr>
              <a:t>接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下</a:t>
            </a:r>
            <a:r>
              <a:rPr lang="zh-CN" altLang="en-US" sz="2400" b="1" dirty="0">
                <a:solidFill>
                  <a:srgbClr val="2E75B6"/>
                </a:solidFill>
                <a:latin typeface="微软雅黑"/>
                <a:cs typeface="微软雅黑"/>
              </a:rPr>
              <a:t>来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出</a:t>
            </a:r>
            <a:r>
              <a:rPr lang="zh-CN" altLang="en-US" sz="2400" b="1" dirty="0">
                <a:solidFill>
                  <a:srgbClr val="2E75B6"/>
                </a:solidFill>
                <a:latin typeface="微软雅黑"/>
                <a:cs typeface="微软雅黑"/>
              </a:rPr>
              <a:t>去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的只能是</a:t>
            </a:r>
            <a:r>
              <a:rPr lang="zh-CN" altLang="en-US" sz="2400" b="1" spc="50" dirty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en-US" altLang="zh-CN" sz="2400" b="1" spc="-120" dirty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，而</a:t>
            </a:r>
            <a:r>
              <a:rPr lang="zh-CN" altLang="en-US" sz="2400" b="1" spc="50" dirty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en-US" altLang="zh-CN" sz="2400" b="1" spc="-125" dirty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lang="zh-CN" altLang="en-US" sz="2400" b="1" spc="55" dirty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2400" b="1" dirty="0">
                <a:solidFill>
                  <a:srgbClr val="2E75B6"/>
                </a:solidFill>
                <a:latin typeface="微软雅黑"/>
                <a:cs typeface="微软雅黑"/>
              </a:rPr>
              <a:t>被压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在</a:t>
            </a:r>
            <a:r>
              <a:rPr lang="zh-CN" altLang="en-US" sz="2400" b="1" dirty="0">
                <a:solidFill>
                  <a:srgbClr val="2E75B6"/>
                </a:solidFill>
                <a:latin typeface="微软雅黑"/>
                <a:cs typeface="微软雅黑"/>
              </a:rPr>
              <a:t>最底</a:t>
            </a:r>
            <a:r>
              <a:rPr lang="zh-CN" altLang="en-US" sz="2400" b="1" dirty="0">
                <a:solidFill>
                  <a:srgbClr val="2E75B6"/>
                </a:solidFill>
                <a:latin typeface="Microsoft JhengHei"/>
                <a:cs typeface="Microsoft JhengHei"/>
              </a:rPr>
              <a:t>下。</a:t>
            </a:r>
            <a:endParaRPr lang="zh-CN" altLang="en-US" sz="2400" b="1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7383" y="672426"/>
            <a:ext cx="406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栈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1529079"/>
            <a:ext cx="7498080" cy="2378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zh-CN" altLang="en-US" sz="2100" b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100" b="1" spc="-5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-80" dirty="0" err="1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spc="55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个元素一共有</a:t>
            </a:r>
            <a:r>
              <a:rPr lang="zh-CN" altLang="en-US" sz="2100" b="1" spc="5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-155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100" b="1" spc="-75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100" b="1" spc="-75" dirty="0" err="1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spc="-70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100" b="1" spc="45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种出管方式，求</a:t>
            </a:r>
            <a:r>
              <a:rPr lang="zh-CN" altLang="en-US" sz="2100" b="1" spc="5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-13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100" b="1" spc="4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个元素的出管方式</a:t>
            </a:r>
            <a:r>
              <a:rPr lang="zh-CN" altLang="en-US"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其中每个元素都可能最后一个出管。假设第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个小球最后出管：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比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早入且早出有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个数，有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1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种出管方式；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33450">
              <a:lnSpc>
                <a:spcPct val="146700"/>
              </a:lnSpc>
              <a:tabLst>
                <a:tab pos="35496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比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晚入且早出有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个数，有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100" b="1" spc="-14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1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种出管方式， 一共有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100" b="1" spc="-1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100" b="1" spc="-14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1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种出管方式。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559" y="5363717"/>
            <a:ext cx="7906041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递推式为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4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4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sz="24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950" y="4033547"/>
            <a:ext cx="3617849" cy="1071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951" y="4008790"/>
            <a:ext cx="3787290" cy="1224624"/>
          </a:xfrm>
          <a:custGeom>
            <a:avLst/>
            <a:gdLst/>
            <a:ahLst/>
            <a:cxnLst/>
            <a:rect l="l" t="t" r="r" b="b"/>
            <a:pathLst>
              <a:path w="2598528" h="744475">
                <a:moveTo>
                  <a:pt x="0" y="0"/>
                </a:moveTo>
                <a:lnTo>
                  <a:pt x="2598528" y="0"/>
                </a:lnTo>
                <a:lnTo>
                  <a:pt x="2598528" y="744475"/>
                </a:lnTo>
                <a:lnTo>
                  <a:pt x="0" y="7444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1643" y="3870802"/>
            <a:ext cx="3402613" cy="1362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6882" y="3866039"/>
            <a:ext cx="3589015" cy="1367375"/>
          </a:xfrm>
          <a:custGeom>
            <a:avLst/>
            <a:gdLst/>
            <a:ahLst/>
            <a:cxnLst/>
            <a:rect l="l" t="t" r="r" b="b"/>
            <a:pathLst>
              <a:path w="2771405" h="908849">
                <a:moveTo>
                  <a:pt x="0" y="0"/>
                </a:moveTo>
                <a:lnTo>
                  <a:pt x="2771405" y="0"/>
                </a:lnTo>
                <a:lnTo>
                  <a:pt x="2771405" y="908849"/>
                </a:lnTo>
                <a:lnTo>
                  <a:pt x="0" y="9088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4559" y="5833110"/>
            <a:ext cx="5543841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初始条件为</a:t>
            </a:r>
            <a:r>
              <a:rPr sz="24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4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643" y="0"/>
            <a:ext cx="3476595" cy="6857997"/>
          </a:xfrm>
          <a:custGeom>
            <a:avLst/>
            <a:gdLst/>
            <a:ahLst/>
            <a:cxnLst/>
            <a:rect l="l" t="t" r="r" b="b"/>
            <a:pathLst>
              <a:path w="3476595" h="6857997">
                <a:moveTo>
                  <a:pt x="1" y="2"/>
                </a:moveTo>
                <a:lnTo>
                  <a:pt x="3476595" y="6858000"/>
                </a:lnTo>
                <a:lnTo>
                  <a:pt x="3476595" y="2"/>
                </a:lnTo>
                <a:lnTo>
                  <a:pt x="1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" name="object 3"/>
          <p:cNvSpPr/>
          <p:nvPr/>
        </p:nvSpPr>
        <p:spPr>
          <a:xfrm>
            <a:off x="6621239" y="0"/>
            <a:ext cx="1097399" cy="6857997"/>
          </a:xfrm>
          <a:custGeom>
            <a:avLst/>
            <a:gdLst/>
            <a:ahLst/>
            <a:cxnLst/>
            <a:rect l="l" t="t" r="r" b="b"/>
            <a:pathLst>
              <a:path w="1097399" h="6857997">
                <a:moveTo>
                  <a:pt x="0" y="6857997"/>
                </a:moveTo>
                <a:lnTo>
                  <a:pt x="1097399" y="6857997"/>
                </a:lnTo>
                <a:lnTo>
                  <a:pt x="1097399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4242042" y="0"/>
            <a:ext cx="3476595" cy="6857996"/>
          </a:xfrm>
          <a:custGeom>
            <a:avLst/>
            <a:gdLst/>
            <a:ahLst/>
            <a:cxnLst/>
            <a:rect l="l" t="t" r="r" b="b"/>
            <a:pathLst>
              <a:path w="3476595" h="6857996">
                <a:moveTo>
                  <a:pt x="1" y="3"/>
                </a:moveTo>
                <a:lnTo>
                  <a:pt x="3476595" y="6857999"/>
                </a:lnTo>
                <a:lnTo>
                  <a:pt x="3476595" y="3"/>
                </a:lnTo>
                <a:lnTo>
                  <a:pt x="1" y="3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" name="object 5"/>
          <p:cNvSpPr/>
          <p:nvPr/>
        </p:nvSpPr>
        <p:spPr>
          <a:xfrm>
            <a:off x="7718638" y="0"/>
            <a:ext cx="1425361" cy="6857996"/>
          </a:xfrm>
          <a:custGeom>
            <a:avLst/>
            <a:gdLst/>
            <a:ahLst/>
            <a:cxnLst/>
            <a:rect l="l" t="t" r="r" b="b"/>
            <a:pathLst>
              <a:path w="1425361" h="6857996">
                <a:moveTo>
                  <a:pt x="1425361" y="6857999"/>
                </a:moveTo>
                <a:lnTo>
                  <a:pt x="0" y="6857999"/>
                </a:lnTo>
                <a:lnTo>
                  <a:pt x="0" y="3"/>
                </a:lnTo>
                <a:lnTo>
                  <a:pt x="1425361" y="3"/>
                </a:lnTo>
                <a:lnTo>
                  <a:pt x="1425361" y="6857999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" name="object 6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" name="object 7"/>
          <p:cNvSpPr txBox="1"/>
          <p:nvPr/>
        </p:nvSpPr>
        <p:spPr>
          <a:xfrm>
            <a:off x="775767" y="3506459"/>
            <a:ext cx="2082800" cy="634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3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递推思想</a:t>
            </a:r>
            <a:endParaRPr sz="4000" b="1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767" y="4477511"/>
            <a:ext cx="75692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898989"/>
                </a:solidFill>
                <a:latin typeface="Microsoft JhengHei"/>
                <a:cs typeface="Microsoft JhengHei"/>
              </a:rPr>
              <a:t>知道递推式，也知道初始条件，从初始条件开始往上顺推直到求得目标解的</a:t>
            </a:r>
            <a:endParaRPr sz="1800" b="1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767" y="4721352"/>
            <a:ext cx="16256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898989"/>
                </a:solidFill>
                <a:latin typeface="Microsoft JhengHei"/>
                <a:cs typeface="Microsoft JhengHei"/>
              </a:rPr>
              <a:t>思想就是递推。</a:t>
            </a:r>
            <a:endParaRPr sz="1800" b="1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444" y="5221288"/>
            <a:ext cx="1893467" cy="369332"/>
          </a:xfrm>
          <a:custGeom>
            <a:avLst/>
            <a:gdLst/>
            <a:ahLst/>
            <a:cxnLst/>
            <a:rect l="l" t="t" r="r" b="b"/>
            <a:pathLst>
              <a:path w="1893467" h="369332">
                <a:moveTo>
                  <a:pt x="0" y="0"/>
                </a:moveTo>
                <a:lnTo>
                  <a:pt x="1893467" y="0"/>
                </a:lnTo>
                <a:lnTo>
                  <a:pt x="189346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813444" y="5221288"/>
            <a:ext cx="1893467" cy="369332"/>
          </a:xfrm>
          <a:custGeom>
            <a:avLst/>
            <a:gdLst/>
            <a:ahLst/>
            <a:cxnLst/>
            <a:rect l="l" t="t" r="r" b="b"/>
            <a:pathLst>
              <a:path w="1893467" h="369332">
                <a:moveTo>
                  <a:pt x="0" y="0"/>
                </a:moveTo>
                <a:lnTo>
                  <a:pt x="1893467" y="0"/>
                </a:lnTo>
                <a:lnTo>
                  <a:pt x="189346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" name="object 12"/>
          <p:cNvSpPr txBox="1"/>
          <p:nvPr/>
        </p:nvSpPr>
        <p:spPr>
          <a:xfrm>
            <a:off x="892184" y="5254752"/>
            <a:ext cx="171767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err="1" smtClean="0">
                <a:solidFill>
                  <a:srgbClr val="ED7D31"/>
                </a:solidFill>
                <a:latin typeface="Microsoft JhengHei"/>
                <a:cs typeface="Microsoft JhengHei"/>
              </a:rPr>
              <a:t>课本</a:t>
            </a:r>
            <a:r>
              <a:rPr sz="1800" b="1" spc="3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1800" b="1" spc="-11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1800" b="1" spc="-9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</a:t>
            </a:r>
            <a:r>
              <a:rPr sz="1800" b="1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54</a:t>
            </a:r>
            <a:endParaRPr sz="1800" b="1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7383" y="672426"/>
            <a:ext cx="406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749300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像这种只有一个开口、元素先进后出的管子称为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068067"/>
            <a:ext cx="6959600" cy="1264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一章我们会更详细地介绍栈的性质使用方式。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数组里面的数字就是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卡特兰数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，前几项是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卡特兰数有很多奇妙的性质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586" y="3514967"/>
            <a:ext cx="6919814" cy="3190633"/>
          </a:xfrm>
          <a:custGeom>
            <a:avLst/>
            <a:gdLst/>
            <a:ahLst/>
            <a:cxnLst/>
            <a:rect l="l" t="t" r="r" b="b"/>
            <a:pathLst>
              <a:path w="5182918" h="2246769">
                <a:moveTo>
                  <a:pt x="0" y="0"/>
                </a:moveTo>
                <a:lnTo>
                  <a:pt x="5182918" y="0"/>
                </a:lnTo>
                <a:lnTo>
                  <a:pt x="5182918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79" y="3578452"/>
            <a:ext cx="6749380" cy="2974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20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&lt;cstdio&gt;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>
              <a:lnSpc>
                <a:spcPct val="100000"/>
              </a:lnSpc>
              <a:spcBef>
                <a:spcPts val="20"/>
              </a:spcBef>
            </a:pPr>
            <a:r>
              <a:rPr sz="2000" b="1" spc="-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0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>
              <a:lnSpc>
                <a:spcPct val="100000"/>
              </a:lnSpc>
              <a:spcBef>
                <a:spcPts val="25"/>
              </a:spcBef>
            </a:pPr>
            <a:r>
              <a:rPr sz="20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>
              <a:lnSpc>
                <a:spcPts val="1610"/>
              </a:lnSpc>
            </a:pPr>
            <a:r>
              <a:rPr sz="20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3800" marR="12700" indent="-393700">
              <a:lnSpc>
                <a:spcPct val="100000"/>
              </a:lnSpc>
              <a:spcBef>
                <a:spcPts val="25"/>
              </a:spcBef>
            </a:pPr>
            <a:r>
              <a:rPr sz="20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b="1" spc="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>
              <a:lnSpc>
                <a:spcPct val="100000"/>
              </a:lnSpc>
              <a:spcBef>
                <a:spcPts val="20"/>
              </a:spcBef>
            </a:pPr>
            <a:r>
              <a:rPr sz="20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>
              <a:lnSpc>
                <a:spcPct val="100000"/>
              </a:lnSpc>
              <a:spcBef>
                <a:spcPts val="25"/>
              </a:spcBef>
            </a:pPr>
            <a:r>
              <a:rPr sz="20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</a:t>
            </a:r>
            <a:r>
              <a:rPr sz="20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10"/>
              </a:lnSpc>
            </a:pP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FF00"/>
                </a:solidFill>
              </a:rPr>
              <a:t>递推法解题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42486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“</a:t>
            </a:r>
            <a:r>
              <a:rPr kumimoji="1" lang="zh-CN" altLang="en-US" sz="28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递推法” ，其基本思想是把一个复杂的计算过程转化为简单过程的多次重复。因此又称为“迭代法”。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71550" y="3087688"/>
            <a:ext cx="411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FF"/>
                </a:solidFill>
                <a:ea typeface="楷体_GB2312" pitchFamily="49" charset="-122"/>
              </a:rPr>
              <a:t>递推分</a:t>
            </a:r>
            <a:r>
              <a:rPr lang="zh-CN" altLang="en-US" sz="2800" b="1" smtClean="0">
                <a:solidFill>
                  <a:srgbClr val="FFFF00"/>
                </a:solidFill>
                <a:ea typeface="楷体_GB2312" pitchFamily="49" charset="-122"/>
              </a:rPr>
              <a:t>顺推</a:t>
            </a:r>
            <a:r>
              <a:rPr lang="zh-CN" altLang="en-US" sz="2800" b="1" smtClean="0">
                <a:solidFill>
                  <a:srgbClr val="FFFFFF"/>
                </a:solidFill>
                <a:ea typeface="楷体_GB2312" pitchFamily="49" charset="-122"/>
              </a:rPr>
              <a:t>和</a:t>
            </a:r>
            <a:r>
              <a:rPr lang="zh-CN" altLang="en-US" sz="2800" b="1" smtClean="0">
                <a:solidFill>
                  <a:srgbClr val="FFFF00"/>
                </a:solidFill>
                <a:ea typeface="楷体_GB2312" pitchFamily="49" charset="-122"/>
              </a:rPr>
              <a:t>逆推</a:t>
            </a:r>
            <a:r>
              <a:rPr lang="zh-CN" altLang="en-US" sz="2800" b="1" smtClean="0">
                <a:solidFill>
                  <a:srgbClr val="FFFFFF"/>
                </a:solidFill>
                <a:ea typeface="楷体_GB2312" pitchFamily="49" charset="-122"/>
              </a:rPr>
              <a:t>两种。</a:t>
            </a:r>
          </a:p>
        </p:txBody>
      </p:sp>
    </p:spTree>
    <p:extLst>
      <p:ext uri="{BB962C8B-B14F-4D97-AF65-F5344CB8AC3E}">
        <p14:creationId xmlns:p14="http://schemas.microsoft.com/office/powerpoint/2010/main" val="1488337455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68313" y="620713"/>
            <a:ext cx="8080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FF00"/>
                </a:solidFill>
                <a:ea typeface="楷体_GB2312" pitchFamily="49" charset="-122"/>
              </a:rPr>
              <a:t>先来看一个</a:t>
            </a:r>
            <a:r>
              <a:rPr lang="zh-CN" altLang="en-US" sz="3200" b="1" i="1" smtClean="0">
                <a:solidFill>
                  <a:srgbClr val="00FF00"/>
                </a:solidFill>
                <a:ea typeface="楷体_GB2312" pitchFamily="49" charset="-122"/>
              </a:rPr>
              <a:t>超级</a:t>
            </a:r>
            <a:r>
              <a:rPr lang="zh-CN" altLang="en-US" sz="3200" b="1" smtClean="0">
                <a:solidFill>
                  <a:srgbClr val="00FF00"/>
                </a:solidFill>
                <a:ea typeface="楷体_GB2312" pitchFamily="49" charset="-122"/>
              </a:rPr>
              <a:t>简单的</a:t>
            </a:r>
            <a:r>
              <a:rPr lang="zh-CN" altLang="en-US" sz="3200" b="1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例题</a:t>
            </a:r>
            <a:r>
              <a:rPr lang="zh-CN" altLang="en-US" sz="3200" b="1" smtClean="0">
                <a:solidFill>
                  <a:srgbClr val="00FF00"/>
                </a:solidFill>
                <a:ea typeface="楷体_GB2312" pitchFamily="49" charset="-122"/>
                <a:sym typeface="Wingdings" panose="05000000000000000000" pitchFamily="2" charset="2"/>
              </a:rPr>
              <a:t>： </a:t>
            </a:r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  <a:sym typeface="Wingdings" panose="05000000000000000000" pitchFamily="2" charset="2"/>
              </a:rPr>
              <a:t>（逆推）</a:t>
            </a:r>
            <a:endParaRPr lang="zh-CN" altLang="en-US" sz="3200" b="1" smtClean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2625" y="1981200"/>
            <a:ext cx="7669213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99FF99"/>
              </a:buClr>
            </a:pP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人坐在一起，当问第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个人多少岁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他说比第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个人大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岁，问第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个人多少岁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他说比第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个人大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岁，依此下去，问第一个人多少岁，他说他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岁，最后求第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个人多少岁？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4213" y="4508500"/>
            <a:ext cx="766921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99FF99"/>
              </a:buClr>
            </a:pP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如果所坐的不是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人而是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人，写出第</a:t>
            </a:r>
            <a:r>
              <a:rPr lang="en-US" altLang="zh-CN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个人的年龄表达式。 </a:t>
            </a:r>
          </a:p>
        </p:txBody>
      </p:sp>
    </p:spTree>
    <p:extLst>
      <p:ext uri="{BB962C8B-B14F-4D97-AF65-F5344CB8AC3E}">
        <p14:creationId xmlns:p14="http://schemas.microsoft.com/office/powerpoint/2010/main" val="25846120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68338" y="476250"/>
            <a:ext cx="8080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显然可以得到如下公式</a:t>
            </a:r>
            <a:r>
              <a:rPr lang="en-US" altLang="zh-CN" sz="4000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00113" y="1789113"/>
          <a:ext cx="572452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4" imgW="1714500" imgH="736600" progId="Equation.3">
                  <p:embed/>
                </p:oleObj>
              </mc:Choice>
              <mc:Fallback>
                <p:oleObj name="公式" r:id="rId4" imgW="17145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89113"/>
                        <a:ext cx="5724525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410735"/>
      </p:ext>
    </p:extLst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2466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main()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/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n,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age=10</a:t>
            </a:r>
            <a:r>
              <a:rPr lang="en-US" altLang="zh-CN" sz="2800" b="1" dirty="0" smtClean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cin</a:t>
            </a:r>
            <a:r>
              <a:rPr lang="en-US" altLang="zh-CN" sz="2800" b="1" dirty="0" smtClean="0"/>
              <a:t>&gt;&gt;n;    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//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n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个人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1" dirty="0" smtClean="0"/>
              <a:t>	</a:t>
            </a:r>
            <a:r>
              <a:rPr lang="en-US" altLang="zh-CN" sz="2800" b="1" dirty="0" smtClean="0"/>
              <a:t>for(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=2</a:t>
            </a:r>
            <a:r>
              <a:rPr lang="en-US" altLang="zh-CN" sz="2800" b="1" dirty="0" smtClean="0"/>
              <a:t>;i&lt;=</a:t>
            </a:r>
            <a:r>
              <a:rPr lang="en-US" altLang="zh-CN" sz="2800" b="1" dirty="0" err="1" smtClean="0"/>
              <a:t>n;i</a:t>
            </a:r>
            <a:r>
              <a:rPr lang="en-US" altLang="zh-CN" sz="2800" b="1" dirty="0" smtClean="0"/>
              <a:t>++)  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//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用循环实现递推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1" dirty="0" smtClean="0"/>
              <a:t>	</a:t>
            </a:r>
            <a:r>
              <a:rPr lang="en-US" altLang="zh-CN" sz="2800" b="1" dirty="0" smtClean="0"/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/>
              <a:t>		age = age + 2;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cout</a:t>
            </a:r>
            <a:r>
              <a:rPr lang="en-US" altLang="zh-CN" sz="2800" b="1" dirty="0" smtClean="0"/>
              <a:t>&lt;&lt;"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"&lt;&lt;n&lt;&lt;"</a:t>
            </a:r>
            <a:r>
              <a:rPr lang="zh-CN" altLang="en-US" sz="2800" b="1" dirty="0" smtClean="0"/>
              <a:t>个人的年龄是</a:t>
            </a:r>
            <a:r>
              <a:rPr lang="en-US" altLang="zh-CN" sz="2800" b="1" dirty="0" smtClean="0"/>
              <a:t>"&lt;&lt;age&lt;&lt;</a:t>
            </a:r>
            <a:r>
              <a:rPr lang="en-US" altLang="zh-CN" sz="2800" b="1" dirty="0" err="1" smtClean="0"/>
              <a:t>endl</a:t>
            </a:r>
            <a:r>
              <a:rPr lang="en-US" altLang="zh-CN" sz="2800" b="1" dirty="0" smtClean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221764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39826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FF00"/>
                </a:solidFill>
              </a:rPr>
              <a:t>HDOJ2013</a:t>
            </a:r>
            <a:r>
              <a:rPr lang="en-US" altLang="zh-CN" b="1" smtClean="0"/>
              <a:t> </a:t>
            </a:r>
            <a:r>
              <a:rPr lang="zh-CN" altLang="en-US" b="1" smtClean="0">
                <a:solidFill>
                  <a:srgbClr val="00FF00"/>
                </a:solidFill>
              </a:rPr>
              <a:t>蟠桃记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9769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喜欢西游记的同学肯定都知道悟空偷吃蟠桃的故事，你们一定都觉得这猴子太闹腾了，其实你们是有所不知：悟空是在研究一个数学问题！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什么问题？他研究的问题是蟠桃一共有多少个！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不过，到最后，他还是没能解决这个难题，呵呵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^-^</a:t>
            </a:r>
            <a:b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当时的情况是这样的：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    第一天悟空吃掉桃子总数一半多一个，第二天又将剩下的桃子吃掉一半多一个，以后每天吃掉前一天剩下的一半多一个，到第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天准备吃的时候只剩下一个桃子。聪明的你，请帮悟空算一下，他第一天开始吃的时候桃子一共有多少个呢？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endParaRPr lang="zh-CN" altLang="en-US" sz="28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310130"/>
      </p:ext>
    </p:extLst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9FD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2503</Words>
  <Application>Microsoft Office PowerPoint</Application>
  <PresentationFormat>全屏显示(4:3)</PresentationFormat>
  <Paragraphs>308</Paragraphs>
  <Slides>40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Dutch801 XBd BT</vt:lpstr>
      <vt:lpstr>Microsoft JhengHei</vt:lpstr>
      <vt:lpstr>黑体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Ripple</vt:lpstr>
      <vt:lpstr>公式</vt:lpstr>
      <vt:lpstr>VISIO</vt:lpstr>
      <vt:lpstr>PowerPoint 演示文稿</vt:lpstr>
      <vt:lpstr>本章知识导图</vt:lpstr>
      <vt:lpstr>第 11 章 递推与递归</vt:lpstr>
      <vt:lpstr>PowerPoint 演示文稿</vt:lpstr>
      <vt:lpstr>递推法解题</vt:lpstr>
      <vt:lpstr>PowerPoint 演示文稿</vt:lpstr>
      <vt:lpstr>PowerPoint 演示文稿</vt:lpstr>
      <vt:lpstr>PowerPoint 演示文稿</vt:lpstr>
      <vt:lpstr>HDOJ2013 蟠桃记 </vt:lpstr>
      <vt:lpstr>PowerPoint 演示文稿</vt:lpstr>
      <vt:lpstr>PowerPoint 演示文稿</vt:lpstr>
      <vt:lpstr>PowerPoint 演示文稿</vt:lpstr>
      <vt:lpstr>[例] 求 Fabonacci 数列前20个数（顺推）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分析思路：</vt:lpstr>
      <vt:lpstr>得到如下递推公式：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holgst</dc:creator>
  <cp:lastModifiedBy>Wu Shunxin</cp:lastModifiedBy>
  <cp:revision>46</cp:revision>
  <dcterms:created xsi:type="dcterms:W3CDTF">2021-04-08T20:35:52Z</dcterms:created>
  <dcterms:modified xsi:type="dcterms:W3CDTF">2021-04-15T07:54:12Z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2021-03-11T00:00:00Z</vt:filetime>
  </property>
  <property fmtid="{D5CDD505-2E9C-101B-9397-08002B2CF9AE}" pid="3" name="LastSaved">
    <vt:filetime>2021-04-08T00:00:00Z</vt:filetime>
  </property>
</Properties>
</file>