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68" r:id="rId3"/>
  </p:sldMasterIdLst>
  <p:notesMasterIdLst>
    <p:notesMasterId r:id="rId42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1" r:id="rId33"/>
    <p:sldId id="302" r:id="rId34"/>
    <p:sldId id="303" r:id="rId35"/>
    <p:sldId id="304" r:id="rId36"/>
    <p:sldId id="305" r:id="rId37"/>
    <p:sldId id="279" r:id="rId38"/>
    <p:sldId id="280" r:id="rId39"/>
    <p:sldId id="281" r:id="rId40"/>
    <p:sldId id="282" r:id="rId4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6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FB24B-E43A-4389-8767-C5EA5B3534C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6B58-5B8A-498C-BC3F-24D062314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9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前例就是反例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06B58-5B8A-498C-BC3F-24D06231488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2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0420-ACC2-4E03-9968-402B4FFFD38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2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1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8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8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9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r>
              <a:rPr lang="en-US" altLang="zh-CN" dirty="0" smtClean="0"/>
              <a:t>P238</a:t>
            </a:r>
            <a:r>
              <a:rPr lang="zh-CN" altLang="en-US" dirty="0" smtClean="0"/>
              <a:t>的例子（图</a:t>
            </a:r>
            <a:r>
              <a:rPr lang="en-US" altLang="zh-CN" dirty="0" smtClean="0"/>
              <a:t>7.30</a:t>
            </a:r>
            <a:r>
              <a:rPr lang="zh-CN" altLang="en-US" dirty="0" smtClean="0"/>
              <a:t>）容易存在误解。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1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循环为什么是从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</a:p>
          <a:p>
            <a:r>
              <a:rPr lang="zh-CN" altLang="en-US" dirty="0" smtClean="0"/>
              <a:t>在哈夫曼树中，叶子数量为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，则分支结点数量为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，整棵树结点数量为</a:t>
            </a:r>
            <a:r>
              <a:rPr lang="en-US" altLang="zh-CN" dirty="0" smtClean="0"/>
              <a:t>2n-1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06B58-5B8A-498C-BC3F-24D06231488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8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b="1" dirty="0" smtClean="0">
              <a:solidFill>
                <a:srgbClr val="FF000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564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0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884" y="672426"/>
            <a:ext cx="3076231" cy="4704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559" y="1751076"/>
            <a:ext cx="7734881" cy="22437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5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8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ogu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424" y="620480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800000" h="1800000">
                <a:moveTo>
                  <a:pt x="899999" y="0"/>
                </a:moveTo>
                <a:lnTo>
                  <a:pt x="826185" y="2983"/>
                </a:lnTo>
                <a:lnTo>
                  <a:pt x="754015" y="11779"/>
                </a:lnTo>
                <a:lnTo>
                  <a:pt x="683719" y="26156"/>
                </a:lnTo>
                <a:lnTo>
                  <a:pt x="615530" y="45882"/>
                </a:lnTo>
                <a:lnTo>
                  <a:pt x="549679" y="70726"/>
                </a:lnTo>
                <a:lnTo>
                  <a:pt x="486398" y="100456"/>
                </a:lnTo>
                <a:lnTo>
                  <a:pt x="425918" y="134840"/>
                </a:lnTo>
                <a:lnTo>
                  <a:pt x="368471" y="173647"/>
                </a:lnTo>
                <a:lnTo>
                  <a:pt x="314289" y="216645"/>
                </a:lnTo>
                <a:lnTo>
                  <a:pt x="263603" y="263603"/>
                </a:lnTo>
                <a:lnTo>
                  <a:pt x="216646" y="314289"/>
                </a:lnTo>
                <a:lnTo>
                  <a:pt x="173647" y="368471"/>
                </a:lnTo>
                <a:lnTo>
                  <a:pt x="134840" y="425917"/>
                </a:lnTo>
                <a:lnTo>
                  <a:pt x="100456" y="486397"/>
                </a:lnTo>
                <a:lnTo>
                  <a:pt x="70726" y="549678"/>
                </a:lnTo>
                <a:lnTo>
                  <a:pt x="45882" y="615529"/>
                </a:lnTo>
                <a:lnTo>
                  <a:pt x="26156" y="683719"/>
                </a:lnTo>
                <a:lnTo>
                  <a:pt x="11779" y="754014"/>
                </a:lnTo>
                <a:lnTo>
                  <a:pt x="2983" y="826185"/>
                </a:lnTo>
                <a:lnTo>
                  <a:pt x="0" y="899999"/>
                </a:lnTo>
                <a:lnTo>
                  <a:pt x="2983" y="973813"/>
                </a:lnTo>
                <a:lnTo>
                  <a:pt x="11779" y="1045984"/>
                </a:lnTo>
                <a:lnTo>
                  <a:pt x="26156" y="1116279"/>
                </a:lnTo>
                <a:lnTo>
                  <a:pt x="45882" y="1184469"/>
                </a:lnTo>
                <a:lnTo>
                  <a:pt x="70726" y="1250320"/>
                </a:lnTo>
                <a:lnTo>
                  <a:pt x="100456" y="1313601"/>
                </a:lnTo>
                <a:lnTo>
                  <a:pt x="134840" y="1374081"/>
                </a:lnTo>
                <a:lnTo>
                  <a:pt x="173647" y="1431528"/>
                </a:lnTo>
                <a:lnTo>
                  <a:pt x="216646" y="1485710"/>
                </a:lnTo>
                <a:lnTo>
                  <a:pt x="263603" y="1536395"/>
                </a:lnTo>
                <a:lnTo>
                  <a:pt x="314289" y="1583353"/>
                </a:lnTo>
                <a:lnTo>
                  <a:pt x="368471" y="1626352"/>
                </a:lnTo>
                <a:lnTo>
                  <a:pt x="425918" y="1665159"/>
                </a:lnTo>
                <a:lnTo>
                  <a:pt x="486398" y="1699543"/>
                </a:lnTo>
                <a:lnTo>
                  <a:pt x="549679" y="1729273"/>
                </a:lnTo>
                <a:lnTo>
                  <a:pt x="615530" y="1754117"/>
                </a:lnTo>
                <a:lnTo>
                  <a:pt x="683719" y="1773843"/>
                </a:lnTo>
                <a:lnTo>
                  <a:pt x="754015" y="1788220"/>
                </a:lnTo>
                <a:lnTo>
                  <a:pt x="826185" y="1797016"/>
                </a:lnTo>
                <a:lnTo>
                  <a:pt x="899999" y="1800000"/>
                </a:lnTo>
                <a:lnTo>
                  <a:pt x="973813" y="1797016"/>
                </a:lnTo>
                <a:lnTo>
                  <a:pt x="1045984" y="1788220"/>
                </a:lnTo>
                <a:lnTo>
                  <a:pt x="1116280" y="1773843"/>
                </a:lnTo>
                <a:lnTo>
                  <a:pt x="1184469" y="1754117"/>
                </a:lnTo>
                <a:lnTo>
                  <a:pt x="1250320" y="1729273"/>
                </a:lnTo>
                <a:lnTo>
                  <a:pt x="1313601" y="1699543"/>
                </a:lnTo>
                <a:lnTo>
                  <a:pt x="1374081" y="1665159"/>
                </a:lnTo>
                <a:lnTo>
                  <a:pt x="1431528" y="1626352"/>
                </a:lnTo>
                <a:lnTo>
                  <a:pt x="1485710" y="1583353"/>
                </a:lnTo>
                <a:lnTo>
                  <a:pt x="1536396" y="1536395"/>
                </a:lnTo>
                <a:lnTo>
                  <a:pt x="1583354" y="1485710"/>
                </a:lnTo>
                <a:lnTo>
                  <a:pt x="1626352" y="1431528"/>
                </a:lnTo>
                <a:lnTo>
                  <a:pt x="1665159" y="1374081"/>
                </a:lnTo>
                <a:lnTo>
                  <a:pt x="1699544" y="1313601"/>
                </a:lnTo>
                <a:lnTo>
                  <a:pt x="1729274" y="1250320"/>
                </a:lnTo>
                <a:lnTo>
                  <a:pt x="1754117" y="1184469"/>
                </a:lnTo>
                <a:lnTo>
                  <a:pt x="1773844" y="1116279"/>
                </a:lnTo>
                <a:lnTo>
                  <a:pt x="1788221" y="1045984"/>
                </a:lnTo>
                <a:lnTo>
                  <a:pt x="1797017" y="973813"/>
                </a:lnTo>
                <a:lnTo>
                  <a:pt x="1800000" y="899999"/>
                </a:lnTo>
                <a:lnTo>
                  <a:pt x="1797017" y="826185"/>
                </a:lnTo>
                <a:lnTo>
                  <a:pt x="1788221" y="754014"/>
                </a:lnTo>
                <a:lnTo>
                  <a:pt x="1773844" y="683719"/>
                </a:lnTo>
                <a:lnTo>
                  <a:pt x="1754117" y="615529"/>
                </a:lnTo>
                <a:lnTo>
                  <a:pt x="1729274" y="549678"/>
                </a:lnTo>
                <a:lnTo>
                  <a:pt x="1699544" y="486397"/>
                </a:lnTo>
                <a:lnTo>
                  <a:pt x="1665159" y="425917"/>
                </a:lnTo>
                <a:lnTo>
                  <a:pt x="1626352" y="368471"/>
                </a:lnTo>
                <a:lnTo>
                  <a:pt x="1583354" y="314289"/>
                </a:lnTo>
                <a:lnTo>
                  <a:pt x="1536396" y="263603"/>
                </a:lnTo>
                <a:lnTo>
                  <a:pt x="1485710" y="216645"/>
                </a:lnTo>
                <a:lnTo>
                  <a:pt x="1431528" y="173647"/>
                </a:lnTo>
                <a:lnTo>
                  <a:pt x="1374081" y="134840"/>
                </a:lnTo>
                <a:lnTo>
                  <a:pt x="1313601" y="100456"/>
                </a:lnTo>
                <a:lnTo>
                  <a:pt x="1250320" y="70726"/>
                </a:lnTo>
                <a:lnTo>
                  <a:pt x="1184469" y="45882"/>
                </a:lnTo>
                <a:lnTo>
                  <a:pt x="1116280" y="26156"/>
                </a:lnTo>
                <a:lnTo>
                  <a:pt x="1045984" y="11779"/>
                </a:lnTo>
                <a:lnTo>
                  <a:pt x="973813" y="2983"/>
                </a:lnTo>
                <a:lnTo>
                  <a:pt x="89999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6250" y="2474836"/>
            <a:ext cx="899999" cy="899999"/>
          </a:xfrm>
          <a:custGeom>
            <a:avLst/>
            <a:gdLst/>
            <a:ahLst/>
            <a:cxnLst/>
            <a:rect l="l" t="t" r="r" b="b"/>
            <a:pathLst>
              <a:path w="899999" h="899999">
                <a:moveTo>
                  <a:pt x="450000" y="0"/>
                </a:moveTo>
                <a:lnTo>
                  <a:pt x="377007" y="5889"/>
                </a:lnTo>
                <a:lnTo>
                  <a:pt x="307765" y="22941"/>
                </a:lnTo>
                <a:lnTo>
                  <a:pt x="243199" y="50228"/>
                </a:lnTo>
                <a:lnTo>
                  <a:pt x="184235" y="86823"/>
                </a:lnTo>
                <a:lnTo>
                  <a:pt x="131801" y="131801"/>
                </a:lnTo>
                <a:lnTo>
                  <a:pt x="86823" y="184235"/>
                </a:lnTo>
                <a:lnTo>
                  <a:pt x="50228" y="243198"/>
                </a:lnTo>
                <a:lnTo>
                  <a:pt x="22941" y="307764"/>
                </a:lnTo>
                <a:lnTo>
                  <a:pt x="5889" y="377006"/>
                </a:lnTo>
                <a:lnTo>
                  <a:pt x="0" y="449999"/>
                </a:lnTo>
                <a:lnTo>
                  <a:pt x="1491" y="486906"/>
                </a:lnTo>
                <a:lnTo>
                  <a:pt x="13078" y="558139"/>
                </a:lnTo>
                <a:lnTo>
                  <a:pt x="35363" y="625159"/>
                </a:lnTo>
                <a:lnTo>
                  <a:pt x="67420" y="687040"/>
                </a:lnTo>
                <a:lnTo>
                  <a:pt x="108322" y="742854"/>
                </a:lnTo>
                <a:lnTo>
                  <a:pt x="157144" y="791676"/>
                </a:lnTo>
                <a:lnTo>
                  <a:pt x="212959" y="832579"/>
                </a:lnTo>
                <a:lnTo>
                  <a:pt x="274839" y="864636"/>
                </a:lnTo>
                <a:lnTo>
                  <a:pt x="341859" y="886921"/>
                </a:lnTo>
                <a:lnTo>
                  <a:pt x="413093" y="898507"/>
                </a:lnTo>
                <a:lnTo>
                  <a:pt x="450000" y="899999"/>
                </a:lnTo>
                <a:lnTo>
                  <a:pt x="486907" y="898507"/>
                </a:lnTo>
                <a:lnTo>
                  <a:pt x="558140" y="886921"/>
                </a:lnTo>
                <a:lnTo>
                  <a:pt x="625160" y="864636"/>
                </a:lnTo>
                <a:lnTo>
                  <a:pt x="687040" y="832579"/>
                </a:lnTo>
                <a:lnTo>
                  <a:pt x="742854" y="791676"/>
                </a:lnTo>
                <a:lnTo>
                  <a:pt x="791676" y="742854"/>
                </a:lnTo>
                <a:lnTo>
                  <a:pt x="832579" y="687040"/>
                </a:lnTo>
                <a:lnTo>
                  <a:pt x="864636" y="625159"/>
                </a:lnTo>
                <a:lnTo>
                  <a:pt x="886921" y="558139"/>
                </a:lnTo>
                <a:lnTo>
                  <a:pt x="898507" y="486906"/>
                </a:lnTo>
                <a:lnTo>
                  <a:pt x="899999" y="449999"/>
                </a:lnTo>
                <a:lnTo>
                  <a:pt x="898507" y="413092"/>
                </a:lnTo>
                <a:lnTo>
                  <a:pt x="886921" y="341859"/>
                </a:lnTo>
                <a:lnTo>
                  <a:pt x="864636" y="274839"/>
                </a:lnTo>
                <a:lnTo>
                  <a:pt x="832579" y="212958"/>
                </a:lnTo>
                <a:lnTo>
                  <a:pt x="791676" y="157144"/>
                </a:lnTo>
                <a:lnTo>
                  <a:pt x="742854" y="108322"/>
                </a:lnTo>
                <a:lnTo>
                  <a:pt x="687040" y="67420"/>
                </a:lnTo>
                <a:lnTo>
                  <a:pt x="625160" y="35363"/>
                </a:lnTo>
                <a:lnTo>
                  <a:pt x="558140" y="13078"/>
                </a:lnTo>
                <a:lnTo>
                  <a:pt x="486907" y="1491"/>
                </a:lnTo>
                <a:lnTo>
                  <a:pt x="45000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4380" y="2327989"/>
            <a:ext cx="287987" cy="287993"/>
          </a:xfrm>
          <a:custGeom>
            <a:avLst/>
            <a:gdLst/>
            <a:ahLst/>
            <a:cxnLst/>
            <a:rect l="l" t="t" r="r" b="b"/>
            <a:pathLst>
              <a:path w="287987" h="287993">
                <a:moveTo>
                  <a:pt x="143467" y="0"/>
                </a:moveTo>
                <a:lnTo>
                  <a:pt x="100784" y="6593"/>
                </a:lnTo>
                <a:lnTo>
                  <a:pt x="63227" y="24762"/>
                </a:lnTo>
                <a:lnTo>
                  <a:pt x="32738" y="52566"/>
                </a:lnTo>
                <a:lnTo>
                  <a:pt x="11259" y="88061"/>
                </a:lnTo>
                <a:lnTo>
                  <a:pt x="731" y="129308"/>
                </a:lnTo>
                <a:lnTo>
                  <a:pt x="0" y="145607"/>
                </a:lnTo>
                <a:lnTo>
                  <a:pt x="891" y="160190"/>
                </a:lnTo>
                <a:lnTo>
                  <a:pt x="11775" y="201094"/>
                </a:lnTo>
                <a:lnTo>
                  <a:pt x="33523" y="236242"/>
                </a:lnTo>
                <a:lnTo>
                  <a:pt x="64269" y="263718"/>
                </a:lnTo>
                <a:lnTo>
                  <a:pt x="102151" y="281607"/>
                </a:lnTo>
                <a:lnTo>
                  <a:pt x="145303" y="287993"/>
                </a:lnTo>
                <a:lnTo>
                  <a:pt x="159912" y="287129"/>
                </a:lnTo>
                <a:lnTo>
                  <a:pt x="200894" y="276303"/>
                </a:lnTo>
                <a:lnTo>
                  <a:pt x="236115" y="254597"/>
                </a:lnTo>
                <a:lnTo>
                  <a:pt x="263652" y="223895"/>
                </a:lnTo>
                <a:lnTo>
                  <a:pt x="281584" y="186082"/>
                </a:lnTo>
                <a:lnTo>
                  <a:pt x="287987" y="143044"/>
                </a:lnTo>
                <a:lnTo>
                  <a:pt x="287155" y="128404"/>
                </a:lnTo>
                <a:lnTo>
                  <a:pt x="276401" y="87327"/>
                </a:lnTo>
                <a:lnTo>
                  <a:pt x="254745" y="52017"/>
                </a:lnTo>
                <a:lnTo>
                  <a:pt x="224097" y="24406"/>
                </a:lnTo>
                <a:lnTo>
                  <a:pt x="186368" y="6423"/>
                </a:lnTo>
                <a:lnTo>
                  <a:pt x="143467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4003" y="0"/>
            <a:ext cx="4049996" cy="4049990"/>
          </a:xfrm>
          <a:custGeom>
            <a:avLst/>
            <a:gdLst/>
            <a:ahLst/>
            <a:cxnLst/>
            <a:rect l="l" t="t" r="r" b="b"/>
            <a:pathLst>
              <a:path w="4049996" h="4049990">
                <a:moveTo>
                  <a:pt x="0" y="2"/>
                </a:moveTo>
                <a:lnTo>
                  <a:pt x="13394" y="331764"/>
                </a:lnTo>
                <a:lnTo>
                  <a:pt x="52885" y="656161"/>
                </a:lnTo>
                <a:lnTo>
                  <a:pt x="117435" y="972149"/>
                </a:lnTo>
                <a:lnTo>
                  <a:pt x="206005" y="1278690"/>
                </a:lnTo>
                <a:lnTo>
                  <a:pt x="317559" y="1574743"/>
                </a:lnTo>
                <a:lnTo>
                  <a:pt x="451057" y="1859269"/>
                </a:lnTo>
                <a:lnTo>
                  <a:pt x="605462" y="2131227"/>
                </a:lnTo>
                <a:lnTo>
                  <a:pt x="779736" y="2389579"/>
                </a:lnTo>
                <a:lnTo>
                  <a:pt x="972841" y="2633284"/>
                </a:lnTo>
                <a:lnTo>
                  <a:pt x="1183740" y="2861303"/>
                </a:lnTo>
                <a:lnTo>
                  <a:pt x="1411393" y="3072595"/>
                </a:lnTo>
                <a:lnTo>
                  <a:pt x="1654763" y="3266122"/>
                </a:lnTo>
                <a:lnTo>
                  <a:pt x="1912813" y="3440843"/>
                </a:lnTo>
                <a:lnTo>
                  <a:pt x="2184504" y="3595718"/>
                </a:lnTo>
                <a:lnTo>
                  <a:pt x="2468798" y="3729709"/>
                </a:lnTo>
                <a:lnTo>
                  <a:pt x="2764658" y="3841774"/>
                </a:lnTo>
                <a:lnTo>
                  <a:pt x="3071044" y="3930875"/>
                </a:lnTo>
                <a:lnTo>
                  <a:pt x="3386921" y="3995972"/>
                </a:lnTo>
                <a:lnTo>
                  <a:pt x="3711249" y="4036024"/>
                </a:lnTo>
                <a:lnTo>
                  <a:pt x="4042990" y="4049993"/>
                </a:lnTo>
                <a:lnTo>
                  <a:pt x="4049996" y="2"/>
                </a:lnTo>
                <a:lnTo>
                  <a:pt x="0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8086" y="4379916"/>
            <a:ext cx="1" cy="1655762"/>
          </a:xfrm>
          <a:custGeom>
            <a:avLst/>
            <a:gdLst/>
            <a:ahLst/>
            <a:cxnLst/>
            <a:rect l="l" t="t" r="r" b="b"/>
            <a:pathLst>
              <a:path w="1" h="1655762">
                <a:moveTo>
                  <a:pt x="0" y="0"/>
                </a:moveTo>
                <a:lnTo>
                  <a:pt x="1" y="16557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3164" y="5898147"/>
            <a:ext cx="1162615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9183" y="6390640"/>
            <a:ext cx="1420495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4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www</a:t>
            </a:r>
            <a:r>
              <a:rPr sz="1400" spc="-4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7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l</a:t>
            </a:r>
            <a:r>
              <a:rPr sz="1400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uogu</a:t>
            </a:r>
            <a:r>
              <a:rPr sz="1400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o</a:t>
            </a:r>
            <a:r>
              <a:rPr sz="1400" spc="-17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m</a:t>
            </a:r>
            <a:r>
              <a:rPr sz="1400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spc="-8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n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499" y="4885944"/>
            <a:ext cx="2450701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 smtClean="0">
                <a:solidFill>
                  <a:srgbClr val="1F4E79"/>
                </a:solidFill>
                <a:latin typeface="微软雅黑"/>
                <a:cs typeface="微软雅黑"/>
              </a:rPr>
              <a:t>[</a:t>
            </a:r>
            <a:r>
              <a:rPr sz="3600" b="1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12</a:t>
            </a:r>
            <a:r>
              <a:rPr sz="3600" b="1" spc="-25" dirty="0" smtClean="0">
                <a:solidFill>
                  <a:srgbClr val="1F4E79"/>
                </a:solidFill>
                <a:latin typeface="微软雅黑"/>
                <a:cs typeface="微软雅黑"/>
              </a:rPr>
              <a:t>]</a:t>
            </a:r>
            <a:r>
              <a:rPr sz="3600" b="1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贪心</a:t>
            </a:r>
            <a:endParaRPr sz="3600" b="1" dirty="0">
              <a:latin typeface="微软雅黑"/>
              <a:cs typeface="微软雅黑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部分背包问题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63776"/>
            <a:ext cx="7493000" cy="64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仅仅举出了一个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反例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就推翻了一个错误的贪心算法，可见使用贪 心策略时要特别注意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正确性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3006852"/>
            <a:ext cx="26924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贪心需要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证明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正确性！</a:t>
            </a:r>
            <a:endParaRPr sz="2100" b="1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4430267"/>
            <a:ext cx="4292600" cy="80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本题的正确做法是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搜索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或者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动态规划</a:t>
            </a:r>
            <a:endParaRPr sz="2100" b="1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 b="1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会在对应的章节介绍类似的题目。</a:t>
            </a:r>
            <a:endParaRPr sz="2100" b="1">
              <a:latin typeface="Microsoft JhengHei"/>
              <a:cs typeface="Microsoft JhengHei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26787" y="2530655"/>
            <a:ext cx="2519459" cy="1155881"/>
            <a:chOff x="5226787" y="2530655"/>
            <a:chExt cx="2519459" cy="1155881"/>
          </a:xfrm>
        </p:grpSpPr>
        <p:sp>
          <p:nvSpPr>
            <p:cNvPr id="10" name="object 10"/>
            <p:cNvSpPr/>
            <p:nvPr/>
          </p:nvSpPr>
          <p:spPr>
            <a:xfrm>
              <a:off x="5226787" y="2530655"/>
              <a:ext cx="2467406" cy="1155881"/>
            </a:xfrm>
            <a:custGeom>
              <a:avLst/>
              <a:gdLst/>
              <a:ahLst/>
              <a:cxnLst/>
              <a:rect l="l" t="t" r="r" b="b"/>
              <a:pathLst>
                <a:path w="2467406" h="1155881">
                  <a:moveTo>
                    <a:pt x="314064" y="149726"/>
                  </a:moveTo>
                  <a:lnTo>
                    <a:pt x="320276" y="106909"/>
                  </a:lnTo>
                  <a:lnTo>
                    <a:pt x="337713" y="68929"/>
                  </a:lnTo>
                  <a:lnTo>
                    <a:pt x="364581" y="37583"/>
                  </a:lnTo>
                  <a:lnTo>
                    <a:pt x="399084" y="14665"/>
                  </a:lnTo>
                  <a:lnTo>
                    <a:pt x="439425" y="1972"/>
                  </a:lnTo>
                  <a:lnTo>
                    <a:pt x="672954" y="0"/>
                  </a:lnTo>
                  <a:lnTo>
                    <a:pt x="1211290" y="0"/>
                  </a:lnTo>
                  <a:lnTo>
                    <a:pt x="2317680" y="0"/>
                  </a:lnTo>
                  <a:lnTo>
                    <a:pt x="2332379" y="712"/>
                  </a:lnTo>
                  <a:lnTo>
                    <a:pt x="2373783" y="10865"/>
                  </a:lnTo>
                  <a:lnTo>
                    <a:pt x="2409751" y="31646"/>
                  </a:lnTo>
                  <a:lnTo>
                    <a:pt x="2438487" y="61258"/>
                  </a:lnTo>
                  <a:lnTo>
                    <a:pt x="2458196" y="97907"/>
                  </a:lnTo>
                  <a:lnTo>
                    <a:pt x="2467082" y="139795"/>
                  </a:lnTo>
                  <a:lnTo>
                    <a:pt x="2467406" y="524035"/>
                  </a:lnTo>
                  <a:lnTo>
                    <a:pt x="2467406" y="748620"/>
                  </a:lnTo>
                  <a:lnTo>
                    <a:pt x="2466694" y="763316"/>
                  </a:lnTo>
                  <a:lnTo>
                    <a:pt x="2456540" y="804720"/>
                  </a:lnTo>
                  <a:lnTo>
                    <a:pt x="2435760" y="840688"/>
                  </a:lnTo>
                  <a:lnTo>
                    <a:pt x="2406147" y="869425"/>
                  </a:lnTo>
                  <a:lnTo>
                    <a:pt x="2369499" y="889134"/>
                  </a:lnTo>
                  <a:lnTo>
                    <a:pt x="2327611" y="898019"/>
                  </a:lnTo>
                  <a:lnTo>
                    <a:pt x="1211290" y="898344"/>
                  </a:lnTo>
                  <a:lnTo>
                    <a:pt x="0" y="1155881"/>
                  </a:lnTo>
                  <a:lnTo>
                    <a:pt x="672954" y="898344"/>
                  </a:lnTo>
                  <a:lnTo>
                    <a:pt x="463790" y="898344"/>
                  </a:lnTo>
                  <a:lnTo>
                    <a:pt x="449091" y="897631"/>
                  </a:lnTo>
                  <a:lnTo>
                    <a:pt x="407687" y="887478"/>
                  </a:lnTo>
                  <a:lnTo>
                    <a:pt x="371719" y="866697"/>
                  </a:lnTo>
                  <a:lnTo>
                    <a:pt x="342983" y="837085"/>
                  </a:lnTo>
                  <a:lnTo>
                    <a:pt x="323274" y="800436"/>
                  </a:lnTo>
                  <a:lnTo>
                    <a:pt x="314388" y="758548"/>
                  </a:lnTo>
                  <a:lnTo>
                    <a:pt x="314064" y="748620"/>
                  </a:lnTo>
                  <a:lnTo>
                    <a:pt x="314064" y="524035"/>
                  </a:lnTo>
                  <a:lnTo>
                    <a:pt x="314064" y="149726"/>
                  </a:lnTo>
                  <a:close/>
                </a:path>
              </a:pathLst>
            </a:custGeom>
            <a:ln w="12700">
              <a:solidFill>
                <a:srgbClr val="2E75B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b="1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226787" y="2530655"/>
              <a:ext cx="2519459" cy="1155881"/>
              <a:chOff x="5226787" y="2530655"/>
              <a:chExt cx="2519459" cy="1155881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5226787" y="2530655"/>
                <a:ext cx="2467406" cy="1155881"/>
              </a:xfrm>
              <a:custGeom>
                <a:avLst/>
                <a:gdLst/>
                <a:ahLst/>
                <a:cxnLst/>
                <a:rect l="l" t="t" r="r" b="b"/>
                <a:pathLst>
                  <a:path w="2467406" h="1155881">
                    <a:moveTo>
                      <a:pt x="2317681" y="0"/>
                    </a:moveTo>
                    <a:lnTo>
                      <a:pt x="672955" y="0"/>
                    </a:lnTo>
                    <a:lnTo>
                      <a:pt x="453859" y="324"/>
                    </a:lnTo>
                    <a:lnTo>
                      <a:pt x="411971" y="9210"/>
                    </a:lnTo>
                    <a:lnTo>
                      <a:pt x="375322" y="28919"/>
                    </a:lnTo>
                    <a:lnTo>
                      <a:pt x="345710" y="57655"/>
                    </a:lnTo>
                    <a:lnTo>
                      <a:pt x="324930" y="93624"/>
                    </a:lnTo>
                    <a:lnTo>
                      <a:pt x="314776" y="135027"/>
                    </a:lnTo>
                    <a:lnTo>
                      <a:pt x="314064" y="149726"/>
                    </a:lnTo>
                    <a:lnTo>
                      <a:pt x="314064" y="748620"/>
                    </a:lnTo>
                    <a:lnTo>
                      <a:pt x="319021" y="786968"/>
                    </a:lnTo>
                    <a:lnTo>
                      <a:pt x="335322" y="825563"/>
                    </a:lnTo>
                    <a:lnTo>
                      <a:pt x="361248" y="857720"/>
                    </a:lnTo>
                    <a:lnTo>
                      <a:pt x="395006" y="881644"/>
                    </a:lnTo>
                    <a:lnTo>
                      <a:pt x="434797" y="895539"/>
                    </a:lnTo>
                    <a:lnTo>
                      <a:pt x="463791" y="898344"/>
                    </a:lnTo>
                    <a:lnTo>
                      <a:pt x="672955" y="898344"/>
                    </a:lnTo>
                    <a:lnTo>
                      <a:pt x="0" y="1155881"/>
                    </a:lnTo>
                    <a:lnTo>
                      <a:pt x="1211290" y="898344"/>
                    </a:lnTo>
                    <a:lnTo>
                      <a:pt x="2327612" y="898020"/>
                    </a:lnTo>
                    <a:lnTo>
                      <a:pt x="2342046" y="896372"/>
                    </a:lnTo>
                    <a:lnTo>
                      <a:pt x="2382387" y="883679"/>
                    </a:lnTo>
                    <a:lnTo>
                      <a:pt x="2416889" y="860761"/>
                    </a:lnTo>
                    <a:lnTo>
                      <a:pt x="2443757" y="829415"/>
                    </a:lnTo>
                    <a:lnTo>
                      <a:pt x="2461195" y="791435"/>
                    </a:lnTo>
                    <a:lnTo>
                      <a:pt x="2467406" y="748620"/>
                    </a:lnTo>
                    <a:lnTo>
                      <a:pt x="2467406" y="524036"/>
                    </a:lnTo>
                    <a:lnTo>
                      <a:pt x="2467082" y="139795"/>
                    </a:lnTo>
                    <a:lnTo>
                      <a:pt x="2458197" y="97907"/>
                    </a:lnTo>
                    <a:lnTo>
                      <a:pt x="2438488" y="61259"/>
                    </a:lnTo>
                    <a:lnTo>
                      <a:pt x="2409752" y="31646"/>
                    </a:lnTo>
                    <a:lnTo>
                      <a:pt x="2373784" y="10865"/>
                    </a:lnTo>
                    <a:lnTo>
                      <a:pt x="2332380" y="712"/>
                    </a:lnTo>
                    <a:lnTo>
                      <a:pt x="231768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b="1"/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5663446" y="2705608"/>
                <a:ext cx="2082800" cy="5467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 marR="12700">
                  <a:lnSpc>
                    <a:spcPts val="2110"/>
                  </a:lnSpc>
                </a:pPr>
                <a:r>
                  <a:rPr sz="1800" b="1" dirty="0" smtClean="0">
                    <a:solidFill>
                      <a:srgbClr val="2E75B6"/>
                    </a:solidFill>
                    <a:latin typeface="Microsoft JhengHei"/>
                    <a:cs typeface="Microsoft JhengHei"/>
                  </a:rPr>
                  <a:t>从单价高的开始装， 装到不能装为止</a:t>
                </a:r>
                <a:endParaRPr sz="1800" b="1" dirty="0">
                  <a:latin typeface="Microsoft JhengHei"/>
                  <a:cs typeface="Microsoft JhengHei"/>
                </a:endParaRPr>
              </a:p>
            </p:txBody>
          </p:sp>
        </p:grpSp>
      </p:grpSp>
      <p:sp>
        <p:nvSpPr>
          <p:cNvPr id="12" name="object 12"/>
          <p:cNvSpPr/>
          <p:nvPr/>
        </p:nvSpPr>
        <p:spPr>
          <a:xfrm>
            <a:off x="7220873" y="3155818"/>
            <a:ext cx="627244" cy="627244"/>
          </a:xfrm>
          <a:custGeom>
            <a:avLst/>
            <a:gdLst/>
            <a:ahLst/>
            <a:cxnLst/>
            <a:rect l="l" t="t" r="r" b="b"/>
            <a:pathLst>
              <a:path w="627244" h="627244">
                <a:moveTo>
                  <a:pt x="152076" y="0"/>
                </a:moveTo>
                <a:lnTo>
                  <a:pt x="0" y="152076"/>
                </a:lnTo>
                <a:lnTo>
                  <a:pt x="161546" y="313621"/>
                </a:lnTo>
                <a:lnTo>
                  <a:pt x="0" y="475167"/>
                </a:lnTo>
                <a:lnTo>
                  <a:pt x="152076" y="627244"/>
                </a:lnTo>
                <a:lnTo>
                  <a:pt x="313621" y="465696"/>
                </a:lnTo>
                <a:lnTo>
                  <a:pt x="617772" y="465696"/>
                </a:lnTo>
                <a:lnTo>
                  <a:pt x="465696" y="313621"/>
                </a:lnTo>
                <a:lnTo>
                  <a:pt x="617773" y="161546"/>
                </a:lnTo>
                <a:lnTo>
                  <a:pt x="313621" y="161546"/>
                </a:lnTo>
                <a:lnTo>
                  <a:pt x="152076" y="0"/>
                </a:lnTo>
                <a:close/>
              </a:path>
              <a:path w="627244" h="627244">
                <a:moveTo>
                  <a:pt x="617772" y="465696"/>
                </a:moveTo>
                <a:lnTo>
                  <a:pt x="313621" y="465696"/>
                </a:lnTo>
                <a:lnTo>
                  <a:pt x="475167" y="627244"/>
                </a:lnTo>
                <a:lnTo>
                  <a:pt x="627244" y="475167"/>
                </a:lnTo>
                <a:lnTo>
                  <a:pt x="617772" y="465696"/>
                </a:lnTo>
                <a:close/>
              </a:path>
              <a:path w="627244" h="627244">
                <a:moveTo>
                  <a:pt x="475167" y="0"/>
                </a:moveTo>
                <a:lnTo>
                  <a:pt x="313621" y="161546"/>
                </a:lnTo>
                <a:lnTo>
                  <a:pt x="617773" y="161546"/>
                </a:lnTo>
                <a:lnTo>
                  <a:pt x="627244" y="152076"/>
                </a:lnTo>
                <a:lnTo>
                  <a:pt x="4751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排队接水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566025" cy="1778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个人在一个水龙头前排队接水，每个人接水的时间为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spc="-2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50" b="1" spc="135" baseline="-16666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270" baseline="-16666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找出这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𝑛个人排队的一种顺序，使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𝑛个人的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平均等待时间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100" b="1" spc="-2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50" b="1" spc="135" baseline="-16666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135" baseline="-16666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75" baseline="-16666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各不相同，不大于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50" b="1" spc="569" baseline="27777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5052059"/>
            <a:ext cx="6692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提示：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求最短平均时间就是求所有人的最短等待时间和。</a:t>
            </a:r>
            <a:endParaRPr sz="2100" b="1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879" y="3736882"/>
            <a:ext cx="3614870" cy="830996"/>
          </a:xfrm>
          <a:custGeom>
            <a:avLst/>
            <a:gdLst/>
            <a:ahLst/>
            <a:cxnLst/>
            <a:rect l="l" t="t" r="r" b="b"/>
            <a:pathLst>
              <a:path w="3614870" h="830996">
                <a:moveTo>
                  <a:pt x="0" y="0"/>
                </a:moveTo>
                <a:lnTo>
                  <a:pt x="3614870" y="0"/>
                </a:lnTo>
                <a:lnTo>
                  <a:pt x="3614870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4572000" y="3736882"/>
            <a:ext cx="3477548" cy="584774"/>
          </a:xfrm>
          <a:custGeom>
            <a:avLst/>
            <a:gdLst/>
            <a:ahLst/>
            <a:cxnLst/>
            <a:rect l="l" t="t" r="r" b="b"/>
            <a:pathLst>
              <a:path w="3477548" h="584774">
                <a:moveTo>
                  <a:pt x="0" y="0"/>
                </a:moveTo>
                <a:lnTo>
                  <a:pt x="3477548" y="0"/>
                </a:lnTo>
                <a:lnTo>
                  <a:pt x="3477548" y="584774"/>
                </a:lnTo>
                <a:lnTo>
                  <a:pt x="0" y="5847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5846"/>
              </p:ext>
            </p:extLst>
          </p:nvPr>
        </p:nvGraphicFramePr>
        <p:xfrm>
          <a:off x="762000" y="3741644"/>
          <a:ext cx="7772400" cy="83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152400"/>
                <a:gridCol w="3200400"/>
              </a:tblGrid>
              <a:tr h="30403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Consolas"/>
                          <a:cs typeface="Consolas"/>
                        </a:rPr>
                        <a:t>10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7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8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5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9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100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23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600" spc="0" dirty="0" smtClean="0">
                          <a:latin typeface="Consolas"/>
                          <a:cs typeface="Consolas"/>
                        </a:rPr>
                        <a:t>5</a:t>
                      </a:r>
                      <a:r>
                        <a:rPr sz="1600" spc="-1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99</a:t>
                      </a:r>
                      <a:r>
                        <a:rPr lang="en-US" sz="1600" spc="-5" dirty="0" smtClean="0">
                          <a:latin typeface="Consolas"/>
                          <a:cs typeface="Consolas"/>
                        </a:rPr>
                        <a:t> 812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Consolas"/>
                          <a:cs typeface="Consolas"/>
                        </a:rPr>
                        <a:t>291.90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R w="9525">
                      <a:solidFill>
                        <a:srgbClr val="5B9BD5"/>
                      </a:solidFill>
                      <a:prstDash val="solid"/>
                    </a:lnR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排队接水</a:t>
            </a:r>
            <a:endParaRPr sz="295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493000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由于只允许最多一个人同时打水，所以某人等待时间总和就是</a:t>
            </a: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前</a:t>
            </a:r>
            <a:endParaRPr sz="2100" dirty="0">
              <a:latin typeface="Microsoft JhengHei"/>
              <a:cs typeface="Microsoft JhengHei"/>
            </a:endParaRPr>
          </a:p>
          <a:p>
            <a:pPr marL="12700">
              <a:lnSpc>
                <a:spcPts val="2495"/>
              </a:lnSpc>
            </a:pPr>
            <a:r>
              <a:rPr sz="2100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面每个人时间</a:t>
            </a:r>
            <a:r>
              <a:rPr sz="210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的和</a:t>
            </a: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第一个人不需要等待，第二个人需要等待一个人的时间，第三个</a:t>
            </a:r>
            <a:endParaRPr sz="2100" dirty="0">
              <a:latin typeface="Microsoft JhengHei"/>
              <a:cs typeface="Microsoft JhengHei"/>
            </a:endParaRPr>
          </a:p>
          <a:p>
            <a:pPr marL="12700">
              <a:lnSpc>
                <a:spcPts val="2495"/>
              </a:lnSpc>
            </a:pPr>
            <a:r>
              <a:rPr sz="210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人要等待前两人。假设经安排，第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𝑖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</a:t>
            </a:r>
            <a:r>
              <a:rPr lang="zh-CN" altLang="en-US"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人</a:t>
            </a:r>
            <a:r>
              <a:rPr sz="2100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的打水时间是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𝑡</a:t>
            </a:r>
            <a:r>
              <a:rPr lang="en-US" sz="2250" spc="135" baseline="-16666" dirty="0" err="1">
                <a:solidFill>
                  <a:srgbClr val="2E75B6"/>
                </a:solidFill>
                <a:latin typeface="Cambria Math"/>
                <a:cs typeface="Cambria Math"/>
              </a:rPr>
              <a:t>i</a:t>
            </a:r>
            <a:r>
              <a:rPr sz="2250" spc="-270" baseline="-16666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3323844"/>
            <a:ext cx="7220241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等待时间总和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𝑠=</a:t>
            </a:r>
            <a:r>
              <a:rPr 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𝑛−</a:t>
            </a:r>
            <a:r>
              <a:rPr lang="zh-CN" altLang="en-US" sz="2100" b="1" spc="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altLang="zh-CN" sz="2250" b="1" spc="-97" baseline="-16666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50" b="1" spc="-97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50" b="1" spc="-135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𝑛−</a:t>
            </a:r>
            <a:r>
              <a:rPr lang="zh-CN" altLang="en-US" sz="2100" b="1" spc="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altLang="zh-CN" sz="2250" b="1" spc="157" baseline="-16666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50" b="1" spc="187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⋯</a:t>
            </a:r>
            <a:r>
              <a:rPr lang="zh-CN" altLang="en-US"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100" b="1" spc="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·</a:t>
            </a:r>
            <a:r>
              <a:rPr lang="zh-CN" altLang="en-US" sz="21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altLang="zh-CN" sz="2250" b="1" spc="-487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   1</a:t>
            </a:r>
            <a:r>
              <a:rPr lang="en-US" altLang="zh-CN" sz="2250" b="1" spc="-97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50" b="1" spc="-135" baseline="-16666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100" b="1" spc="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1" spc="-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·</a:t>
            </a:r>
            <a:r>
              <a:rPr lang="zh-CN" altLang="en-US" sz="21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en-US" altLang="zh-CN" sz="2250" b="1" spc="-562" baseline="-16666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250" b="1" baseline="-16666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559" y="4128409"/>
            <a:ext cx="4486910" cy="1427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可发现，</a:t>
            </a:r>
            <a:r>
              <a:rPr sz="2100" dirty="0" smtClean="0">
                <a:solidFill>
                  <a:srgbClr val="2E75B6"/>
                </a:solidFill>
                <a:latin typeface="Cambria Math"/>
                <a:cs typeface="Cambria Math"/>
              </a:rPr>
              <a:t>𝑡</a:t>
            </a:r>
            <a:r>
              <a:rPr lang="en-US" sz="2250" spc="60" baseline="-16666" dirty="0">
                <a:solidFill>
                  <a:srgbClr val="2E75B6"/>
                </a:solidFill>
                <a:latin typeface="Cambria Math"/>
                <a:cs typeface="Cambria Math"/>
              </a:rPr>
              <a:t>1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的系数较大，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𝑡</a:t>
            </a:r>
            <a:r>
              <a:rPr lang="en-US" sz="2250" spc="-562" baseline="-16666" dirty="0" err="1">
                <a:solidFill>
                  <a:srgbClr val="2E75B6"/>
                </a:solidFill>
                <a:latin typeface="Cambria Math"/>
                <a:cs typeface="Cambria Math"/>
              </a:rPr>
              <a:t>n</a:t>
            </a:r>
            <a:r>
              <a:rPr sz="2100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系数较小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 </a:t>
            </a:r>
            <a:r>
              <a:rPr sz="2100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猜测：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𝑡</a:t>
            </a:r>
            <a:r>
              <a:rPr lang="en-US" sz="2250" spc="60" baseline="-16666" dirty="0">
                <a:solidFill>
                  <a:srgbClr val="2E75B6"/>
                </a:solidFill>
                <a:latin typeface="Cambria Math"/>
                <a:cs typeface="Cambria Math"/>
              </a:rPr>
              <a:t>1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到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𝑡</a:t>
            </a:r>
            <a:r>
              <a:rPr lang="en-US" sz="2250" spc="-562" baseline="-16666" dirty="0" err="1">
                <a:solidFill>
                  <a:srgbClr val="2E75B6"/>
                </a:solidFill>
                <a:latin typeface="Cambria Math"/>
                <a:cs typeface="Cambria Math"/>
              </a:rPr>
              <a:t>n</a:t>
            </a:r>
            <a:r>
              <a:rPr sz="2100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应该</a:t>
            </a:r>
            <a:r>
              <a:rPr sz="2100" spc="0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从小到大</a:t>
            </a:r>
            <a:r>
              <a:rPr sz="2100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排序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 可以使时间总和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-11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s</a:t>
            </a:r>
            <a:r>
              <a:rPr sz="2100" spc="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最小。</a:t>
            </a:r>
            <a:endParaRPr sz="2100" dirty="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4671" y="4043684"/>
            <a:ext cx="2700469" cy="1862370"/>
          </a:xfrm>
          <a:custGeom>
            <a:avLst/>
            <a:gdLst/>
            <a:ahLst/>
            <a:cxnLst/>
            <a:rect l="l" t="t" r="r" b="b"/>
            <a:pathLst>
              <a:path w="2700469" h="1862370">
                <a:moveTo>
                  <a:pt x="0" y="0"/>
                </a:moveTo>
                <a:lnTo>
                  <a:pt x="2700469" y="0"/>
                </a:lnTo>
                <a:lnTo>
                  <a:pt x="2700469" y="1862370"/>
                </a:lnTo>
                <a:lnTo>
                  <a:pt x="0" y="18623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4671" y="4043684"/>
            <a:ext cx="2700469" cy="186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9909" y="4038922"/>
            <a:ext cx="2709995" cy="1871896"/>
          </a:xfrm>
          <a:custGeom>
            <a:avLst/>
            <a:gdLst/>
            <a:ahLst/>
            <a:cxnLst/>
            <a:rect l="l" t="t" r="r" b="b"/>
            <a:pathLst>
              <a:path w="2709995" h="1871896">
                <a:moveTo>
                  <a:pt x="0" y="0"/>
                </a:moveTo>
                <a:lnTo>
                  <a:pt x="2709995" y="0"/>
                </a:lnTo>
                <a:lnTo>
                  <a:pt x="2709995" y="1871896"/>
                </a:lnTo>
                <a:lnTo>
                  <a:pt x="0" y="187189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559" y="672426"/>
            <a:ext cx="7226300" cy="188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5459" algn="ctr">
              <a:lnSpc>
                <a:spcPct val="100000"/>
              </a:lnSpc>
            </a:pPr>
            <a:r>
              <a:rPr lang="zh-CN" altLang="en-US"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排队接水</a:t>
            </a: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使用</a:t>
            </a: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结构体</a:t>
            </a: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来存储每位同学的信息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按照接水时间</a:t>
            </a: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从小到大</a:t>
            </a: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排序，时间相同时编号小的同学优先。</a:t>
            </a:r>
            <a:endParaRPr sz="210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5990844"/>
            <a:ext cx="48260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最后计算</a:t>
            </a: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耗时总长</a:t>
            </a: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然后得到</a:t>
            </a: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平均值</a:t>
            </a: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输出。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470" y="2677107"/>
            <a:ext cx="3190799" cy="2677656"/>
          </a:xfrm>
          <a:custGeom>
            <a:avLst/>
            <a:gdLst/>
            <a:ahLst/>
            <a:cxnLst/>
            <a:rect l="l" t="t" r="r" b="b"/>
            <a:pathLst>
              <a:path w="3190799" h="2677656">
                <a:moveTo>
                  <a:pt x="0" y="0"/>
                </a:moveTo>
                <a:lnTo>
                  <a:pt x="3190799" y="0"/>
                </a:lnTo>
                <a:lnTo>
                  <a:pt x="3190799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470" y="2677107"/>
            <a:ext cx="3190799" cy="2677656"/>
          </a:xfrm>
          <a:custGeom>
            <a:avLst/>
            <a:gdLst/>
            <a:ahLst/>
            <a:cxnLst/>
            <a:rect l="l" t="t" r="r" b="b"/>
            <a:pathLst>
              <a:path w="3190799" h="2677656">
                <a:moveTo>
                  <a:pt x="0" y="0"/>
                </a:moveTo>
                <a:lnTo>
                  <a:pt x="3190799" y="0"/>
                </a:lnTo>
                <a:lnTo>
                  <a:pt x="3190799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1210" y="2708655"/>
            <a:ext cx="2780665" cy="2586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95375" algn="just">
              <a:lnSpc>
                <a:spcPct val="1000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&lt;cstdio</a:t>
            </a:r>
            <a:r>
              <a:rPr sz="1400" spc="-10" dirty="0" smtClean="0">
                <a:solidFill>
                  <a:srgbClr val="A31515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12700" marR="799465" algn="just">
              <a:lnSpc>
                <a:spcPct val="1014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&lt;algorithm&gt; </a:t>
            </a: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usin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g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namespac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 spc="-10" dirty="0" smtClean="0">
                <a:latin typeface="Consolas"/>
                <a:cs typeface="Consolas"/>
              </a:rPr>
              <a:t>;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struc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wate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ts val="1610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num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time;</a:t>
            </a:r>
            <a:endParaRPr sz="1400" dirty="0">
              <a:latin typeface="Consolas"/>
              <a:cs typeface="Consolas"/>
            </a:endParaRPr>
          </a:p>
          <a:p>
            <a:pPr marL="12700" marR="1783714" algn="just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 spc="-5" dirty="0" smtClean="0">
                <a:latin typeface="Consolas"/>
                <a:cs typeface="Consolas"/>
              </a:rPr>
              <a:t>[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1010</a:t>
            </a:r>
            <a:r>
              <a:rPr sz="1400" spc="-5" dirty="0" smtClean="0">
                <a:latin typeface="Consolas"/>
                <a:cs typeface="Consolas"/>
              </a:rPr>
              <a:t>];</a:t>
            </a:r>
            <a:endParaRPr sz="1400" dirty="0">
              <a:latin typeface="Consolas"/>
              <a:cs typeface="Consolas"/>
            </a:endParaRPr>
          </a:p>
          <a:p>
            <a:pPr marL="12700" marR="12700" algn="just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boo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wate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wate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i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f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!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time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endParaRPr sz="1400" dirty="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time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ts val="161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nu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num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12700" marR="2670175" algn="just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 marR="1292225" algn="just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su</a:t>
            </a:r>
            <a:r>
              <a:rPr sz="1400" spc="-10" dirty="0" smtClean="0">
                <a:latin typeface="Consolas"/>
                <a:cs typeface="Consolas"/>
              </a:rPr>
              <a:t>m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82155" y="2677107"/>
            <a:ext cx="4074308" cy="3108542"/>
          </a:xfrm>
          <a:custGeom>
            <a:avLst/>
            <a:gdLst/>
            <a:ahLst/>
            <a:cxnLst/>
            <a:rect l="l" t="t" r="r" b="b"/>
            <a:pathLst>
              <a:path w="4074308" h="3108542">
                <a:moveTo>
                  <a:pt x="0" y="0"/>
                </a:moveTo>
                <a:lnTo>
                  <a:pt x="4074308" y="0"/>
                </a:lnTo>
                <a:lnTo>
                  <a:pt x="4074308" y="3108542"/>
                </a:lnTo>
                <a:lnTo>
                  <a:pt x="0" y="310854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2155" y="2677107"/>
            <a:ext cx="4074308" cy="3108543"/>
          </a:xfrm>
          <a:custGeom>
            <a:avLst/>
            <a:gdLst/>
            <a:ahLst/>
            <a:cxnLst/>
            <a:rect l="l" t="t" r="r" b="b"/>
            <a:pathLst>
              <a:path w="4074308" h="3108543">
                <a:moveTo>
                  <a:pt x="0" y="0"/>
                </a:moveTo>
                <a:lnTo>
                  <a:pt x="4074308" y="0"/>
                </a:lnTo>
                <a:lnTo>
                  <a:pt x="4074308" y="3108543"/>
                </a:lnTo>
                <a:lnTo>
                  <a:pt x="0" y="31085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60895" y="2708655"/>
            <a:ext cx="3667125" cy="3019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"%d"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&amp;n);</a:t>
            </a:r>
            <a:endParaRPr sz="1400" dirty="0">
              <a:latin typeface="Consolas"/>
              <a:cs typeface="Consolas"/>
            </a:endParaRPr>
          </a:p>
          <a:p>
            <a:pPr marL="406400" marR="504825" indent="-196850">
              <a:lnSpc>
                <a:spcPct val="98600"/>
              </a:lnSpc>
              <a:spcBef>
                <a:spcPts val="4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"%d"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time</a:t>
            </a:r>
            <a:r>
              <a:rPr sz="1400" spc="-5" dirty="0" smtClean="0">
                <a:latin typeface="Consolas"/>
                <a:cs typeface="Consolas"/>
              </a:rPr>
              <a:t>);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nu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p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p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n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cmp);</a:t>
            </a:r>
            <a:endParaRPr sz="1400" dirty="0">
              <a:latin typeface="Consolas"/>
              <a:cs typeface="Consolas"/>
            </a:endParaRPr>
          </a:p>
          <a:p>
            <a:pPr marL="406400" marR="504825" indent="-196850">
              <a:lnSpc>
                <a:spcPct val="98600"/>
              </a:lnSpc>
              <a:spcBef>
                <a:spcPts val="4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</a:t>
            </a:r>
            <a:r>
              <a:rPr sz="1400" spc="-10" dirty="0" smtClean="0">
                <a:solidFill>
                  <a:srgbClr val="A31515"/>
                </a:solidFill>
                <a:latin typeface="Consolas"/>
                <a:cs typeface="Consolas"/>
              </a:rPr>
              <a:t>d</a:t>
            </a:r>
            <a:r>
              <a:rPr sz="1400" spc="10" dirty="0" smtClean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num</a:t>
            </a:r>
            <a:r>
              <a:rPr sz="1400" spc="-5" dirty="0" smtClean="0">
                <a:latin typeface="Consolas"/>
                <a:cs typeface="Consolas"/>
              </a:rPr>
              <a:t>);  su</a:t>
            </a:r>
            <a:r>
              <a:rPr sz="1400" spc="-10" dirty="0" smtClean="0">
                <a:latin typeface="Consolas"/>
                <a:cs typeface="Consolas"/>
              </a:rPr>
              <a:t>m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+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lang="en-US" sz="1400" spc="10" dirty="0" smtClean="0">
                <a:latin typeface="Consolas"/>
                <a:cs typeface="Consolas"/>
              </a:rPr>
              <a:t>(n-</a:t>
            </a:r>
            <a:r>
              <a:rPr sz="1400" spc="-10" dirty="0" err="1" smtClean="0">
                <a:latin typeface="Consolas"/>
                <a:cs typeface="Consolas"/>
              </a:rPr>
              <a:t>i</a:t>
            </a:r>
            <a:r>
              <a:rPr lang="en-US"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*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 spc="-5" dirty="0" smtClean="0">
                <a:latin typeface="Consolas"/>
                <a:cs typeface="Consolas"/>
              </a:rPr>
              <a:t>[</a:t>
            </a:r>
            <a:r>
              <a:rPr sz="1400" spc="-5" dirty="0" err="1" smtClean="0">
                <a:latin typeface="Consolas"/>
                <a:cs typeface="Consolas"/>
              </a:rPr>
              <a:t>i</a:t>
            </a:r>
            <a:r>
              <a:rPr sz="1400" spc="-5" dirty="0" smtClean="0">
                <a:latin typeface="Consolas"/>
                <a:cs typeface="Consolas"/>
              </a:rPr>
              <a:t>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time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-5" dirty="0" smtClean="0">
                <a:solidFill>
                  <a:srgbClr val="EE0000"/>
                </a:solidFill>
                <a:latin typeface="Consolas"/>
                <a:cs typeface="Consolas"/>
              </a:rPr>
              <a:t>\n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%.2lf</a:t>
            </a:r>
            <a:r>
              <a:rPr sz="1400" spc="-5" dirty="0" smtClean="0">
                <a:solidFill>
                  <a:srgbClr val="EE0000"/>
                </a:solidFill>
                <a:latin typeface="Consolas"/>
                <a:cs typeface="Consolas"/>
              </a:rPr>
              <a:t>\n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1.</a:t>
            </a:r>
            <a:r>
              <a:rPr sz="1400" spc="-10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10" dirty="0" smtClean="0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*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su</a:t>
            </a:r>
            <a:r>
              <a:rPr sz="1400" spc="-10" dirty="0" smtClean="0">
                <a:latin typeface="Consolas"/>
                <a:cs typeface="Consolas"/>
              </a:rPr>
              <a:t>m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/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n);</a:t>
            </a:r>
            <a:endParaRPr sz="1400" dirty="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5485">
              <a:lnSpc>
                <a:spcPct val="100000"/>
              </a:lnSpc>
            </a:pPr>
            <a:r>
              <a:rPr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凌乱的</a:t>
            </a:r>
            <a:r>
              <a:rPr sz="2950" spc="-1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yyy</a:t>
            </a:r>
            <a:endParaRPr sz="295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9293" y="2287179"/>
            <a:ext cx="730070" cy="247036"/>
          </a:xfrm>
          <a:custGeom>
            <a:avLst/>
            <a:gdLst/>
            <a:ahLst/>
            <a:cxnLst/>
            <a:rect l="l" t="t" r="r" b="b"/>
            <a:pathLst>
              <a:path w="730070" h="247036">
                <a:moveTo>
                  <a:pt x="651308" y="0"/>
                </a:moveTo>
                <a:lnTo>
                  <a:pt x="649795" y="10711"/>
                </a:lnTo>
                <a:lnTo>
                  <a:pt x="660860" y="15614"/>
                </a:lnTo>
                <a:lnTo>
                  <a:pt x="670863" y="22239"/>
                </a:lnTo>
                <a:lnTo>
                  <a:pt x="695676" y="54966"/>
                </a:lnTo>
                <a:lnTo>
                  <a:pt x="706179" y="100547"/>
                </a:lnTo>
                <a:lnTo>
                  <a:pt x="707376" y="132258"/>
                </a:lnTo>
                <a:lnTo>
                  <a:pt x="706495" y="145012"/>
                </a:lnTo>
                <a:lnTo>
                  <a:pt x="694008" y="193512"/>
                </a:lnTo>
                <a:lnTo>
                  <a:pt x="670974" y="224950"/>
                </a:lnTo>
                <a:lnTo>
                  <a:pt x="648182" y="237009"/>
                </a:lnTo>
                <a:lnTo>
                  <a:pt x="655600" y="245816"/>
                </a:lnTo>
                <a:lnTo>
                  <a:pt x="696641" y="219944"/>
                </a:lnTo>
                <a:lnTo>
                  <a:pt x="718994" y="185566"/>
                </a:lnTo>
                <a:lnTo>
                  <a:pt x="729635" y="135244"/>
                </a:lnTo>
                <a:lnTo>
                  <a:pt x="730070" y="120398"/>
                </a:lnTo>
                <a:lnTo>
                  <a:pt x="729463" y="107773"/>
                </a:lnTo>
                <a:lnTo>
                  <a:pt x="717344" y="59656"/>
                </a:lnTo>
                <a:lnTo>
                  <a:pt x="695830" y="25361"/>
                </a:lnTo>
                <a:lnTo>
                  <a:pt x="664054" y="4212"/>
                </a:lnTo>
                <a:lnTo>
                  <a:pt x="651308" y="0"/>
                </a:lnTo>
                <a:close/>
              </a:path>
              <a:path w="730070" h="247036">
                <a:moveTo>
                  <a:pt x="78764" y="0"/>
                </a:moveTo>
                <a:lnTo>
                  <a:pt x="42851" y="18231"/>
                </a:lnTo>
                <a:lnTo>
                  <a:pt x="16028" y="50969"/>
                </a:lnTo>
                <a:lnTo>
                  <a:pt x="1768" y="98063"/>
                </a:lnTo>
                <a:lnTo>
                  <a:pt x="0" y="126706"/>
                </a:lnTo>
                <a:lnTo>
                  <a:pt x="601" y="139371"/>
                </a:lnTo>
                <a:lnTo>
                  <a:pt x="12674" y="187526"/>
                </a:lnTo>
                <a:lnTo>
                  <a:pt x="34141" y="221727"/>
                </a:lnTo>
                <a:lnTo>
                  <a:pt x="65974" y="242826"/>
                </a:lnTo>
                <a:lnTo>
                  <a:pt x="78764" y="247036"/>
                </a:lnTo>
                <a:lnTo>
                  <a:pt x="79987" y="236351"/>
                </a:lnTo>
                <a:lnTo>
                  <a:pt x="69077" y="231428"/>
                </a:lnTo>
                <a:lnTo>
                  <a:pt x="59189" y="224748"/>
                </a:lnTo>
                <a:lnTo>
                  <a:pt x="34506" y="191656"/>
                </a:lnTo>
                <a:lnTo>
                  <a:pt x="23881" y="145685"/>
                </a:lnTo>
                <a:lnTo>
                  <a:pt x="22627" y="114533"/>
                </a:lnTo>
                <a:lnTo>
                  <a:pt x="23424" y="101808"/>
                </a:lnTo>
                <a:lnTo>
                  <a:pt x="35935" y="53289"/>
                </a:lnTo>
                <a:lnTo>
                  <a:pt x="59223" y="22006"/>
                </a:lnTo>
                <a:lnTo>
                  <a:pt x="82279" y="10027"/>
                </a:lnTo>
                <a:lnTo>
                  <a:pt x="78764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742" y="4008730"/>
            <a:ext cx="3614871" cy="1077217"/>
          </a:xfrm>
          <a:custGeom>
            <a:avLst/>
            <a:gdLst/>
            <a:ahLst/>
            <a:cxnLst/>
            <a:rect l="l" t="t" r="r" b="b"/>
            <a:pathLst>
              <a:path w="3614871" h="1077217">
                <a:moveTo>
                  <a:pt x="0" y="0"/>
                </a:moveTo>
                <a:lnTo>
                  <a:pt x="3614871" y="0"/>
                </a:lnTo>
                <a:lnTo>
                  <a:pt x="3614871" y="1077217"/>
                </a:lnTo>
                <a:lnTo>
                  <a:pt x="0" y="1077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7862" y="4008730"/>
            <a:ext cx="3477549" cy="338554"/>
          </a:xfrm>
          <a:custGeom>
            <a:avLst/>
            <a:gdLst/>
            <a:ahLst/>
            <a:cxnLst/>
            <a:rect l="l" t="t" r="r" b="b"/>
            <a:pathLst>
              <a:path w="3477549" h="338554">
                <a:moveTo>
                  <a:pt x="0" y="0"/>
                </a:moveTo>
                <a:lnTo>
                  <a:pt x="3477549" y="0"/>
                </a:lnTo>
                <a:lnTo>
                  <a:pt x="3477549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7862" y="4008730"/>
            <a:ext cx="3477549" cy="338554"/>
          </a:xfrm>
          <a:custGeom>
            <a:avLst/>
            <a:gdLst/>
            <a:ahLst/>
            <a:cxnLst/>
            <a:rect l="l" t="t" r="r" b="b"/>
            <a:pathLst>
              <a:path w="3477549" h="338554">
                <a:moveTo>
                  <a:pt x="0" y="0"/>
                </a:moveTo>
                <a:lnTo>
                  <a:pt x="3477549" y="0"/>
                </a:lnTo>
                <a:lnTo>
                  <a:pt x="3477549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559" y="1751076"/>
            <a:ext cx="7677784" cy="2560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例</a:t>
            </a:r>
            <a:r>
              <a:rPr sz="2100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12</a:t>
            </a:r>
            <a:r>
              <a:rPr sz="2100" spc="-4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.</a:t>
            </a:r>
            <a:r>
              <a:rPr sz="2100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3</a:t>
            </a:r>
            <a:r>
              <a:rPr sz="2100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（洛谷</a:t>
            </a:r>
            <a:r>
              <a:rPr sz="2100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spc="-114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2100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2100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803</a:t>
            </a:r>
            <a:r>
              <a:rPr sz="2100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）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7397750" algn="l"/>
              </a:tabLst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各大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-1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O</a:t>
            </a:r>
            <a:r>
              <a:rPr sz="2100" spc="-6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J</a:t>
            </a:r>
            <a:r>
              <a:rPr sz="2100" spc="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上有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𝑛</a:t>
            </a:r>
            <a:r>
              <a:rPr sz="2100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个模拟比赛，知道每个比赛开始结束时间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-18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𝑎</a:t>
            </a:r>
            <a:r>
              <a:rPr lang="en-US" sz="2250" spc="135" baseline="-16666" dirty="0" err="1" smtClean="0">
                <a:solidFill>
                  <a:srgbClr val="2E75B6"/>
                </a:solidFill>
                <a:latin typeface="Cambria Math"/>
                <a:cs typeface="Cambria Math"/>
              </a:rPr>
              <a:t>i</a:t>
            </a:r>
            <a:r>
              <a:rPr lang="en-US" sz="2250" spc="135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,</a:t>
            </a:r>
            <a:r>
              <a:rPr sz="2100" spc="-120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𝑏</a:t>
            </a:r>
            <a:r>
              <a:rPr lang="en-US" sz="2250" spc="135" baseline="-16666" dirty="0">
                <a:solidFill>
                  <a:srgbClr val="2E75B6"/>
                </a:solidFill>
                <a:latin typeface="Cambria Math"/>
                <a:cs typeface="Cambria Math"/>
              </a:rPr>
              <a:t>i</a:t>
            </a:r>
            <a:r>
              <a:rPr sz="2250" spc="135" baseline="-16666" dirty="0" smtClean="0">
                <a:solidFill>
                  <a:srgbClr val="2E75B6"/>
                </a:solidFill>
                <a:latin typeface="Cambria Math"/>
                <a:cs typeface="Cambria Math"/>
              </a:rPr>
              <a:t>	</a:t>
            </a:r>
            <a:r>
              <a:rPr sz="2100" spc="9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 marR="14604">
              <a:lnSpc>
                <a:spcPts val="2500"/>
              </a:lnSpc>
            </a:pPr>
            <a:r>
              <a:rPr sz="2100" spc="-11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yyy</a:t>
            </a:r>
            <a:r>
              <a:rPr sz="2100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认为参加</a:t>
            </a:r>
            <a:r>
              <a:rPr sz="2100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数量越多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的模拟比赛越好。如果要参加一个比赛必须 善始善终，而且不能同时参加两个及以上的比赛。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1200"/>
              </a:lnSpc>
              <a:spcBef>
                <a:spcPts val="1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他想知道他最多能参加几个比赛。所有输入数据不超过</a:t>
            </a:r>
            <a:r>
              <a:rPr sz="2100" spc="-20" dirty="0" smtClean="0">
                <a:solidFill>
                  <a:srgbClr val="2E75B6"/>
                </a:solidFill>
                <a:latin typeface="Cambria Math"/>
                <a:cs typeface="Cambria Math"/>
              </a:rPr>
              <a:t>1</a:t>
            </a:r>
            <a:r>
              <a:rPr sz="2100" spc="-15" dirty="0" smtClean="0">
                <a:solidFill>
                  <a:srgbClr val="2E75B6"/>
                </a:solidFill>
                <a:latin typeface="Cambria Math"/>
                <a:cs typeface="Cambria Math"/>
              </a:rPr>
              <a:t>0</a:t>
            </a:r>
            <a:r>
              <a:rPr lang="en-US" sz="2250" spc="569" baseline="27777" dirty="0">
                <a:solidFill>
                  <a:srgbClr val="2E75B6"/>
                </a:solidFill>
                <a:latin typeface="Cambria Math"/>
                <a:cs typeface="Cambria Math"/>
              </a:rPr>
              <a:t>6</a:t>
            </a:r>
            <a:r>
              <a:rPr sz="2100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dirty="0">
              <a:latin typeface="Microsoft JhengHei"/>
              <a:cs typeface="Microsoft JhengHei"/>
            </a:endParaRPr>
          </a:p>
          <a:p>
            <a:pPr>
              <a:lnSpc>
                <a:spcPts val="800"/>
              </a:lnSpc>
              <a:spcBef>
                <a:spcPts val="20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43230" algn="ctr">
              <a:lnSpc>
                <a:spcPct val="100000"/>
              </a:lnSpc>
            </a:pPr>
            <a:r>
              <a:rPr sz="1600" spc="-10" dirty="0" smtClean="0">
                <a:latin typeface="Consolas"/>
                <a:cs typeface="Consolas"/>
              </a:rPr>
              <a:t>2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4572" y="5892901"/>
            <a:ext cx="1219199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199" y="370839"/>
                </a:lnTo>
                <a:lnTo>
                  <a:pt x="12191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3772" y="5892901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2972" y="5892901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2172" y="5892901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1372" y="5892901"/>
            <a:ext cx="1219199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199" y="370839"/>
                </a:lnTo>
                <a:lnTo>
                  <a:pt x="12191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4572" y="5886551"/>
            <a:ext cx="0" cy="383540"/>
          </a:xfrm>
          <a:custGeom>
            <a:avLst/>
            <a:gdLst/>
            <a:ahLst/>
            <a:cxnLst/>
            <a:rect l="l" t="t" r="r" b="b"/>
            <a:pathLst>
              <a:path h="383540">
                <a:moveTo>
                  <a:pt x="0" y="0"/>
                </a:moveTo>
                <a:lnTo>
                  <a:pt x="0" y="38354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0572" y="5886551"/>
            <a:ext cx="0" cy="383540"/>
          </a:xfrm>
          <a:custGeom>
            <a:avLst/>
            <a:gdLst/>
            <a:ahLst/>
            <a:cxnLst/>
            <a:rect l="l" t="t" r="r" b="b"/>
            <a:pathLst>
              <a:path h="383540">
                <a:moveTo>
                  <a:pt x="0" y="0"/>
                </a:moveTo>
                <a:lnTo>
                  <a:pt x="0" y="38354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8222" y="5892901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8222" y="626374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53312" y="5927344"/>
            <a:ext cx="11938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latin typeface="Microsoft JhengHei"/>
                <a:cs typeface="Microsoft JhengHei"/>
              </a:rPr>
              <a:t>0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2512" y="5927344"/>
            <a:ext cx="11938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latin typeface="Microsoft JhengHei"/>
                <a:cs typeface="Microsoft JhengHei"/>
              </a:rPr>
              <a:t>1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1712" y="5927344"/>
            <a:ext cx="11938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latin typeface="Microsoft JhengHei"/>
                <a:cs typeface="Microsoft JhengHei"/>
              </a:rPr>
              <a:t>2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0912" y="5927344"/>
            <a:ext cx="11938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latin typeface="Microsoft JhengHei"/>
                <a:cs typeface="Microsoft JhengHei"/>
              </a:rPr>
              <a:t>3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0112" y="5927344"/>
            <a:ext cx="11938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latin typeface="Microsoft JhengHei"/>
                <a:cs typeface="Microsoft JhengHei"/>
              </a:rPr>
              <a:t>4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4572" y="5364888"/>
            <a:ext cx="2454876" cy="1"/>
          </a:xfrm>
          <a:custGeom>
            <a:avLst/>
            <a:gdLst/>
            <a:ahLst/>
            <a:cxnLst/>
            <a:rect l="l" t="t" r="r" b="b"/>
            <a:pathLst>
              <a:path w="2454876" h="1">
                <a:moveTo>
                  <a:pt x="0" y="0"/>
                </a:moveTo>
                <a:lnTo>
                  <a:pt x="2454876" y="1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9448" y="5570834"/>
            <a:ext cx="2421924" cy="1"/>
          </a:xfrm>
          <a:custGeom>
            <a:avLst/>
            <a:gdLst/>
            <a:ahLst/>
            <a:cxnLst/>
            <a:rect l="l" t="t" r="r" b="b"/>
            <a:pathLst>
              <a:path w="2421924" h="1">
                <a:moveTo>
                  <a:pt x="0" y="0"/>
                </a:moveTo>
                <a:lnTo>
                  <a:pt x="2421924" y="1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4572" y="5760305"/>
            <a:ext cx="3715265" cy="1"/>
          </a:xfrm>
          <a:custGeom>
            <a:avLst/>
            <a:gdLst/>
            <a:ahLst/>
            <a:cxnLst/>
            <a:rect l="l" t="t" r="r" b="b"/>
            <a:pathLst>
              <a:path w="3715265" h="1">
                <a:moveTo>
                  <a:pt x="0" y="0"/>
                </a:moveTo>
                <a:lnTo>
                  <a:pt x="3715265" y="1"/>
                </a:lnTo>
              </a:path>
            </a:pathLst>
          </a:custGeom>
          <a:ln w="5715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6980" y="4013493"/>
          <a:ext cx="3614870" cy="108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0"/>
                <a:gridCol w="3356440"/>
              </a:tblGrid>
              <a:tr h="30345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4688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8608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5485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凌乱的</a:t>
            </a:r>
            <a:r>
              <a:rPr sz="2950" b="1" spc="-1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yyy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01617"/>
            <a:ext cx="5359400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如果所有的比赛时间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不冲突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，可以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全部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参加。 如果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有冲突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呢？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4113276"/>
            <a:ext cx="7759700" cy="2064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一个比赛被另一个包含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：两个比赛冲突，选择比赛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，因为比赛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endParaRPr sz="2100" b="1" dirty="0">
              <a:latin typeface="Microsoft JhengHei"/>
              <a:cs typeface="Microsoft JhengHei"/>
            </a:endParaRPr>
          </a:p>
          <a:p>
            <a:pPr marL="12700">
              <a:lnSpc>
                <a:spcPts val="2495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先结束，这样后续比赛被占用时间的可能就少一些。</a:t>
            </a:r>
            <a:endParaRPr sz="2100" b="1" dirty="0">
              <a:latin typeface="Microsoft JhengHei"/>
              <a:cs typeface="Microsoft JhengHei"/>
            </a:endParaRPr>
          </a:p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一个比赛和另一个比赛相交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：还是选择比赛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，理由同上。 应该选择参加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最先结束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的那一场比赛。 然后选择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能参加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的比赛中，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最早结束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的，直到无比赛可参加为止。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4545" y="2587772"/>
            <a:ext cx="4032077" cy="1113077"/>
          </a:xfrm>
          <a:custGeom>
            <a:avLst/>
            <a:gdLst/>
            <a:ahLst/>
            <a:cxnLst/>
            <a:rect l="l" t="t" r="r" b="b"/>
            <a:pathLst>
              <a:path w="4032077" h="1113077">
                <a:moveTo>
                  <a:pt x="0" y="0"/>
                </a:moveTo>
                <a:lnTo>
                  <a:pt x="4032077" y="0"/>
                </a:lnTo>
                <a:lnTo>
                  <a:pt x="4032077" y="1113077"/>
                </a:lnTo>
                <a:lnTo>
                  <a:pt x="0" y="1113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4545" y="2587772"/>
            <a:ext cx="4032077" cy="1113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9782" y="2583009"/>
            <a:ext cx="4041603" cy="1122603"/>
          </a:xfrm>
          <a:custGeom>
            <a:avLst/>
            <a:gdLst/>
            <a:ahLst/>
            <a:cxnLst/>
            <a:rect l="l" t="t" r="r" b="b"/>
            <a:pathLst>
              <a:path w="4041603" h="1122603">
                <a:moveTo>
                  <a:pt x="0" y="0"/>
                </a:moveTo>
                <a:lnTo>
                  <a:pt x="4041603" y="0"/>
                </a:lnTo>
                <a:lnTo>
                  <a:pt x="4041603" y="1122603"/>
                </a:lnTo>
                <a:lnTo>
                  <a:pt x="0" y="112260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5485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凌乱的</a:t>
            </a:r>
            <a:r>
              <a:rPr sz="2950" b="1" spc="-1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yyy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63776"/>
            <a:ext cx="7493000" cy="64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将所有比赛的结束时间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，然后依次进行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</a:t>
            </a:r>
            <a:r>
              <a:rPr sz="2100" b="1" spc="-1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——如果能够参 加这场比赛，就</a:t>
            </a:r>
            <a:r>
              <a:rPr sz="2100" b="1" spc="-1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报名</a:t>
            </a:r>
            <a:r>
              <a:rPr sz="2100" b="1" spc="-1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参加；如果和上一场冲突，就</a:t>
            </a:r>
            <a:r>
              <a:rPr sz="2100" b="1" spc="-1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放弃</a:t>
            </a:r>
            <a:r>
              <a:rPr sz="2100" b="1" spc="-1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5103876"/>
            <a:ext cx="6929755" cy="1125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贪心本身的算法复杂度是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但是排序的算法复杂度可达</a:t>
            </a:r>
            <a:r>
              <a:rPr sz="2100" b="1" spc="-125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4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5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00" b="1" spc="-14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145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00" b="1" spc="-14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，所以时间复杂度的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瓶颈在排序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考虑到值域范围不大，也可以考虑使用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计数排序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来优化。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470" y="2473219"/>
            <a:ext cx="3388506" cy="2462213"/>
          </a:xfrm>
          <a:custGeom>
            <a:avLst/>
            <a:gdLst/>
            <a:ahLst/>
            <a:cxnLst/>
            <a:rect l="l" t="t" r="r" b="b"/>
            <a:pathLst>
              <a:path w="3388506" h="2462213">
                <a:moveTo>
                  <a:pt x="0" y="0"/>
                </a:moveTo>
                <a:lnTo>
                  <a:pt x="3388506" y="0"/>
                </a:lnTo>
                <a:lnTo>
                  <a:pt x="3388506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470" y="2473219"/>
            <a:ext cx="3388507" cy="2462213"/>
          </a:xfrm>
          <a:custGeom>
            <a:avLst/>
            <a:gdLst/>
            <a:ahLst/>
            <a:cxnLst/>
            <a:rect l="l" t="t" r="r" b="b"/>
            <a:pathLst>
              <a:path w="3388507" h="2462213">
                <a:moveTo>
                  <a:pt x="0" y="0"/>
                </a:moveTo>
                <a:lnTo>
                  <a:pt x="3388507" y="0"/>
                </a:lnTo>
                <a:lnTo>
                  <a:pt x="3388507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210" y="2507488"/>
            <a:ext cx="1993264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  <a:endParaRPr sz="1400">
              <a:latin typeface="Consolas"/>
              <a:cs typeface="Consolas"/>
            </a:endParaRPr>
          </a:p>
          <a:p>
            <a:pPr marL="12700" marR="12700">
              <a:lnSpc>
                <a:spcPts val="1700"/>
              </a:lnSpc>
              <a:spcBef>
                <a:spcPts val="40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&lt;algorithm&gt; </a:t>
            </a: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usin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g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namespac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210" y="3357879"/>
            <a:ext cx="3174365" cy="1519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an</a:t>
            </a:r>
            <a:r>
              <a:rPr sz="1400" spc="-10" dirty="0" smtClean="0">
                <a:latin typeface="Consolas"/>
                <a:cs typeface="Consolas"/>
              </a:rPr>
              <a:t>s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finis</a:t>
            </a:r>
            <a:r>
              <a:rPr sz="1400" spc="-10" dirty="0" smtClean="0">
                <a:latin typeface="Consolas"/>
                <a:cs typeface="Consolas"/>
              </a:rPr>
              <a:t>h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struc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contes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l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r;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 spc="-5" dirty="0" smtClean="0">
                <a:latin typeface="Consolas"/>
                <a:cs typeface="Consolas"/>
              </a:rPr>
              <a:t>[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1000010</a:t>
            </a:r>
            <a:r>
              <a:rPr sz="1400" spc="-5" dirty="0" smtClean="0">
                <a:latin typeface="Consolas"/>
                <a:cs typeface="Consolas"/>
              </a:rPr>
              <a:t>];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boo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contes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contes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ts val="161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r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78785" y="2473219"/>
            <a:ext cx="3678754" cy="2462213"/>
          </a:xfrm>
          <a:custGeom>
            <a:avLst/>
            <a:gdLst/>
            <a:ahLst/>
            <a:cxnLst/>
            <a:rect l="l" t="t" r="r" b="b"/>
            <a:pathLst>
              <a:path w="3678754" h="2462213">
                <a:moveTo>
                  <a:pt x="0" y="0"/>
                </a:moveTo>
                <a:lnTo>
                  <a:pt x="3678754" y="0"/>
                </a:lnTo>
                <a:lnTo>
                  <a:pt x="3678754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8785" y="2473219"/>
            <a:ext cx="3678755" cy="2462213"/>
          </a:xfrm>
          <a:custGeom>
            <a:avLst/>
            <a:gdLst/>
            <a:ahLst/>
            <a:cxnLst/>
            <a:rect l="l" t="t" r="r" b="b"/>
            <a:pathLst>
              <a:path w="3678755" h="2462213">
                <a:moveTo>
                  <a:pt x="0" y="0"/>
                </a:moveTo>
                <a:lnTo>
                  <a:pt x="3678755" y="0"/>
                </a:lnTo>
                <a:lnTo>
                  <a:pt x="3678755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7525" y="2507488"/>
            <a:ext cx="3371850" cy="2370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550" marR="2178050" indent="-196850">
              <a:lnSpc>
                <a:spcPct val="100000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 </a:t>
            </a:r>
            <a:r>
              <a:rPr sz="1400" spc="-5" dirty="0" smtClean="0">
                <a:latin typeface="Consolas"/>
                <a:cs typeface="Consolas"/>
              </a:rPr>
              <a:t>ci</a:t>
            </a:r>
            <a:r>
              <a:rPr sz="1400" spc="-10" dirty="0" smtClean="0">
                <a:latin typeface="Consolas"/>
                <a:cs typeface="Consolas"/>
              </a:rPr>
              <a:t>n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&gt;</a:t>
            </a:r>
            <a:r>
              <a:rPr sz="1400" spc="-10" dirty="0" smtClean="0">
                <a:latin typeface="Consolas"/>
                <a:cs typeface="Consolas"/>
              </a:rPr>
              <a:t>&gt;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n;</a:t>
            </a:r>
            <a:endParaRPr sz="1400">
              <a:latin typeface="Consolas"/>
              <a:cs typeface="Consolas"/>
            </a:endParaRPr>
          </a:p>
          <a:p>
            <a:pPr marL="406400" marR="209550" indent="-196850">
              <a:lnSpc>
                <a:spcPct val="1014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i++) ci</a:t>
            </a:r>
            <a:r>
              <a:rPr sz="1400" spc="-10" dirty="0" smtClean="0">
                <a:latin typeface="Consolas"/>
                <a:cs typeface="Consolas"/>
              </a:rPr>
              <a:t>n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&gt;</a:t>
            </a:r>
            <a:r>
              <a:rPr sz="1400" spc="-10" dirty="0" smtClean="0">
                <a:latin typeface="Consolas"/>
                <a:cs typeface="Consolas"/>
              </a:rPr>
              <a:t>&gt;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l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&gt;</a:t>
            </a:r>
            <a:r>
              <a:rPr sz="1400" spc="-10" dirty="0" smtClean="0">
                <a:latin typeface="Consolas"/>
                <a:cs typeface="Consolas"/>
              </a:rPr>
              <a:t>&gt;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r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ts val="1610"/>
              </a:lnSpc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 spc="-5" dirty="0" smtClean="0">
                <a:latin typeface="Consolas"/>
                <a:cs typeface="Consolas"/>
              </a:rPr>
              <a:t>(co</a:t>
            </a:r>
            <a:r>
              <a:rPr sz="1400" spc="-10" dirty="0" smtClean="0">
                <a:latin typeface="Consolas"/>
                <a:cs typeface="Consolas"/>
              </a:rPr>
              <a:t>n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co</a:t>
            </a:r>
            <a:r>
              <a:rPr sz="1400" spc="-10" dirty="0" smtClean="0">
                <a:latin typeface="Consolas"/>
                <a:cs typeface="Consolas"/>
              </a:rPr>
              <a:t>n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10" dirty="0" smtClean="0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cmp);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603250" marR="307975" indent="-196850">
              <a:lnSpc>
                <a:spcPts val="1700"/>
              </a:lnSpc>
              <a:spcBef>
                <a:spcPts val="40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i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f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(finis</a:t>
            </a:r>
            <a:r>
              <a:rPr sz="1400" spc="-10" dirty="0" smtClean="0">
                <a:latin typeface="Consolas"/>
                <a:cs typeface="Consolas"/>
              </a:rPr>
              <a:t>h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l</a:t>
            </a:r>
            <a:r>
              <a:rPr sz="1400" spc="-10" dirty="0" smtClean="0">
                <a:latin typeface="Consolas"/>
                <a:cs typeface="Consolas"/>
              </a:rPr>
              <a:t>) </a:t>
            </a:r>
            <a:r>
              <a:rPr sz="1400" spc="-5" dirty="0" smtClean="0">
                <a:latin typeface="Consolas"/>
                <a:cs typeface="Consolas"/>
              </a:rPr>
              <a:t>ans++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finis</a:t>
            </a:r>
            <a:r>
              <a:rPr sz="1400" spc="-10" dirty="0" smtClean="0">
                <a:latin typeface="Consolas"/>
                <a:cs typeface="Consolas"/>
              </a:rPr>
              <a:t>h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r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ts val="1645"/>
              </a:lnSpc>
            </a:pPr>
            <a:r>
              <a:rPr sz="1400" spc="-5" dirty="0" smtClean="0">
                <a:latin typeface="Consolas"/>
                <a:cs typeface="Consolas"/>
              </a:rPr>
              <a:t>cou</a:t>
            </a:r>
            <a:r>
              <a:rPr sz="1400" spc="-10" dirty="0" smtClean="0">
                <a:latin typeface="Consolas"/>
                <a:cs typeface="Consolas"/>
              </a:rPr>
              <a:t>t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an</a:t>
            </a:r>
            <a:r>
              <a:rPr sz="1400" spc="-10" dirty="0" smtClean="0">
                <a:latin typeface="Consolas"/>
                <a:cs typeface="Consolas"/>
              </a:rPr>
              <a:t>s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&lt;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endl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ts val="161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+mn-ea"/>
                <a:cs typeface="Microsoft JhengHei"/>
              </a:rPr>
              <a:t>小提示</a:t>
            </a:r>
            <a:endParaRPr sz="2950" b="1">
              <a:latin typeface="+mn-ea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375920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一般用两种办法证明贪心成立。</a:t>
            </a:r>
            <a:endParaRPr sz="2100" b="1" dirty="0">
              <a:latin typeface="+mn-ea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4112" y="4845510"/>
            <a:ext cx="2903639" cy="1206735"/>
          </a:xfrm>
          <a:custGeom>
            <a:avLst/>
            <a:gdLst/>
            <a:ahLst/>
            <a:cxnLst/>
            <a:rect l="l" t="t" r="r" b="b"/>
            <a:pathLst>
              <a:path w="2903639" h="1206735">
                <a:moveTo>
                  <a:pt x="0" y="0"/>
                </a:moveTo>
                <a:lnTo>
                  <a:pt x="518853" y="308391"/>
                </a:lnTo>
                <a:lnTo>
                  <a:pt x="181691" y="308715"/>
                </a:lnTo>
                <a:lnTo>
                  <a:pt x="167257" y="310363"/>
                </a:lnTo>
                <a:lnTo>
                  <a:pt x="126916" y="323056"/>
                </a:lnTo>
                <a:lnTo>
                  <a:pt x="92413" y="345974"/>
                </a:lnTo>
                <a:lnTo>
                  <a:pt x="65545" y="377320"/>
                </a:lnTo>
                <a:lnTo>
                  <a:pt x="48107" y="415300"/>
                </a:lnTo>
                <a:lnTo>
                  <a:pt x="41896" y="458116"/>
                </a:lnTo>
                <a:lnTo>
                  <a:pt x="41896" y="682701"/>
                </a:lnTo>
                <a:lnTo>
                  <a:pt x="42220" y="1066940"/>
                </a:lnTo>
                <a:lnTo>
                  <a:pt x="51105" y="1108828"/>
                </a:lnTo>
                <a:lnTo>
                  <a:pt x="70814" y="1145476"/>
                </a:lnTo>
                <a:lnTo>
                  <a:pt x="99550" y="1175089"/>
                </a:lnTo>
                <a:lnTo>
                  <a:pt x="135518" y="1195870"/>
                </a:lnTo>
                <a:lnTo>
                  <a:pt x="176922" y="1206023"/>
                </a:lnTo>
                <a:lnTo>
                  <a:pt x="191621" y="1206735"/>
                </a:lnTo>
                <a:lnTo>
                  <a:pt x="1234288" y="1206735"/>
                </a:lnTo>
                <a:lnTo>
                  <a:pt x="2763843" y="1206411"/>
                </a:lnTo>
                <a:lnTo>
                  <a:pt x="2805731" y="1197526"/>
                </a:lnTo>
                <a:lnTo>
                  <a:pt x="2842380" y="1177817"/>
                </a:lnTo>
                <a:lnTo>
                  <a:pt x="2871992" y="1149081"/>
                </a:lnTo>
                <a:lnTo>
                  <a:pt x="2892773" y="1113113"/>
                </a:lnTo>
                <a:lnTo>
                  <a:pt x="2902926" y="1071709"/>
                </a:lnTo>
                <a:lnTo>
                  <a:pt x="2903639" y="1057010"/>
                </a:lnTo>
                <a:lnTo>
                  <a:pt x="2903639" y="458116"/>
                </a:lnTo>
                <a:lnTo>
                  <a:pt x="2898682" y="419768"/>
                </a:lnTo>
                <a:lnTo>
                  <a:pt x="2882382" y="381173"/>
                </a:lnTo>
                <a:lnTo>
                  <a:pt x="2856455" y="349016"/>
                </a:lnTo>
                <a:lnTo>
                  <a:pt x="2822698" y="325092"/>
                </a:lnTo>
                <a:lnTo>
                  <a:pt x="2782907" y="311196"/>
                </a:lnTo>
                <a:lnTo>
                  <a:pt x="2753913" y="308391"/>
                </a:lnTo>
                <a:lnTo>
                  <a:pt x="1234288" y="308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4112" y="4845510"/>
            <a:ext cx="2903638" cy="1206736"/>
          </a:xfrm>
          <a:custGeom>
            <a:avLst/>
            <a:gdLst/>
            <a:ahLst/>
            <a:cxnLst/>
            <a:rect l="l" t="t" r="r" b="b"/>
            <a:pathLst>
              <a:path w="2903638" h="1206736">
                <a:moveTo>
                  <a:pt x="41896" y="458118"/>
                </a:moveTo>
                <a:lnTo>
                  <a:pt x="48108" y="415301"/>
                </a:lnTo>
                <a:lnTo>
                  <a:pt x="65545" y="377321"/>
                </a:lnTo>
                <a:lnTo>
                  <a:pt x="92414" y="345974"/>
                </a:lnTo>
                <a:lnTo>
                  <a:pt x="126916" y="323057"/>
                </a:lnTo>
                <a:lnTo>
                  <a:pt x="167257" y="310364"/>
                </a:lnTo>
                <a:lnTo>
                  <a:pt x="518853" y="308392"/>
                </a:lnTo>
                <a:lnTo>
                  <a:pt x="0" y="0"/>
                </a:lnTo>
                <a:lnTo>
                  <a:pt x="1234289" y="308392"/>
                </a:lnTo>
                <a:lnTo>
                  <a:pt x="2753913" y="308392"/>
                </a:lnTo>
                <a:lnTo>
                  <a:pt x="2768612" y="309104"/>
                </a:lnTo>
                <a:lnTo>
                  <a:pt x="2810016" y="319258"/>
                </a:lnTo>
                <a:lnTo>
                  <a:pt x="2845984" y="340039"/>
                </a:lnTo>
                <a:lnTo>
                  <a:pt x="2874720" y="369651"/>
                </a:lnTo>
                <a:lnTo>
                  <a:pt x="2894429" y="406300"/>
                </a:lnTo>
                <a:lnTo>
                  <a:pt x="2903314" y="448188"/>
                </a:lnTo>
                <a:lnTo>
                  <a:pt x="2903638" y="458118"/>
                </a:lnTo>
                <a:lnTo>
                  <a:pt x="2903638" y="682701"/>
                </a:lnTo>
                <a:lnTo>
                  <a:pt x="2903638" y="1057011"/>
                </a:lnTo>
                <a:lnTo>
                  <a:pt x="2902926" y="1071709"/>
                </a:lnTo>
                <a:lnTo>
                  <a:pt x="2892772" y="1113114"/>
                </a:lnTo>
                <a:lnTo>
                  <a:pt x="2871992" y="1149082"/>
                </a:lnTo>
                <a:lnTo>
                  <a:pt x="2842379" y="1177818"/>
                </a:lnTo>
                <a:lnTo>
                  <a:pt x="2805731" y="1197527"/>
                </a:lnTo>
                <a:lnTo>
                  <a:pt x="2763842" y="1206412"/>
                </a:lnTo>
                <a:lnTo>
                  <a:pt x="1234289" y="1206736"/>
                </a:lnTo>
                <a:lnTo>
                  <a:pt x="518853" y="1206736"/>
                </a:lnTo>
                <a:lnTo>
                  <a:pt x="191621" y="1206736"/>
                </a:lnTo>
                <a:lnTo>
                  <a:pt x="176922" y="1206024"/>
                </a:lnTo>
                <a:lnTo>
                  <a:pt x="135518" y="1195870"/>
                </a:lnTo>
                <a:lnTo>
                  <a:pt x="99550" y="1175089"/>
                </a:lnTo>
                <a:lnTo>
                  <a:pt x="70814" y="1145477"/>
                </a:lnTo>
                <a:lnTo>
                  <a:pt x="51105" y="1108829"/>
                </a:lnTo>
                <a:lnTo>
                  <a:pt x="42220" y="1066940"/>
                </a:lnTo>
                <a:lnTo>
                  <a:pt x="41896" y="682701"/>
                </a:lnTo>
                <a:lnTo>
                  <a:pt x="41896" y="458118"/>
                </a:lnTo>
                <a:close/>
              </a:path>
            </a:pathLst>
          </a:custGeom>
          <a:ln w="127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559" y="2233167"/>
            <a:ext cx="7493000" cy="3622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反证法：</a:t>
            </a: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假设所选方案非贪心算法所要求的方案，只需要证明将 需要贪心的方案替换掉所选方案，结果会更好（至少不会更差）</a:t>
            </a:r>
            <a:endParaRPr sz="2100" b="1">
              <a:latin typeface="+mn-ea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96"/>
              </a:spcBef>
            </a:pPr>
            <a:endParaRPr sz="1100" b="1">
              <a:latin typeface="+mn-ea"/>
            </a:endParaRPr>
          </a:p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数学归纳法：</a:t>
            </a: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每一步的选择都是到当前为止的最优解，一直到最 后一步就成为了全局的最优解。</a:t>
            </a:r>
            <a:endParaRPr sz="2100" b="1">
              <a:latin typeface="+mn-ea"/>
              <a:cs typeface="Microsoft JhengHei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 b="1">
              <a:latin typeface="+mn-ea"/>
            </a:endParaRPr>
          </a:p>
          <a:p>
            <a:pPr>
              <a:lnSpc>
                <a:spcPts val="1000"/>
              </a:lnSpc>
            </a:pPr>
            <a:endParaRPr sz="1000" b="1">
              <a:latin typeface="+mn-ea"/>
            </a:endParaRPr>
          </a:p>
          <a:p>
            <a:pPr>
              <a:lnSpc>
                <a:spcPts val="1000"/>
              </a:lnSpc>
            </a:pPr>
            <a:endParaRPr sz="1000" b="1">
              <a:latin typeface="+mn-ea"/>
            </a:endParaRPr>
          </a:p>
          <a:p>
            <a:pPr>
              <a:lnSpc>
                <a:spcPts val="1000"/>
              </a:lnSpc>
            </a:pPr>
            <a:endParaRPr sz="1000" b="1">
              <a:latin typeface="+mn-ea"/>
            </a:endParaRPr>
          </a:p>
          <a:p>
            <a:pPr>
              <a:lnSpc>
                <a:spcPts val="1000"/>
              </a:lnSpc>
            </a:pPr>
            <a:endParaRPr sz="1000" b="1">
              <a:latin typeface="+mn-ea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可以大胆</a:t>
            </a: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猜想</a:t>
            </a: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贪心策略，但要保证正确性（最好能严格</a:t>
            </a: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证明</a:t>
            </a: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）</a:t>
            </a:r>
            <a:endParaRPr sz="2100" b="1">
              <a:latin typeface="+mn-ea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 b="1">
              <a:latin typeface="+mn-ea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推翻贪心：只需要找到一个</a:t>
            </a: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反例</a:t>
            </a: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！</a:t>
            </a:r>
            <a:endParaRPr sz="2100" b="1">
              <a:latin typeface="+mn-ea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b="1">
              <a:latin typeface="+mn-ea"/>
            </a:endParaRPr>
          </a:p>
          <a:p>
            <a:pPr>
              <a:lnSpc>
                <a:spcPts val="1100"/>
              </a:lnSpc>
              <a:spcBef>
                <a:spcPts val="95"/>
              </a:spcBef>
            </a:pPr>
            <a:endParaRPr sz="1100" b="1">
              <a:latin typeface="+mn-ea"/>
            </a:endParaRPr>
          </a:p>
          <a:p>
            <a:pPr marL="4526280">
              <a:lnSpc>
                <a:spcPct val="100000"/>
              </a:lnSpc>
            </a:pP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大胆假设，小心求证</a:t>
            </a:r>
            <a:endParaRPr sz="1800" b="1">
              <a:latin typeface="+mn-ea"/>
              <a:cs typeface="Microsoft JhengHei"/>
            </a:endParaRPr>
          </a:p>
          <a:p>
            <a:pPr marL="4526280">
              <a:lnSpc>
                <a:spcPct val="100000"/>
              </a:lnSpc>
              <a:spcBef>
                <a:spcPts val="40"/>
              </a:spcBef>
            </a:pPr>
            <a:r>
              <a:rPr sz="1400" b="1" strike="sngStrike" dirty="0" smtClean="0">
                <a:solidFill>
                  <a:srgbClr val="2E75B6"/>
                </a:solidFill>
                <a:latin typeface="+mn-ea"/>
                <a:cs typeface="Microsoft JhengHei"/>
              </a:rPr>
              <a:t>实在没办法的话，也可不用求证</a:t>
            </a:r>
            <a:endParaRPr sz="1400" b="1">
              <a:latin typeface="+mn-ea"/>
              <a:cs typeface="Microsoft JhengHei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767" y="3506459"/>
            <a:ext cx="2597150" cy="621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3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哈夫曼编码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67" y="4477511"/>
            <a:ext cx="5740400" cy="280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哈夫曼编码是一种重要的贪心思想，而且也相当的有用。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2184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课本</a:t>
            </a:r>
            <a:r>
              <a:rPr sz="1800" spc="3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800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1800" spc="-9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1800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69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672426"/>
            <a:ext cx="5892800" cy="18535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9311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分卷子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73"/>
              </a:spcBef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分卷子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将一摞试卷按照等级分类。各个等级对应的成绩：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3888232"/>
            <a:ext cx="8208010" cy="1481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每次分卷子，只能将一摞卷子分为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两堆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，其中一堆包含了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所有某 些等级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的卷子，另一堆包含所有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另一些等级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的卷子。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分好的卷子还能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继续再分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，直到分成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堆为止。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已知各等级卷子的数量，请设计方案使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分类比较次数总和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3563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563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169" y="2880359"/>
            <a:ext cx="127190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1800" b="1" spc="-11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09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9987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9987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6875" y="2880359"/>
            <a:ext cx="108902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800" b="1" spc="-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lnSpc>
                <a:spcPts val="209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70分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1775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1775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7706" y="2880359"/>
            <a:ext cx="115125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1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09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8198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8198" y="2741178"/>
            <a:ext cx="1502801" cy="849649"/>
          </a:xfrm>
          <a:custGeom>
            <a:avLst/>
            <a:gdLst/>
            <a:ahLst/>
            <a:cxnLst/>
            <a:rect l="l" t="t" r="r" b="b"/>
            <a:pathLst>
              <a:path w="1502801" h="849649">
                <a:moveTo>
                  <a:pt x="0" y="0"/>
                </a:moveTo>
                <a:lnTo>
                  <a:pt x="1502801" y="0"/>
                </a:lnTo>
                <a:lnTo>
                  <a:pt x="1502801" y="849649"/>
                </a:lnTo>
                <a:lnTo>
                  <a:pt x="0" y="8496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4455" y="2880359"/>
            <a:ext cx="1030605" cy="557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1800" b="1" spc="-12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09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sz="1800" b="1" spc="3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本章知识导图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113" y="2448473"/>
            <a:ext cx="6011773" cy="2589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350" y="2443711"/>
            <a:ext cx="6021299" cy="2598971"/>
          </a:xfrm>
          <a:custGeom>
            <a:avLst/>
            <a:gdLst/>
            <a:ahLst/>
            <a:cxnLst/>
            <a:rect l="l" t="t" r="r" b="b"/>
            <a:pathLst>
              <a:path w="6021299" h="2598971">
                <a:moveTo>
                  <a:pt x="0" y="0"/>
                </a:moveTo>
                <a:lnTo>
                  <a:pt x="6021299" y="0"/>
                </a:lnTo>
                <a:lnTo>
                  <a:pt x="6021299" y="2598971"/>
                </a:lnTo>
                <a:lnTo>
                  <a:pt x="0" y="259897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559" y="672426"/>
            <a:ext cx="7842250" cy="1417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9855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分卷子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3"/>
              </a:spcBef>
            </a:pPr>
            <a:endParaRPr sz="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A、</a:t>
            </a:r>
            <a:r>
              <a:rPr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B、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人，观察下面两个例子：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3411" y="2428453"/>
            <a:ext cx="2287151" cy="1469390"/>
          </a:xfrm>
          <a:custGeom>
            <a:avLst/>
            <a:gdLst/>
            <a:ahLst/>
            <a:cxnLst/>
            <a:rect l="l" t="t" r="r" b="b"/>
            <a:pathLst>
              <a:path w="2287151" h="1469390">
                <a:moveTo>
                  <a:pt x="2100045" y="346776"/>
                </a:moveTo>
                <a:lnTo>
                  <a:pt x="187107" y="346776"/>
                </a:lnTo>
                <a:lnTo>
                  <a:pt x="171762" y="347396"/>
                </a:lnTo>
                <a:lnTo>
                  <a:pt x="127967" y="356314"/>
                </a:lnTo>
                <a:lnTo>
                  <a:pt x="88547" y="374808"/>
                </a:lnTo>
                <a:lnTo>
                  <a:pt x="54802" y="401578"/>
                </a:lnTo>
                <a:lnTo>
                  <a:pt x="28032" y="435322"/>
                </a:lnTo>
                <a:lnTo>
                  <a:pt x="9538" y="474742"/>
                </a:lnTo>
                <a:lnTo>
                  <a:pt x="620" y="518536"/>
                </a:lnTo>
                <a:lnTo>
                  <a:pt x="0" y="1282283"/>
                </a:lnTo>
                <a:lnTo>
                  <a:pt x="620" y="1297629"/>
                </a:lnTo>
                <a:lnTo>
                  <a:pt x="9538" y="1341423"/>
                </a:lnTo>
                <a:lnTo>
                  <a:pt x="28032" y="1380843"/>
                </a:lnTo>
                <a:lnTo>
                  <a:pt x="54802" y="1414587"/>
                </a:lnTo>
                <a:lnTo>
                  <a:pt x="88547" y="1441357"/>
                </a:lnTo>
                <a:lnTo>
                  <a:pt x="127967" y="1459851"/>
                </a:lnTo>
                <a:lnTo>
                  <a:pt x="171762" y="1468769"/>
                </a:lnTo>
                <a:lnTo>
                  <a:pt x="187107" y="1469390"/>
                </a:lnTo>
                <a:lnTo>
                  <a:pt x="2100045" y="1469390"/>
                </a:lnTo>
                <a:lnTo>
                  <a:pt x="2145009" y="1463952"/>
                </a:lnTo>
                <a:lnTo>
                  <a:pt x="2186031" y="1448505"/>
                </a:lnTo>
                <a:lnTo>
                  <a:pt x="2221812" y="1424350"/>
                </a:lnTo>
                <a:lnTo>
                  <a:pt x="2251051" y="1392786"/>
                </a:lnTo>
                <a:lnTo>
                  <a:pt x="2272448" y="1355113"/>
                </a:lnTo>
                <a:lnTo>
                  <a:pt x="2284702" y="1312633"/>
                </a:lnTo>
                <a:lnTo>
                  <a:pt x="2287151" y="1282283"/>
                </a:lnTo>
                <a:lnTo>
                  <a:pt x="2287151" y="533877"/>
                </a:lnTo>
                <a:lnTo>
                  <a:pt x="2281714" y="488918"/>
                </a:lnTo>
                <a:lnTo>
                  <a:pt x="2266267" y="447896"/>
                </a:lnTo>
                <a:lnTo>
                  <a:pt x="2242111" y="412115"/>
                </a:lnTo>
                <a:lnTo>
                  <a:pt x="2210548" y="382876"/>
                </a:lnTo>
                <a:lnTo>
                  <a:pt x="2172875" y="361479"/>
                </a:lnTo>
                <a:lnTo>
                  <a:pt x="2130394" y="349224"/>
                </a:lnTo>
                <a:lnTo>
                  <a:pt x="2100045" y="346776"/>
                </a:lnTo>
                <a:close/>
              </a:path>
              <a:path w="2287151" h="1469390">
                <a:moveTo>
                  <a:pt x="134392" y="0"/>
                </a:moveTo>
                <a:lnTo>
                  <a:pt x="381193" y="346776"/>
                </a:lnTo>
                <a:lnTo>
                  <a:pt x="952980" y="346776"/>
                </a:lnTo>
                <a:lnTo>
                  <a:pt x="134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3411" y="2428454"/>
            <a:ext cx="2287152" cy="1469390"/>
          </a:xfrm>
          <a:custGeom>
            <a:avLst/>
            <a:gdLst/>
            <a:ahLst/>
            <a:cxnLst/>
            <a:rect l="l" t="t" r="r" b="b"/>
            <a:pathLst>
              <a:path w="2287152" h="1469390">
                <a:moveTo>
                  <a:pt x="0" y="533882"/>
                </a:moveTo>
                <a:lnTo>
                  <a:pt x="5437" y="488918"/>
                </a:lnTo>
                <a:lnTo>
                  <a:pt x="20884" y="447895"/>
                </a:lnTo>
                <a:lnTo>
                  <a:pt x="45039" y="412115"/>
                </a:lnTo>
                <a:lnTo>
                  <a:pt x="76603" y="382876"/>
                </a:lnTo>
                <a:lnTo>
                  <a:pt x="114276" y="361479"/>
                </a:lnTo>
                <a:lnTo>
                  <a:pt x="156757" y="349224"/>
                </a:lnTo>
                <a:lnTo>
                  <a:pt x="187106" y="346775"/>
                </a:lnTo>
                <a:lnTo>
                  <a:pt x="381192" y="346775"/>
                </a:lnTo>
                <a:lnTo>
                  <a:pt x="134392" y="0"/>
                </a:lnTo>
                <a:lnTo>
                  <a:pt x="952980" y="346775"/>
                </a:lnTo>
                <a:lnTo>
                  <a:pt x="2100045" y="346775"/>
                </a:lnTo>
                <a:lnTo>
                  <a:pt x="2115390" y="347395"/>
                </a:lnTo>
                <a:lnTo>
                  <a:pt x="2159185" y="356314"/>
                </a:lnTo>
                <a:lnTo>
                  <a:pt x="2198604" y="374808"/>
                </a:lnTo>
                <a:lnTo>
                  <a:pt x="2232349" y="401577"/>
                </a:lnTo>
                <a:lnTo>
                  <a:pt x="2259119" y="435322"/>
                </a:lnTo>
                <a:lnTo>
                  <a:pt x="2277613" y="474742"/>
                </a:lnTo>
                <a:lnTo>
                  <a:pt x="2286531" y="518536"/>
                </a:lnTo>
                <a:lnTo>
                  <a:pt x="2287152" y="533882"/>
                </a:lnTo>
                <a:lnTo>
                  <a:pt x="2287152" y="814531"/>
                </a:lnTo>
                <a:lnTo>
                  <a:pt x="2287152" y="1282283"/>
                </a:lnTo>
                <a:lnTo>
                  <a:pt x="2286531" y="1297628"/>
                </a:lnTo>
                <a:lnTo>
                  <a:pt x="2277613" y="1341423"/>
                </a:lnTo>
                <a:lnTo>
                  <a:pt x="2259119" y="1380843"/>
                </a:lnTo>
                <a:lnTo>
                  <a:pt x="2232349" y="1414587"/>
                </a:lnTo>
                <a:lnTo>
                  <a:pt x="2198604" y="1441357"/>
                </a:lnTo>
                <a:lnTo>
                  <a:pt x="2159185" y="1459851"/>
                </a:lnTo>
                <a:lnTo>
                  <a:pt x="2115390" y="1468770"/>
                </a:lnTo>
                <a:lnTo>
                  <a:pt x="2100045" y="1469390"/>
                </a:lnTo>
                <a:lnTo>
                  <a:pt x="952980" y="1469390"/>
                </a:lnTo>
                <a:lnTo>
                  <a:pt x="381192" y="1469390"/>
                </a:lnTo>
                <a:lnTo>
                  <a:pt x="187106" y="1469390"/>
                </a:lnTo>
                <a:lnTo>
                  <a:pt x="171761" y="1468770"/>
                </a:lnTo>
                <a:lnTo>
                  <a:pt x="127966" y="1459851"/>
                </a:lnTo>
                <a:lnTo>
                  <a:pt x="88546" y="1441357"/>
                </a:lnTo>
                <a:lnTo>
                  <a:pt x="54802" y="1414587"/>
                </a:lnTo>
                <a:lnTo>
                  <a:pt x="28032" y="1380843"/>
                </a:lnTo>
                <a:lnTo>
                  <a:pt x="9538" y="1341423"/>
                </a:lnTo>
                <a:lnTo>
                  <a:pt x="620" y="1297628"/>
                </a:lnTo>
                <a:lnTo>
                  <a:pt x="0" y="1282283"/>
                </a:lnTo>
                <a:lnTo>
                  <a:pt x="0" y="814531"/>
                </a:lnTo>
                <a:lnTo>
                  <a:pt x="0" y="533877"/>
                </a:lnTo>
                <a:close/>
              </a:path>
            </a:pathLst>
          </a:custGeom>
          <a:ln w="127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950" y="3048000"/>
            <a:ext cx="7525041" cy="3581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94605" marR="330835" algn="just">
              <a:lnSpc>
                <a:spcPct val="100000"/>
              </a:lnSpc>
            </a:pPr>
            <a:r>
              <a:rPr sz="18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比较次数的总和还 能因为不同的分类 方法而不一样？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第一种分法：</a:t>
            </a:r>
            <a:r>
              <a:rPr sz="21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次，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各分了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次， 一共分卷次数是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第二种分法：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每种卷子都分了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次，一共分卷次数是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显然第二种方式次数要少一些。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1723" y="2283871"/>
            <a:ext cx="4324864" cy="1718409"/>
          </a:xfrm>
          <a:custGeom>
            <a:avLst/>
            <a:gdLst/>
            <a:ahLst/>
            <a:cxnLst/>
            <a:rect l="l" t="t" r="r" b="b"/>
            <a:pathLst>
              <a:path w="4324864" h="1718409">
                <a:moveTo>
                  <a:pt x="0" y="0"/>
                </a:moveTo>
                <a:lnTo>
                  <a:pt x="4324864" y="0"/>
                </a:lnTo>
                <a:lnTo>
                  <a:pt x="4324864" y="1718409"/>
                </a:lnTo>
                <a:lnTo>
                  <a:pt x="0" y="17184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1723" y="2283871"/>
            <a:ext cx="4324864" cy="1718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961" y="2279108"/>
            <a:ext cx="4334390" cy="1727934"/>
          </a:xfrm>
          <a:custGeom>
            <a:avLst/>
            <a:gdLst/>
            <a:ahLst/>
            <a:cxnLst/>
            <a:rect l="l" t="t" r="r" b="b"/>
            <a:pathLst>
              <a:path w="4334390" h="1727934">
                <a:moveTo>
                  <a:pt x="0" y="0"/>
                </a:moveTo>
                <a:lnTo>
                  <a:pt x="4334390" y="0"/>
                </a:lnTo>
                <a:lnTo>
                  <a:pt x="4334390" y="1727934"/>
                </a:lnTo>
                <a:lnTo>
                  <a:pt x="0" y="17279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6383" y="672426"/>
            <a:ext cx="1168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分卷子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大胆假设！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8200" y="5317637"/>
            <a:ext cx="5486400" cy="1125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736" y="2184042"/>
            <a:ext cx="7513955" cy="4164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最开始分出最多的等级卷子，然后分出第二多的</a:t>
            </a:r>
            <a:r>
              <a:rPr sz="2100" b="1" spc="-1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直到分完。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660" y="2662013"/>
            <a:ext cx="209384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100" b="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不对！有反例！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983" y="3299286"/>
            <a:ext cx="732201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尝试逆向思维？ 假设已按等级分成 </a:t>
            </a:r>
            <a:r>
              <a:rPr lang="en-US" altLang="zh-CN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堆卷子</a:t>
            </a:r>
          </a:p>
          <a:p>
            <a:pPr marL="12700"/>
            <a:endParaRPr lang="zh-CN" altLang="en-US" sz="2100" b="1" dirty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先在这 </a:t>
            </a:r>
            <a:r>
              <a:rPr lang="en-US" altLang="zh-CN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堆卷子找到数量最少的 </a:t>
            </a:r>
            <a:r>
              <a:rPr lang="en-US" altLang="zh-CN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堆卷子合并为新的一堆。</a:t>
            </a:r>
          </a:p>
          <a:p>
            <a:pPr marL="12700"/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然后剩下三堆卷子中再找出最少的 </a:t>
            </a:r>
            <a:r>
              <a:rPr lang="en-US" altLang="zh-CN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堆的卷子合并成一堆新的。 最后把这两堆卷子合并成一堆。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57158" y="1142984"/>
            <a:ext cx="7572428" cy="422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性质：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空二叉树上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叶结点数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等于双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分支结点数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加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1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。即：</a:t>
            </a:r>
            <a:r>
              <a:rPr kumimoji="1"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0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=</a:t>
            </a:r>
            <a:r>
              <a:rPr kumimoji="1"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n</a:t>
            </a:r>
            <a:r>
              <a:rPr kumimoji="1"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2</a:t>
            </a:r>
            <a:r>
              <a:rPr kumimoji="1" lang="en-US" altLang="zh-CN" b="1" dirty="0" err="1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+1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。</a:t>
            </a:r>
            <a:endParaRPr kumimoji="1" lang="en-US" altLang="zh-CN" b="1" dirty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1683" name="Text Box 3" descr="纸莎草纸"/>
          <p:cNvSpPr txBox="1">
            <a:spLocks noChangeArrowheads="1"/>
          </p:cNvSpPr>
          <p:nvPr/>
        </p:nvSpPr>
        <p:spPr bwMode="auto">
          <a:xfrm>
            <a:off x="285720" y="357166"/>
            <a:ext cx="364333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二叉树</a:t>
            </a:r>
            <a:r>
              <a:rPr kumimoji="1" lang="zh-CN" altLang="en-US" sz="24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性质</a:t>
            </a:r>
            <a:endParaRPr lang="zh-CN" altLang="en-US" sz="2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2786058"/>
            <a:ext cx="3500462" cy="2143140"/>
            <a:chOff x="714348" y="2786058"/>
            <a:chExt cx="3500462" cy="2143140"/>
          </a:xfrm>
        </p:grpSpPr>
        <p:sp>
          <p:nvSpPr>
            <p:cNvPr id="5" name="椭圆 4"/>
            <p:cNvSpPr/>
            <p:nvPr/>
          </p:nvSpPr>
          <p:spPr>
            <a:xfrm>
              <a:off x="2214546" y="27860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14918" y="4537842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14348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11" idx="5"/>
              <a:endCxn id="9" idx="1"/>
            </p:cNvCxnSpPr>
            <p:nvPr/>
          </p:nvCxnSpPr>
          <p:spPr>
            <a:xfrm rot="16200000" flipH="1">
              <a:off x="997185" y="4224808"/>
              <a:ext cx="394166" cy="3465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55540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38156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11" idx="7"/>
            </p:cNvCxnSpPr>
            <p:nvPr/>
          </p:nvCxnSpPr>
          <p:spPr>
            <a:xfrm rot="5400000">
              <a:off x="105846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H="1">
              <a:off x="3504235" y="3466131"/>
              <a:ext cx="345471" cy="51453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398117" y="3866946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335" y="3251958"/>
              <a:ext cx="359270" cy="3913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b="1" i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3"/>
              <a:endCxn id="27" idx="7"/>
            </p:cNvCxnSpPr>
            <p:nvPr/>
          </p:nvCxnSpPr>
          <p:spPr>
            <a:xfrm rot="5400000">
              <a:off x="2742233" y="3548543"/>
              <a:ext cx="338258" cy="4131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5" idx="2"/>
              <a:endCxn id="23" idx="7"/>
            </p:cNvCxnSpPr>
            <p:nvPr/>
          </p:nvCxnSpPr>
          <p:spPr>
            <a:xfrm rot="10800000" flipV="1">
              <a:off x="1688222" y="2981735"/>
              <a:ext cx="526325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6"/>
              <a:endCxn id="31" idx="1"/>
            </p:cNvCxnSpPr>
            <p:nvPr/>
          </p:nvCxnSpPr>
          <p:spPr>
            <a:xfrm>
              <a:off x="2573816" y="2981736"/>
              <a:ext cx="544133" cy="32753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>
            <a:endCxn id="5" idx="7"/>
          </p:cNvCxnSpPr>
          <p:nvPr/>
        </p:nvCxnSpPr>
        <p:spPr>
          <a:xfrm rot="5400000">
            <a:off x="2482094" y="2610852"/>
            <a:ext cx="271627" cy="193410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000628" y="2000240"/>
            <a:ext cx="178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支数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分支数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en-US" altLang="zh-CN" b="1" baseline="-25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327398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度之和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r>
              <a:rPr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b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+2</a:t>
            </a:r>
            <a:r>
              <a:rPr lang="en-US" altLang="zh-CN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en-US" altLang="zh-CN" b="1" baseline="-25000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b="1" baseline="-25000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664768" y="4643446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4171898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r>
              <a:rPr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+2</a:t>
            </a:r>
            <a:r>
              <a:rPr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4846" y="507207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="1" baseline="-25000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643570" y="3714752"/>
            <a:ext cx="171451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4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42910" y="2643182"/>
            <a:ext cx="7948642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带权值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叶结点，那么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叶结点的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相应结点权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和，叫做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zh-CN" altLang="en-US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571472" y="1643050"/>
            <a:ext cx="2476528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哈夫曼</a:t>
            </a:r>
            <a:r>
              <a:rPr kumimoji="1" lang="zh-CN" altLang="en-US" sz="2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树的定义</a:t>
            </a: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530" y="3857635"/>
            <a:ext cx="167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2643174" y="428604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哈夫曼</a:t>
            </a:r>
            <a:r>
              <a:rPr kumimoji="1" lang="zh-CN" alt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765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071679"/>
            <a:ext cx="4429156" cy="1907930"/>
            <a:chOff x="2357422" y="2071679"/>
            <a:chExt cx="4429156" cy="1907930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WPL = (2+3)×2 + 1×1=11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endCxn id="10" idx="5"/>
            </p:cNvCxnSpPr>
            <p:nvPr/>
          </p:nvCxnSpPr>
          <p:spPr>
            <a:xfrm rot="16200000" flipV="1">
              <a:off x="3284322" y="3141453"/>
              <a:ext cx="716175" cy="430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1" idx="4"/>
            </p:cNvCxnSpPr>
            <p:nvPr/>
          </p:nvCxnSpPr>
          <p:spPr>
            <a:xfrm rot="5400000" flipH="1" flipV="1">
              <a:off x="4049312" y="3280171"/>
              <a:ext cx="623892" cy="207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9" idx="4"/>
            </p:cNvCxnSpPr>
            <p:nvPr/>
          </p:nvCxnSpPr>
          <p:spPr>
            <a:xfrm rot="5400000" flipH="1" flipV="1">
              <a:off x="4589859" y="2839637"/>
              <a:ext cx="157163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7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4675" y="893763"/>
            <a:ext cx="3068631" cy="2463799"/>
            <a:chOff x="574675" y="893763"/>
            <a:chExt cx="3505200" cy="2667000"/>
          </a:xfrm>
        </p:grpSpPr>
        <p:sp>
          <p:nvSpPr>
            <p:cNvPr id="256024" name="Freeform 24"/>
            <p:cNvSpPr>
              <a:spLocks/>
            </p:cNvSpPr>
            <p:nvPr/>
          </p:nvSpPr>
          <p:spPr bwMode="auto">
            <a:xfrm>
              <a:off x="901700" y="1866900"/>
              <a:ext cx="317500" cy="419100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0" y="264"/>
                </a:cxn>
              </a:cxnLst>
              <a:rect l="0" t="0" r="r" b="b"/>
              <a:pathLst>
                <a:path w="200" h="264">
                  <a:moveTo>
                    <a:pt x="200" y="0"/>
                  </a:moveTo>
                  <a:lnTo>
                    <a:pt x="0" y="26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8" name="Freeform 18"/>
            <p:cNvSpPr>
              <a:spLocks/>
            </p:cNvSpPr>
            <p:nvPr/>
          </p:nvSpPr>
          <p:spPr bwMode="auto">
            <a:xfrm>
              <a:off x="1549400" y="1122363"/>
              <a:ext cx="549275" cy="427037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0" y="269"/>
                </a:cxn>
              </a:cxnLst>
              <a:rect l="0" t="0" r="r" b="b"/>
              <a:pathLst>
                <a:path w="346" h="269">
                  <a:moveTo>
                    <a:pt x="346" y="0"/>
                  </a:moveTo>
                  <a:lnTo>
                    <a:pt x="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9" name="Freeform 19"/>
            <p:cNvSpPr>
              <a:spLocks/>
            </p:cNvSpPr>
            <p:nvPr/>
          </p:nvSpPr>
          <p:spPr bwMode="auto">
            <a:xfrm>
              <a:off x="2555875" y="1122363"/>
              <a:ext cx="555625" cy="427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69"/>
                </a:cxn>
              </a:cxnLst>
              <a:rect l="0" t="0" r="r" b="b"/>
              <a:pathLst>
                <a:path w="350" h="269">
                  <a:moveTo>
                    <a:pt x="0" y="0"/>
                  </a:moveTo>
                  <a:lnTo>
                    <a:pt x="350" y="26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20" name="Freeform 20"/>
            <p:cNvSpPr>
              <a:spLocks/>
            </p:cNvSpPr>
            <p:nvPr/>
          </p:nvSpPr>
          <p:spPr bwMode="auto">
            <a:xfrm>
              <a:off x="2708275" y="1854200"/>
              <a:ext cx="339725" cy="41116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0" y="259"/>
                </a:cxn>
              </a:cxnLst>
              <a:rect l="0" t="0" r="r" b="b"/>
              <a:pathLst>
                <a:path w="214" h="259">
                  <a:moveTo>
                    <a:pt x="214" y="0"/>
                  </a:moveTo>
                  <a:lnTo>
                    <a:pt x="0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21" name="Freeform 21"/>
            <p:cNvSpPr>
              <a:spLocks/>
            </p:cNvSpPr>
            <p:nvPr/>
          </p:nvSpPr>
          <p:spPr bwMode="auto">
            <a:xfrm>
              <a:off x="3441700" y="1828800"/>
              <a:ext cx="409575" cy="436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8" y="275"/>
                </a:cxn>
              </a:cxnLst>
              <a:rect l="0" t="0" r="r" b="b"/>
              <a:pathLst>
                <a:path w="258" h="275">
                  <a:moveTo>
                    <a:pt x="0" y="0"/>
                  </a:moveTo>
                  <a:lnTo>
                    <a:pt x="258" y="27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23" name="Freeform 23"/>
            <p:cNvSpPr>
              <a:spLocks/>
            </p:cNvSpPr>
            <p:nvPr/>
          </p:nvSpPr>
          <p:spPr bwMode="auto">
            <a:xfrm>
              <a:off x="2895600" y="2679700"/>
              <a:ext cx="269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267"/>
                </a:cxn>
              </a:cxnLst>
              <a:rect l="0" t="0" r="r" b="b"/>
              <a:pathLst>
                <a:path w="170" h="267">
                  <a:moveTo>
                    <a:pt x="0" y="0"/>
                  </a:moveTo>
                  <a:lnTo>
                    <a:pt x="17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25" name="Freeform 25"/>
            <p:cNvSpPr>
              <a:spLocks/>
            </p:cNvSpPr>
            <p:nvPr/>
          </p:nvSpPr>
          <p:spPr bwMode="auto">
            <a:xfrm>
              <a:off x="1625600" y="1854200"/>
              <a:ext cx="320675" cy="41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259"/>
                </a:cxn>
              </a:cxnLst>
              <a:rect l="0" t="0" r="r" b="b"/>
              <a:pathLst>
                <a:path w="202" h="259">
                  <a:moveTo>
                    <a:pt x="0" y="0"/>
                  </a:moveTo>
                  <a:lnTo>
                    <a:pt x="202" y="25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02" name="Oval 2"/>
            <p:cNvSpPr>
              <a:spLocks noChangeArrowheads="1"/>
            </p:cNvSpPr>
            <p:nvPr/>
          </p:nvSpPr>
          <p:spPr bwMode="auto">
            <a:xfrm>
              <a:off x="11842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03" name="Oval 3"/>
            <p:cNvSpPr>
              <a:spLocks noChangeArrowheads="1"/>
            </p:cNvSpPr>
            <p:nvPr/>
          </p:nvSpPr>
          <p:spPr bwMode="auto">
            <a:xfrm>
              <a:off x="3013075" y="1503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04" name="Oval 4"/>
            <p:cNvSpPr>
              <a:spLocks noChangeArrowheads="1"/>
            </p:cNvSpPr>
            <p:nvPr/>
          </p:nvSpPr>
          <p:spPr bwMode="auto">
            <a:xfrm>
              <a:off x="2098675" y="893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2479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06" name="Oval 6"/>
            <p:cNvSpPr>
              <a:spLocks noChangeArrowheads="1"/>
            </p:cNvSpPr>
            <p:nvPr/>
          </p:nvSpPr>
          <p:spPr bwMode="auto">
            <a:xfrm>
              <a:off x="3622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56007" name="Oval 7"/>
            <p:cNvSpPr>
              <a:spLocks noChangeArrowheads="1"/>
            </p:cNvSpPr>
            <p:nvPr/>
          </p:nvSpPr>
          <p:spPr bwMode="auto">
            <a:xfrm>
              <a:off x="18700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936875" y="3103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09" name="Oval 9"/>
            <p:cNvSpPr>
              <a:spLocks noChangeArrowheads="1"/>
            </p:cNvSpPr>
            <p:nvPr/>
          </p:nvSpPr>
          <p:spPr bwMode="auto">
            <a:xfrm>
              <a:off x="574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17" name="Oval 17"/>
            <p:cNvSpPr>
              <a:spLocks noChangeArrowheads="1"/>
            </p:cNvSpPr>
            <p:nvPr/>
          </p:nvSpPr>
          <p:spPr bwMode="auto">
            <a:xfrm>
              <a:off x="1717675" y="22653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2" name="Freeform 22"/>
            <p:cNvSpPr>
              <a:spLocks/>
            </p:cNvSpPr>
            <p:nvPr/>
          </p:nvSpPr>
          <p:spPr bwMode="auto">
            <a:xfrm>
              <a:off x="2146300" y="2616200"/>
              <a:ext cx="368300" cy="48260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304"/>
                </a:cxn>
              </a:cxnLst>
              <a:rect l="0" t="0" r="r" b="b"/>
              <a:pathLst>
                <a:path w="232" h="304">
                  <a:moveTo>
                    <a:pt x="232" y="0"/>
                  </a:moveTo>
                  <a:lnTo>
                    <a:pt x="0" y="304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86314" y="817563"/>
            <a:ext cx="3571900" cy="2825751"/>
            <a:chOff x="4572000" y="817563"/>
            <a:chExt cx="4405313" cy="3140075"/>
          </a:xfrm>
        </p:grpSpPr>
        <p:sp>
          <p:nvSpPr>
            <p:cNvPr id="256043" name="Freeform 43"/>
            <p:cNvSpPr>
              <a:spLocks/>
            </p:cNvSpPr>
            <p:nvPr/>
          </p:nvSpPr>
          <p:spPr bwMode="auto">
            <a:xfrm>
              <a:off x="6248400" y="2400300"/>
              <a:ext cx="393700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32"/>
                </a:cxn>
              </a:cxnLst>
              <a:rect l="0" t="0" r="r" b="b"/>
              <a:pathLst>
                <a:path w="248" h="232">
                  <a:moveTo>
                    <a:pt x="0" y="0"/>
                  </a:moveTo>
                  <a:lnTo>
                    <a:pt x="248" y="232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41" name="Freeform 41"/>
            <p:cNvSpPr>
              <a:spLocks/>
            </p:cNvSpPr>
            <p:nvPr/>
          </p:nvSpPr>
          <p:spPr bwMode="auto">
            <a:xfrm>
              <a:off x="4838700" y="3103563"/>
              <a:ext cx="346075" cy="401637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253"/>
                </a:cxn>
              </a:cxnLst>
              <a:rect l="0" t="0" r="r" b="b"/>
              <a:pathLst>
                <a:path w="218" h="253">
                  <a:moveTo>
                    <a:pt x="218" y="0"/>
                  </a:moveTo>
                  <a:lnTo>
                    <a:pt x="0" y="253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38" name="Freeform 38"/>
            <p:cNvSpPr>
              <a:spLocks/>
            </p:cNvSpPr>
            <p:nvPr/>
          </p:nvSpPr>
          <p:spPr bwMode="auto">
            <a:xfrm>
              <a:off x="7048500" y="1122363"/>
              <a:ext cx="536575" cy="350837"/>
            </a:xfrm>
            <a:custGeom>
              <a:avLst/>
              <a:gdLst/>
              <a:ahLst/>
              <a:cxnLst>
                <a:cxn ang="0">
                  <a:pos x="338" y="0"/>
                </a:cxn>
                <a:cxn ang="0">
                  <a:pos x="0" y="221"/>
                </a:cxn>
              </a:cxnLst>
              <a:rect l="0" t="0" r="r" b="b"/>
              <a:pathLst>
                <a:path w="338" h="221">
                  <a:moveTo>
                    <a:pt x="338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39" name="Freeform 39"/>
            <p:cNvSpPr>
              <a:spLocks/>
            </p:cNvSpPr>
            <p:nvPr/>
          </p:nvSpPr>
          <p:spPr bwMode="auto">
            <a:xfrm>
              <a:off x="7127875" y="1731963"/>
              <a:ext cx="5175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245"/>
                </a:cxn>
              </a:cxnLst>
              <a:rect l="0" t="0" r="r" b="b"/>
              <a:pathLst>
                <a:path w="326" h="245">
                  <a:moveTo>
                    <a:pt x="0" y="0"/>
                  </a:moveTo>
                  <a:lnTo>
                    <a:pt x="326" y="245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40" name="Freeform 40"/>
            <p:cNvSpPr>
              <a:spLocks/>
            </p:cNvSpPr>
            <p:nvPr/>
          </p:nvSpPr>
          <p:spPr bwMode="auto">
            <a:xfrm>
              <a:off x="6235700" y="1731963"/>
              <a:ext cx="434975" cy="350837"/>
            </a:xfrm>
            <a:custGeom>
              <a:avLst/>
              <a:gdLst/>
              <a:ahLst/>
              <a:cxnLst>
                <a:cxn ang="0">
                  <a:pos x="274" y="0"/>
                </a:cxn>
                <a:cxn ang="0">
                  <a:pos x="0" y="221"/>
                </a:cxn>
              </a:cxnLst>
              <a:rect l="0" t="0" r="r" b="b"/>
              <a:pathLst>
                <a:path w="274" h="221">
                  <a:moveTo>
                    <a:pt x="274" y="0"/>
                  </a:moveTo>
                  <a:lnTo>
                    <a:pt x="0" y="221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42" name="Freeform 42"/>
            <p:cNvSpPr>
              <a:spLocks/>
            </p:cNvSpPr>
            <p:nvPr/>
          </p:nvSpPr>
          <p:spPr bwMode="auto">
            <a:xfrm>
              <a:off x="5588000" y="3060700"/>
              <a:ext cx="396875" cy="423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267"/>
                </a:cxn>
              </a:cxnLst>
              <a:rect l="0" t="0" r="r" b="b"/>
              <a:pathLst>
                <a:path w="250" h="267">
                  <a:moveTo>
                    <a:pt x="0" y="0"/>
                  </a:moveTo>
                  <a:lnTo>
                    <a:pt x="250" y="267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44" name="Freeform 44"/>
            <p:cNvSpPr>
              <a:spLocks/>
            </p:cNvSpPr>
            <p:nvPr/>
          </p:nvSpPr>
          <p:spPr bwMode="auto">
            <a:xfrm>
              <a:off x="5511800" y="2400300"/>
              <a:ext cx="381000" cy="342900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216"/>
                </a:cxn>
              </a:cxnLst>
              <a:rect l="0" t="0" r="r" b="b"/>
              <a:pathLst>
                <a:path w="240" h="216">
                  <a:moveTo>
                    <a:pt x="240" y="0"/>
                  </a:moveTo>
                  <a:lnTo>
                    <a:pt x="0" y="216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37" name="Freeform 37"/>
            <p:cNvSpPr>
              <a:spLocks/>
            </p:cNvSpPr>
            <p:nvPr/>
          </p:nvSpPr>
          <p:spPr bwMode="auto">
            <a:xfrm>
              <a:off x="8042275" y="1122363"/>
              <a:ext cx="555625" cy="36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0" y="229"/>
                </a:cxn>
              </a:cxnLst>
              <a:rect l="0" t="0" r="r" b="b"/>
              <a:pathLst>
                <a:path w="350" h="229">
                  <a:moveTo>
                    <a:pt x="0" y="0"/>
                  </a:moveTo>
                  <a:lnTo>
                    <a:pt x="350" y="229"/>
                  </a:lnTo>
                </a:path>
              </a:pathLst>
            </a:custGeom>
            <a:ln w="28575"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7585075" y="817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6670675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8520113" y="14271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56013" name="Oval 13"/>
            <p:cNvSpPr>
              <a:spLocks noChangeArrowheads="1"/>
            </p:cNvSpPr>
            <p:nvPr/>
          </p:nvSpPr>
          <p:spPr bwMode="auto">
            <a:xfrm>
              <a:off x="58324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4" name="Oval 14"/>
            <p:cNvSpPr>
              <a:spLocks noChangeArrowheads="1"/>
            </p:cNvSpPr>
            <p:nvPr/>
          </p:nvSpPr>
          <p:spPr bwMode="auto">
            <a:xfrm>
              <a:off x="7585075" y="20367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56015" name="Oval 15"/>
            <p:cNvSpPr>
              <a:spLocks noChangeArrowheads="1"/>
            </p:cNvSpPr>
            <p:nvPr/>
          </p:nvSpPr>
          <p:spPr bwMode="auto">
            <a:xfrm>
              <a:off x="5146675" y="2722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56016" name="Oval 16"/>
            <p:cNvSpPr>
              <a:spLocks noChangeArrowheads="1"/>
            </p:cNvSpPr>
            <p:nvPr/>
          </p:nvSpPr>
          <p:spPr bwMode="auto">
            <a:xfrm>
              <a:off x="6594475" y="2708275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56026" name="Oval 26"/>
            <p:cNvSpPr>
              <a:spLocks noChangeArrowheads="1"/>
            </p:cNvSpPr>
            <p:nvPr/>
          </p:nvSpPr>
          <p:spPr bwMode="auto">
            <a:xfrm>
              <a:off x="4572000" y="3500438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56027" name="Oval 27"/>
            <p:cNvSpPr>
              <a:spLocks noChangeArrowheads="1"/>
            </p:cNvSpPr>
            <p:nvPr/>
          </p:nvSpPr>
          <p:spPr bwMode="auto">
            <a:xfrm>
              <a:off x="5770563" y="3484563"/>
              <a:ext cx="457200" cy="4572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b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叶结点构造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7158" y="3643314"/>
            <a:ext cx="3960813" cy="1417748"/>
            <a:chOff x="539749" y="3786190"/>
            <a:chExt cx="3960813" cy="1417748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6740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b="1" baseline="-25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287967" y="3643314"/>
            <a:ext cx="3570313" cy="1423903"/>
            <a:chOff x="5430843" y="3786190"/>
            <a:chExt cx="3570313" cy="1423903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7571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WPL(T</a:t>
              </a:r>
              <a:r>
                <a:rPr kumimoji="1" lang="en-US" altLang="zh-CN" b="1" baseline="-250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75724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具有</a:t>
            </a:r>
            <a:r>
              <a:rPr kumimoji="1" lang="zh-CN" altLang="en-US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b="1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40009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71538" y="2272497"/>
            <a:ext cx="3786214" cy="39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构造哈夫曼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b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1" y="333375"/>
            <a:ext cx="2352649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构造</a:t>
            </a:r>
            <a:r>
              <a:rPr kumimoji="1" lang="zh-CN" altLang="en-US" sz="24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哈夫曼树</a:t>
            </a:r>
            <a:endParaRPr lang="zh-CN" altLang="en-US" sz="2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2915439"/>
            <a:ext cx="5572164" cy="10854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4"/>
              </a:buBlip>
            </a:pPr>
            <a:r>
              <a:rPr kumimoji="1" lang="zh-CN" altLang="en-US" b="1" dirty="0" smtClean="0">
                <a:solidFill>
                  <a:prstClr val="black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权值越大</a:t>
            </a:r>
            <a:r>
              <a:rPr kumimoji="1" lang="zh-CN" altLang="en-US" b="1" smtClean="0">
                <a:solidFill>
                  <a:prstClr val="black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b="1" dirty="0" smtClean="0">
              <a:solidFill>
                <a:prstClr val="black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4"/>
              </a:buBlip>
            </a:pPr>
            <a:r>
              <a:rPr kumimoji="1" lang="zh-CN" altLang="en-US" b="1" dirty="0" smtClean="0">
                <a:solidFill>
                  <a:prstClr val="black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权值越小</a:t>
            </a:r>
            <a:r>
              <a:rPr kumimoji="1" lang="zh-CN" altLang="en-US" b="1" smtClean="0">
                <a:solidFill>
                  <a:prstClr val="black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的叶结点越远离根结点。</a:t>
            </a:r>
            <a:endParaRPr lang="zh-CN" altLang="en-US" b="1" dirty="0">
              <a:solidFill>
                <a:prstClr val="black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142984"/>
            <a:ext cx="1676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3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353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）给定的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个权值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 smtClean="0">
                <a:solidFill>
                  <a:srgbClr val="3333FF"/>
                </a:solidFill>
                <a:latin typeface="宋体" pitchFamily="2" charset="-122"/>
                <a:cs typeface="Consolas" pitchFamily="49" charset="0"/>
              </a:rPr>
              <a:t>…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b="1" i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，构造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棵只有一个叶结点的二叉树，从而得到一个二叉树的集合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F={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dirty="0" smtClean="0">
                <a:solidFill>
                  <a:srgbClr val="3333FF"/>
                </a:solidFill>
                <a:latin typeface="宋体" pitchFamily="2" charset="-122"/>
                <a:cs typeface="Consolas" pitchFamily="49" charset="0"/>
              </a:rPr>
              <a:t>…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en-US" altLang="zh-CN" b="1" i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权值最小和次小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的两棵二叉树作为左、右子树构造一棵新的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二叉树，这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棵新的二叉树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根结点的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权值为其左、右子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树根结点权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值之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）在集合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中删除作为左、右子树的两棵二叉树，并将新建立的二叉树加入到集合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kumimoji="1" lang="en-US" altLang="zh-CN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）、（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）两步，当</a:t>
            </a:r>
            <a:r>
              <a:rPr kumimoji="1" lang="en-US" altLang="zh-CN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中只剩下一棵二叉树时，这棵二叉树便是所要建立的哈夫曼树。</a:t>
            </a:r>
            <a:endParaRPr kumimoji="1" lang="zh-CN" altLang="en-US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5716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构造哈夫曼树的</a:t>
            </a:r>
            <a:r>
              <a:rPr kumimoji="1"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过程</a:t>
            </a:r>
            <a:r>
              <a:rPr kumimoji="1" lang="zh-CN" altLang="en-US" b="1" dirty="0" smtClean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b="1" dirty="0">
              <a:solidFill>
                <a:srgbClr val="3333FF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8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43424"/>
            <a:ext cx="339751" cy="528649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43424"/>
            <a:ext cx="287318" cy="600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593975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595557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kumimoji="1" lang="en-US" altLang="zh-CN" sz="2000" b="1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={ 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0.05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0.29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0.07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0.08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0.14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0.23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0.03</a:t>
            </a:r>
            <a:r>
              <a:rPr kumimoji="1" lang="zh-CN" altLang="en-US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b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143512"/>
            <a:ext cx="438136" cy="584188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143512"/>
            <a:ext cx="401650" cy="609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222559" y="404813"/>
            <a:ext cx="461665" cy="3738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pc="-15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建立哈夫曼树示例</a:t>
            </a:r>
            <a:r>
              <a:rPr lang="zh-CN" altLang="en-US" b="1" spc="-15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b="1" spc="-15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创建完毕</a:t>
            </a:r>
            <a:endParaRPr lang="zh-CN" altLang="en-US" b="1" dirty="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31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1214414" y="1000108"/>
            <a:ext cx="221457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哈夫曼树</a:t>
            </a:r>
            <a:r>
              <a:rPr kumimoji="1" lang="zh-CN" altLang="en-US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的</a:t>
            </a:r>
            <a:r>
              <a:rPr kumimoji="1" lang="zh-CN" altLang="en-US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特点</a:t>
            </a:r>
            <a:endParaRPr kumimoji="1" lang="en-US" altLang="zh-CN" b="1" dirty="0">
              <a:solidFill>
                <a:srgbClr val="3333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66465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0</a:t>
            </a:r>
            <a:r>
              <a:rPr kumimoji="1" lang="zh-CN" altLang="en-US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：因为每次两棵树合并。</a:t>
            </a:r>
            <a:endParaRPr kumimoji="1" lang="en-US" altLang="zh-CN" b="1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 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2000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 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=  2</a:t>
            </a:r>
            <a:r>
              <a:rPr kumimoji="1" lang="en-US" altLang="zh-CN" b="1" i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b="1" baseline="-2500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b="1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037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第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-17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1</a:t>
            </a:r>
            <a:r>
              <a:rPr sz="2950" b="1" spc="-17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2</a:t>
            </a:r>
            <a:r>
              <a:rPr sz="2950" b="1" spc="9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章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贪心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3029241" cy="2216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u="heavy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贪心与证明</a:t>
            </a:r>
            <a:endParaRPr sz="2100" b="1" dirty="0">
              <a:latin typeface="Microsoft JhengHei"/>
              <a:cs typeface="Microsoft JhengHei"/>
            </a:endParaRPr>
          </a:p>
          <a:p>
            <a:pPr marL="12700" marR="12700">
              <a:lnSpc>
                <a:spcPct val="293300"/>
              </a:lnSpc>
            </a:pPr>
            <a:r>
              <a:rPr sz="2100" b="1" u="heavy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哈夫曼编码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endParaRPr lang="en-US" sz="2100" b="1" dirty="0" smtClean="0">
              <a:solidFill>
                <a:srgbClr val="2E75B6"/>
              </a:solidFill>
              <a:latin typeface="Microsoft JhengHei"/>
              <a:cs typeface="Microsoft JhengHei"/>
            </a:endParaRPr>
          </a:p>
          <a:p>
            <a:pPr marL="12700" marR="12700">
              <a:lnSpc>
                <a:spcPct val="293300"/>
              </a:lnSpc>
            </a:pPr>
            <a:r>
              <a:rPr sz="2100" b="1" u="heavy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课后实验与习题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28662" y="1500174"/>
            <a:ext cx="76057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规定哈夫曼树中的</a:t>
            </a:r>
            <a:r>
              <a:rPr kumimoji="1" lang="zh-CN" altLang="en-US" b="1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左分支为</a:t>
            </a:r>
            <a:r>
              <a:rPr kumimoji="1" lang="en-US" altLang="zh-CN" b="1" u="sng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b="1" u="sng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b="1" u="sng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kumimoji="1" lang="zh-CN" altLang="en-US" b="1" u="sng" dirty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分支为</a:t>
            </a:r>
            <a:r>
              <a:rPr kumimoji="1" lang="en-US" altLang="zh-CN" b="1" u="sng" dirty="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根结点到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叶结点所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经过的分支对应的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组成的序列便为</a:t>
            </a:r>
            <a:r>
              <a:rPr kumimoji="1" lang="zh-CN" altLang="en-US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该结点对应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字符的编码。这样的编码称为</a:t>
            </a:r>
            <a:r>
              <a:rPr kumimoji="1" lang="zh-CN" altLang="en-US" b="1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哈夫曼编码</a:t>
            </a:r>
            <a:r>
              <a:rPr kumimoji="1"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7" y="571480"/>
            <a:ext cx="2162203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哈夫曼</a:t>
            </a:r>
            <a:r>
              <a:rPr kumimoji="1" lang="zh-CN" altLang="en-US" sz="24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编码</a:t>
            </a:r>
            <a:endParaRPr lang="zh-CN" altLang="en-US" sz="24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29019" y="1898654"/>
            <a:ext cx="2143125" cy="2316164"/>
            <a:chOff x="2125" y="2288"/>
            <a:chExt cx="1350" cy="1459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2755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125" y="3340"/>
              <a:ext cx="135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哈夫曼编码属</a:t>
              </a:r>
              <a:r>
                <a:rPr kumimoji="1" lang="en-US" altLang="zh-CN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1" lang="zh-CN" altLang="en-US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1" lang="en-US" altLang="zh-CN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1" lang="zh-CN" altLang="en-US" b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二进制编码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8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1" y="404813"/>
            <a:ext cx="3157048" cy="2095493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642910" y="2857496"/>
            <a:ext cx="71040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哈夫曼编码</a:t>
            </a:r>
            <a:r>
              <a:rPr lang="zh-CN" altLang="en-US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特点</a:t>
            </a:r>
            <a:r>
              <a:rPr lang="zh-CN" altLang="en-US" b="1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权值越大的字符编码</a:t>
            </a:r>
            <a:r>
              <a:rPr lang="zh-CN" altLang="en-US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越</a:t>
            </a:r>
            <a:r>
              <a:rPr lang="zh-CN" altLang="en-US" b="1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短，反之</a:t>
            </a:r>
            <a:r>
              <a:rPr lang="zh-CN" altLang="en-US" b="1" dirty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越长。</a:t>
            </a:r>
          </a:p>
        </p:txBody>
      </p:sp>
    </p:spTree>
    <p:extLst>
      <p:ext uri="{BB962C8B-B14F-4D97-AF65-F5344CB8AC3E}">
        <p14:creationId xmlns:p14="http://schemas.microsoft.com/office/powerpoint/2010/main" val="35059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kumimoji="1" lang="en-US" altLang="zh-CN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3693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kumimoji="1" lang="en-US" altLang="zh-CN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646331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b="1" dirty="0" smtClean="0">
                <a:solidFill>
                  <a:srgbClr val="3333FF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  <a:endParaRPr lang="en-US" altLang="zh-CN" b="1" dirty="0">
              <a:solidFill>
                <a:srgbClr val="FF0000"/>
              </a:solidFill>
              <a:latin typeface="Consolas" pitchFamily="49" charset="0"/>
              <a:ea typeface="黑体" pitchFamily="2" charset="-122"/>
              <a:cs typeface="Consolas" pitchFamily="49" charset="0"/>
            </a:endParaRP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8952" y="384016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63089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15839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760631" y="773652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8042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34978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75752" y="386080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42364" y="28527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95200" y="1773238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94804" y="1844675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14478" y="2779713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3289" y="768350"/>
            <a:ext cx="311303" cy="3693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03357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产生哈夫曼编码示例</a:t>
            </a:r>
            <a:r>
              <a:rPr lang="zh-CN" altLang="en-US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b="1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277929" y="3856049"/>
            <a:ext cx="577848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05793" y="3852071"/>
            <a:ext cx="579433" cy="4476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0" y="2948000"/>
            <a:ext cx="744552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7" y="2825755"/>
            <a:ext cx="714379" cy="4921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：</a:t>
            </a: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b="1">
              <a:solidFill>
                <a:srgbClr val="FF0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04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28604"/>
            <a:ext cx="8207375" cy="81047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lnSpc>
                <a:spcPts val="28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在一组字符的哈夫曼</a:t>
            </a:r>
            <a:r>
              <a:rPr lang="zh-CN" altLang="en-US" b="1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编码</a:t>
            </a:r>
            <a:r>
              <a:rPr lang="zh-CN" altLang="en-US" b="1" smtClean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中，不可能</a:t>
            </a:r>
            <a:r>
              <a:rPr lang="zh-CN" altLang="en-US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出现一个字符的哈夫曼编码是另一个字符哈夫曼编码的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前缀</a:t>
            </a:r>
            <a:r>
              <a:rPr lang="zh-CN" altLang="en-US" b="1" dirty="0">
                <a:solidFill>
                  <a:prstClr val="whit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112840" y="1585729"/>
            <a:ext cx="467360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例如，有</a:t>
            </a:r>
            <a:r>
              <a:rPr lang="en-US" altLang="zh-CN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个字符的编码如下：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00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b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286116" y="2285992"/>
            <a:ext cx="10795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214414" y="3095602"/>
            <a:ext cx="4572032" cy="1083712"/>
            <a:chOff x="857224" y="3929066"/>
            <a:chExt cx="4572032" cy="1083712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哈夫曼编码也称为</a:t>
              </a:r>
              <a:r>
                <a:rPr lang="zh-CN" altLang="en-US" b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前缀编码</a:t>
              </a:r>
              <a:r>
                <a:rPr lang="zh-CN" altLang="en-US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990600"/>
            <a:ext cx="800889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用于通讯的电文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仅由八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c, d, e, f, g, 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组成，字母在电文中出现的频率分别为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0.07, 0.19, 0.02, 0.06, 0.32, 0.03, 0.21, 0.10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。试为这八个字母设计哈夫曼编码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利用该编码翻译一下电文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aebcddaehgaefa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。规定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：构造哈夫曼树过程中，权值较小的子树安排在左子树上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69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合并果子</a:t>
            </a:r>
            <a:endParaRPr sz="295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508" y="1597456"/>
            <a:ext cx="8023374" cy="3015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1130">
              <a:lnSpc>
                <a:spcPct val="1467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090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提高组）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果园里有很多堆水果，多多决定把所有的果子合成一堆。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每一次合并，多多可以把两堆果子合并到一起，</a:t>
            </a:r>
            <a:r>
              <a:rPr sz="21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消耗的体力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两堆果子的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重量之和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26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02899"/>
              </a:lnSpc>
              <a:tabLst>
                <a:tab pos="5919470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已知果子种类数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𝑛(𝑛≤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sz="2100" b="1" spc="-1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和每种果子数目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250" b="1" spc="135" baseline="-14814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50" b="1" spc="135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lang="en-US" sz="2250" b="1" spc="135" baseline="-14814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135" baseline="-148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104" baseline="-148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请设计出合并的次序方案，使耗费的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总体力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最少。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只需输出这个最小的体力耗费值即可。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075" y="4768670"/>
            <a:ext cx="3614870" cy="584775"/>
          </a:xfrm>
          <a:custGeom>
            <a:avLst/>
            <a:gdLst/>
            <a:ahLst/>
            <a:cxnLst/>
            <a:rect l="l" t="t" r="r" b="b"/>
            <a:pathLst>
              <a:path w="3614870" h="584775">
                <a:moveTo>
                  <a:pt x="0" y="0"/>
                </a:moveTo>
                <a:lnTo>
                  <a:pt x="3614870" y="0"/>
                </a:lnTo>
                <a:lnTo>
                  <a:pt x="3614870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075" y="4768670"/>
            <a:ext cx="3614871" cy="584775"/>
          </a:xfrm>
          <a:custGeom>
            <a:avLst/>
            <a:gdLst/>
            <a:ahLst/>
            <a:cxnLst/>
            <a:rect l="l" t="t" r="r" b="b"/>
            <a:pathLst>
              <a:path w="3614871" h="584775">
                <a:moveTo>
                  <a:pt x="0" y="0"/>
                </a:moveTo>
                <a:lnTo>
                  <a:pt x="3614871" y="0"/>
                </a:lnTo>
                <a:lnTo>
                  <a:pt x="3614871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814" y="4801616"/>
            <a:ext cx="581660" cy="509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895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1 2 9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1195" y="4768670"/>
            <a:ext cx="3477548" cy="338554"/>
          </a:xfrm>
          <a:custGeom>
            <a:avLst/>
            <a:gdLst/>
            <a:ahLst/>
            <a:cxnLst/>
            <a:rect l="l" t="t" r="r" b="b"/>
            <a:pathLst>
              <a:path w="3477548" h="338554">
                <a:moveTo>
                  <a:pt x="0" y="0"/>
                </a:moveTo>
                <a:lnTo>
                  <a:pt x="3477548" y="0"/>
                </a:lnTo>
                <a:lnTo>
                  <a:pt x="3477548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1195" y="4768670"/>
            <a:ext cx="3477549" cy="338554"/>
          </a:xfrm>
          <a:custGeom>
            <a:avLst/>
            <a:gdLst/>
            <a:ahLst/>
            <a:cxnLst/>
            <a:rect l="l" t="t" r="r" b="b"/>
            <a:pathLst>
              <a:path w="3477549" h="338554">
                <a:moveTo>
                  <a:pt x="0" y="0"/>
                </a:moveTo>
                <a:lnTo>
                  <a:pt x="3477549" y="0"/>
                </a:lnTo>
                <a:lnTo>
                  <a:pt x="3477549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934" y="4801616"/>
            <a:ext cx="247650" cy="268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合并果子</a:t>
            </a:r>
            <a:endParaRPr sz="295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601617"/>
            <a:ext cx="7829841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比较上一题，虽然一个分离，一个合并，但使用的模型一样。 所以本题只需要每次将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最小的两个果堆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合并成一个新堆即可。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3484" y="2835045"/>
            <a:ext cx="480410" cy="365357"/>
          </a:xfrm>
          <a:custGeom>
            <a:avLst/>
            <a:gdLst/>
            <a:ahLst/>
            <a:cxnLst/>
            <a:rect l="l" t="t" r="r" b="b"/>
            <a:pathLst>
              <a:path w="480410" h="365357">
                <a:moveTo>
                  <a:pt x="0" y="0"/>
                </a:moveTo>
                <a:lnTo>
                  <a:pt x="480410" y="0"/>
                </a:lnTo>
                <a:lnTo>
                  <a:pt x="480410" y="365357"/>
                </a:lnTo>
                <a:lnTo>
                  <a:pt x="0" y="365357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3484" y="2835045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3484" y="3343845"/>
            <a:ext cx="480410" cy="365357"/>
          </a:xfrm>
          <a:custGeom>
            <a:avLst/>
            <a:gdLst/>
            <a:ahLst/>
            <a:cxnLst/>
            <a:rect l="l" t="t" r="r" b="b"/>
            <a:pathLst>
              <a:path w="480410" h="365357">
                <a:moveTo>
                  <a:pt x="0" y="0"/>
                </a:moveTo>
                <a:lnTo>
                  <a:pt x="480410" y="0"/>
                </a:lnTo>
                <a:lnTo>
                  <a:pt x="480410" y="365357"/>
                </a:lnTo>
                <a:lnTo>
                  <a:pt x="0" y="365357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3484" y="3343845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86375" y="2835045"/>
            <a:ext cx="480411" cy="365357"/>
          </a:xfrm>
          <a:custGeom>
            <a:avLst/>
            <a:gdLst/>
            <a:ahLst/>
            <a:cxnLst/>
            <a:rect l="l" t="t" r="r" b="b"/>
            <a:pathLst>
              <a:path w="480411" h="365357">
                <a:moveTo>
                  <a:pt x="0" y="0"/>
                </a:moveTo>
                <a:lnTo>
                  <a:pt x="480411" y="0"/>
                </a:lnTo>
                <a:lnTo>
                  <a:pt x="480411" y="365357"/>
                </a:lnTo>
                <a:lnTo>
                  <a:pt x="0" y="365357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6375" y="2835045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6375" y="3343845"/>
            <a:ext cx="480411" cy="365357"/>
          </a:xfrm>
          <a:custGeom>
            <a:avLst/>
            <a:gdLst/>
            <a:ahLst/>
            <a:cxnLst/>
            <a:rect l="l" t="t" r="r" b="b"/>
            <a:pathLst>
              <a:path w="480411" h="365357">
                <a:moveTo>
                  <a:pt x="0" y="0"/>
                </a:moveTo>
                <a:lnTo>
                  <a:pt x="480411" y="0"/>
                </a:lnTo>
                <a:lnTo>
                  <a:pt x="480411" y="365357"/>
                </a:lnTo>
                <a:lnTo>
                  <a:pt x="0" y="365357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86375" y="3343845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0340" y="2868167"/>
            <a:ext cx="859790" cy="801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025">
              <a:lnSpc>
                <a:spcPct val="100000"/>
              </a:lnSpc>
              <a:tabLst>
                <a:tab pos="605155" algn="l"/>
              </a:tabLst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10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	14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37613" y="2815681"/>
            <a:ext cx="480410" cy="365358"/>
          </a:xfrm>
          <a:custGeom>
            <a:avLst/>
            <a:gdLst/>
            <a:ahLst/>
            <a:cxnLst/>
            <a:rect l="l" t="t" r="r" b="b"/>
            <a:pathLst>
              <a:path w="480410" h="365358">
                <a:moveTo>
                  <a:pt x="0" y="0"/>
                </a:moveTo>
                <a:lnTo>
                  <a:pt x="480410" y="0"/>
                </a:lnTo>
                <a:lnTo>
                  <a:pt x="480410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37613" y="2815681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7612" y="3347180"/>
            <a:ext cx="480410" cy="365357"/>
          </a:xfrm>
          <a:custGeom>
            <a:avLst/>
            <a:gdLst/>
            <a:ahLst/>
            <a:cxnLst/>
            <a:rect l="l" t="t" r="r" b="b"/>
            <a:pathLst>
              <a:path w="480410" h="365357">
                <a:moveTo>
                  <a:pt x="0" y="0"/>
                </a:moveTo>
                <a:lnTo>
                  <a:pt x="480410" y="0"/>
                </a:lnTo>
                <a:lnTo>
                  <a:pt x="480410" y="365357"/>
                </a:lnTo>
                <a:lnTo>
                  <a:pt x="0" y="365357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37612" y="3347180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30504" y="2815681"/>
            <a:ext cx="480410" cy="365358"/>
          </a:xfrm>
          <a:custGeom>
            <a:avLst/>
            <a:gdLst/>
            <a:ahLst/>
            <a:cxnLst/>
            <a:rect l="l" t="t" r="r" b="b"/>
            <a:pathLst>
              <a:path w="480410" h="365358">
                <a:moveTo>
                  <a:pt x="0" y="0"/>
                </a:moveTo>
                <a:lnTo>
                  <a:pt x="480410" y="0"/>
                </a:lnTo>
                <a:lnTo>
                  <a:pt x="480410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0504" y="2815681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4467" y="2849879"/>
            <a:ext cx="859790" cy="822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	13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16"/>
              </a:spcBef>
            </a:pPr>
            <a:endParaRPr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12274" y="3109569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2274" y="3109569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19384" y="3109569"/>
            <a:ext cx="480410" cy="365358"/>
          </a:xfrm>
          <a:custGeom>
            <a:avLst/>
            <a:gdLst/>
            <a:ahLst/>
            <a:cxnLst/>
            <a:rect l="l" t="t" r="r" b="b"/>
            <a:pathLst>
              <a:path w="480410" h="365358">
                <a:moveTo>
                  <a:pt x="0" y="0"/>
                </a:moveTo>
                <a:lnTo>
                  <a:pt x="480410" y="0"/>
                </a:lnTo>
                <a:lnTo>
                  <a:pt x="480410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19384" y="3109569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E5A2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26239" y="3142488"/>
            <a:ext cx="85979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	27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01154" y="3109569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01154" y="3109569"/>
            <a:ext cx="480411" cy="365358"/>
          </a:xfrm>
          <a:custGeom>
            <a:avLst/>
            <a:gdLst/>
            <a:ahLst/>
            <a:cxnLst/>
            <a:rect l="l" t="t" r="r" b="b"/>
            <a:pathLst>
              <a:path w="480411" h="365358">
                <a:moveTo>
                  <a:pt x="0" y="0"/>
                </a:moveTo>
                <a:lnTo>
                  <a:pt x="480411" y="0"/>
                </a:lnTo>
                <a:lnTo>
                  <a:pt x="480411" y="365358"/>
                </a:lnTo>
                <a:lnTo>
                  <a:pt x="0" y="3653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08009" y="3142488"/>
            <a:ext cx="2667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18828" y="3178365"/>
            <a:ext cx="333631" cy="233464"/>
          </a:xfrm>
          <a:custGeom>
            <a:avLst/>
            <a:gdLst/>
            <a:ahLst/>
            <a:cxnLst/>
            <a:rect l="l" t="t" r="r" b="b"/>
            <a:pathLst>
              <a:path w="333631" h="233464">
                <a:moveTo>
                  <a:pt x="216900" y="0"/>
                </a:moveTo>
                <a:lnTo>
                  <a:pt x="216900" y="58366"/>
                </a:lnTo>
                <a:lnTo>
                  <a:pt x="0" y="58366"/>
                </a:lnTo>
                <a:lnTo>
                  <a:pt x="0" y="175098"/>
                </a:lnTo>
                <a:lnTo>
                  <a:pt x="216900" y="175098"/>
                </a:lnTo>
                <a:lnTo>
                  <a:pt x="216900" y="233464"/>
                </a:lnTo>
                <a:lnTo>
                  <a:pt x="333631" y="116732"/>
                </a:lnTo>
                <a:lnTo>
                  <a:pt x="2169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18828" y="3178365"/>
            <a:ext cx="333632" cy="233464"/>
          </a:xfrm>
          <a:custGeom>
            <a:avLst/>
            <a:gdLst/>
            <a:ahLst/>
            <a:cxnLst/>
            <a:rect l="l" t="t" r="r" b="b"/>
            <a:pathLst>
              <a:path w="333632" h="233464">
                <a:moveTo>
                  <a:pt x="0" y="58365"/>
                </a:moveTo>
                <a:lnTo>
                  <a:pt x="216900" y="58365"/>
                </a:lnTo>
                <a:lnTo>
                  <a:pt x="216900" y="0"/>
                </a:lnTo>
                <a:lnTo>
                  <a:pt x="333632" y="116732"/>
                </a:lnTo>
                <a:lnTo>
                  <a:pt x="216900" y="233464"/>
                </a:lnTo>
                <a:lnTo>
                  <a:pt x="216900" y="175098"/>
                </a:lnTo>
                <a:lnTo>
                  <a:pt x="0" y="175098"/>
                </a:lnTo>
                <a:lnTo>
                  <a:pt x="0" y="58365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0638" y="3184546"/>
            <a:ext cx="333631" cy="233462"/>
          </a:xfrm>
          <a:custGeom>
            <a:avLst/>
            <a:gdLst/>
            <a:ahLst/>
            <a:cxnLst/>
            <a:rect l="l" t="t" r="r" b="b"/>
            <a:pathLst>
              <a:path w="333631" h="233462">
                <a:moveTo>
                  <a:pt x="216899" y="0"/>
                </a:moveTo>
                <a:lnTo>
                  <a:pt x="216899" y="58365"/>
                </a:lnTo>
                <a:lnTo>
                  <a:pt x="0" y="58365"/>
                </a:lnTo>
                <a:lnTo>
                  <a:pt x="0" y="175097"/>
                </a:lnTo>
                <a:lnTo>
                  <a:pt x="216899" y="175097"/>
                </a:lnTo>
                <a:lnTo>
                  <a:pt x="216899" y="233462"/>
                </a:lnTo>
                <a:lnTo>
                  <a:pt x="333631" y="116732"/>
                </a:lnTo>
                <a:lnTo>
                  <a:pt x="2168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20638" y="3184546"/>
            <a:ext cx="333632" cy="233464"/>
          </a:xfrm>
          <a:custGeom>
            <a:avLst/>
            <a:gdLst/>
            <a:ahLst/>
            <a:cxnLst/>
            <a:rect l="l" t="t" r="r" b="b"/>
            <a:pathLst>
              <a:path w="333632" h="233464">
                <a:moveTo>
                  <a:pt x="0" y="58365"/>
                </a:moveTo>
                <a:lnTo>
                  <a:pt x="216900" y="58365"/>
                </a:lnTo>
                <a:lnTo>
                  <a:pt x="216900" y="0"/>
                </a:lnTo>
                <a:lnTo>
                  <a:pt x="333632" y="116732"/>
                </a:lnTo>
                <a:lnTo>
                  <a:pt x="216900" y="233464"/>
                </a:lnTo>
                <a:lnTo>
                  <a:pt x="216900" y="175098"/>
                </a:lnTo>
                <a:lnTo>
                  <a:pt x="0" y="175098"/>
                </a:lnTo>
                <a:lnTo>
                  <a:pt x="0" y="58365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7528" y="3178365"/>
            <a:ext cx="333631" cy="233464"/>
          </a:xfrm>
          <a:custGeom>
            <a:avLst/>
            <a:gdLst/>
            <a:ahLst/>
            <a:cxnLst/>
            <a:rect l="l" t="t" r="r" b="b"/>
            <a:pathLst>
              <a:path w="333631" h="233464">
                <a:moveTo>
                  <a:pt x="216899" y="0"/>
                </a:moveTo>
                <a:lnTo>
                  <a:pt x="216899" y="58366"/>
                </a:lnTo>
                <a:lnTo>
                  <a:pt x="0" y="58366"/>
                </a:lnTo>
                <a:lnTo>
                  <a:pt x="0" y="175098"/>
                </a:lnTo>
                <a:lnTo>
                  <a:pt x="216899" y="175098"/>
                </a:lnTo>
                <a:lnTo>
                  <a:pt x="216899" y="233464"/>
                </a:lnTo>
                <a:lnTo>
                  <a:pt x="333631" y="116732"/>
                </a:lnTo>
                <a:lnTo>
                  <a:pt x="2168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57528" y="3178365"/>
            <a:ext cx="333632" cy="233464"/>
          </a:xfrm>
          <a:custGeom>
            <a:avLst/>
            <a:gdLst/>
            <a:ahLst/>
            <a:cxnLst/>
            <a:rect l="l" t="t" r="r" b="b"/>
            <a:pathLst>
              <a:path w="333632" h="233464">
                <a:moveTo>
                  <a:pt x="0" y="58365"/>
                </a:moveTo>
                <a:lnTo>
                  <a:pt x="216900" y="58365"/>
                </a:lnTo>
                <a:lnTo>
                  <a:pt x="216900" y="0"/>
                </a:lnTo>
                <a:lnTo>
                  <a:pt x="333632" y="116732"/>
                </a:lnTo>
                <a:lnTo>
                  <a:pt x="216900" y="233464"/>
                </a:lnTo>
                <a:lnTo>
                  <a:pt x="216900" y="175098"/>
                </a:lnTo>
                <a:lnTo>
                  <a:pt x="0" y="175098"/>
                </a:lnTo>
                <a:lnTo>
                  <a:pt x="0" y="58365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合并果子</a:t>
            </a:r>
            <a:endParaRPr sz="295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992552" cy="1125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存储每堆果子重量并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从小往大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排序。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前两个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是最小的两堆。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把这两堆果子取出（从数组中划掉）合并一次成为新的一堆，记录消耗的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体力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，然后把这两堆果子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总和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放在数组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4953000"/>
            <a:ext cx="7906041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继续找最小堆，比较两数组中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未划掉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最前面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的元素并取出。 合并后丢数组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的后面，两个数组都是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从小到大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1" y="3124200"/>
            <a:ext cx="5334000" cy="1643012"/>
          </a:xfrm>
          <a:custGeom>
            <a:avLst/>
            <a:gdLst/>
            <a:ahLst/>
            <a:cxnLst/>
            <a:rect l="l" t="t" r="r" b="b"/>
            <a:pathLst>
              <a:path w="5165956" h="1227429">
                <a:moveTo>
                  <a:pt x="0" y="0"/>
                </a:moveTo>
                <a:lnTo>
                  <a:pt x="5165956" y="0"/>
                </a:lnTo>
                <a:lnTo>
                  <a:pt x="5165956" y="1227429"/>
                </a:lnTo>
                <a:lnTo>
                  <a:pt x="0" y="1227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4314" y="3184403"/>
            <a:ext cx="5705761" cy="1502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合并果子</a:t>
            </a:r>
            <a:endParaRPr sz="295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447800"/>
            <a:ext cx="5699125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可以使用变量来定位没有划掉的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头部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b="1" spc="-6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 </a:t>
            </a:r>
            <a:endParaRPr lang="en-US" sz="2100" b="1" spc="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46700"/>
              </a:lnSpc>
            </a:pP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还要记录下两个数组分别的</a:t>
            </a:r>
            <a:r>
              <a:rPr sz="21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元素个数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100" b="1" spc="-1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0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498607" cy="41148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767" y="3506459"/>
            <a:ext cx="2597150" cy="634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3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贪心与证明</a:t>
            </a:r>
            <a:endParaRPr sz="4000" b="1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67" y="4477511"/>
            <a:ext cx="75692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在算法竞赛中求解某些问题时，只需要做出在当前看来是最好的选择就能获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767" y="4721352"/>
            <a:ext cx="45974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得最好的结果，而不需要考虑整体上的最优。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813444" y="5221288"/>
            <a:ext cx="1893467" cy="369332"/>
          </a:xfrm>
          <a:custGeom>
            <a:avLst/>
            <a:gdLst/>
            <a:ahLst/>
            <a:cxnLst/>
            <a:rect l="l" t="t" r="r" b="b"/>
            <a:pathLst>
              <a:path w="1893467" h="369332">
                <a:moveTo>
                  <a:pt x="0" y="0"/>
                </a:moveTo>
                <a:lnTo>
                  <a:pt x="1893467" y="0"/>
                </a:lnTo>
                <a:lnTo>
                  <a:pt x="1893467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 txBox="1"/>
          <p:nvPr/>
        </p:nvSpPr>
        <p:spPr>
          <a:xfrm>
            <a:off x="892184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课本</a:t>
            </a:r>
            <a:r>
              <a:rPr sz="1800" b="1" spc="3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800" b="1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1800" b="1" spc="-9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18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64</a:t>
            </a:r>
            <a:endParaRPr sz="1800" b="1" dirty="0">
              <a:latin typeface="Microsoft JhengHei"/>
              <a:cs typeface="Microsoft JhengHei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如何获得好成绩？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01617"/>
            <a:ext cx="7759700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如果想在算法竞赛中得奖，就要尽可能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多读书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、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多思考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、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多练习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 一般来说，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学习越努力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成绩就越好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b="1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4595367"/>
            <a:ext cx="7493000" cy="111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但因为花了太多时间在编程上而极度压缩休息的时间，反而会效 率低下，得不偿失。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95"/>
              </a:spcBef>
            </a:pPr>
            <a:endParaRPr sz="100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不过，在很多场合，确实是越多越好的。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1221" y="2757818"/>
            <a:ext cx="1982222" cy="1558776"/>
          </a:xfrm>
          <a:custGeom>
            <a:avLst/>
            <a:gdLst/>
            <a:ahLst/>
            <a:cxnLst/>
            <a:rect l="l" t="t" r="r" b="b"/>
            <a:pathLst>
              <a:path w="1982222" h="1558776">
                <a:moveTo>
                  <a:pt x="0" y="0"/>
                </a:moveTo>
                <a:lnTo>
                  <a:pt x="1982222" y="0"/>
                </a:lnTo>
                <a:lnTo>
                  <a:pt x="1982222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951221" y="2757818"/>
            <a:ext cx="1982223" cy="1558776"/>
          </a:xfrm>
          <a:custGeom>
            <a:avLst/>
            <a:gdLst/>
            <a:ahLst/>
            <a:cxnLst/>
            <a:rect l="l" t="t" r="r" b="b"/>
            <a:pathLst>
              <a:path w="1982223" h="1558776">
                <a:moveTo>
                  <a:pt x="0" y="0"/>
                </a:moveTo>
                <a:lnTo>
                  <a:pt x="1982223" y="0"/>
                </a:lnTo>
                <a:lnTo>
                  <a:pt x="1982223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" name="object 10"/>
          <p:cNvSpPr txBox="1"/>
          <p:nvPr/>
        </p:nvSpPr>
        <p:spPr>
          <a:xfrm>
            <a:off x="1211288" y="2868167"/>
            <a:ext cx="1462405" cy="783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每天</a:t>
            </a:r>
            <a:endParaRPr sz="1800" b="1" dirty="0">
              <a:latin typeface="Microsoft JhengHei"/>
              <a:cs typeface="Microsoft JhengHei"/>
            </a:endParaRPr>
          </a:p>
          <a:p>
            <a:pPr marR="0">
              <a:lnSpc>
                <a:spcPct val="100000"/>
              </a:lnSpc>
              <a:spcBef>
                <a:spcPts val="55"/>
              </a:spcBef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洛谷网校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0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  <a:p>
            <a:pPr marR="0">
              <a:lnSpc>
                <a:spcPts val="1895"/>
              </a:lnSpc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刷题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0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374" y="3898392"/>
            <a:ext cx="8318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收益：</a:t>
            </a:r>
            <a:r>
              <a:rPr sz="1800" b="1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0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9731" y="2757818"/>
            <a:ext cx="1982222" cy="1558776"/>
          </a:xfrm>
          <a:custGeom>
            <a:avLst/>
            <a:gdLst/>
            <a:ahLst/>
            <a:cxnLst/>
            <a:rect l="l" t="t" r="r" b="b"/>
            <a:pathLst>
              <a:path w="1982222" h="1558776">
                <a:moveTo>
                  <a:pt x="0" y="0"/>
                </a:moveTo>
                <a:lnTo>
                  <a:pt x="1982222" y="0"/>
                </a:lnTo>
                <a:lnTo>
                  <a:pt x="1982222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" name="object 13"/>
          <p:cNvSpPr/>
          <p:nvPr/>
        </p:nvSpPr>
        <p:spPr>
          <a:xfrm>
            <a:off x="3349731" y="2757818"/>
            <a:ext cx="1982223" cy="1558776"/>
          </a:xfrm>
          <a:custGeom>
            <a:avLst/>
            <a:gdLst/>
            <a:ahLst/>
            <a:cxnLst/>
            <a:rect l="l" t="t" r="r" b="b"/>
            <a:pathLst>
              <a:path w="1982223" h="1558776">
                <a:moveTo>
                  <a:pt x="0" y="0"/>
                </a:moveTo>
                <a:lnTo>
                  <a:pt x="1982223" y="0"/>
                </a:lnTo>
                <a:lnTo>
                  <a:pt x="1982223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" name="object 14"/>
          <p:cNvSpPr txBox="1"/>
          <p:nvPr/>
        </p:nvSpPr>
        <p:spPr>
          <a:xfrm>
            <a:off x="3609798" y="2868167"/>
            <a:ext cx="1462405" cy="783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每天</a:t>
            </a:r>
            <a:endParaRPr sz="1800" b="1" dirty="0">
              <a:latin typeface="Microsoft JhengHei"/>
              <a:cs typeface="Microsoft JhengHei"/>
            </a:endParaRPr>
          </a:p>
          <a:p>
            <a:pPr marR="0">
              <a:lnSpc>
                <a:spcPct val="100000"/>
              </a:lnSpc>
              <a:spcBef>
                <a:spcPts val="55"/>
              </a:spcBef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洛谷网校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  <a:p>
            <a:pPr marR="0">
              <a:lnSpc>
                <a:spcPts val="1895"/>
              </a:lnSpc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刷题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4885" y="3898392"/>
            <a:ext cx="8318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收益：</a:t>
            </a:r>
            <a:r>
              <a:rPr sz="1800" b="1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5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50158" y="2757817"/>
            <a:ext cx="1982223" cy="1558776"/>
          </a:xfrm>
          <a:custGeom>
            <a:avLst/>
            <a:gdLst/>
            <a:ahLst/>
            <a:cxnLst/>
            <a:rect l="l" t="t" r="r" b="b"/>
            <a:pathLst>
              <a:path w="1982223" h="1558776">
                <a:moveTo>
                  <a:pt x="0" y="0"/>
                </a:moveTo>
                <a:lnTo>
                  <a:pt x="1982223" y="0"/>
                </a:lnTo>
                <a:lnTo>
                  <a:pt x="1982223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" name="object 17"/>
          <p:cNvSpPr/>
          <p:nvPr/>
        </p:nvSpPr>
        <p:spPr>
          <a:xfrm>
            <a:off x="5750158" y="2757817"/>
            <a:ext cx="1982223" cy="1558776"/>
          </a:xfrm>
          <a:custGeom>
            <a:avLst/>
            <a:gdLst/>
            <a:ahLst/>
            <a:cxnLst/>
            <a:rect l="l" t="t" r="r" b="b"/>
            <a:pathLst>
              <a:path w="1982223" h="1558776">
                <a:moveTo>
                  <a:pt x="0" y="0"/>
                </a:moveTo>
                <a:lnTo>
                  <a:pt x="1982223" y="0"/>
                </a:lnTo>
                <a:lnTo>
                  <a:pt x="1982223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8" name="object 18"/>
          <p:cNvSpPr txBox="1"/>
          <p:nvPr/>
        </p:nvSpPr>
        <p:spPr>
          <a:xfrm>
            <a:off x="5957045" y="2868167"/>
            <a:ext cx="1568450" cy="783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每天</a:t>
            </a:r>
            <a:endParaRPr sz="1800" b="1" dirty="0">
              <a:latin typeface="Microsoft JhengHei"/>
              <a:cs typeface="Microsoft JhengHei"/>
            </a:endParaRPr>
          </a:p>
          <a:p>
            <a:pPr marR="0">
              <a:lnSpc>
                <a:spcPct val="100000"/>
              </a:lnSpc>
              <a:spcBef>
                <a:spcPts val="55"/>
              </a:spcBef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洛谷网校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0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  <a:p>
            <a:pPr marR="0">
              <a:lnSpc>
                <a:spcPts val="1895"/>
              </a:lnSpc>
            </a:pPr>
            <a:r>
              <a:rPr sz="16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刷题</a:t>
            </a:r>
            <a:r>
              <a:rPr sz="1600" b="1" spc="3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600" b="1" spc="-9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600" b="1" spc="3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小时</a:t>
            </a:r>
            <a:endParaRPr sz="1600" b="1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5695" y="3898392"/>
            <a:ext cx="81216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收益：</a:t>
            </a:r>
            <a:r>
              <a:rPr sz="1800" b="1" spc="-9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?</a:t>
            </a:r>
            <a:endParaRPr sz="1800" b="1">
              <a:latin typeface="Microsoft JhengHei"/>
              <a:cs typeface="Microsoft JhengHei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部分背包问题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04559" y="1566237"/>
            <a:ext cx="7734881" cy="22437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7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" marR="12700">
              <a:lnSpc>
                <a:spcPct val="170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𝑁堆金币，第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堆金币的总重量和总价值分别是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sz="2250" b="1" i="1" spc="135" baseline="-16666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270" baseline="-16666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𝑣</a:t>
            </a:r>
            <a:r>
              <a:rPr lang="en-US" sz="2250" b="1" i="1" spc="135" baseline="-16666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阿里巴巴有一个承重量为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𝑇(𝑇≤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sz="2100" b="1" spc="-1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的背包，但无法将全部的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金币都装进去。他想装走尽可能多价值的金币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973" y="5116067"/>
            <a:ext cx="7493000" cy="760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所有金币都可以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随意分割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，分割完的金币重量价值比（也就是单</a:t>
            </a:r>
            <a:r>
              <a:rPr lang="zh-CN" alt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位价格）不变。</a:t>
            </a:r>
            <a:endParaRPr lang="zh-CN" alt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972" y="5978652"/>
            <a:ext cx="5694827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请问阿里巴巴最多可以拿走多少价值的金币？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492" y="3810000"/>
            <a:ext cx="1772168" cy="1001942"/>
          </a:xfrm>
          <a:custGeom>
            <a:avLst/>
            <a:gdLst/>
            <a:ahLst/>
            <a:cxnLst/>
            <a:rect l="l" t="t" r="r" b="b"/>
            <a:pathLst>
              <a:path w="1772168" h="1001942">
                <a:moveTo>
                  <a:pt x="0" y="0"/>
                </a:moveTo>
                <a:lnTo>
                  <a:pt x="1772168" y="0"/>
                </a:lnTo>
                <a:lnTo>
                  <a:pt x="1772168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6492" y="3810000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491" y="3861448"/>
            <a:ext cx="1838206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1堆 </a:t>
            </a:r>
            <a:r>
              <a:rPr sz="1800" b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b="1" spc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0" algn="ctr">
              <a:lnSpc>
                <a:spcPts val="2110"/>
              </a:lnSpc>
            </a:pP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800" b="1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lnSpc>
                <a:spcPts val="2120"/>
              </a:lnSpc>
            </a:pP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8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62916" y="3810000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2916" y="3810000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9517" y="3900806"/>
            <a:ext cx="1805083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3堆 </a:t>
            </a:r>
            <a:r>
              <a:rPr sz="1800" b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spc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0" algn="ctr">
              <a:lnSpc>
                <a:spcPts val="2110"/>
              </a:lnSpc>
            </a:pP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lnSpc>
                <a:spcPts val="2120"/>
              </a:lnSpc>
            </a:pP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spc="-8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1" spc="-1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705" y="3810000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4705" y="3810000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7000" y="3861448"/>
            <a:ext cx="1739049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2堆 </a:t>
            </a:r>
            <a:r>
              <a:rPr sz="1800" b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spc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0" algn="ctr">
              <a:lnSpc>
                <a:spcPts val="2110"/>
              </a:lnSpc>
            </a:pP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1800" b="1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lnSpc>
                <a:spcPts val="2120"/>
              </a:lnSpc>
            </a:pP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b="1" spc="-8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b="1" spc="-1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61128" y="3810000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61128" y="3810000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0800" y="3886200"/>
            <a:ext cx="1821316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4堆 </a:t>
            </a:r>
            <a:r>
              <a:rPr sz="1800" b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800" b="1" spc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0" algn="ctr">
              <a:lnSpc>
                <a:spcPts val="2110"/>
              </a:lnSpc>
            </a:pP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sz="1800" b="1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b="1" spc="-1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>
              <a:lnSpc>
                <a:spcPts val="2120"/>
              </a:lnSpc>
            </a:pPr>
            <a:r>
              <a:rPr sz="1800" b="1" spc="-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b="1" spc="-8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800" b="1" spc="-17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b="1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b="1" spc="-1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61127" y="5767128"/>
            <a:ext cx="1772169" cy="690200"/>
          </a:xfrm>
          <a:custGeom>
            <a:avLst/>
            <a:gdLst/>
            <a:ahLst/>
            <a:cxnLst/>
            <a:rect l="l" t="t" r="r" b="b"/>
            <a:pathLst>
              <a:path w="1772169" h="690200">
                <a:moveTo>
                  <a:pt x="0" y="0"/>
                </a:moveTo>
                <a:lnTo>
                  <a:pt x="1772169" y="0"/>
                </a:lnTo>
                <a:lnTo>
                  <a:pt x="1772169" y="690200"/>
                </a:lnTo>
                <a:lnTo>
                  <a:pt x="0" y="690200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61127" y="5786799"/>
            <a:ext cx="1772169" cy="690201"/>
          </a:xfrm>
          <a:custGeom>
            <a:avLst/>
            <a:gdLst/>
            <a:ahLst/>
            <a:cxnLst/>
            <a:rect l="l" t="t" r="r" b="b"/>
            <a:pathLst>
              <a:path w="1772169" h="690201">
                <a:moveTo>
                  <a:pt x="0" y="0"/>
                </a:moveTo>
                <a:lnTo>
                  <a:pt x="1772169" y="0"/>
                </a:lnTo>
                <a:lnTo>
                  <a:pt x="1772169" y="690201"/>
                </a:lnTo>
                <a:lnTo>
                  <a:pt x="0" y="690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3701" y="5859145"/>
            <a:ext cx="1094899" cy="54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0650" algn="ctr">
              <a:lnSpc>
                <a:spcPts val="2090"/>
              </a:lnSpc>
            </a:pPr>
            <a:r>
              <a:rPr sz="18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</a:t>
            </a:r>
            <a:r>
              <a:rPr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120650" algn="ctr">
              <a:lnSpc>
                <a:spcPts val="2090"/>
              </a:lnSpc>
            </a:pPr>
            <a:r>
              <a:rPr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承重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部分背包问题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45593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从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单价高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的开始装，装到不能装为止！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623310"/>
            <a:ext cx="7683500" cy="2396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证明：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 marL="469900" marR="12700" indent="-457200" algn="just">
              <a:lnSpc>
                <a:spcPct val="103800"/>
              </a:lnSpc>
              <a:tabLst>
                <a:tab pos="46926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.	所有的东西价值都是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正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的，因此只要金币总数足够，背包就必 须要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装满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而不能留空；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25"/>
              </a:spcBef>
            </a:pPr>
            <a:endParaRPr sz="85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 marL="469900" marR="12700" indent="-457200" algn="just">
              <a:lnSpc>
                <a:spcPts val="2500"/>
              </a:lnSpc>
              <a:tabLst>
                <a:tab pos="46926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.	（反证法）假设没在背包中放入单价高的金币，而放入了单价 低的金币，那么可用等重量的高价值金币替换掉背包里的低价 值金币，总价值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更高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了。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367" y="2282675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367" y="2282675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1819" y="2373376"/>
            <a:ext cx="1465580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1堆 </a:t>
            </a:r>
            <a:r>
              <a:rPr sz="1800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 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10</a:t>
            </a:r>
            <a:r>
              <a:rPr sz="1800" spc="-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;</a:t>
            </a:r>
            <a:r>
              <a:rPr sz="1800" spc="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60</a:t>
            </a:r>
            <a:endParaRPr sz="1800">
              <a:latin typeface="Microsoft JhengHei"/>
              <a:cs typeface="Microsoft JhengHei"/>
            </a:endParaRPr>
          </a:p>
          <a:p>
            <a:pPr marR="0" algn="ctr">
              <a:lnSpc>
                <a:spcPts val="2120"/>
              </a:lnSpc>
            </a:pP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800" spc="-8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/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</a:t>
            </a:r>
            <a:r>
              <a:rPr sz="1800" spc="-1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=6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4790" y="2282675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4790" y="2282675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07919" y="2373376"/>
            <a:ext cx="1586230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3堆 </a:t>
            </a:r>
            <a:r>
              <a:rPr sz="1800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  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30</a:t>
            </a:r>
            <a:r>
              <a:rPr sz="1800" spc="-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;</a:t>
            </a:r>
            <a:r>
              <a:rPr sz="1800" spc="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120</a:t>
            </a:r>
            <a:endParaRPr sz="1800">
              <a:latin typeface="Microsoft JhengHei"/>
              <a:cs typeface="Microsoft JhengHei"/>
            </a:endParaRPr>
          </a:p>
          <a:p>
            <a:pPr marR="0" algn="ctr">
              <a:lnSpc>
                <a:spcPts val="2120"/>
              </a:lnSpc>
            </a:pP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r>
              <a:rPr sz="1800" spc="-8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/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3</a:t>
            </a:r>
            <a:r>
              <a:rPr sz="1800" spc="-1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=4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6578" y="2282675"/>
            <a:ext cx="1772169" cy="1001942"/>
          </a:xfrm>
          <a:custGeom>
            <a:avLst/>
            <a:gdLst/>
            <a:ahLst/>
            <a:cxnLst/>
            <a:rect l="l" t="t" r="r" b="b"/>
            <a:pathLst>
              <a:path w="1772169" h="1001942">
                <a:moveTo>
                  <a:pt x="0" y="0"/>
                </a:moveTo>
                <a:lnTo>
                  <a:pt x="1772169" y="0"/>
                </a:lnTo>
                <a:lnTo>
                  <a:pt x="1772169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6578" y="2282675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09707" y="2373376"/>
            <a:ext cx="1586230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2堆 </a:t>
            </a:r>
            <a:r>
              <a:rPr sz="1800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  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20</a:t>
            </a:r>
            <a:r>
              <a:rPr sz="1800" spc="-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;</a:t>
            </a:r>
            <a:r>
              <a:rPr sz="1800" spc="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100</a:t>
            </a:r>
            <a:endParaRPr sz="1800">
              <a:latin typeface="Microsoft JhengHei"/>
              <a:cs typeface="Microsoft JhengHei"/>
            </a:endParaRPr>
          </a:p>
          <a:p>
            <a:pPr marR="0" algn="ctr">
              <a:lnSpc>
                <a:spcPts val="2120"/>
              </a:lnSpc>
            </a:pP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800" spc="-8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/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2</a:t>
            </a:r>
            <a:r>
              <a:rPr sz="1800" spc="-1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=5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3003" y="2282675"/>
            <a:ext cx="1772168" cy="1001942"/>
          </a:xfrm>
          <a:custGeom>
            <a:avLst/>
            <a:gdLst/>
            <a:ahLst/>
            <a:cxnLst/>
            <a:rect l="l" t="t" r="r" b="b"/>
            <a:pathLst>
              <a:path w="1772168" h="1001942">
                <a:moveTo>
                  <a:pt x="0" y="0"/>
                </a:moveTo>
                <a:lnTo>
                  <a:pt x="1772168" y="0"/>
                </a:lnTo>
                <a:lnTo>
                  <a:pt x="1772168" y="1001942"/>
                </a:lnTo>
                <a:lnTo>
                  <a:pt x="0" y="100194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3003" y="2282675"/>
            <a:ext cx="1772169" cy="1001943"/>
          </a:xfrm>
          <a:custGeom>
            <a:avLst/>
            <a:gdLst/>
            <a:ahLst/>
            <a:cxnLst/>
            <a:rect l="l" t="t" r="r" b="b"/>
            <a:pathLst>
              <a:path w="1772169" h="1001943">
                <a:moveTo>
                  <a:pt x="0" y="0"/>
                </a:moveTo>
                <a:lnTo>
                  <a:pt x="1772169" y="0"/>
                </a:lnTo>
                <a:lnTo>
                  <a:pt x="1772169" y="1001943"/>
                </a:lnTo>
                <a:lnTo>
                  <a:pt x="0" y="10019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66456" y="2373376"/>
            <a:ext cx="1465580" cy="823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10"/>
              </a:lnSpc>
            </a:pPr>
            <a:r>
              <a:rPr sz="18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第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4堆 </a:t>
            </a:r>
            <a:r>
              <a:rPr sz="1800" spc="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 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15</a:t>
            </a:r>
            <a:r>
              <a:rPr sz="1800" spc="-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;</a:t>
            </a:r>
            <a:r>
              <a:rPr sz="1800" spc="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</a:t>
            </a:r>
            <a:r>
              <a:rPr sz="1800" spc="-14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45</a:t>
            </a:r>
            <a:endParaRPr sz="1800">
              <a:latin typeface="Microsoft JhengHei"/>
              <a:cs typeface="Microsoft JhengHei"/>
            </a:endParaRPr>
          </a:p>
          <a:p>
            <a:pPr marR="0" algn="ctr">
              <a:lnSpc>
                <a:spcPts val="2120"/>
              </a:lnSpc>
            </a:pPr>
            <a:r>
              <a:rPr sz="1800" spc="-1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v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</a:t>
            </a:r>
            <a:r>
              <a:rPr sz="1800" spc="-8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/</a:t>
            </a:r>
            <a:r>
              <a:rPr sz="1800" spc="-17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8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4</a:t>
            </a:r>
            <a:r>
              <a:rPr sz="1800" spc="-12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=3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3001" y="1618246"/>
            <a:ext cx="1772168" cy="511341"/>
          </a:xfrm>
          <a:custGeom>
            <a:avLst/>
            <a:gdLst/>
            <a:ahLst/>
            <a:cxnLst/>
            <a:rect l="l" t="t" r="r" b="b"/>
            <a:pathLst>
              <a:path w="1772168" h="511341">
                <a:moveTo>
                  <a:pt x="0" y="0"/>
                </a:moveTo>
                <a:lnTo>
                  <a:pt x="1772168" y="0"/>
                </a:lnTo>
                <a:lnTo>
                  <a:pt x="1772168" y="511341"/>
                </a:lnTo>
                <a:lnTo>
                  <a:pt x="0" y="511341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 dirty="0"/>
          </a:p>
        </p:txBody>
      </p:sp>
      <p:sp>
        <p:nvSpPr>
          <p:cNvPr id="21" name="object 21"/>
          <p:cNvSpPr/>
          <p:nvPr/>
        </p:nvSpPr>
        <p:spPr>
          <a:xfrm>
            <a:off x="6413001" y="1618246"/>
            <a:ext cx="1772169" cy="511341"/>
          </a:xfrm>
          <a:custGeom>
            <a:avLst/>
            <a:gdLst/>
            <a:ahLst/>
            <a:cxnLst/>
            <a:rect l="l" t="t" r="r" b="b"/>
            <a:pathLst>
              <a:path w="1772169" h="511341">
                <a:moveTo>
                  <a:pt x="0" y="0"/>
                </a:moveTo>
                <a:lnTo>
                  <a:pt x="1772169" y="0"/>
                </a:lnTo>
                <a:lnTo>
                  <a:pt x="1772169" y="511341"/>
                </a:lnTo>
                <a:lnTo>
                  <a:pt x="0" y="5113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76822" y="1626616"/>
            <a:ext cx="644525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06045">
              <a:lnSpc>
                <a:spcPts val="1900"/>
              </a:lnSpc>
            </a:pPr>
            <a:r>
              <a:rPr sz="1600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背包 承重</a:t>
            </a:r>
            <a:r>
              <a:rPr sz="1600" spc="-105" dirty="0" smtClean="0">
                <a:solidFill>
                  <a:srgbClr val="FFFFFF"/>
                </a:solidFill>
                <a:latin typeface="Microsoft JhengHei"/>
                <a:cs typeface="Microsoft JhengHei"/>
              </a:rPr>
              <a:t>50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5326" y="2243890"/>
            <a:ext cx="5847348" cy="1070812"/>
          </a:xfrm>
          <a:custGeom>
            <a:avLst/>
            <a:gdLst/>
            <a:ahLst/>
            <a:cxnLst/>
            <a:rect l="l" t="t" r="r" b="b"/>
            <a:pathLst>
              <a:path w="5847348" h="1070812">
                <a:moveTo>
                  <a:pt x="0" y="0"/>
                </a:moveTo>
                <a:lnTo>
                  <a:pt x="0" y="1070812"/>
                </a:lnTo>
                <a:lnTo>
                  <a:pt x="3940342" y="1070812"/>
                </a:lnTo>
                <a:lnTo>
                  <a:pt x="3940342" y="452661"/>
                </a:lnTo>
                <a:lnTo>
                  <a:pt x="5847348" y="452661"/>
                </a:lnTo>
                <a:lnTo>
                  <a:pt x="5847348" y="973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部分背包问题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63776"/>
            <a:ext cx="7705725" cy="64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为了方便排序，定义了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co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i</a:t>
            </a:r>
            <a:r>
              <a:rPr sz="2100" b="1" spc="-1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n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结构体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来存储金币堆的重量和价值</a:t>
            </a:r>
            <a:r>
              <a:rPr sz="2100" b="1" spc="-18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——</a:t>
            </a:r>
            <a:r>
              <a:rPr sz="2100" b="1" spc="-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性价比不需要存下来，而是在调用</a:t>
            </a:r>
            <a:r>
              <a:rPr sz="2100" b="1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so</a:t>
            </a:r>
            <a:r>
              <a:rPr sz="2100" b="1" spc="-8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r</a:t>
            </a:r>
            <a:r>
              <a:rPr sz="2100" b="1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t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的时候进行判断。</a:t>
            </a:r>
            <a:endParaRPr sz="2100" b="1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0583" y="2535439"/>
            <a:ext cx="3898712" cy="2893100"/>
          </a:xfrm>
          <a:custGeom>
            <a:avLst/>
            <a:gdLst/>
            <a:ahLst/>
            <a:cxnLst/>
            <a:rect l="l" t="t" r="r" b="b"/>
            <a:pathLst>
              <a:path w="3898712" h="2893100">
                <a:moveTo>
                  <a:pt x="0" y="0"/>
                </a:moveTo>
                <a:lnTo>
                  <a:pt x="3898712" y="0"/>
                </a:lnTo>
                <a:lnTo>
                  <a:pt x="3898712" y="2893100"/>
                </a:lnTo>
                <a:lnTo>
                  <a:pt x="0" y="2893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0583" y="2535439"/>
            <a:ext cx="3898712" cy="2893100"/>
          </a:xfrm>
          <a:custGeom>
            <a:avLst/>
            <a:gdLst/>
            <a:ahLst/>
            <a:cxnLst/>
            <a:rect l="l" t="t" r="r" b="b"/>
            <a:pathLst>
              <a:path w="3898712" h="2893100">
                <a:moveTo>
                  <a:pt x="0" y="0"/>
                </a:moveTo>
                <a:lnTo>
                  <a:pt x="3898712" y="0"/>
                </a:lnTo>
                <a:lnTo>
                  <a:pt x="3898712" y="2893100"/>
                </a:lnTo>
                <a:lnTo>
                  <a:pt x="0" y="2893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9323" y="2568447"/>
            <a:ext cx="3666490" cy="2802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c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t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背包的剩余容量</a:t>
            </a:r>
            <a:endParaRPr sz="1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12700" marR="110489" indent="393700">
              <a:lnSpc>
                <a:spcPct val="97900"/>
              </a:lnSpc>
              <a:spcBef>
                <a:spcPts val="60"/>
              </a:spcBef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"%d%d"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v</a:t>
            </a:r>
            <a:r>
              <a:rPr sz="1400" spc="-5" dirty="0" smtClean="0">
                <a:latin typeface="Consolas"/>
                <a:cs typeface="Consolas"/>
              </a:rPr>
              <a:t>);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 spc="-5" dirty="0" smtClean="0">
                <a:latin typeface="Consolas"/>
                <a:cs typeface="Consolas"/>
              </a:rPr>
              <a:t>(a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a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+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cmp)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对单价排序 </a:t>
            </a: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fo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r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i++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i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f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&gt;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break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如果不能完整装下就跳出</a:t>
            </a:r>
            <a:endParaRPr sz="1400">
              <a:latin typeface="Microsoft JhengHei"/>
              <a:cs typeface="Microsoft JhengHei"/>
            </a:endParaRPr>
          </a:p>
          <a:p>
            <a:pPr marL="406400">
              <a:lnSpc>
                <a:spcPct val="100000"/>
              </a:lnSpc>
              <a:spcBef>
                <a:spcPts val="25"/>
              </a:spcBef>
            </a:pPr>
            <a:r>
              <a:rPr sz="1400" spc="-10" dirty="0" smtClean="0">
                <a:latin typeface="Consolas"/>
                <a:cs typeface="Consolas"/>
              </a:rPr>
              <a:t>c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-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latin typeface="Consolas"/>
                <a:cs typeface="Consolas"/>
              </a:rPr>
              <a:t>an</a:t>
            </a:r>
            <a:r>
              <a:rPr sz="1400" spc="-10" dirty="0" smtClean="0">
                <a:latin typeface="Consolas"/>
                <a:cs typeface="Consolas"/>
              </a:rPr>
              <a:t>s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+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v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85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i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f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i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&lt;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n)</a:t>
            </a:r>
            <a:endParaRPr sz="14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剩余空间装下部分金币</a:t>
            </a:r>
            <a:endParaRPr sz="1400">
              <a:latin typeface="Microsoft JhengHei"/>
              <a:cs typeface="Microsoft JhengHei"/>
            </a:endParaRPr>
          </a:p>
          <a:p>
            <a:pPr marL="4064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latin typeface="Consolas"/>
                <a:cs typeface="Consolas"/>
              </a:rPr>
              <a:t>an</a:t>
            </a:r>
            <a:r>
              <a:rPr sz="1400" spc="-10" dirty="0" smtClean="0">
                <a:latin typeface="Consolas"/>
                <a:cs typeface="Consolas"/>
              </a:rPr>
              <a:t>s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+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1.</a:t>
            </a:r>
            <a:r>
              <a:rPr sz="1400" spc="-10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10" dirty="0" smtClean="0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*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c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/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*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[i].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v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459" y="2535439"/>
            <a:ext cx="3898712" cy="3970318"/>
          </a:xfrm>
          <a:custGeom>
            <a:avLst/>
            <a:gdLst/>
            <a:ahLst/>
            <a:cxnLst/>
            <a:rect l="l" t="t" r="r" b="b"/>
            <a:pathLst>
              <a:path w="3898712" h="3970318">
                <a:moveTo>
                  <a:pt x="0" y="0"/>
                </a:moveTo>
                <a:lnTo>
                  <a:pt x="3898712" y="0"/>
                </a:lnTo>
                <a:lnTo>
                  <a:pt x="3898712" y="3970318"/>
                </a:lnTo>
                <a:lnTo>
                  <a:pt x="0" y="39703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459" y="2535439"/>
            <a:ext cx="3898712" cy="3970318"/>
          </a:xfrm>
          <a:custGeom>
            <a:avLst/>
            <a:gdLst/>
            <a:ahLst/>
            <a:cxnLst/>
            <a:rect l="l" t="t" r="r" b="b"/>
            <a:pathLst>
              <a:path w="3898712" h="3970318">
                <a:moveTo>
                  <a:pt x="0" y="0"/>
                </a:moveTo>
                <a:lnTo>
                  <a:pt x="3898712" y="0"/>
                </a:lnTo>
                <a:lnTo>
                  <a:pt x="3898712" y="3970318"/>
                </a:lnTo>
                <a:lnTo>
                  <a:pt x="0" y="39703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9199" y="2568447"/>
            <a:ext cx="3689350" cy="2586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04060" algn="just">
              <a:lnSpc>
                <a:spcPct val="1000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&lt;cstdio</a:t>
            </a:r>
            <a:r>
              <a:rPr sz="1400" spc="-10" dirty="0" smtClean="0">
                <a:solidFill>
                  <a:srgbClr val="A31515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 marR="1708150" algn="just">
              <a:lnSpc>
                <a:spcPct val="101400"/>
              </a:lnSpc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#includ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&lt;algorithm&gt; </a:t>
            </a: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usin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g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namespac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 spc="-10" dirty="0" smtClean="0">
                <a:latin typeface="Consolas"/>
                <a:cs typeface="Consolas"/>
              </a:rPr>
              <a:t>;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struc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coi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ts val="1585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m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v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金币堆的重量和价值</a:t>
            </a:r>
            <a:endParaRPr sz="1400">
              <a:latin typeface="Microsoft JhengHei"/>
              <a:cs typeface="Microsoft JhengHei"/>
            </a:endParaRPr>
          </a:p>
          <a:p>
            <a:pPr marL="12700" marR="2790825" algn="just">
              <a:lnSpc>
                <a:spcPct val="100000"/>
              </a:lnSpc>
              <a:spcBef>
                <a:spcPts val="20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-5" dirty="0" smtClean="0">
                <a:latin typeface="Consolas"/>
                <a:cs typeface="Consolas"/>
              </a:rPr>
              <a:t>[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110</a:t>
            </a:r>
            <a:r>
              <a:rPr sz="1400" spc="-5" dirty="0" smtClean="0">
                <a:latin typeface="Consolas"/>
                <a:cs typeface="Consolas"/>
              </a:rPr>
              <a:t>];</a:t>
            </a:r>
            <a:endParaRPr sz="1400">
              <a:latin typeface="Consolas"/>
              <a:cs typeface="Consolas"/>
            </a:endParaRPr>
          </a:p>
          <a:p>
            <a:pPr marL="12700" marR="1118235" algn="just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boo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coi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267F99"/>
                </a:solidFill>
                <a:latin typeface="Consolas"/>
                <a:cs typeface="Consolas"/>
              </a:rPr>
              <a:t>coi</a:t>
            </a:r>
            <a:r>
              <a:rPr sz="1400" spc="-10" dirty="0" smtClean="0">
                <a:solidFill>
                  <a:srgbClr val="267F99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267F99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v</a:t>
            </a:r>
            <a:r>
              <a:rPr sz="1400" spc="-5" dirty="0" smtClean="0">
                <a:latin typeface="Consolas"/>
                <a:cs typeface="Consolas"/>
              </a:rPr>
              <a:t>*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10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 dirty="0" smtClean="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&gt;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v</a:t>
            </a:r>
            <a:r>
              <a:rPr sz="1400" spc="-5" dirty="0" smtClean="0">
                <a:latin typeface="Consolas"/>
                <a:cs typeface="Consolas"/>
              </a:rPr>
              <a:t>*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-5" dirty="0" smtClean="0">
                <a:latin typeface="Consolas"/>
                <a:cs typeface="Consolas"/>
              </a:rPr>
              <a:t>.</a:t>
            </a:r>
            <a:r>
              <a:rPr sz="1400" spc="-5" dirty="0" smtClean="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判断单价</a:t>
            </a:r>
            <a:endParaRPr sz="1400">
              <a:latin typeface="Microsoft JhengHei"/>
              <a:cs typeface="Microsoft JhengHei"/>
            </a:endParaRPr>
          </a:p>
          <a:p>
            <a:pPr marL="12700" marR="3578860" algn="just">
              <a:lnSpc>
                <a:spcPct val="100000"/>
              </a:lnSpc>
              <a:spcBef>
                <a:spcPts val="20"/>
              </a:spcBef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2496185" algn="just">
              <a:lnSpc>
                <a:spcPts val="1585"/>
              </a:lnSpc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10" dirty="0" smtClean="0">
                <a:latin typeface="Consolas"/>
                <a:cs typeface="Consolas"/>
              </a:rPr>
              <a:t>)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t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c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i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000FF"/>
                </a:solidFill>
                <a:latin typeface="Consolas"/>
                <a:cs typeface="Consolas"/>
              </a:rPr>
              <a:t>floa</a:t>
            </a:r>
            <a:r>
              <a:rPr sz="1400" spc="-10" dirty="0" smtClean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400" spc="1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an</a:t>
            </a:r>
            <a:r>
              <a:rPr sz="1400" spc="-10" dirty="0" smtClean="0">
                <a:latin typeface="Consolas"/>
                <a:cs typeface="Consolas"/>
              </a:rPr>
              <a:t>s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10" dirty="0" smtClean="0">
                <a:latin typeface="Consolas"/>
                <a:cs typeface="Consolas"/>
              </a:rPr>
              <a:t>=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  <a:spcBef>
                <a:spcPts val="20"/>
              </a:spcBef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"%d%d"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&amp;n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&amp;t);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9749" y="5336032"/>
            <a:ext cx="1743075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-1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400" spc="10" dirty="0" smtClean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0" dirty="0" smtClean="0">
                <a:solidFill>
                  <a:srgbClr val="008000"/>
                </a:solidFill>
                <a:latin typeface="Microsoft JhengHei"/>
                <a:cs typeface="Microsoft JhengHei"/>
              </a:rPr>
              <a:t>见右边的贪心过程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049" y="5768847"/>
            <a:ext cx="2092325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 smtClean="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-5" dirty="0" smtClean="0">
                <a:latin typeface="Consolas"/>
                <a:cs typeface="Consolas"/>
              </a:rPr>
              <a:t>(</a:t>
            </a:r>
            <a:r>
              <a:rPr sz="1400" spc="-5" dirty="0" smtClean="0">
                <a:solidFill>
                  <a:srgbClr val="A31515"/>
                </a:solidFill>
                <a:latin typeface="Consolas"/>
                <a:cs typeface="Consolas"/>
              </a:rPr>
              <a:t>"%.2lf"</a:t>
            </a:r>
            <a:r>
              <a:rPr sz="1400" spc="-10" dirty="0" smtClean="0">
                <a:latin typeface="Consolas"/>
                <a:cs typeface="Consolas"/>
              </a:rPr>
              <a:t>,</a:t>
            </a:r>
            <a:r>
              <a:rPr sz="1400" spc="10" dirty="0" smtClean="0">
                <a:latin typeface="Consolas"/>
                <a:cs typeface="Consolas"/>
              </a:rPr>
              <a:t> </a:t>
            </a:r>
            <a:r>
              <a:rPr sz="1400" spc="-5" dirty="0" smtClean="0">
                <a:latin typeface="Consolas"/>
                <a:cs typeface="Consolas"/>
              </a:rPr>
              <a:t>ans);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 smtClean="0">
                <a:solidFill>
                  <a:srgbClr val="AF00DB"/>
                </a:solidFill>
                <a:latin typeface="Consolas"/>
                <a:cs typeface="Consolas"/>
              </a:rPr>
              <a:t>retur</a:t>
            </a:r>
            <a:r>
              <a:rPr sz="1400" spc="-10" dirty="0" smtClean="0">
                <a:solidFill>
                  <a:srgbClr val="AF00DB"/>
                </a:solidFill>
                <a:latin typeface="Consolas"/>
                <a:cs typeface="Consolas"/>
              </a:rPr>
              <a:t>n</a:t>
            </a:r>
            <a:r>
              <a:rPr sz="1400" spc="10" dirty="0" smtClean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-5" dirty="0" smtClean="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-10" dirty="0" smtClean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199" y="6201664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5561" y="4379105"/>
            <a:ext cx="4189242" cy="2070576"/>
          </a:xfrm>
          <a:custGeom>
            <a:avLst/>
            <a:gdLst/>
            <a:ahLst/>
            <a:cxnLst/>
            <a:rect l="l" t="t" r="r" b="b"/>
            <a:pathLst>
              <a:path w="4189242" h="2070576">
                <a:moveTo>
                  <a:pt x="0" y="0"/>
                </a:moveTo>
                <a:lnTo>
                  <a:pt x="2078963" y="1172232"/>
                </a:lnTo>
                <a:lnTo>
                  <a:pt x="1796701" y="1172557"/>
                </a:lnTo>
                <a:lnTo>
                  <a:pt x="1782267" y="1174205"/>
                </a:lnTo>
                <a:lnTo>
                  <a:pt x="1741926" y="1186899"/>
                </a:lnTo>
                <a:lnTo>
                  <a:pt x="1707423" y="1209817"/>
                </a:lnTo>
                <a:lnTo>
                  <a:pt x="1680556" y="1241163"/>
                </a:lnTo>
                <a:lnTo>
                  <a:pt x="1663118" y="1279143"/>
                </a:lnTo>
                <a:lnTo>
                  <a:pt x="1656906" y="1321957"/>
                </a:lnTo>
                <a:lnTo>
                  <a:pt x="1656906" y="1546542"/>
                </a:lnTo>
                <a:lnTo>
                  <a:pt x="1657231" y="1930782"/>
                </a:lnTo>
                <a:lnTo>
                  <a:pt x="1666117" y="1972670"/>
                </a:lnTo>
                <a:lnTo>
                  <a:pt x="1685826" y="2009318"/>
                </a:lnTo>
                <a:lnTo>
                  <a:pt x="1714563" y="2038930"/>
                </a:lnTo>
                <a:lnTo>
                  <a:pt x="1750531" y="2059711"/>
                </a:lnTo>
                <a:lnTo>
                  <a:pt x="1791935" y="2069864"/>
                </a:lnTo>
                <a:lnTo>
                  <a:pt x="1806634" y="2070576"/>
                </a:lnTo>
                <a:lnTo>
                  <a:pt x="2712046" y="2070576"/>
                </a:lnTo>
                <a:lnTo>
                  <a:pt x="4049448" y="2070252"/>
                </a:lnTo>
                <a:lnTo>
                  <a:pt x="4091336" y="2061366"/>
                </a:lnTo>
                <a:lnTo>
                  <a:pt x="4127984" y="2041657"/>
                </a:lnTo>
                <a:lnTo>
                  <a:pt x="4157596" y="2012920"/>
                </a:lnTo>
                <a:lnTo>
                  <a:pt x="4178376" y="1976952"/>
                </a:lnTo>
                <a:lnTo>
                  <a:pt x="4188529" y="1935548"/>
                </a:lnTo>
                <a:lnTo>
                  <a:pt x="4189242" y="1920849"/>
                </a:lnTo>
                <a:lnTo>
                  <a:pt x="4189242" y="1321957"/>
                </a:lnTo>
                <a:lnTo>
                  <a:pt x="4184285" y="1283608"/>
                </a:lnTo>
                <a:lnTo>
                  <a:pt x="4167984" y="1245014"/>
                </a:lnTo>
                <a:lnTo>
                  <a:pt x="4142057" y="1212857"/>
                </a:lnTo>
                <a:lnTo>
                  <a:pt x="4108300" y="1188933"/>
                </a:lnTo>
                <a:lnTo>
                  <a:pt x="4068509" y="1175037"/>
                </a:lnTo>
                <a:lnTo>
                  <a:pt x="4039515" y="1172232"/>
                </a:lnTo>
                <a:lnTo>
                  <a:pt x="2712046" y="11722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5560" y="4379106"/>
            <a:ext cx="4189244" cy="2070576"/>
          </a:xfrm>
          <a:custGeom>
            <a:avLst/>
            <a:gdLst/>
            <a:ahLst/>
            <a:cxnLst/>
            <a:rect l="l" t="t" r="r" b="b"/>
            <a:pathLst>
              <a:path w="4189244" h="2070576">
                <a:moveTo>
                  <a:pt x="1656908" y="1321959"/>
                </a:moveTo>
                <a:lnTo>
                  <a:pt x="1663119" y="1279142"/>
                </a:lnTo>
                <a:lnTo>
                  <a:pt x="1680557" y="1241162"/>
                </a:lnTo>
                <a:lnTo>
                  <a:pt x="1707425" y="1209816"/>
                </a:lnTo>
                <a:lnTo>
                  <a:pt x="1741927" y="1186898"/>
                </a:lnTo>
                <a:lnTo>
                  <a:pt x="1782268" y="1174204"/>
                </a:lnTo>
                <a:lnTo>
                  <a:pt x="2078964" y="1172232"/>
                </a:lnTo>
                <a:lnTo>
                  <a:pt x="0" y="0"/>
                </a:lnTo>
                <a:lnTo>
                  <a:pt x="2712048" y="1172232"/>
                </a:lnTo>
                <a:lnTo>
                  <a:pt x="4039517" y="1172232"/>
                </a:lnTo>
                <a:lnTo>
                  <a:pt x="4054215" y="1172944"/>
                </a:lnTo>
                <a:lnTo>
                  <a:pt x="4095619" y="1183097"/>
                </a:lnTo>
                <a:lnTo>
                  <a:pt x="4131588" y="1203878"/>
                </a:lnTo>
                <a:lnTo>
                  <a:pt x="4160324" y="1233490"/>
                </a:lnTo>
                <a:lnTo>
                  <a:pt x="4180033" y="1270138"/>
                </a:lnTo>
                <a:lnTo>
                  <a:pt x="4188919" y="1312026"/>
                </a:lnTo>
                <a:lnTo>
                  <a:pt x="4189244" y="1321956"/>
                </a:lnTo>
                <a:lnTo>
                  <a:pt x="4189244" y="1546541"/>
                </a:lnTo>
                <a:lnTo>
                  <a:pt x="4189244" y="1920848"/>
                </a:lnTo>
                <a:lnTo>
                  <a:pt x="4188531" y="1935547"/>
                </a:lnTo>
                <a:lnTo>
                  <a:pt x="4178378" y="1976951"/>
                </a:lnTo>
                <a:lnTo>
                  <a:pt x="4157598" y="2012919"/>
                </a:lnTo>
                <a:lnTo>
                  <a:pt x="4127985" y="2041656"/>
                </a:lnTo>
                <a:lnTo>
                  <a:pt x="4091337" y="2061365"/>
                </a:lnTo>
                <a:lnTo>
                  <a:pt x="4049449" y="2070251"/>
                </a:lnTo>
                <a:lnTo>
                  <a:pt x="2712048" y="2070576"/>
                </a:lnTo>
                <a:lnTo>
                  <a:pt x="2078964" y="2070576"/>
                </a:lnTo>
                <a:lnTo>
                  <a:pt x="1806635" y="2070576"/>
                </a:lnTo>
                <a:lnTo>
                  <a:pt x="1791936" y="2069863"/>
                </a:lnTo>
                <a:lnTo>
                  <a:pt x="1750532" y="2059710"/>
                </a:lnTo>
                <a:lnTo>
                  <a:pt x="1714564" y="2038929"/>
                </a:lnTo>
                <a:lnTo>
                  <a:pt x="1685827" y="2009317"/>
                </a:lnTo>
                <a:lnTo>
                  <a:pt x="1666118" y="1972669"/>
                </a:lnTo>
                <a:lnTo>
                  <a:pt x="1657232" y="1930781"/>
                </a:lnTo>
                <a:lnTo>
                  <a:pt x="1656908" y="1546541"/>
                </a:lnTo>
                <a:lnTo>
                  <a:pt x="1656908" y="1321956"/>
                </a:lnTo>
                <a:close/>
              </a:path>
            </a:pathLst>
          </a:custGeom>
          <a:ln w="127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755062" y="5622990"/>
            <a:ext cx="2260600" cy="744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400"/>
              </a:lnSpc>
            </a:pPr>
            <a:r>
              <a:rPr sz="16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比较性价比时本应判断 </a:t>
            </a:r>
            <a:r>
              <a:rPr sz="1600" b="1" spc="-6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x.</a:t>
            </a:r>
            <a:r>
              <a:rPr sz="1600" b="1" spc="-8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v</a:t>
            </a:r>
            <a:r>
              <a:rPr sz="1600" b="1" spc="-7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/</a:t>
            </a:r>
            <a:r>
              <a:rPr sz="1600" b="1" spc="-6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x.</a:t>
            </a:r>
            <a:r>
              <a:rPr sz="1600" b="1" spc="-1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m</a:t>
            </a:r>
            <a:r>
              <a:rPr sz="16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&gt;</a:t>
            </a:r>
            <a:r>
              <a:rPr sz="1600" b="1" spc="-7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y</a:t>
            </a:r>
            <a:r>
              <a:rPr sz="16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.</a:t>
            </a:r>
            <a:r>
              <a:rPr sz="1600" b="1" spc="-8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v</a:t>
            </a:r>
            <a:r>
              <a:rPr sz="1600" b="1" spc="-7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/y</a:t>
            </a:r>
            <a:r>
              <a:rPr sz="16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.</a:t>
            </a:r>
            <a:r>
              <a:rPr sz="1600" b="1" spc="-1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m</a:t>
            </a:r>
            <a:r>
              <a:rPr sz="1600" b="1" spc="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</a:t>
            </a:r>
            <a:r>
              <a:rPr sz="1600" b="1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为什么要写成这样呢</a:t>
            </a:r>
            <a:r>
              <a:rPr lang="zh-CN" altLang="en-US" sz="16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？</a:t>
            </a:r>
            <a:endParaRPr sz="1600" b="1" dirty="0">
              <a:latin typeface="Microsoft JhengHei"/>
              <a:cs typeface="Microsoft JhengHei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部分背包问题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8234429" cy="1125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如果藏宝洞里面不是一堆堆金币，而是一个个单价不一且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无法分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1918609"/>
            <a:ext cx="5010441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割的金块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，还能使用类似的策略吗？ </a:t>
            </a:r>
            <a:endParaRPr lang="en-US" sz="2100" b="1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467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单价高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的开始装，装到不能装为止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4750201"/>
            <a:ext cx="7731338" cy="1427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6700"/>
              </a:lnSpc>
              <a:tabLst>
                <a:tab pos="469265" algn="l"/>
              </a:tabLst>
            </a:pPr>
            <a:r>
              <a:rPr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是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可分割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金币的装包方案，通过贪心策略使利益最大化。 </a:t>
            </a:r>
            <a:endParaRPr lang="en-US" sz="2100" b="1" spc="-7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46700"/>
              </a:lnSpc>
              <a:tabLst>
                <a:tab pos="469265" algn="l"/>
              </a:tabLst>
            </a:pP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zh-CN" altLang="en-US"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对于不可分割金币，</a:t>
            </a:r>
            <a:r>
              <a:rPr sz="2100" b="1" spc="-7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使用同样的办法装包，</a:t>
            </a:r>
            <a:r>
              <a:rPr sz="2100" b="1" spc="-7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非最优解</a:t>
            </a:r>
            <a:r>
              <a:rPr lang="zh-CN" altLang="en-US"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战略性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放弃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性价比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最高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的金块可能会让你获得更多。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477" y="3136915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0477" y="3136915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111" y="3129341"/>
            <a:ext cx="114617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1400"/>
              </a:lnSpc>
            </a:pPr>
            <a:r>
              <a:rPr sz="14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第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1块 </a:t>
            </a:r>
            <a:r>
              <a:rPr sz="14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 </a:t>
            </a:r>
            <a:r>
              <a:rPr sz="1400" spc="-114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m1</a:t>
            </a:r>
            <a:r>
              <a:rPr sz="1400" spc="-10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10</a:t>
            </a:r>
            <a:r>
              <a:rPr sz="1400" spc="-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1400" spc="4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6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0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0" algn="ctr">
              <a:lnSpc>
                <a:spcPct val="100000"/>
              </a:lnSpc>
              <a:spcBef>
                <a:spcPts val="25"/>
              </a:spcBef>
            </a:pP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/m1=6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0477" y="3919239"/>
            <a:ext cx="1495444" cy="659047"/>
          </a:xfrm>
          <a:custGeom>
            <a:avLst/>
            <a:gdLst/>
            <a:ahLst/>
            <a:cxnLst/>
            <a:rect l="l" t="t" r="r" b="b"/>
            <a:pathLst>
              <a:path w="1495444" h="659047">
                <a:moveTo>
                  <a:pt x="0" y="0"/>
                </a:moveTo>
                <a:lnTo>
                  <a:pt x="1495444" y="0"/>
                </a:lnTo>
                <a:lnTo>
                  <a:pt x="1495444" y="659047"/>
                </a:lnTo>
                <a:lnTo>
                  <a:pt x="0" y="65904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477" y="3919239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79" y="3912677"/>
            <a:ext cx="124015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1400"/>
              </a:lnSpc>
            </a:pPr>
            <a:r>
              <a:rPr sz="14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第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3块 </a:t>
            </a:r>
            <a:r>
              <a:rPr sz="14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  </a:t>
            </a:r>
            <a:endParaRPr lang="en-US" sz="1400" spc="0" dirty="0" smtClean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12700" marR="12700" indent="0" algn="ctr">
              <a:lnSpc>
                <a:spcPct val="101400"/>
              </a:lnSpc>
            </a:pPr>
            <a:r>
              <a:rPr sz="1400" spc="-114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m3</a:t>
            </a:r>
            <a:r>
              <a:rPr sz="1400" spc="-10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30</a:t>
            </a:r>
            <a:r>
              <a:rPr sz="1400" spc="-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1400" spc="4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3=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12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0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0" algn="ctr">
              <a:lnSpc>
                <a:spcPct val="100000"/>
              </a:lnSpc>
              <a:spcBef>
                <a:spcPts val="20"/>
              </a:spcBef>
            </a:pP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3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/m3=4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6595" y="3145622"/>
            <a:ext cx="1495444" cy="659047"/>
          </a:xfrm>
          <a:custGeom>
            <a:avLst/>
            <a:gdLst/>
            <a:ahLst/>
            <a:cxnLst/>
            <a:rect l="l" t="t" r="r" b="b"/>
            <a:pathLst>
              <a:path w="1495444" h="659047">
                <a:moveTo>
                  <a:pt x="0" y="0"/>
                </a:moveTo>
                <a:lnTo>
                  <a:pt x="1495444" y="0"/>
                </a:lnTo>
                <a:lnTo>
                  <a:pt x="1495444" y="659047"/>
                </a:lnTo>
                <a:lnTo>
                  <a:pt x="0" y="65904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6595" y="3145622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4398" y="3138484"/>
            <a:ext cx="124015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1400"/>
              </a:lnSpc>
            </a:pPr>
            <a:r>
              <a:rPr sz="14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第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2块 </a:t>
            </a:r>
            <a:r>
              <a:rPr sz="14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  </a:t>
            </a:r>
            <a:endParaRPr lang="en-US" sz="1400" spc="0" dirty="0" smtClean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12700" marR="12700" indent="0" algn="ctr">
              <a:lnSpc>
                <a:spcPct val="101400"/>
              </a:lnSpc>
            </a:pPr>
            <a:r>
              <a:rPr sz="1400" spc="-114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m2</a:t>
            </a:r>
            <a:r>
              <a:rPr sz="1400" spc="-10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20</a:t>
            </a:r>
            <a:r>
              <a:rPr sz="1400" spc="-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1400" spc="4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2=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10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0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0" algn="ctr">
              <a:lnSpc>
                <a:spcPct val="100000"/>
              </a:lnSpc>
              <a:spcBef>
                <a:spcPts val="25"/>
              </a:spcBef>
            </a:pP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2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/m2=5</a:t>
            </a:r>
            <a:endParaRPr sz="1400" dirty="0">
              <a:solidFill>
                <a:srgbClr val="FF0000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6595" y="3927944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6595" y="3927944"/>
            <a:ext cx="1495444" cy="659048"/>
          </a:xfrm>
          <a:custGeom>
            <a:avLst/>
            <a:gdLst/>
            <a:ahLst/>
            <a:cxnLst/>
            <a:rect l="l" t="t" r="r" b="b"/>
            <a:pathLst>
              <a:path w="1495444" h="659048">
                <a:moveTo>
                  <a:pt x="0" y="0"/>
                </a:moveTo>
                <a:lnTo>
                  <a:pt x="1495444" y="0"/>
                </a:lnTo>
                <a:lnTo>
                  <a:pt x="1495444" y="659048"/>
                </a:lnTo>
                <a:lnTo>
                  <a:pt x="0" y="65904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C8C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1229" y="3921820"/>
            <a:ext cx="1146175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1400"/>
              </a:lnSpc>
            </a:pPr>
            <a:r>
              <a:rPr sz="140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第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4块 </a:t>
            </a:r>
            <a:r>
              <a:rPr sz="1400" spc="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 </a:t>
            </a:r>
            <a:r>
              <a:rPr sz="1400" spc="-114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m4</a:t>
            </a:r>
            <a:r>
              <a:rPr sz="1400" spc="-10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15</a:t>
            </a:r>
            <a:r>
              <a:rPr sz="1400" spc="-2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;</a:t>
            </a:r>
            <a:r>
              <a:rPr sz="1400" spc="4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4=</a:t>
            </a:r>
            <a:r>
              <a:rPr sz="1400" spc="-9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4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5</a:t>
            </a:r>
            <a:endParaRPr sz="140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0" algn="ctr">
              <a:lnSpc>
                <a:spcPct val="100000"/>
              </a:lnSpc>
              <a:spcBef>
                <a:spcPts val="20"/>
              </a:spcBef>
            </a:pPr>
            <a:r>
              <a:rPr sz="1400" spc="-80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v</a:t>
            </a:r>
            <a:r>
              <a:rPr sz="1400" spc="-8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4</a:t>
            </a:r>
            <a:r>
              <a:rPr sz="1400" spc="-95" dirty="0" smtClean="0">
                <a:solidFill>
                  <a:srgbClr val="FF0000"/>
                </a:solidFill>
                <a:latin typeface="Microsoft JhengHei"/>
                <a:cs typeface="Microsoft JhengHei"/>
              </a:rPr>
              <a:t>/m4=3</a:t>
            </a:r>
            <a:endParaRPr sz="1400">
              <a:solidFill>
                <a:srgbClr val="FF0000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31050" y="2230728"/>
            <a:ext cx="1772168" cy="690200"/>
          </a:xfrm>
          <a:custGeom>
            <a:avLst/>
            <a:gdLst/>
            <a:ahLst/>
            <a:cxnLst/>
            <a:rect l="l" t="t" r="r" b="b"/>
            <a:pathLst>
              <a:path w="1772168" h="690200">
                <a:moveTo>
                  <a:pt x="0" y="0"/>
                </a:moveTo>
                <a:lnTo>
                  <a:pt x="1772168" y="0"/>
                </a:lnTo>
                <a:lnTo>
                  <a:pt x="1772168" y="690200"/>
                </a:lnTo>
                <a:lnTo>
                  <a:pt x="0" y="690200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2" name="object 22"/>
          <p:cNvSpPr/>
          <p:nvPr/>
        </p:nvSpPr>
        <p:spPr>
          <a:xfrm>
            <a:off x="6431050" y="2230728"/>
            <a:ext cx="1772169" cy="690201"/>
          </a:xfrm>
          <a:custGeom>
            <a:avLst/>
            <a:gdLst/>
            <a:ahLst/>
            <a:cxnLst/>
            <a:rect l="l" t="t" r="r" b="b"/>
            <a:pathLst>
              <a:path w="1772169" h="690201">
                <a:moveTo>
                  <a:pt x="0" y="0"/>
                </a:moveTo>
                <a:lnTo>
                  <a:pt x="1772169" y="0"/>
                </a:lnTo>
                <a:lnTo>
                  <a:pt x="1772169" y="690201"/>
                </a:lnTo>
                <a:lnTo>
                  <a:pt x="0" y="6902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07E3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3" name="object 23"/>
          <p:cNvSpPr txBox="1"/>
          <p:nvPr/>
        </p:nvSpPr>
        <p:spPr>
          <a:xfrm>
            <a:off x="6802783" y="2305303"/>
            <a:ext cx="1149300" cy="54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0650" algn="ctr">
              <a:lnSpc>
                <a:spcPts val="2090"/>
              </a:lnSpc>
            </a:pPr>
            <a:r>
              <a:rPr sz="18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</a:t>
            </a:r>
            <a:r>
              <a:rPr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indent="120650" algn="ctr">
              <a:lnSpc>
                <a:spcPts val="2090"/>
              </a:lnSpc>
            </a:pPr>
            <a:r>
              <a:rPr sz="18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承重</a:t>
            </a:r>
            <a:r>
              <a:rPr sz="1800" b="1" spc="-10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84050" y="3136915"/>
            <a:ext cx="4308445" cy="1450077"/>
          </a:xfrm>
          <a:custGeom>
            <a:avLst/>
            <a:gdLst/>
            <a:ahLst/>
            <a:cxnLst/>
            <a:rect l="l" t="t" r="r" b="b"/>
            <a:pathLst>
              <a:path w="4308445" h="1450077">
                <a:moveTo>
                  <a:pt x="0" y="0"/>
                </a:moveTo>
                <a:lnTo>
                  <a:pt x="4308445" y="0"/>
                </a:lnTo>
                <a:lnTo>
                  <a:pt x="4308445" y="1450077"/>
                </a:lnTo>
                <a:lnTo>
                  <a:pt x="0" y="1450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4050" y="3136915"/>
            <a:ext cx="4308445" cy="1450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79288" y="3132152"/>
            <a:ext cx="4317971" cy="1459602"/>
          </a:xfrm>
          <a:custGeom>
            <a:avLst/>
            <a:gdLst/>
            <a:ahLst/>
            <a:cxnLst/>
            <a:rect l="l" t="t" r="r" b="b"/>
            <a:pathLst>
              <a:path w="4317971" h="1459602">
                <a:moveTo>
                  <a:pt x="0" y="0"/>
                </a:moveTo>
                <a:lnTo>
                  <a:pt x="4317971" y="0"/>
                </a:lnTo>
                <a:lnTo>
                  <a:pt x="4317971" y="1459602"/>
                </a:lnTo>
                <a:lnTo>
                  <a:pt x="0" y="14596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9F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1980</Words>
  <Application>Microsoft Office PowerPoint</Application>
  <PresentationFormat>全屏显示(4:3)</PresentationFormat>
  <Paragraphs>480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Microsoft JhengHei</vt:lpstr>
      <vt:lpstr>方正启体简体</vt:lpstr>
      <vt:lpstr>方正细珊瑚简体</vt:lpstr>
      <vt:lpstr>仿宋</vt:lpstr>
      <vt:lpstr>黑体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Consolas</vt:lpstr>
      <vt:lpstr>Symbol</vt:lpstr>
      <vt:lpstr>Times</vt:lpstr>
      <vt:lpstr>Times New Roman</vt:lpstr>
      <vt:lpstr>Wingdings</vt:lpstr>
      <vt:lpstr>Office Theme</vt:lpstr>
      <vt:lpstr>Office 主题</vt:lpstr>
      <vt:lpstr>1_Office 主题</vt:lpstr>
      <vt:lpstr>PowerPoint 演示文稿</vt:lpstr>
      <vt:lpstr>本章知识导图</vt:lpstr>
      <vt:lpstr>第 12 章 贪心</vt:lpstr>
      <vt:lpstr>PowerPoint 演示文稿</vt:lpstr>
      <vt:lpstr>如何获得好成绩？</vt:lpstr>
      <vt:lpstr>部分背包问题</vt:lpstr>
      <vt:lpstr>部分背包问题</vt:lpstr>
      <vt:lpstr>部分背包问题</vt:lpstr>
      <vt:lpstr>部分背包问题</vt:lpstr>
      <vt:lpstr>部分背包问题</vt:lpstr>
      <vt:lpstr>排队接水</vt:lpstr>
      <vt:lpstr>排队接水</vt:lpstr>
      <vt:lpstr>PowerPoint 演示文稿</vt:lpstr>
      <vt:lpstr>凌乱的yyy</vt:lpstr>
      <vt:lpstr>凌乱的yyy</vt:lpstr>
      <vt:lpstr>凌乱的yyy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合并果子</vt:lpstr>
      <vt:lpstr>合并果子</vt:lpstr>
      <vt:lpstr>合并果子</vt:lpstr>
      <vt:lpstr>合并果子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Wu Shunxin</cp:lastModifiedBy>
  <cp:revision>43</cp:revision>
  <dcterms:created xsi:type="dcterms:W3CDTF">2021-05-07T12:47:58Z</dcterms:created>
  <dcterms:modified xsi:type="dcterms:W3CDTF">2021-05-14T06:32:57Z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LastSaved">
    <vt:filetime>2021-05-07T00:00:00Z</vt:filetime>
  </property>
</Properties>
</file>