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6"/>
  </p:notesMasterIdLst>
  <p:sldIdLst>
    <p:sldId id="256" r:id="rId2"/>
    <p:sldId id="401" r:id="rId3"/>
    <p:sldId id="402" r:id="rId4"/>
    <p:sldId id="257" r:id="rId5"/>
    <p:sldId id="259" r:id="rId6"/>
    <p:sldId id="260" r:id="rId7"/>
    <p:sldId id="389" r:id="rId8"/>
    <p:sldId id="264" r:id="rId9"/>
    <p:sldId id="265" r:id="rId10"/>
    <p:sldId id="266" r:id="rId11"/>
    <p:sldId id="268" r:id="rId12"/>
    <p:sldId id="270" r:id="rId13"/>
    <p:sldId id="388" r:id="rId14"/>
    <p:sldId id="271" r:id="rId15"/>
    <p:sldId id="272" r:id="rId16"/>
    <p:sldId id="273" r:id="rId17"/>
    <p:sldId id="274" r:id="rId18"/>
    <p:sldId id="275" r:id="rId19"/>
    <p:sldId id="276" r:id="rId20"/>
    <p:sldId id="278" r:id="rId21"/>
    <p:sldId id="282" r:id="rId22"/>
    <p:sldId id="284" r:id="rId23"/>
    <p:sldId id="285" r:id="rId24"/>
    <p:sldId id="390" r:id="rId25"/>
    <p:sldId id="286" r:id="rId26"/>
    <p:sldId id="289" r:id="rId27"/>
    <p:sldId id="290" r:id="rId28"/>
    <p:sldId id="295" r:id="rId29"/>
    <p:sldId id="297" r:id="rId30"/>
    <p:sldId id="301" r:id="rId31"/>
    <p:sldId id="303" r:id="rId32"/>
    <p:sldId id="302" r:id="rId33"/>
    <p:sldId id="304" r:id="rId34"/>
    <p:sldId id="345" r:id="rId35"/>
    <p:sldId id="384" r:id="rId36"/>
    <p:sldId id="346" r:id="rId37"/>
    <p:sldId id="347" r:id="rId38"/>
    <p:sldId id="391" r:id="rId39"/>
    <p:sldId id="348" r:id="rId40"/>
    <p:sldId id="353" r:id="rId41"/>
    <p:sldId id="352" r:id="rId42"/>
    <p:sldId id="392" r:id="rId43"/>
    <p:sldId id="393" r:id="rId44"/>
    <p:sldId id="358" r:id="rId45"/>
    <p:sldId id="395" r:id="rId46"/>
    <p:sldId id="396" r:id="rId47"/>
    <p:sldId id="397" r:id="rId48"/>
    <p:sldId id="394" r:id="rId49"/>
    <p:sldId id="359" r:id="rId50"/>
    <p:sldId id="361" r:id="rId51"/>
    <p:sldId id="362" r:id="rId52"/>
    <p:sldId id="398" r:id="rId53"/>
    <p:sldId id="399" r:id="rId54"/>
    <p:sldId id="400" r:id="rId55"/>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a:srgbClr val="008080"/>
    <a:srgbClr val="66FFFF"/>
    <a:srgbClr val="FF6600"/>
    <a:srgbClr val="660066"/>
    <a:srgbClr val="006666"/>
    <a:srgbClr val="A5002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varScale="1">
        <p:scale>
          <a:sx n="116" d="100"/>
          <a:sy n="116" d="100"/>
        </p:scale>
        <p:origin x="2244"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1.xml"/><Relationship Id="rId39" Type="http://schemas.openxmlformats.org/officeDocument/2006/relationships/slide" Target="slides/slide49.xml"/><Relationship Id="rId21" Type="http://schemas.openxmlformats.org/officeDocument/2006/relationships/slide" Target="slides/slide26.xml"/><Relationship Id="rId34" Type="http://schemas.openxmlformats.org/officeDocument/2006/relationships/slide" Target="slides/slide39.xml"/><Relationship Id="rId7" Type="http://schemas.openxmlformats.org/officeDocument/2006/relationships/slide" Target="slides/slide10.xml"/><Relationship Id="rId2" Type="http://schemas.openxmlformats.org/officeDocument/2006/relationships/slide" Target="slides/slide4.xml"/><Relationship Id="rId16" Type="http://schemas.openxmlformats.org/officeDocument/2006/relationships/slide" Target="slides/slide20.xml"/><Relationship Id="rId20" Type="http://schemas.openxmlformats.org/officeDocument/2006/relationships/slide" Target="slides/slide25.xml"/><Relationship Id="rId29" Type="http://schemas.openxmlformats.org/officeDocument/2006/relationships/slide" Target="slides/slide34.xml"/><Relationship Id="rId41" Type="http://schemas.openxmlformats.org/officeDocument/2006/relationships/slide" Target="slides/slide51.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5.xml"/><Relationship Id="rId24" Type="http://schemas.openxmlformats.org/officeDocument/2006/relationships/slide" Target="slides/slide29.xml"/><Relationship Id="rId32" Type="http://schemas.openxmlformats.org/officeDocument/2006/relationships/slide" Target="slides/slide37.xml"/><Relationship Id="rId37" Type="http://schemas.openxmlformats.org/officeDocument/2006/relationships/slide" Target="slides/slide44.xml"/><Relationship Id="rId40" Type="http://schemas.openxmlformats.org/officeDocument/2006/relationships/slide" Target="slides/slide50.xml"/><Relationship Id="rId5" Type="http://schemas.openxmlformats.org/officeDocument/2006/relationships/slide" Target="slides/slide8.xml"/><Relationship Id="rId15" Type="http://schemas.openxmlformats.org/officeDocument/2006/relationships/slide" Target="slides/slide19.xml"/><Relationship Id="rId23" Type="http://schemas.openxmlformats.org/officeDocument/2006/relationships/slide" Target="slides/slide28.xml"/><Relationship Id="rId28" Type="http://schemas.openxmlformats.org/officeDocument/2006/relationships/slide" Target="slides/slide33.xml"/><Relationship Id="rId36" Type="http://schemas.openxmlformats.org/officeDocument/2006/relationships/slide" Target="slides/slide41.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6.xml"/><Relationship Id="rId4" Type="http://schemas.openxmlformats.org/officeDocument/2006/relationships/slide" Target="slides/slide6.xml"/><Relationship Id="rId9" Type="http://schemas.openxmlformats.org/officeDocument/2006/relationships/slide" Target="slides/slide12.xml"/><Relationship Id="rId14" Type="http://schemas.openxmlformats.org/officeDocument/2006/relationships/slide" Target="slides/slide18.xml"/><Relationship Id="rId22" Type="http://schemas.openxmlformats.org/officeDocument/2006/relationships/slide" Target="slides/slide27.xml"/><Relationship Id="rId27" Type="http://schemas.openxmlformats.org/officeDocument/2006/relationships/slide" Target="slides/slide32.xml"/><Relationship Id="rId30" Type="http://schemas.openxmlformats.org/officeDocument/2006/relationships/slide" Target="slides/slide35.xml"/><Relationship Id="rId35" Type="http://schemas.openxmlformats.org/officeDocument/2006/relationships/slide" Target="slides/slide40.xml"/><Relationship Id="rId8" Type="http://schemas.openxmlformats.org/officeDocument/2006/relationships/slide" Target="slides/slide11.xml"/><Relationship Id="rId3" Type="http://schemas.openxmlformats.org/officeDocument/2006/relationships/slide" Target="slides/slide5.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30.xml"/><Relationship Id="rId33" Type="http://schemas.openxmlformats.org/officeDocument/2006/relationships/slide" Target="slides/slide38.xml"/><Relationship Id="rId38"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0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0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A3881F4-6063-4E05-A9B2-162EDB3FAD58}" type="slidenum">
              <a:rPr lang="en-US" altLang="zh-CN"/>
              <a:pPr/>
              <a:t>‹#›</a:t>
            </a:fld>
            <a:endParaRPr lang="en-US" altLang="zh-CN"/>
          </a:p>
        </p:txBody>
      </p:sp>
    </p:spTree>
    <p:extLst>
      <p:ext uri="{BB962C8B-B14F-4D97-AF65-F5344CB8AC3E}">
        <p14:creationId xmlns:p14="http://schemas.microsoft.com/office/powerpoint/2010/main" val="4192383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66BA12AF-D92D-462E-9DE1-F006C6C6614A}" type="slidenum">
              <a:rPr lang="en-US" altLang="zh-CN"/>
              <a:pPr/>
              <a:t>‹#›</a:t>
            </a:fld>
            <a:endParaRPr lang="en-US" altLang="zh-CN"/>
          </a:p>
        </p:txBody>
      </p:sp>
    </p:spTree>
    <p:extLst>
      <p:ext uri="{BB962C8B-B14F-4D97-AF65-F5344CB8AC3E}">
        <p14:creationId xmlns:p14="http://schemas.microsoft.com/office/powerpoint/2010/main" val="1978567973"/>
      </p:ext>
    </p:extLst>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73F1843B-61A9-4733-B143-4A86AA4FAC80}" type="slidenum">
              <a:rPr lang="en-US" altLang="zh-CN"/>
              <a:pPr/>
              <a:t>‹#›</a:t>
            </a:fld>
            <a:endParaRPr lang="en-US" altLang="zh-CN"/>
          </a:p>
        </p:txBody>
      </p:sp>
    </p:spTree>
    <p:extLst>
      <p:ext uri="{BB962C8B-B14F-4D97-AF65-F5344CB8AC3E}">
        <p14:creationId xmlns:p14="http://schemas.microsoft.com/office/powerpoint/2010/main" val="248265630"/>
      </p:ext>
    </p:extLst>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457200"/>
            <a:ext cx="211455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457200"/>
            <a:ext cx="619125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315EA136-2585-4A98-944A-7F96405A8747}" type="slidenum">
              <a:rPr lang="en-US" altLang="zh-CN"/>
              <a:pPr/>
              <a:t>‹#›</a:t>
            </a:fld>
            <a:endParaRPr lang="en-US" altLang="zh-CN"/>
          </a:p>
        </p:txBody>
      </p:sp>
    </p:spTree>
    <p:extLst>
      <p:ext uri="{BB962C8B-B14F-4D97-AF65-F5344CB8AC3E}">
        <p14:creationId xmlns:p14="http://schemas.microsoft.com/office/powerpoint/2010/main" val="2158112693"/>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a:xfrm>
            <a:off x="6804248" y="6237312"/>
            <a:ext cx="1905000" cy="457200"/>
          </a:xfrm>
        </p:spPr>
        <p:txBody>
          <a:bodyPr/>
          <a:lstStyle>
            <a:lvl1pPr>
              <a:defRPr/>
            </a:lvl1pPr>
          </a:lstStyle>
          <a:p>
            <a:fld id="{3B21B058-BE4D-457A-A318-6FDA9B57CDF1}" type="slidenum">
              <a:rPr lang="en-US" altLang="zh-CN"/>
              <a:pPr/>
              <a:t>‹#›</a:t>
            </a:fld>
            <a:endParaRPr lang="en-US" altLang="zh-CN"/>
          </a:p>
        </p:txBody>
      </p:sp>
    </p:spTree>
    <p:extLst>
      <p:ext uri="{BB962C8B-B14F-4D97-AF65-F5344CB8AC3E}">
        <p14:creationId xmlns:p14="http://schemas.microsoft.com/office/powerpoint/2010/main" val="1349742869"/>
      </p:ext>
    </p:extLst>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0DFCC0EE-6167-4FB9-8666-6300A0A35DB7}" type="slidenum">
              <a:rPr lang="en-US" altLang="zh-CN"/>
              <a:pPr/>
              <a:t>‹#›</a:t>
            </a:fld>
            <a:endParaRPr lang="en-US" altLang="zh-CN"/>
          </a:p>
        </p:txBody>
      </p:sp>
    </p:spTree>
    <p:extLst>
      <p:ext uri="{BB962C8B-B14F-4D97-AF65-F5344CB8AC3E}">
        <p14:creationId xmlns:p14="http://schemas.microsoft.com/office/powerpoint/2010/main" val="2487072216"/>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19200"/>
            <a:ext cx="41529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1529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7FF6F3C0-D8E4-42AF-B0E4-2E33ADF7BF12}" type="slidenum">
              <a:rPr lang="en-US" altLang="zh-CN"/>
              <a:pPr/>
              <a:t>‹#›</a:t>
            </a:fld>
            <a:endParaRPr lang="en-US" altLang="zh-CN"/>
          </a:p>
        </p:txBody>
      </p:sp>
    </p:spTree>
    <p:extLst>
      <p:ext uri="{BB962C8B-B14F-4D97-AF65-F5344CB8AC3E}">
        <p14:creationId xmlns:p14="http://schemas.microsoft.com/office/powerpoint/2010/main" val="1869462965"/>
      </p:ext>
    </p:extLst>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E4793CBD-49C3-4348-A318-36B6E0BB65A0}" type="slidenum">
              <a:rPr lang="en-US" altLang="zh-CN"/>
              <a:pPr/>
              <a:t>‹#›</a:t>
            </a:fld>
            <a:endParaRPr lang="en-US" altLang="zh-CN"/>
          </a:p>
        </p:txBody>
      </p:sp>
    </p:spTree>
    <p:extLst>
      <p:ext uri="{BB962C8B-B14F-4D97-AF65-F5344CB8AC3E}">
        <p14:creationId xmlns:p14="http://schemas.microsoft.com/office/powerpoint/2010/main" val="3194857741"/>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EA8BEFF6-8701-4EC0-A9DD-9C643D71ED32}" type="slidenum">
              <a:rPr lang="en-US" altLang="zh-CN"/>
              <a:pPr/>
              <a:t>‹#›</a:t>
            </a:fld>
            <a:endParaRPr lang="en-US" altLang="zh-CN"/>
          </a:p>
        </p:txBody>
      </p:sp>
    </p:spTree>
    <p:extLst>
      <p:ext uri="{BB962C8B-B14F-4D97-AF65-F5344CB8AC3E}">
        <p14:creationId xmlns:p14="http://schemas.microsoft.com/office/powerpoint/2010/main" val="2085859457"/>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6A223FF1-AC6F-494A-A0D0-E9815AA2A1C3}" type="slidenum">
              <a:rPr lang="en-US" altLang="zh-CN"/>
              <a:pPr/>
              <a:t>‹#›</a:t>
            </a:fld>
            <a:endParaRPr lang="en-US" altLang="zh-CN"/>
          </a:p>
        </p:txBody>
      </p:sp>
    </p:spTree>
    <p:extLst>
      <p:ext uri="{BB962C8B-B14F-4D97-AF65-F5344CB8AC3E}">
        <p14:creationId xmlns:p14="http://schemas.microsoft.com/office/powerpoint/2010/main" val="3867831553"/>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B7A0C8B8-CEC3-4C7A-9B86-F59B75247E7D}" type="slidenum">
              <a:rPr lang="en-US" altLang="zh-CN"/>
              <a:pPr/>
              <a:t>‹#›</a:t>
            </a:fld>
            <a:endParaRPr lang="en-US" altLang="zh-CN"/>
          </a:p>
        </p:txBody>
      </p:sp>
    </p:spTree>
    <p:extLst>
      <p:ext uri="{BB962C8B-B14F-4D97-AF65-F5344CB8AC3E}">
        <p14:creationId xmlns:p14="http://schemas.microsoft.com/office/powerpoint/2010/main" val="660259746"/>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2668DE4A-4CED-4247-B24E-F4918EAB678C}" type="slidenum">
              <a:rPr lang="en-US" altLang="zh-CN"/>
              <a:pPr/>
              <a:t>‹#›</a:t>
            </a:fld>
            <a:endParaRPr lang="en-US" altLang="zh-CN"/>
          </a:p>
        </p:txBody>
      </p:sp>
    </p:spTree>
    <p:extLst>
      <p:ext uri="{BB962C8B-B14F-4D97-AF65-F5344CB8AC3E}">
        <p14:creationId xmlns:p14="http://schemas.microsoft.com/office/powerpoint/2010/main" val="3383939205"/>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0770" name="Picture 2"/>
          <p:cNvPicPr>
            <a:picLocks noChangeAspect="1" noChangeArrowheads="1"/>
          </p:cNvPicPr>
          <p:nvPr/>
        </p:nvPicPr>
        <p:blipFill>
          <a:blip r:embed="rId13">
            <a:extLst>
              <a:ext uri="{28A0092B-C50C-407E-A947-70E740481C1C}">
                <a14:useLocalDpi xmlns:a14="http://schemas.microsoft.com/office/drawing/2010/main" val="0"/>
              </a:ext>
            </a:extLst>
          </a:blip>
          <a:srcRect l="19048" t="19846" r="11475" b="70129"/>
          <a:stretch>
            <a:fillRect/>
          </a:stretch>
        </p:blipFill>
        <p:spPr bwMode="auto">
          <a:xfrm>
            <a:off x="609600" y="12700"/>
            <a:ext cx="7848600" cy="533400"/>
          </a:xfrm>
          <a:prstGeom prst="rect">
            <a:avLst/>
          </a:prstGeom>
          <a:noFill/>
          <a:extLst>
            <a:ext uri="{909E8E84-426E-40DD-AFC4-6F175D3DCCD1}">
              <a14:hiddenFill xmlns:a14="http://schemas.microsoft.com/office/drawing/2010/main">
                <a:solidFill>
                  <a:srgbClr val="FFFFFF"/>
                </a:solidFill>
              </a14:hiddenFill>
            </a:ext>
          </a:extLst>
        </p:spPr>
      </p:pic>
      <p:sp>
        <p:nvSpPr>
          <p:cNvPr id="160771" name="Rectangle 3"/>
          <p:cNvSpPr>
            <a:spLocks noGrp="1" noChangeArrowheads="1"/>
          </p:cNvSpPr>
          <p:nvPr>
            <p:ph type="title"/>
          </p:nvPr>
        </p:nvSpPr>
        <p:spPr bwMode="auto">
          <a:xfrm>
            <a:off x="533400" y="4572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zh-CN" altLang="zh-CN" smtClean="0"/>
          </a:p>
        </p:txBody>
      </p:sp>
      <p:sp>
        <p:nvSpPr>
          <p:cNvPr id="160772" name="Rectangle 4"/>
          <p:cNvSpPr>
            <a:spLocks noGrp="1" noChangeArrowheads="1"/>
          </p:cNvSpPr>
          <p:nvPr>
            <p:ph type="body" idx="1"/>
          </p:nvPr>
        </p:nvSpPr>
        <p:spPr bwMode="auto">
          <a:xfrm>
            <a:off x="304800" y="1219200"/>
            <a:ext cx="8458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60773" name="Text Box 5"/>
          <p:cNvSpPr txBox="1">
            <a:spLocks noChangeArrowheads="1"/>
          </p:cNvSpPr>
          <p:nvPr/>
        </p:nvSpPr>
        <p:spPr bwMode="auto">
          <a:xfrm>
            <a:off x="1943100" y="101600"/>
            <a:ext cx="525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i="1">
                <a:solidFill>
                  <a:srgbClr val="008080"/>
                </a:solidFill>
              </a:rPr>
              <a:t>树</a:t>
            </a:r>
          </a:p>
        </p:txBody>
      </p:sp>
      <p:pic>
        <p:nvPicPr>
          <p:cNvPr id="160774" name="Picture 6" descr="0028"/>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6248400"/>
            <a:ext cx="6400800" cy="296863"/>
          </a:xfrm>
          <a:prstGeom prst="rect">
            <a:avLst/>
          </a:prstGeom>
          <a:noFill/>
          <a:extLst>
            <a:ext uri="{909E8E84-426E-40DD-AFC4-6F175D3DCCD1}">
              <a14:hiddenFill xmlns:a14="http://schemas.microsoft.com/office/drawing/2010/main">
                <a:solidFill>
                  <a:srgbClr val="FFFFFF"/>
                </a:solidFill>
              </a14:hiddenFill>
            </a:ext>
          </a:extLst>
        </p:spPr>
      </p:pic>
      <p:sp>
        <p:nvSpPr>
          <p:cNvPr id="160775" name="Rectangle 7"/>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600">
                <a:solidFill>
                  <a:srgbClr val="FF6600"/>
                </a:solidFill>
                <a:latin typeface="Tahoma" panose="020B0604030504040204" pitchFamily="34" charset="0"/>
              </a:defRPr>
            </a:lvl1pPr>
          </a:lstStyle>
          <a:p>
            <a:fld id="{9F913B93-E000-43DC-89AD-BEEE4D34D644}" type="slidenum">
              <a:rPr lang="en-US" altLang="zh-CN"/>
              <a:pPr/>
              <a:t>‹#›</a:t>
            </a:fld>
            <a:endParaRPr lang="en-US" altLang="zh-CN"/>
          </a:p>
        </p:txBody>
      </p:sp>
      <p:pic>
        <p:nvPicPr>
          <p:cNvPr id="160776" name="Picture 8" descr="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8000" y="6143625"/>
            <a:ext cx="1143000" cy="6381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zoom/>
  </p:transition>
  <p:hf hdr="0" ftr="0" dt="0"/>
  <p:txStyles>
    <p:titleStyle>
      <a:lvl1pPr algn="ctr" rtl="0" fontAlgn="base">
        <a:spcBef>
          <a:spcPct val="0"/>
        </a:spcBef>
        <a:spcAft>
          <a:spcPct val="0"/>
        </a:spcAft>
        <a:defRPr kumimoji="1" sz="3200" b="1" kern="1200">
          <a:solidFill>
            <a:schemeClr val="tx2"/>
          </a:solidFill>
          <a:latin typeface="+mj-lt"/>
          <a:ea typeface="+mj-ea"/>
          <a:cs typeface="+mj-cs"/>
        </a:defRPr>
      </a:lvl1pPr>
      <a:lvl2pPr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lnSpc>
          <a:spcPct val="130000"/>
        </a:lnSpc>
        <a:spcBef>
          <a:spcPct val="20000"/>
        </a:spcBef>
        <a:spcAft>
          <a:spcPct val="0"/>
        </a:spcAft>
        <a:defRPr kumimoji="1" sz="2800" kern="12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lnSpc>
          <a:spcPct val="130000"/>
        </a:lnSpc>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lnSpc>
          <a:spcPct val="130000"/>
        </a:lnSpc>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lnSpc>
          <a:spcPct val="130000"/>
        </a:lnSpc>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oleObject" Target="../embeddings/oleObject11.bin"/><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9.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97512EA8-8C9E-47E5-936A-1DD31D39D7A4}" type="slidenum">
              <a:rPr lang="en-US" altLang="zh-CN"/>
              <a:pPr/>
              <a:t>1</a:t>
            </a:fld>
            <a:endParaRPr lang="en-US" altLang="zh-CN"/>
          </a:p>
        </p:txBody>
      </p:sp>
      <p:sp>
        <p:nvSpPr>
          <p:cNvPr id="2053" name="Text Box 5"/>
          <p:cNvSpPr txBox="1">
            <a:spLocks noChangeArrowheads="1"/>
          </p:cNvSpPr>
          <p:nvPr/>
        </p:nvSpPr>
        <p:spPr bwMode="auto">
          <a:xfrm>
            <a:off x="1331913" y="2781300"/>
            <a:ext cx="5638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5400" dirty="0" smtClean="0">
                <a:solidFill>
                  <a:srgbClr val="FF0000"/>
                </a:solidFill>
              </a:rPr>
              <a:t>10</a:t>
            </a:r>
            <a:r>
              <a:rPr lang="en-US" altLang="zh-CN" sz="5400" dirty="0" smtClean="0">
                <a:solidFill>
                  <a:srgbClr val="FF0000"/>
                </a:solidFill>
              </a:rPr>
              <a:t>.  </a:t>
            </a:r>
            <a:r>
              <a:rPr lang="zh-CN" altLang="en-US" sz="5400" dirty="0">
                <a:solidFill>
                  <a:srgbClr val="FF0000"/>
                </a:solidFill>
              </a:rPr>
              <a:t>树</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95E3D74-14ED-46DE-9A79-9B702B91AEC1}" type="slidenum">
              <a:rPr lang="en-US" altLang="zh-CN"/>
              <a:pPr/>
              <a:t>10</a:t>
            </a:fld>
            <a:endParaRPr lang="en-US" altLang="zh-CN"/>
          </a:p>
        </p:txBody>
      </p:sp>
      <p:sp>
        <p:nvSpPr>
          <p:cNvPr id="12292" name="Text Box 4"/>
          <p:cNvSpPr txBox="1">
            <a:spLocks noChangeArrowheads="1"/>
          </p:cNvSpPr>
          <p:nvPr/>
        </p:nvSpPr>
        <p:spPr bwMode="auto">
          <a:xfrm>
            <a:off x="381000" y="1219200"/>
            <a:ext cx="861060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50000"/>
              </a:spcBef>
            </a:pPr>
            <a:r>
              <a:rPr lang="en-US" altLang="zh-CN">
                <a:solidFill>
                  <a:schemeClr val="folHlink"/>
                </a:solidFill>
              </a:rPr>
              <a:t>1</a:t>
            </a:r>
            <a:r>
              <a:rPr lang="zh-CN" altLang="en-US">
                <a:solidFill>
                  <a:schemeClr val="folHlink"/>
                </a:solidFill>
              </a:rPr>
              <a:t>、</a:t>
            </a:r>
            <a:r>
              <a:rPr lang="zh-CN" altLang="en-US">
                <a:solidFill>
                  <a:schemeClr val="hlink"/>
                </a:solidFill>
              </a:rPr>
              <a:t>性质</a:t>
            </a:r>
            <a:r>
              <a:rPr lang="en-US" altLang="zh-CN">
                <a:solidFill>
                  <a:schemeClr val="hlink"/>
                </a:solidFill>
              </a:rPr>
              <a:t>1</a:t>
            </a:r>
            <a:r>
              <a:rPr lang="zh-CN" altLang="en-US">
                <a:solidFill>
                  <a:schemeClr val="hlink"/>
                </a:solidFill>
              </a:rPr>
              <a:t>：</a:t>
            </a:r>
            <a:r>
              <a:rPr lang="zh-CN" altLang="en-US"/>
              <a:t>二叉树第</a:t>
            </a:r>
            <a:r>
              <a:rPr lang="en-US" altLang="zh-CN"/>
              <a:t>i(i≥1)</a:t>
            </a:r>
            <a:r>
              <a:rPr lang="zh-CN" altLang="en-US"/>
              <a:t>层上至多有</a:t>
            </a:r>
            <a:r>
              <a:rPr lang="en-US" altLang="zh-CN"/>
              <a:t>2 </a:t>
            </a:r>
            <a:r>
              <a:rPr lang="en-US" altLang="zh-CN" baseline="30000"/>
              <a:t>i-1</a:t>
            </a:r>
            <a:r>
              <a:rPr lang="zh-CN" altLang="en-US"/>
              <a:t>个结点。</a:t>
            </a:r>
            <a:r>
              <a:rPr lang="zh-CN" altLang="en-US" b="0"/>
              <a:t> </a:t>
            </a:r>
          </a:p>
          <a:p>
            <a:pPr algn="just">
              <a:lnSpc>
                <a:spcPct val="110000"/>
              </a:lnSpc>
              <a:spcBef>
                <a:spcPct val="50000"/>
              </a:spcBef>
            </a:pPr>
            <a:r>
              <a:rPr lang="en-US" altLang="zh-CN">
                <a:solidFill>
                  <a:schemeClr val="folHlink"/>
                </a:solidFill>
              </a:rPr>
              <a:t>2</a:t>
            </a:r>
            <a:r>
              <a:rPr lang="zh-CN" altLang="en-US">
                <a:solidFill>
                  <a:schemeClr val="folHlink"/>
                </a:solidFill>
              </a:rPr>
              <a:t>、</a:t>
            </a:r>
            <a:r>
              <a:rPr lang="zh-CN" altLang="en-US">
                <a:solidFill>
                  <a:schemeClr val="hlink"/>
                </a:solidFill>
              </a:rPr>
              <a:t>性质</a:t>
            </a:r>
            <a:r>
              <a:rPr lang="en-US" altLang="zh-CN">
                <a:solidFill>
                  <a:schemeClr val="hlink"/>
                </a:solidFill>
              </a:rPr>
              <a:t>2</a:t>
            </a:r>
            <a:r>
              <a:rPr lang="zh-CN" altLang="en-US">
                <a:solidFill>
                  <a:schemeClr val="hlink"/>
                </a:solidFill>
              </a:rPr>
              <a:t>：</a:t>
            </a:r>
            <a:r>
              <a:rPr lang="zh-CN" altLang="en-US"/>
              <a:t>深度为</a:t>
            </a:r>
            <a:r>
              <a:rPr lang="en-US" altLang="zh-CN"/>
              <a:t>k(k≥1)</a:t>
            </a:r>
            <a:r>
              <a:rPr lang="zh-CN" altLang="en-US"/>
              <a:t>的二叉树至多有</a:t>
            </a:r>
            <a:r>
              <a:rPr lang="en-US" altLang="zh-CN"/>
              <a:t>2 </a:t>
            </a:r>
            <a:r>
              <a:rPr lang="en-US" altLang="zh-CN" baseline="30000"/>
              <a:t>k </a:t>
            </a:r>
            <a:r>
              <a:rPr lang="en-US" altLang="zh-CN"/>
              <a:t>-1</a:t>
            </a:r>
            <a:r>
              <a:rPr lang="zh-CN" altLang="en-US"/>
              <a:t>个结点。</a:t>
            </a:r>
            <a:r>
              <a:rPr lang="zh-CN" altLang="en-US" b="0"/>
              <a:t> </a:t>
            </a:r>
          </a:p>
          <a:p>
            <a:pPr algn="just">
              <a:lnSpc>
                <a:spcPct val="110000"/>
              </a:lnSpc>
              <a:spcBef>
                <a:spcPct val="50000"/>
              </a:spcBef>
            </a:pPr>
            <a:r>
              <a:rPr lang="en-US" altLang="zh-CN">
                <a:solidFill>
                  <a:schemeClr val="folHlink"/>
                </a:solidFill>
              </a:rPr>
              <a:t>3</a:t>
            </a:r>
            <a:r>
              <a:rPr lang="zh-CN" altLang="en-US">
                <a:solidFill>
                  <a:schemeClr val="folHlink"/>
                </a:solidFill>
              </a:rPr>
              <a:t>、</a:t>
            </a:r>
            <a:r>
              <a:rPr lang="zh-CN" altLang="en-US">
                <a:solidFill>
                  <a:schemeClr val="hlink"/>
                </a:solidFill>
              </a:rPr>
              <a:t>性质</a:t>
            </a:r>
            <a:r>
              <a:rPr lang="en-US" altLang="zh-CN">
                <a:solidFill>
                  <a:schemeClr val="hlink"/>
                </a:solidFill>
              </a:rPr>
              <a:t>3</a:t>
            </a:r>
            <a:r>
              <a:rPr lang="zh-CN" altLang="en-US">
                <a:solidFill>
                  <a:schemeClr val="hlink"/>
                </a:solidFill>
              </a:rPr>
              <a:t>：</a:t>
            </a:r>
            <a:r>
              <a:rPr lang="zh-CN" altLang="en-US"/>
              <a:t>在任意二叉树中</a:t>
            </a:r>
            <a:r>
              <a:rPr lang="en-US" altLang="zh-CN"/>
              <a:t>, </a:t>
            </a:r>
            <a:r>
              <a:rPr lang="zh-CN" altLang="en-US"/>
              <a:t>若叶子结点个数为</a:t>
            </a:r>
            <a:r>
              <a:rPr lang="en-US" altLang="zh-CN"/>
              <a:t>n</a:t>
            </a:r>
            <a:r>
              <a:rPr lang="en-US" altLang="zh-CN" baseline="-25000"/>
              <a:t>0</a:t>
            </a:r>
            <a:r>
              <a:rPr lang="en-US" altLang="zh-CN"/>
              <a:t>, </a:t>
            </a:r>
            <a:r>
              <a:rPr lang="zh-CN" altLang="en-US"/>
              <a:t>度为</a:t>
            </a:r>
            <a:r>
              <a:rPr lang="en-US" altLang="zh-CN"/>
              <a:t>1</a:t>
            </a:r>
            <a:r>
              <a:rPr lang="zh-CN" altLang="en-US"/>
              <a:t>的结点个数为</a:t>
            </a:r>
            <a:r>
              <a:rPr lang="en-US" altLang="zh-CN"/>
              <a:t>n</a:t>
            </a:r>
            <a:r>
              <a:rPr lang="en-US" altLang="zh-CN" baseline="-25000"/>
              <a:t>1</a:t>
            </a:r>
            <a:r>
              <a:rPr lang="en-US" altLang="zh-CN"/>
              <a:t>, </a:t>
            </a:r>
            <a:r>
              <a:rPr lang="zh-CN" altLang="en-US"/>
              <a:t>度为</a:t>
            </a:r>
            <a:r>
              <a:rPr lang="en-US" altLang="zh-CN"/>
              <a:t>2</a:t>
            </a:r>
            <a:r>
              <a:rPr lang="zh-CN" altLang="en-US"/>
              <a:t>的结点个数为</a:t>
            </a:r>
            <a:r>
              <a:rPr lang="en-US" altLang="zh-CN"/>
              <a:t>n</a:t>
            </a:r>
            <a:r>
              <a:rPr lang="en-US" altLang="zh-CN" baseline="-25000"/>
              <a:t>2</a:t>
            </a:r>
            <a:r>
              <a:rPr lang="en-US" altLang="zh-CN"/>
              <a:t>, </a:t>
            </a:r>
            <a:r>
              <a:rPr lang="zh-CN" altLang="en-US"/>
              <a:t>那么 </a:t>
            </a:r>
            <a:r>
              <a:rPr lang="en-US" altLang="zh-CN"/>
              <a:t>n</a:t>
            </a:r>
            <a:r>
              <a:rPr lang="en-US" altLang="zh-CN" baseline="-25000"/>
              <a:t>0</a:t>
            </a:r>
            <a:r>
              <a:rPr lang="en-US" altLang="zh-CN"/>
              <a:t> = n</a:t>
            </a:r>
            <a:r>
              <a:rPr lang="en-US" altLang="zh-CN" baseline="-25000"/>
              <a:t>2</a:t>
            </a:r>
            <a:r>
              <a:rPr lang="en-US" altLang="zh-CN"/>
              <a:t>+1</a:t>
            </a:r>
            <a:r>
              <a:rPr lang="zh-CN" altLang="en-US"/>
              <a:t>。</a:t>
            </a:r>
            <a:r>
              <a:rPr lang="zh-CN" altLang="en-US">
                <a:solidFill>
                  <a:srgbClr val="006666"/>
                </a:solidFill>
              </a:rPr>
              <a:t>      </a:t>
            </a:r>
            <a:endParaRPr lang="zh-CN" altLang="en-US"/>
          </a:p>
        </p:txBody>
      </p:sp>
      <p:sp>
        <p:nvSpPr>
          <p:cNvPr id="12293" name="Text Box 5"/>
          <p:cNvSpPr txBox="1">
            <a:spLocks noChangeArrowheads="1"/>
          </p:cNvSpPr>
          <p:nvPr/>
        </p:nvSpPr>
        <p:spPr bwMode="auto">
          <a:xfrm>
            <a:off x="990600" y="3487738"/>
            <a:ext cx="7239000" cy="268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50000"/>
              </a:spcBef>
            </a:pPr>
            <a:r>
              <a:rPr lang="zh-CN" altLang="en-US">
                <a:solidFill>
                  <a:srgbClr val="006666"/>
                </a:solidFill>
              </a:rPr>
              <a:t>证明</a:t>
            </a:r>
            <a:r>
              <a:rPr lang="zh-CN" altLang="en-US"/>
              <a:t>：设</a:t>
            </a:r>
            <a:r>
              <a:rPr lang="en-US" altLang="zh-CN"/>
              <a:t>n</a:t>
            </a:r>
            <a:r>
              <a:rPr lang="zh-CN" altLang="en-US"/>
              <a:t>代表二叉树结点总数</a:t>
            </a:r>
            <a:r>
              <a:rPr lang="en-US" altLang="zh-CN"/>
              <a:t>, </a:t>
            </a:r>
            <a:r>
              <a:rPr lang="zh-CN" altLang="en-US"/>
              <a:t>那么</a:t>
            </a:r>
          </a:p>
          <a:p>
            <a:pPr algn="just">
              <a:spcBef>
                <a:spcPct val="50000"/>
              </a:spcBef>
            </a:pPr>
            <a:r>
              <a:rPr lang="zh-CN" altLang="en-US"/>
              <a:t>                   </a:t>
            </a:r>
            <a:r>
              <a:rPr lang="en-US" altLang="zh-CN"/>
              <a:t>n = n</a:t>
            </a:r>
            <a:r>
              <a:rPr lang="en-US" altLang="zh-CN" baseline="-25000"/>
              <a:t>0</a:t>
            </a:r>
            <a:r>
              <a:rPr lang="en-US" altLang="zh-CN"/>
              <a:t> + n</a:t>
            </a:r>
            <a:r>
              <a:rPr lang="en-US" altLang="zh-CN" baseline="-25000"/>
              <a:t>1</a:t>
            </a:r>
            <a:r>
              <a:rPr lang="en-US" altLang="zh-CN"/>
              <a:t> + n</a:t>
            </a:r>
            <a:r>
              <a:rPr lang="en-US" altLang="zh-CN" baseline="-25000"/>
              <a:t>2</a:t>
            </a:r>
            <a:r>
              <a:rPr lang="en-US" altLang="zh-CN"/>
              <a:t>                      </a:t>
            </a:r>
          </a:p>
          <a:p>
            <a:pPr algn="just">
              <a:spcBef>
                <a:spcPct val="50000"/>
              </a:spcBef>
            </a:pPr>
            <a:r>
              <a:rPr lang="zh-CN" altLang="en-US"/>
              <a:t>　由于有</a:t>
            </a:r>
            <a:r>
              <a:rPr lang="en-US" altLang="zh-CN"/>
              <a:t>n</a:t>
            </a:r>
            <a:r>
              <a:rPr lang="zh-CN" altLang="en-US"/>
              <a:t>个结点的二叉树总边数为</a:t>
            </a:r>
            <a:r>
              <a:rPr lang="en-US" altLang="zh-CN"/>
              <a:t>n-1</a:t>
            </a:r>
            <a:r>
              <a:rPr lang="zh-CN" altLang="en-US"/>
              <a:t>条</a:t>
            </a:r>
            <a:r>
              <a:rPr lang="en-US" altLang="zh-CN"/>
              <a:t>, </a:t>
            </a:r>
            <a:r>
              <a:rPr lang="zh-CN" altLang="en-US"/>
              <a:t>于是得：</a:t>
            </a:r>
          </a:p>
          <a:p>
            <a:pPr algn="just">
              <a:spcBef>
                <a:spcPct val="50000"/>
              </a:spcBef>
            </a:pPr>
            <a:r>
              <a:rPr lang="zh-CN" altLang="en-US"/>
              <a:t>                   </a:t>
            </a:r>
            <a:r>
              <a:rPr lang="en-US" altLang="zh-CN"/>
              <a:t>n-1=0* n</a:t>
            </a:r>
            <a:r>
              <a:rPr lang="en-US" altLang="zh-CN" baseline="-25000"/>
              <a:t>0</a:t>
            </a:r>
            <a:r>
              <a:rPr lang="en-US" altLang="zh-CN"/>
              <a:t> +1* n</a:t>
            </a:r>
            <a:r>
              <a:rPr lang="en-US" altLang="zh-CN" baseline="-25000"/>
              <a:t>1</a:t>
            </a:r>
            <a:r>
              <a:rPr lang="en-US" altLang="zh-CN"/>
              <a:t>+2* n</a:t>
            </a:r>
            <a:r>
              <a:rPr lang="en-US" altLang="zh-CN" baseline="-25000"/>
              <a:t>2</a:t>
            </a:r>
            <a:r>
              <a:rPr lang="en-US" altLang="zh-CN"/>
              <a:t>        </a:t>
            </a:r>
          </a:p>
          <a:p>
            <a:pPr algn="just">
              <a:spcBef>
                <a:spcPct val="50000"/>
              </a:spcBef>
            </a:pPr>
            <a:r>
              <a:rPr lang="zh-CN" altLang="en-US"/>
              <a:t>　    　      所以：   </a:t>
            </a:r>
            <a:r>
              <a:rPr lang="en-US" altLang="zh-CN"/>
              <a:t>n</a:t>
            </a:r>
            <a:r>
              <a:rPr lang="en-US" altLang="zh-CN" baseline="-25000"/>
              <a:t>0</a:t>
            </a:r>
            <a:r>
              <a:rPr lang="en-US" altLang="zh-CN"/>
              <a:t>=  n</a:t>
            </a:r>
            <a:r>
              <a:rPr lang="en-US" altLang="zh-CN" baseline="-25000"/>
              <a:t>2</a:t>
            </a:r>
            <a:r>
              <a:rPr lang="en-US" altLang="zh-CN"/>
              <a:t>+1  </a:t>
            </a:r>
            <a:endParaRPr lang="en-US" altLang="zh-CN" b="0"/>
          </a:p>
        </p:txBody>
      </p:sp>
      <p:sp>
        <p:nvSpPr>
          <p:cNvPr id="12294" name="Rectangle 6"/>
          <p:cNvSpPr>
            <a:spLocks noChangeArrowheads="1"/>
          </p:cNvSpPr>
          <p:nvPr/>
        </p:nvSpPr>
        <p:spPr bwMode="auto">
          <a:xfrm>
            <a:off x="228600" y="685800"/>
            <a:ext cx="4006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smtClean="0">
                <a:solidFill>
                  <a:schemeClr val="accent2"/>
                </a:solidFill>
              </a:rPr>
              <a:t>2.2  </a:t>
            </a:r>
            <a:r>
              <a:rPr lang="zh-CN" altLang="en-US" sz="2800" dirty="0">
                <a:solidFill>
                  <a:schemeClr val="accent2"/>
                </a:solidFill>
              </a:rPr>
              <a:t>二叉树的重要性质</a:t>
            </a:r>
            <a:r>
              <a:rPr lang="zh-CN" altLang="en-US" b="0" dirty="0"/>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 calcmode="lin" valueType="num">
                                      <p:cBhvr additive="base">
                                        <p:cTn id="7" dur="500" fill="hold"/>
                                        <p:tgtEl>
                                          <p:spTgt spid="1229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2">
                                            <p:txEl>
                                              <p:pRg st="1" end="1"/>
                                            </p:txEl>
                                          </p:spTgt>
                                        </p:tgtEl>
                                        <p:attrNameLst>
                                          <p:attrName>style.visibility</p:attrName>
                                        </p:attrNameLst>
                                      </p:cBhvr>
                                      <p:to>
                                        <p:strVal val="visible"/>
                                      </p:to>
                                    </p:set>
                                    <p:anim calcmode="lin" valueType="num">
                                      <p:cBhvr additive="base">
                                        <p:cTn id="13" dur="500" fill="hold"/>
                                        <p:tgtEl>
                                          <p:spTgt spid="1229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2">
                                            <p:txEl>
                                              <p:pRg st="2" end="2"/>
                                            </p:txEl>
                                          </p:spTgt>
                                        </p:tgtEl>
                                        <p:attrNameLst>
                                          <p:attrName>style.visibility</p:attrName>
                                        </p:attrNameLst>
                                      </p:cBhvr>
                                      <p:to>
                                        <p:strVal val="visible"/>
                                      </p:to>
                                    </p:set>
                                    <p:anim calcmode="lin" valueType="num">
                                      <p:cBhvr additive="base">
                                        <p:cTn id="19" dur="500" fill="hold"/>
                                        <p:tgtEl>
                                          <p:spTgt spid="1229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12293">
                                            <p:txEl>
                                              <p:pRg st="0" end="0"/>
                                            </p:txEl>
                                          </p:spTgt>
                                        </p:tgtEl>
                                        <p:attrNameLst>
                                          <p:attrName>style.visibility</p:attrName>
                                        </p:attrNameLst>
                                      </p:cBhvr>
                                      <p:to>
                                        <p:strVal val="visible"/>
                                      </p:to>
                                    </p:set>
                                    <p:animEffect transition="in" filter="barn(outHorizontal)">
                                      <p:cBhvr>
                                        <p:cTn id="25" dur="500"/>
                                        <p:tgtEl>
                                          <p:spTgt spid="12293">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12293">
                                            <p:txEl>
                                              <p:pRg st="1" end="1"/>
                                            </p:txEl>
                                          </p:spTgt>
                                        </p:tgtEl>
                                        <p:attrNameLst>
                                          <p:attrName>style.visibility</p:attrName>
                                        </p:attrNameLst>
                                      </p:cBhvr>
                                      <p:to>
                                        <p:strVal val="visible"/>
                                      </p:to>
                                    </p:set>
                                    <p:animEffect transition="in" filter="barn(outHorizontal)">
                                      <p:cBhvr>
                                        <p:cTn id="30" dur="500"/>
                                        <p:tgtEl>
                                          <p:spTgt spid="12293">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42" fill="hold" grpId="0" nodeType="clickEffect">
                                  <p:stCondLst>
                                    <p:cond delay="0"/>
                                  </p:stCondLst>
                                  <p:childTnLst>
                                    <p:set>
                                      <p:cBhvr>
                                        <p:cTn id="34" dur="1" fill="hold">
                                          <p:stCondLst>
                                            <p:cond delay="0"/>
                                          </p:stCondLst>
                                        </p:cTn>
                                        <p:tgtEl>
                                          <p:spTgt spid="12293">
                                            <p:txEl>
                                              <p:pRg st="2" end="2"/>
                                            </p:txEl>
                                          </p:spTgt>
                                        </p:tgtEl>
                                        <p:attrNameLst>
                                          <p:attrName>style.visibility</p:attrName>
                                        </p:attrNameLst>
                                      </p:cBhvr>
                                      <p:to>
                                        <p:strVal val="visible"/>
                                      </p:to>
                                    </p:set>
                                    <p:animEffect transition="in" filter="barn(outHorizontal)">
                                      <p:cBhvr>
                                        <p:cTn id="35" dur="500"/>
                                        <p:tgtEl>
                                          <p:spTgt spid="12293">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42" fill="hold" grpId="0" nodeType="clickEffect">
                                  <p:stCondLst>
                                    <p:cond delay="0"/>
                                  </p:stCondLst>
                                  <p:childTnLst>
                                    <p:set>
                                      <p:cBhvr>
                                        <p:cTn id="39" dur="1" fill="hold">
                                          <p:stCondLst>
                                            <p:cond delay="0"/>
                                          </p:stCondLst>
                                        </p:cTn>
                                        <p:tgtEl>
                                          <p:spTgt spid="12293">
                                            <p:txEl>
                                              <p:pRg st="3" end="3"/>
                                            </p:txEl>
                                          </p:spTgt>
                                        </p:tgtEl>
                                        <p:attrNameLst>
                                          <p:attrName>style.visibility</p:attrName>
                                        </p:attrNameLst>
                                      </p:cBhvr>
                                      <p:to>
                                        <p:strVal val="visible"/>
                                      </p:to>
                                    </p:set>
                                    <p:animEffect transition="in" filter="barn(outHorizontal)">
                                      <p:cBhvr>
                                        <p:cTn id="40" dur="500"/>
                                        <p:tgtEl>
                                          <p:spTgt spid="12293">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12293">
                                            <p:txEl>
                                              <p:pRg st="4" end="4"/>
                                            </p:txEl>
                                          </p:spTgt>
                                        </p:tgtEl>
                                        <p:attrNameLst>
                                          <p:attrName>style.visibility</p:attrName>
                                        </p:attrNameLst>
                                      </p:cBhvr>
                                      <p:to>
                                        <p:strVal val="visible"/>
                                      </p:to>
                                    </p:set>
                                    <p:animEffect transition="in" filter="barn(outHorizontal)">
                                      <p:cBhvr>
                                        <p:cTn id="45" dur="5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autoUpdateAnimBg="0"/>
      <p:bldP spid="1229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B0C11E3-A176-46AB-B90E-24D8CE9F6DAA}" type="slidenum">
              <a:rPr lang="en-US" altLang="zh-CN"/>
              <a:pPr/>
              <a:t>11</a:t>
            </a:fld>
            <a:endParaRPr lang="en-US" altLang="zh-CN"/>
          </a:p>
        </p:txBody>
      </p:sp>
      <p:sp>
        <p:nvSpPr>
          <p:cNvPr id="14340" name="Text Box 4"/>
          <p:cNvSpPr txBox="1">
            <a:spLocks noChangeArrowheads="1"/>
          </p:cNvSpPr>
          <p:nvPr/>
        </p:nvSpPr>
        <p:spPr bwMode="auto">
          <a:xfrm>
            <a:off x="304800" y="762000"/>
            <a:ext cx="8534400"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spcBef>
                <a:spcPct val="50000"/>
              </a:spcBef>
            </a:pPr>
            <a:r>
              <a:rPr lang="zh-CN" altLang="en-US"/>
              <a:t>深度为</a:t>
            </a:r>
            <a:r>
              <a:rPr lang="en-US" altLang="zh-CN"/>
              <a:t>k</a:t>
            </a:r>
            <a:r>
              <a:rPr lang="zh-CN" altLang="en-US"/>
              <a:t>并且含有</a:t>
            </a:r>
            <a:r>
              <a:rPr lang="en-US" altLang="zh-CN">
                <a:solidFill>
                  <a:srgbClr val="000000"/>
                </a:solidFill>
              </a:rPr>
              <a:t>2</a:t>
            </a:r>
            <a:r>
              <a:rPr lang="en-US" altLang="zh-CN" baseline="30000">
                <a:solidFill>
                  <a:srgbClr val="000000"/>
                </a:solidFill>
              </a:rPr>
              <a:t>k</a:t>
            </a:r>
            <a:r>
              <a:rPr lang="en-US" altLang="zh-CN">
                <a:solidFill>
                  <a:srgbClr val="000000"/>
                </a:solidFill>
              </a:rPr>
              <a:t>-1</a:t>
            </a:r>
            <a:r>
              <a:rPr lang="zh-CN" altLang="en-US"/>
              <a:t>个结点的二叉树称为</a:t>
            </a:r>
            <a:r>
              <a:rPr lang="zh-CN" altLang="en-US">
                <a:solidFill>
                  <a:srgbClr val="A50021"/>
                </a:solidFill>
              </a:rPr>
              <a:t>满二叉树</a:t>
            </a:r>
            <a:r>
              <a:rPr lang="en-US" altLang="zh-CN"/>
              <a:t>, </a:t>
            </a:r>
            <a:r>
              <a:rPr lang="zh-CN" altLang="en-US"/>
              <a:t>这种树的特点是每层上的结点数都是最大结点数</a:t>
            </a:r>
            <a:r>
              <a:rPr lang="en-US" altLang="zh-CN"/>
              <a:t>,</a:t>
            </a:r>
            <a:r>
              <a:rPr lang="zh-CN" altLang="en-US"/>
              <a:t>。对满二叉树的结点可以从根结点开始自上向下</a:t>
            </a:r>
            <a:r>
              <a:rPr lang="en-US" altLang="zh-CN"/>
              <a:t>, </a:t>
            </a:r>
            <a:r>
              <a:rPr lang="zh-CN" altLang="en-US"/>
              <a:t>自左至右顺序编号。 深度为</a:t>
            </a:r>
            <a:r>
              <a:rPr lang="en-US" altLang="zh-CN"/>
              <a:t>k, </a:t>
            </a:r>
            <a:r>
              <a:rPr lang="zh-CN" altLang="en-US"/>
              <a:t>含有</a:t>
            </a:r>
            <a:r>
              <a:rPr lang="en-US" altLang="zh-CN"/>
              <a:t>n</a:t>
            </a:r>
            <a:r>
              <a:rPr lang="zh-CN" altLang="en-US"/>
              <a:t>个结点的二叉树</a:t>
            </a:r>
            <a:r>
              <a:rPr lang="en-US" altLang="zh-CN"/>
              <a:t>, </a:t>
            </a:r>
            <a:r>
              <a:rPr lang="zh-CN" altLang="en-US"/>
              <a:t>当且仅当每个结点的编号与相应满二叉树结点顺序编号从</a:t>
            </a:r>
            <a:r>
              <a:rPr lang="en-US" altLang="zh-CN"/>
              <a:t>1</a:t>
            </a:r>
            <a:r>
              <a:rPr lang="zh-CN" altLang="en-US"/>
              <a:t>到</a:t>
            </a:r>
            <a:r>
              <a:rPr lang="en-US" altLang="zh-CN"/>
              <a:t>n</a:t>
            </a:r>
            <a:r>
              <a:rPr lang="zh-CN" altLang="en-US"/>
              <a:t>相对应时</a:t>
            </a:r>
            <a:r>
              <a:rPr lang="en-US" altLang="zh-CN"/>
              <a:t>, </a:t>
            </a:r>
            <a:r>
              <a:rPr lang="zh-CN" altLang="en-US"/>
              <a:t>则称此二叉树为</a:t>
            </a:r>
            <a:r>
              <a:rPr lang="zh-CN" altLang="en-US">
                <a:solidFill>
                  <a:srgbClr val="A50021"/>
                </a:solidFill>
              </a:rPr>
              <a:t>完全二叉树</a:t>
            </a:r>
            <a:r>
              <a:rPr lang="zh-CN" altLang="en-US"/>
              <a:t>。  </a:t>
            </a:r>
          </a:p>
        </p:txBody>
      </p:sp>
      <p:graphicFrame>
        <p:nvGraphicFramePr>
          <p:cNvPr id="14341" name="Object 5"/>
          <p:cNvGraphicFramePr>
            <a:graphicFrameLocks noChangeAspect="1"/>
          </p:cNvGraphicFramePr>
          <p:nvPr/>
        </p:nvGraphicFramePr>
        <p:xfrm>
          <a:off x="457200" y="3429000"/>
          <a:ext cx="8382000" cy="2362200"/>
        </p:xfrm>
        <a:graphic>
          <a:graphicData uri="http://schemas.openxmlformats.org/presentationml/2006/ole">
            <mc:AlternateContent xmlns:mc="http://schemas.openxmlformats.org/markup-compatibility/2006">
              <mc:Choice xmlns:v="urn:schemas-microsoft-com:vml" Requires="v">
                <p:oleObj spid="_x0000_s14359" name="Image" r:id="rId3" imgW="4028963" imgH="1971037" progId="Photoshop.Image.5">
                  <p:embed/>
                </p:oleObj>
              </mc:Choice>
              <mc:Fallback>
                <p:oleObj name="Image" r:id="rId3" imgW="4028963" imgH="1971037" progId="Photoshop.Image.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t="3716" b="38699"/>
                      <a:stretch>
                        <a:fillRect/>
                      </a:stretch>
                    </p:blipFill>
                    <p:spPr bwMode="auto">
                      <a:xfrm>
                        <a:off x="457200" y="3429000"/>
                        <a:ext cx="8382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F29AC624-E377-415E-AC3C-841D0D418611}" type="slidenum">
              <a:rPr lang="en-US" altLang="zh-CN"/>
              <a:pPr/>
              <a:t>12</a:t>
            </a:fld>
            <a:endParaRPr lang="en-US" altLang="zh-CN"/>
          </a:p>
        </p:txBody>
      </p:sp>
      <p:sp>
        <p:nvSpPr>
          <p:cNvPr id="16393" name="Text Box 9"/>
          <p:cNvSpPr txBox="1">
            <a:spLocks noChangeArrowheads="1"/>
          </p:cNvSpPr>
          <p:nvPr/>
        </p:nvSpPr>
        <p:spPr bwMode="auto">
          <a:xfrm>
            <a:off x="381000" y="1447800"/>
            <a:ext cx="83089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证明：假设某完全二叉树的结点总数是</a:t>
            </a:r>
            <a:r>
              <a:rPr lang="en-US" altLang="zh-CN"/>
              <a:t>n</a:t>
            </a:r>
            <a:r>
              <a:rPr lang="zh-CN" altLang="en-US"/>
              <a:t>，则</a:t>
            </a:r>
            <a:r>
              <a:rPr lang="en-US" altLang="zh-CN"/>
              <a:t>n</a:t>
            </a:r>
            <a:r>
              <a:rPr lang="zh-CN" altLang="en-US"/>
              <a:t>应该大于树深</a:t>
            </a:r>
          </a:p>
          <a:p>
            <a:r>
              <a:rPr lang="zh-CN" altLang="en-US"/>
              <a:t>为</a:t>
            </a:r>
            <a:r>
              <a:rPr lang="en-US" altLang="zh-CN"/>
              <a:t>k-1</a:t>
            </a:r>
            <a:r>
              <a:rPr lang="zh-CN" altLang="en-US"/>
              <a:t>的满二叉树结点数</a:t>
            </a:r>
            <a:r>
              <a:rPr lang="en-US" altLang="zh-CN"/>
              <a:t>2</a:t>
            </a:r>
            <a:r>
              <a:rPr lang="en-US" altLang="zh-CN" baseline="30000"/>
              <a:t>k-1 </a:t>
            </a:r>
            <a:r>
              <a:rPr lang="en-US" altLang="zh-CN"/>
              <a:t>–1</a:t>
            </a:r>
            <a:r>
              <a:rPr lang="zh-CN" altLang="en-US"/>
              <a:t>，小于等于树深为</a:t>
            </a:r>
            <a:r>
              <a:rPr lang="en-US" altLang="zh-CN"/>
              <a:t>k</a:t>
            </a:r>
            <a:r>
              <a:rPr lang="zh-CN" altLang="en-US"/>
              <a:t>的满二叉树</a:t>
            </a:r>
          </a:p>
          <a:p>
            <a:r>
              <a:rPr lang="zh-CN" altLang="en-US"/>
              <a:t>结点数</a:t>
            </a:r>
            <a:r>
              <a:rPr lang="en-US" altLang="zh-CN"/>
              <a:t>2</a:t>
            </a:r>
            <a:r>
              <a:rPr lang="en-US" altLang="zh-CN" baseline="30000"/>
              <a:t>k </a:t>
            </a:r>
            <a:r>
              <a:rPr lang="en-US" altLang="zh-CN"/>
              <a:t>–1</a:t>
            </a:r>
            <a:r>
              <a:rPr lang="zh-CN" altLang="en-US"/>
              <a:t>。</a:t>
            </a:r>
          </a:p>
          <a:p>
            <a:endParaRPr lang="zh-CN" altLang="en-US"/>
          </a:p>
          <a:p>
            <a:r>
              <a:rPr lang="zh-CN" altLang="en-US"/>
              <a:t>由于不等式各项均为整数，当对两端两项各加</a:t>
            </a:r>
            <a:r>
              <a:rPr lang="en-US" altLang="zh-CN"/>
              <a:t>1</a:t>
            </a:r>
            <a:r>
              <a:rPr lang="zh-CN" altLang="en-US"/>
              <a:t>时不等式发生</a:t>
            </a:r>
          </a:p>
          <a:p>
            <a:r>
              <a:rPr lang="zh-CN" altLang="en-US"/>
              <a:t>变化得：</a:t>
            </a:r>
          </a:p>
          <a:p>
            <a:endParaRPr lang="zh-CN" altLang="en-US"/>
          </a:p>
          <a:p>
            <a:r>
              <a:rPr lang="zh-CN" altLang="en-US"/>
              <a:t>取对数得：</a:t>
            </a:r>
          </a:p>
          <a:p>
            <a:endParaRPr lang="zh-CN" altLang="en-US"/>
          </a:p>
          <a:p>
            <a:endParaRPr lang="zh-CN" altLang="en-US"/>
          </a:p>
          <a:p>
            <a:r>
              <a:rPr lang="zh-CN" altLang="en-US"/>
              <a:t>如果对</a:t>
            </a:r>
            <a:r>
              <a:rPr lang="en-US" altLang="zh-CN"/>
              <a:t>lbn</a:t>
            </a:r>
            <a:r>
              <a:rPr lang="zh-CN" altLang="en-US"/>
              <a:t>取整显然等于</a:t>
            </a:r>
            <a:r>
              <a:rPr lang="en-US" altLang="zh-CN"/>
              <a:t>k-1</a:t>
            </a:r>
            <a:r>
              <a:rPr lang="zh-CN" altLang="en-US"/>
              <a:t>，所以得：</a:t>
            </a:r>
          </a:p>
          <a:p>
            <a:endParaRPr lang="zh-CN" altLang="en-US"/>
          </a:p>
          <a:p>
            <a:r>
              <a:rPr lang="zh-CN" altLang="en-US"/>
              <a:t>                    </a:t>
            </a:r>
          </a:p>
        </p:txBody>
      </p:sp>
      <p:graphicFrame>
        <p:nvGraphicFramePr>
          <p:cNvPr id="16394" name="Object 10"/>
          <p:cNvGraphicFramePr>
            <a:graphicFrameLocks noChangeAspect="1"/>
          </p:cNvGraphicFramePr>
          <p:nvPr/>
        </p:nvGraphicFramePr>
        <p:xfrm>
          <a:off x="2819400" y="2362200"/>
          <a:ext cx="3041650" cy="512763"/>
        </p:xfrm>
        <a:graphic>
          <a:graphicData uri="http://schemas.openxmlformats.org/presentationml/2006/ole">
            <mc:AlternateContent xmlns:mc="http://schemas.openxmlformats.org/markup-compatibility/2006">
              <mc:Choice xmlns:v="urn:schemas-microsoft-com:vml" Requires="v">
                <p:oleObj spid="_x0000_s16485" name="Equation" r:id="rId3" imgW="1206360" imgH="203040" progId="Equation.3">
                  <p:embed/>
                </p:oleObj>
              </mc:Choice>
              <mc:Fallback>
                <p:oleObj name="Equation" r:id="rId3" imgW="1206360" imgH="20304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362200"/>
                        <a:ext cx="304165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5" name="Object 11"/>
          <p:cNvGraphicFramePr>
            <a:graphicFrameLocks noChangeAspect="1"/>
          </p:cNvGraphicFramePr>
          <p:nvPr/>
        </p:nvGraphicFramePr>
        <p:xfrm>
          <a:off x="3254375" y="3429000"/>
          <a:ext cx="2017713" cy="512763"/>
        </p:xfrm>
        <a:graphic>
          <a:graphicData uri="http://schemas.openxmlformats.org/presentationml/2006/ole">
            <mc:AlternateContent xmlns:mc="http://schemas.openxmlformats.org/markup-compatibility/2006">
              <mc:Choice xmlns:v="urn:schemas-microsoft-com:vml" Requires="v">
                <p:oleObj spid="_x0000_s16486" name="Equation" r:id="rId5" imgW="799920" imgH="203040" progId="Equation.3">
                  <p:embed/>
                </p:oleObj>
              </mc:Choice>
              <mc:Fallback>
                <p:oleObj name="Equation" r:id="rId5" imgW="799920" imgH="20304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4375" y="3429000"/>
                        <a:ext cx="2017713"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6" name="Object 12"/>
          <p:cNvGraphicFramePr>
            <a:graphicFrameLocks noChangeAspect="1"/>
          </p:cNvGraphicFramePr>
          <p:nvPr/>
        </p:nvGraphicFramePr>
        <p:xfrm>
          <a:off x="3200400" y="4343400"/>
          <a:ext cx="2438400" cy="468313"/>
        </p:xfrm>
        <a:graphic>
          <a:graphicData uri="http://schemas.openxmlformats.org/presentationml/2006/ole">
            <mc:AlternateContent xmlns:mc="http://schemas.openxmlformats.org/markup-compatibility/2006">
              <mc:Choice xmlns:v="urn:schemas-microsoft-com:vml" Requires="v">
                <p:oleObj spid="_x0000_s16487" name="Equation" r:id="rId7" imgW="927000" imgH="177480" progId="Equation.3">
                  <p:embed/>
                </p:oleObj>
              </mc:Choice>
              <mc:Fallback>
                <p:oleObj name="Equation" r:id="rId7" imgW="927000" imgH="17748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4343400"/>
                        <a:ext cx="24384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7" name="Object 13"/>
          <p:cNvGraphicFramePr>
            <a:graphicFrameLocks noChangeAspect="1"/>
          </p:cNvGraphicFramePr>
          <p:nvPr/>
        </p:nvGraphicFramePr>
        <p:xfrm>
          <a:off x="5638800" y="5029200"/>
          <a:ext cx="1524000" cy="609600"/>
        </p:xfrm>
        <a:graphic>
          <a:graphicData uri="http://schemas.openxmlformats.org/presentationml/2006/ole">
            <mc:AlternateContent xmlns:mc="http://schemas.openxmlformats.org/markup-compatibility/2006">
              <mc:Choice xmlns:v="urn:schemas-microsoft-com:vml" Requires="v">
                <p:oleObj spid="_x0000_s16488" name="Equation" r:id="rId9" imgW="571320" imgH="228600" progId="Equation.3">
                  <p:embed/>
                </p:oleObj>
              </mc:Choice>
              <mc:Fallback>
                <p:oleObj name="Equation" r:id="rId9" imgW="57132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5029200"/>
                        <a:ext cx="1524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99" name="Group 15"/>
          <p:cNvGrpSpPr>
            <a:grpSpLocks/>
          </p:cNvGrpSpPr>
          <p:nvPr/>
        </p:nvGrpSpPr>
        <p:grpSpPr bwMode="auto">
          <a:xfrm>
            <a:off x="304800" y="746125"/>
            <a:ext cx="7543800" cy="595313"/>
            <a:chOff x="192" y="470"/>
            <a:chExt cx="4752" cy="375"/>
          </a:xfrm>
        </p:grpSpPr>
        <p:sp>
          <p:nvSpPr>
            <p:cNvPr id="16392" name="Rectangle 8"/>
            <p:cNvSpPr>
              <a:spLocks noChangeArrowheads="1"/>
            </p:cNvSpPr>
            <p:nvPr/>
          </p:nvSpPr>
          <p:spPr bwMode="auto">
            <a:xfrm>
              <a:off x="192" y="470"/>
              <a:ext cx="408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spcBef>
                  <a:spcPct val="50000"/>
                </a:spcBef>
              </a:pPr>
              <a:r>
                <a:rPr lang="en-US" altLang="zh-CN">
                  <a:solidFill>
                    <a:schemeClr val="folHlink"/>
                  </a:solidFill>
                </a:rPr>
                <a:t>4</a:t>
              </a:r>
              <a:r>
                <a:rPr lang="zh-CN" altLang="en-US">
                  <a:solidFill>
                    <a:schemeClr val="folHlink"/>
                  </a:solidFill>
                </a:rPr>
                <a:t>、</a:t>
              </a:r>
              <a:r>
                <a:rPr lang="zh-CN" altLang="en-US">
                  <a:solidFill>
                    <a:schemeClr val="hlink"/>
                  </a:solidFill>
                </a:rPr>
                <a:t>性质</a:t>
              </a:r>
              <a:r>
                <a:rPr lang="en-US" altLang="zh-CN">
                  <a:solidFill>
                    <a:schemeClr val="hlink"/>
                  </a:solidFill>
                </a:rPr>
                <a:t>4</a:t>
              </a:r>
              <a:r>
                <a:rPr lang="zh-CN" altLang="en-US">
                  <a:solidFill>
                    <a:schemeClr val="hlink"/>
                  </a:solidFill>
                </a:rPr>
                <a:t>：</a:t>
              </a:r>
              <a:r>
                <a:rPr lang="zh-CN" altLang="en-US"/>
                <a:t>具有</a:t>
              </a:r>
              <a:r>
                <a:rPr lang="en-US" altLang="zh-CN"/>
                <a:t>n</a:t>
              </a:r>
              <a:r>
                <a:rPr lang="zh-CN" altLang="en-US"/>
                <a:t>个结点的完全二叉树树深为</a:t>
              </a:r>
            </a:p>
          </p:txBody>
        </p:sp>
        <p:graphicFrame>
          <p:nvGraphicFramePr>
            <p:cNvPr id="16398" name="Object 14"/>
            <p:cNvGraphicFramePr>
              <a:graphicFrameLocks noChangeAspect="1"/>
            </p:cNvGraphicFramePr>
            <p:nvPr/>
          </p:nvGraphicFramePr>
          <p:xfrm>
            <a:off x="4032" y="480"/>
            <a:ext cx="912" cy="365"/>
          </p:xfrm>
          <a:graphic>
            <a:graphicData uri="http://schemas.openxmlformats.org/presentationml/2006/ole">
              <mc:AlternateContent xmlns:mc="http://schemas.openxmlformats.org/markup-compatibility/2006">
                <mc:Choice xmlns:v="urn:schemas-microsoft-com:vml" Requires="v">
                  <p:oleObj spid="_x0000_s16489" name="Equation" r:id="rId11" imgW="571320" imgH="228600" progId="Equation.3">
                    <p:embed/>
                  </p:oleObj>
                </mc:Choice>
                <mc:Fallback>
                  <p:oleObj name="Equation" r:id="rId11" imgW="571320" imgH="2286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2" y="480"/>
                          <a:ext cx="91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D2B7157F-674D-4391-AB6D-0AD493248451}" type="slidenum">
              <a:rPr lang="en-US" altLang="zh-CN"/>
              <a:pPr/>
              <a:t>13</a:t>
            </a:fld>
            <a:endParaRPr lang="en-US" altLang="zh-CN"/>
          </a:p>
        </p:txBody>
      </p:sp>
      <p:sp>
        <p:nvSpPr>
          <p:cNvPr id="161794" name="Text Box 2"/>
          <p:cNvSpPr txBox="1">
            <a:spLocks noChangeArrowheads="1"/>
          </p:cNvSpPr>
          <p:nvPr/>
        </p:nvSpPr>
        <p:spPr bwMode="auto">
          <a:xfrm>
            <a:off x="304800" y="762000"/>
            <a:ext cx="8839200" cy="356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50000"/>
              </a:spcBef>
            </a:pPr>
            <a:r>
              <a:rPr lang="en-US" altLang="zh-CN" dirty="0">
                <a:solidFill>
                  <a:schemeClr val="folHlink"/>
                </a:solidFill>
              </a:rPr>
              <a:t>5</a:t>
            </a:r>
            <a:r>
              <a:rPr lang="zh-CN" altLang="en-US" dirty="0">
                <a:solidFill>
                  <a:schemeClr val="folHlink"/>
                </a:solidFill>
              </a:rPr>
              <a:t>、</a:t>
            </a:r>
            <a:r>
              <a:rPr lang="zh-CN" altLang="en-US" dirty="0">
                <a:solidFill>
                  <a:schemeClr val="hlink"/>
                </a:solidFill>
              </a:rPr>
              <a:t>性质</a:t>
            </a:r>
            <a:r>
              <a:rPr lang="en-US" altLang="zh-CN" dirty="0">
                <a:solidFill>
                  <a:schemeClr val="hlink"/>
                </a:solidFill>
              </a:rPr>
              <a:t>5</a:t>
            </a:r>
            <a:r>
              <a:rPr lang="zh-CN" altLang="en-US" dirty="0">
                <a:solidFill>
                  <a:schemeClr val="hlink"/>
                </a:solidFill>
              </a:rPr>
              <a:t>：</a:t>
            </a:r>
            <a:r>
              <a:rPr lang="zh-CN" altLang="en-US" dirty="0"/>
              <a:t>若对有</a:t>
            </a:r>
            <a:r>
              <a:rPr lang="en-US" altLang="zh-CN" dirty="0"/>
              <a:t>n</a:t>
            </a:r>
            <a:r>
              <a:rPr lang="zh-CN" altLang="en-US" dirty="0"/>
              <a:t>个结点的完全二叉树进行顺序编号</a:t>
            </a:r>
            <a:r>
              <a:rPr lang="en-US" altLang="zh-CN" dirty="0"/>
              <a:t>(1≤i≤n), </a:t>
            </a:r>
            <a:r>
              <a:rPr lang="zh-CN" altLang="en-US" dirty="0"/>
              <a:t>那么</a:t>
            </a:r>
            <a:r>
              <a:rPr lang="en-US" altLang="zh-CN" dirty="0"/>
              <a:t>,  </a:t>
            </a:r>
            <a:r>
              <a:rPr lang="zh-CN" altLang="en-US" dirty="0"/>
              <a:t>对于编号</a:t>
            </a:r>
            <a:r>
              <a:rPr lang="zh-CN" altLang="en-US" dirty="0" smtClean="0"/>
              <a:t>为</a:t>
            </a:r>
            <a:r>
              <a:rPr lang="en-US" altLang="zh-CN" dirty="0" err="1" smtClean="0"/>
              <a:t>i</a:t>
            </a:r>
            <a:r>
              <a:rPr lang="en-US" altLang="zh-CN" dirty="0" smtClean="0"/>
              <a:t>(i</a:t>
            </a:r>
            <a:r>
              <a:rPr lang="en-US" altLang="zh-CN" dirty="0"/>
              <a:t>≥1</a:t>
            </a:r>
            <a:r>
              <a:rPr lang="en-US" altLang="zh-CN" dirty="0" smtClean="0"/>
              <a:t>)</a:t>
            </a:r>
            <a:r>
              <a:rPr lang="zh-CN" altLang="en-US" dirty="0" smtClean="0"/>
              <a:t>的</a:t>
            </a:r>
            <a:r>
              <a:rPr lang="zh-CN" altLang="en-US" dirty="0"/>
              <a:t>结点</a:t>
            </a:r>
            <a:r>
              <a:rPr lang="en-US" altLang="zh-CN" dirty="0"/>
              <a:t>:  </a:t>
            </a:r>
          </a:p>
          <a:p>
            <a:pPr algn="just">
              <a:lnSpc>
                <a:spcPct val="125000"/>
              </a:lnSpc>
              <a:spcBef>
                <a:spcPct val="50000"/>
              </a:spcBef>
            </a:pPr>
            <a:r>
              <a:rPr lang="en-US" altLang="zh-CN" dirty="0"/>
              <a:t>          </a:t>
            </a:r>
            <a:r>
              <a:rPr lang="zh-CN" altLang="en-US" dirty="0"/>
              <a:t>当</a:t>
            </a:r>
            <a:r>
              <a:rPr lang="en-US" altLang="zh-CN" dirty="0" err="1"/>
              <a:t>i</a:t>
            </a:r>
            <a:r>
              <a:rPr lang="en-US" altLang="zh-CN" dirty="0"/>
              <a:t>=1</a:t>
            </a:r>
            <a:r>
              <a:rPr lang="zh-CN" altLang="en-US" dirty="0"/>
              <a:t>时</a:t>
            </a:r>
            <a:r>
              <a:rPr lang="en-US" altLang="zh-CN" dirty="0"/>
              <a:t>, </a:t>
            </a:r>
            <a:r>
              <a:rPr lang="zh-CN" altLang="en-US" dirty="0"/>
              <a:t>该结点为根</a:t>
            </a:r>
            <a:r>
              <a:rPr lang="en-US" altLang="zh-CN" dirty="0"/>
              <a:t>, </a:t>
            </a:r>
            <a:r>
              <a:rPr lang="zh-CN" altLang="en-US" dirty="0"/>
              <a:t>它无双亲结点</a:t>
            </a:r>
            <a:r>
              <a:rPr lang="en-US" altLang="zh-CN" dirty="0"/>
              <a:t>; </a:t>
            </a:r>
          </a:p>
          <a:p>
            <a:pPr algn="just">
              <a:lnSpc>
                <a:spcPct val="125000"/>
              </a:lnSpc>
              <a:spcBef>
                <a:spcPct val="50000"/>
              </a:spcBef>
            </a:pPr>
            <a:r>
              <a:rPr lang="en-US" altLang="zh-CN" dirty="0"/>
              <a:t>          </a:t>
            </a:r>
            <a:r>
              <a:rPr lang="zh-CN" altLang="en-US" dirty="0"/>
              <a:t>当</a:t>
            </a:r>
            <a:r>
              <a:rPr lang="en-US" altLang="zh-CN" dirty="0" err="1"/>
              <a:t>i</a:t>
            </a:r>
            <a:r>
              <a:rPr lang="en-US" altLang="zh-CN" dirty="0"/>
              <a:t>&gt;1</a:t>
            </a:r>
            <a:r>
              <a:rPr lang="zh-CN" altLang="en-US" dirty="0"/>
              <a:t>时</a:t>
            </a:r>
            <a:r>
              <a:rPr lang="en-US" altLang="zh-CN" dirty="0"/>
              <a:t>, </a:t>
            </a:r>
            <a:r>
              <a:rPr lang="zh-CN" altLang="en-US" dirty="0"/>
              <a:t>该结点的双亲结点编号为              </a:t>
            </a:r>
            <a:r>
              <a:rPr lang="en-US" altLang="zh-CN" dirty="0"/>
              <a:t>; </a:t>
            </a:r>
          </a:p>
          <a:p>
            <a:pPr algn="just">
              <a:lnSpc>
                <a:spcPct val="125000"/>
              </a:lnSpc>
              <a:spcBef>
                <a:spcPct val="50000"/>
              </a:spcBef>
            </a:pPr>
            <a:r>
              <a:rPr lang="en-US" altLang="zh-CN" dirty="0"/>
              <a:t>          </a:t>
            </a:r>
            <a:r>
              <a:rPr lang="zh-CN" altLang="en-US" dirty="0"/>
              <a:t>若</a:t>
            </a:r>
            <a:r>
              <a:rPr lang="en-US" altLang="zh-CN" dirty="0"/>
              <a:t>2i≤n, </a:t>
            </a:r>
            <a:r>
              <a:rPr lang="zh-CN" altLang="en-US" dirty="0"/>
              <a:t>则有编号为</a:t>
            </a:r>
            <a:r>
              <a:rPr lang="en-US" altLang="zh-CN" dirty="0"/>
              <a:t>2i</a:t>
            </a:r>
            <a:r>
              <a:rPr lang="zh-CN" altLang="en-US" dirty="0"/>
              <a:t>的左孩子</a:t>
            </a:r>
            <a:r>
              <a:rPr lang="en-US" altLang="zh-CN" dirty="0"/>
              <a:t>, </a:t>
            </a:r>
            <a:r>
              <a:rPr lang="zh-CN" altLang="en-US" dirty="0"/>
              <a:t>否则没有左孩子</a:t>
            </a:r>
            <a:r>
              <a:rPr lang="en-US" altLang="zh-CN" dirty="0"/>
              <a:t>; </a:t>
            </a:r>
          </a:p>
          <a:p>
            <a:pPr algn="just">
              <a:lnSpc>
                <a:spcPct val="125000"/>
              </a:lnSpc>
              <a:spcBef>
                <a:spcPct val="50000"/>
              </a:spcBef>
            </a:pPr>
            <a:r>
              <a:rPr lang="en-US" altLang="zh-CN" dirty="0"/>
              <a:t>          </a:t>
            </a:r>
            <a:r>
              <a:rPr lang="zh-CN" altLang="en-US" dirty="0"/>
              <a:t>若</a:t>
            </a:r>
            <a:r>
              <a:rPr lang="en-US" altLang="zh-CN" dirty="0"/>
              <a:t>2i+1≤n, </a:t>
            </a:r>
            <a:r>
              <a:rPr lang="zh-CN" altLang="en-US" dirty="0"/>
              <a:t>则有编号为</a:t>
            </a:r>
            <a:r>
              <a:rPr lang="en-US" altLang="zh-CN" dirty="0"/>
              <a:t>2i+1</a:t>
            </a:r>
            <a:r>
              <a:rPr lang="zh-CN" altLang="en-US" dirty="0"/>
              <a:t>的右孩子</a:t>
            </a:r>
            <a:r>
              <a:rPr lang="en-US" altLang="zh-CN" dirty="0"/>
              <a:t>, </a:t>
            </a:r>
            <a:r>
              <a:rPr lang="zh-CN" altLang="en-US" dirty="0"/>
              <a:t>否则没有右孩子。 </a:t>
            </a:r>
          </a:p>
        </p:txBody>
      </p:sp>
      <p:graphicFrame>
        <p:nvGraphicFramePr>
          <p:cNvPr id="161795" name="Object 3"/>
          <p:cNvGraphicFramePr>
            <a:graphicFrameLocks noChangeAspect="1"/>
          </p:cNvGraphicFramePr>
          <p:nvPr/>
        </p:nvGraphicFramePr>
        <p:xfrm>
          <a:off x="5715000" y="2544763"/>
          <a:ext cx="838200" cy="503237"/>
        </p:xfrm>
        <a:graphic>
          <a:graphicData uri="http://schemas.openxmlformats.org/presentationml/2006/ole">
            <mc:AlternateContent xmlns:mc="http://schemas.openxmlformats.org/markup-compatibility/2006">
              <mc:Choice xmlns:v="urn:schemas-microsoft-com:vml" Requires="v">
                <p:oleObj spid="_x0000_s161813" name="Equation" r:id="rId3" imgW="380880" imgH="228600" progId="Equation.3">
                  <p:embed/>
                </p:oleObj>
              </mc:Choice>
              <mc:Fallback>
                <p:oleObj name="Equation" r:id="rId3" imgW="38088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544763"/>
                        <a:ext cx="8382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91FA5761-5F29-44CD-8A0D-1D7909555FEC}" type="slidenum">
              <a:rPr lang="en-US" altLang="zh-CN"/>
              <a:pPr/>
              <a:t>14</a:t>
            </a:fld>
            <a:endParaRPr lang="en-US" altLang="zh-CN"/>
          </a:p>
        </p:txBody>
      </p:sp>
      <p:sp>
        <p:nvSpPr>
          <p:cNvPr id="17412" name="Text Box 4"/>
          <p:cNvSpPr txBox="1">
            <a:spLocks noChangeArrowheads="1"/>
          </p:cNvSpPr>
          <p:nvPr/>
        </p:nvSpPr>
        <p:spPr bwMode="auto">
          <a:xfrm>
            <a:off x="228600" y="838200"/>
            <a:ext cx="8763000" cy="41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50000"/>
              </a:spcBef>
            </a:pPr>
            <a:r>
              <a:rPr lang="en-US" altLang="zh-CN" sz="2800" dirty="0" smtClean="0">
                <a:solidFill>
                  <a:schemeClr val="accent2"/>
                </a:solidFill>
              </a:rPr>
              <a:t>2.3 </a:t>
            </a:r>
            <a:r>
              <a:rPr lang="zh-CN" altLang="en-US" sz="2800" dirty="0">
                <a:solidFill>
                  <a:schemeClr val="accent2"/>
                </a:solidFill>
              </a:rPr>
              <a:t>二叉树的存储结构</a:t>
            </a:r>
            <a:r>
              <a:rPr lang="zh-CN" altLang="en-US" sz="2800" dirty="0"/>
              <a:t></a:t>
            </a:r>
          </a:p>
          <a:p>
            <a:pPr algn="just">
              <a:lnSpc>
                <a:spcPct val="120000"/>
              </a:lnSpc>
              <a:spcBef>
                <a:spcPct val="50000"/>
              </a:spcBef>
            </a:pPr>
            <a:r>
              <a:rPr lang="en-US" altLang="zh-CN" dirty="0"/>
              <a:t>1</a:t>
            </a:r>
            <a:r>
              <a:rPr lang="zh-CN" altLang="en-US" dirty="0"/>
              <a:t>、</a:t>
            </a:r>
            <a:r>
              <a:rPr lang="zh-CN" altLang="en-US" dirty="0">
                <a:solidFill>
                  <a:schemeClr val="folHlink"/>
                </a:solidFill>
              </a:rPr>
              <a:t>顺序存储结构（向量）</a:t>
            </a:r>
          </a:p>
          <a:p>
            <a:pPr algn="just">
              <a:lnSpc>
                <a:spcPct val="120000"/>
              </a:lnSpc>
              <a:spcBef>
                <a:spcPct val="50000"/>
              </a:spcBef>
            </a:pPr>
            <a:r>
              <a:rPr lang="zh-CN" altLang="en-US" dirty="0">
                <a:solidFill>
                  <a:schemeClr val="folHlink"/>
                </a:solidFill>
              </a:rPr>
              <a:t>        </a:t>
            </a:r>
            <a:r>
              <a:rPr lang="zh-CN" altLang="en-US" dirty="0"/>
              <a:t>这种存储结构适用于完全二叉树、满二叉树。假设用一维数组</a:t>
            </a:r>
            <a:r>
              <a:rPr lang="en-US" altLang="zh-CN" dirty="0" err="1"/>
              <a:t>bt</a:t>
            </a:r>
            <a:r>
              <a:rPr lang="zh-CN" altLang="en-US" dirty="0"/>
              <a:t>存放满二叉树，结点的编号与数组元素的下标相对应。</a:t>
            </a:r>
          </a:p>
          <a:p>
            <a:pPr algn="just">
              <a:lnSpc>
                <a:spcPct val="120000"/>
              </a:lnSpc>
              <a:spcBef>
                <a:spcPct val="50000"/>
              </a:spcBef>
            </a:pPr>
            <a:r>
              <a:rPr lang="zh-CN" altLang="en-US" dirty="0"/>
              <a:t>       特点：</a:t>
            </a:r>
          </a:p>
          <a:p>
            <a:pPr lvl="2" algn="just">
              <a:lnSpc>
                <a:spcPct val="120000"/>
              </a:lnSpc>
              <a:spcBef>
                <a:spcPct val="50000"/>
              </a:spcBef>
              <a:buFontTx/>
              <a:buAutoNum type="arabicPeriod"/>
            </a:pPr>
            <a:r>
              <a:rPr lang="zh-CN" altLang="en-US" dirty="0"/>
              <a:t>某结点</a:t>
            </a:r>
            <a:r>
              <a:rPr lang="en-US" altLang="zh-CN" dirty="0" err="1"/>
              <a:t>bt</a:t>
            </a:r>
            <a:r>
              <a:rPr lang="en-US" altLang="zh-CN" dirty="0"/>
              <a:t>[</a:t>
            </a:r>
            <a:r>
              <a:rPr lang="en-US" altLang="zh-CN" dirty="0" err="1"/>
              <a:t>i</a:t>
            </a:r>
            <a:r>
              <a:rPr lang="en-US" altLang="zh-CN" dirty="0"/>
              <a:t>]</a:t>
            </a:r>
            <a:r>
              <a:rPr lang="zh-CN" altLang="en-US" dirty="0"/>
              <a:t>的双亲结点</a:t>
            </a:r>
            <a:r>
              <a:rPr lang="en-US" altLang="zh-CN" dirty="0" err="1"/>
              <a:t>bt</a:t>
            </a:r>
            <a:r>
              <a:rPr lang="en-US" altLang="zh-CN" dirty="0"/>
              <a:t>[</a:t>
            </a:r>
            <a:r>
              <a:rPr lang="en-US" altLang="zh-CN" dirty="0" err="1"/>
              <a:t>i</a:t>
            </a:r>
            <a:r>
              <a:rPr lang="en-US" altLang="zh-CN" dirty="0"/>
              <a:t>/2]</a:t>
            </a:r>
          </a:p>
          <a:p>
            <a:pPr lvl="2" algn="just">
              <a:lnSpc>
                <a:spcPct val="120000"/>
              </a:lnSpc>
              <a:spcBef>
                <a:spcPct val="50000"/>
              </a:spcBef>
              <a:buFontTx/>
              <a:buAutoNum type="arabicPeriod"/>
            </a:pPr>
            <a:r>
              <a:rPr lang="zh-CN" altLang="en-US" dirty="0"/>
              <a:t>左、 右孩子结点</a:t>
            </a:r>
            <a:r>
              <a:rPr lang="en-US" altLang="zh-CN" dirty="0" err="1"/>
              <a:t>bt</a:t>
            </a:r>
            <a:r>
              <a:rPr lang="en-US" altLang="zh-CN" dirty="0"/>
              <a:t>[2i]</a:t>
            </a:r>
            <a:r>
              <a:rPr lang="zh-CN" altLang="en-US" dirty="0"/>
              <a:t>、 </a:t>
            </a:r>
            <a:r>
              <a:rPr lang="en-US" altLang="zh-CN" dirty="0" err="1"/>
              <a:t>bt</a:t>
            </a:r>
            <a:r>
              <a:rPr lang="en-US" altLang="zh-CN" dirty="0"/>
              <a:t>[2i+1]</a:t>
            </a:r>
            <a:r>
              <a:rPr lang="zh-CN" altLang="en-US" dirty="0"/>
              <a:t>。</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3B56922-931E-4197-9CF3-35F0BE474400}" type="slidenum">
              <a:rPr lang="en-US" altLang="zh-CN"/>
              <a:pPr/>
              <a:t>15</a:t>
            </a:fld>
            <a:endParaRPr lang="en-US" altLang="zh-CN"/>
          </a:p>
        </p:txBody>
      </p:sp>
      <p:graphicFrame>
        <p:nvGraphicFramePr>
          <p:cNvPr id="18437" name="Object 5"/>
          <p:cNvGraphicFramePr>
            <a:graphicFrameLocks noChangeAspect="1"/>
          </p:cNvGraphicFramePr>
          <p:nvPr/>
        </p:nvGraphicFramePr>
        <p:xfrm>
          <a:off x="381000" y="3962400"/>
          <a:ext cx="8382000" cy="1447800"/>
        </p:xfrm>
        <a:graphic>
          <a:graphicData uri="http://schemas.openxmlformats.org/presentationml/2006/ole">
            <mc:AlternateContent xmlns:mc="http://schemas.openxmlformats.org/markup-compatibility/2006">
              <mc:Choice xmlns:v="urn:schemas-microsoft-com:vml" Requires="v">
                <p:oleObj spid="_x0000_s18473" name="Image" r:id="rId3" imgW="2670392" imgH="809246" progId="Photoshop.Image.5">
                  <p:embed/>
                </p:oleObj>
              </mc:Choice>
              <mc:Fallback>
                <p:oleObj name="Image" r:id="rId3" imgW="2670392" imgH="809246" progId="Photoshop.Image.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b="43036"/>
                      <a:stretch>
                        <a:fillRect/>
                      </a:stretch>
                    </p:blipFill>
                    <p:spPr bwMode="auto">
                      <a:xfrm>
                        <a:off x="381000" y="3962400"/>
                        <a:ext cx="8382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6"/>
          <p:cNvGraphicFramePr>
            <a:graphicFrameLocks noChangeAspect="1"/>
          </p:cNvGraphicFramePr>
          <p:nvPr/>
        </p:nvGraphicFramePr>
        <p:xfrm>
          <a:off x="1676400" y="1143000"/>
          <a:ext cx="5486400" cy="2362200"/>
        </p:xfrm>
        <a:graphic>
          <a:graphicData uri="http://schemas.openxmlformats.org/presentationml/2006/ole">
            <mc:AlternateContent xmlns:mc="http://schemas.openxmlformats.org/markup-compatibility/2006">
              <mc:Choice xmlns:v="urn:schemas-microsoft-com:vml" Requires="v">
                <p:oleObj spid="_x0000_s18474" name="Image" r:id="rId5" imgW="4028963" imgH="1971037" progId="Photoshop.Image.5">
                  <p:embed/>
                </p:oleObj>
              </mc:Choice>
              <mc:Fallback>
                <p:oleObj name="Image" r:id="rId5" imgW="4028963" imgH="1971037" progId="Photoshop.Image.5">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t="3716" r="34546" b="38699"/>
                      <a:stretch>
                        <a:fillRect/>
                      </a:stretch>
                    </p:blipFill>
                    <p:spPr bwMode="auto">
                      <a:xfrm>
                        <a:off x="1676400" y="1143000"/>
                        <a:ext cx="5486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283F90DA-725E-42DA-A9DE-67A8035B150F}" type="slidenum">
              <a:rPr lang="en-US" altLang="zh-CN"/>
              <a:pPr/>
              <a:t>16</a:t>
            </a:fld>
            <a:endParaRPr lang="en-US" altLang="zh-CN"/>
          </a:p>
        </p:txBody>
      </p:sp>
      <p:sp>
        <p:nvSpPr>
          <p:cNvPr id="19460" name="Text Box 4"/>
          <p:cNvSpPr txBox="1">
            <a:spLocks noChangeArrowheads="1"/>
          </p:cNvSpPr>
          <p:nvPr/>
        </p:nvSpPr>
        <p:spPr bwMode="auto">
          <a:xfrm>
            <a:off x="304800" y="762000"/>
            <a:ext cx="84582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50000"/>
              </a:spcBef>
            </a:pPr>
            <a:r>
              <a:rPr lang="en-US" altLang="zh-CN">
                <a:solidFill>
                  <a:schemeClr val="folHlink"/>
                </a:solidFill>
              </a:rPr>
              <a:t>2</a:t>
            </a:r>
            <a:r>
              <a:rPr lang="zh-CN" altLang="en-US">
                <a:solidFill>
                  <a:schemeClr val="folHlink"/>
                </a:solidFill>
              </a:rPr>
              <a:t>、</a:t>
            </a:r>
            <a:r>
              <a:rPr lang="zh-CN" altLang="en-US">
                <a:solidFill>
                  <a:schemeClr val="accent2"/>
                </a:solidFill>
              </a:rPr>
              <a:t>链表存储结构</a:t>
            </a:r>
            <a:r>
              <a:rPr lang="zh-CN" altLang="en-US"/>
              <a:t>（二叉链表和三叉链表）</a:t>
            </a:r>
            <a:endParaRPr lang="zh-CN" altLang="en-US">
              <a:solidFill>
                <a:schemeClr val="folHlink"/>
              </a:solidFill>
            </a:endParaRPr>
          </a:p>
          <a:p>
            <a:pPr algn="just">
              <a:lnSpc>
                <a:spcPct val="110000"/>
              </a:lnSpc>
              <a:spcBef>
                <a:spcPct val="50000"/>
              </a:spcBef>
            </a:pPr>
            <a:r>
              <a:rPr lang="zh-CN" altLang="en-US"/>
              <a:t>        </a:t>
            </a:r>
            <a:r>
              <a:rPr lang="zh-CN" altLang="en-US">
                <a:solidFill>
                  <a:srgbClr val="A50021"/>
                </a:solidFill>
              </a:rPr>
              <a:t>二叉链表</a:t>
            </a:r>
            <a:r>
              <a:rPr lang="zh-CN" altLang="en-US"/>
              <a:t>的每个结点都有一个数据域和两个指针域</a:t>
            </a:r>
            <a:r>
              <a:rPr lang="en-US" altLang="zh-CN"/>
              <a:t>, </a:t>
            </a:r>
            <a:r>
              <a:rPr lang="zh-CN" altLang="en-US"/>
              <a:t>一个指针指向左孩子</a:t>
            </a:r>
            <a:r>
              <a:rPr lang="en-US" altLang="zh-CN"/>
              <a:t>, </a:t>
            </a:r>
            <a:r>
              <a:rPr lang="zh-CN" altLang="en-US"/>
              <a:t>另一个指针指向右孩子。</a:t>
            </a:r>
          </a:p>
          <a:p>
            <a:pPr algn="just">
              <a:lnSpc>
                <a:spcPct val="110000"/>
              </a:lnSpc>
              <a:spcBef>
                <a:spcPct val="50000"/>
              </a:spcBef>
            </a:pPr>
            <a:r>
              <a:rPr lang="zh-CN" altLang="en-US"/>
              <a:t>结点结构描述为</a:t>
            </a:r>
            <a:r>
              <a:rPr lang="en-US" altLang="zh-CN"/>
              <a:t>: </a:t>
            </a:r>
          </a:p>
          <a:p>
            <a:pPr algn="just">
              <a:lnSpc>
                <a:spcPct val="110000"/>
              </a:lnSpc>
              <a:spcBef>
                <a:spcPct val="50000"/>
              </a:spcBef>
            </a:pPr>
            <a:r>
              <a:rPr lang="en-US" altLang="zh-CN"/>
              <a:t>     typedef struct  node  </a:t>
            </a:r>
          </a:p>
          <a:p>
            <a:pPr algn="just">
              <a:lnSpc>
                <a:spcPct val="110000"/>
              </a:lnSpc>
              <a:spcBef>
                <a:spcPct val="50000"/>
              </a:spcBef>
            </a:pPr>
            <a:r>
              <a:rPr lang="en-US" altLang="zh-CN"/>
              <a:t>     {  </a:t>
            </a:r>
          </a:p>
          <a:p>
            <a:pPr algn="just">
              <a:lnSpc>
                <a:spcPct val="110000"/>
              </a:lnSpc>
              <a:spcBef>
                <a:spcPct val="50000"/>
              </a:spcBef>
            </a:pPr>
            <a:r>
              <a:rPr lang="en-US" altLang="zh-CN"/>
              <a:t>	  int  data;                               /* </a:t>
            </a:r>
            <a:r>
              <a:rPr lang="zh-CN" altLang="en-US"/>
              <a:t>数据域 *</a:t>
            </a:r>
            <a:r>
              <a:rPr lang="en-US" altLang="zh-CN"/>
              <a:t>/</a:t>
            </a:r>
          </a:p>
          <a:p>
            <a:pPr algn="just">
              <a:lnSpc>
                <a:spcPct val="110000"/>
              </a:lnSpc>
              <a:spcBef>
                <a:spcPct val="50000"/>
              </a:spcBef>
            </a:pPr>
            <a:r>
              <a:rPr lang="en-US" altLang="zh-CN"/>
              <a:t>              struct node *lch, *rch;         /* </a:t>
            </a:r>
            <a:r>
              <a:rPr lang="zh-CN" altLang="en-US"/>
              <a:t>左、 右指针域 *</a:t>
            </a:r>
            <a:r>
              <a:rPr lang="en-US" altLang="zh-CN"/>
              <a:t>/</a:t>
            </a:r>
          </a:p>
          <a:p>
            <a:pPr algn="just">
              <a:lnSpc>
                <a:spcPct val="110000"/>
              </a:lnSpc>
              <a:spcBef>
                <a:spcPct val="50000"/>
              </a:spcBef>
            </a:pPr>
            <a:r>
              <a:rPr lang="en-US" altLang="zh-CN"/>
              <a:t>     } Bnode; </a:t>
            </a:r>
          </a:p>
          <a:p>
            <a:pPr algn="just">
              <a:lnSpc>
                <a:spcPct val="110000"/>
              </a:lnSpc>
              <a:spcBef>
                <a:spcPct val="50000"/>
              </a:spcBef>
            </a:pPr>
            <a:r>
              <a:rPr lang="en-US" altLang="zh-CN"/>
              <a:t>        </a:t>
            </a: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4FC10BBD-F6BE-495A-9CDB-5925583E92A3}" type="slidenum">
              <a:rPr lang="en-US" altLang="zh-CN"/>
              <a:pPr/>
              <a:t>17</a:t>
            </a:fld>
            <a:endParaRPr lang="en-US" altLang="zh-CN"/>
          </a:p>
        </p:txBody>
      </p:sp>
      <p:sp>
        <p:nvSpPr>
          <p:cNvPr id="20484" name="Text Box 4"/>
          <p:cNvSpPr txBox="1">
            <a:spLocks noChangeArrowheads="1"/>
          </p:cNvSpPr>
          <p:nvPr/>
        </p:nvSpPr>
        <p:spPr bwMode="auto">
          <a:xfrm>
            <a:off x="381000" y="914400"/>
            <a:ext cx="8382000" cy="513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50000"/>
              </a:spcBef>
            </a:pPr>
            <a:r>
              <a:rPr lang="en-US" altLang="zh-CN"/>
              <a:t>        </a:t>
            </a:r>
            <a:r>
              <a:rPr lang="zh-CN" altLang="en-US">
                <a:solidFill>
                  <a:srgbClr val="FF6600"/>
                </a:solidFill>
              </a:rPr>
              <a:t>三叉链表</a:t>
            </a:r>
            <a:r>
              <a:rPr lang="zh-CN" altLang="en-US"/>
              <a:t>的结点比前者多了一个指向双亲的指针域。 </a:t>
            </a:r>
          </a:p>
          <a:p>
            <a:pPr algn="just">
              <a:lnSpc>
                <a:spcPct val="110000"/>
              </a:lnSpc>
              <a:spcBef>
                <a:spcPct val="50000"/>
              </a:spcBef>
            </a:pPr>
            <a:r>
              <a:rPr lang="zh-CN" altLang="en-US"/>
              <a:t>结点结构描述为</a:t>
            </a:r>
            <a:r>
              <a:rPr lang="en-US" altLang="zh-CN"/>
              <a:t>: </a:t>
            </a:r>
          </a:p>
          <a:p>
            <a:pPr algn="just">
              <a:lnSpc>
                <a:spcPct val="135000"/>
              </a:lnSpc>
              <a:spcBef>
                <a:spcPct val="50000"/>
              </a:spcBef>
            </a:pPr>
            <a:r>
              <a:rPr lang="en-US" altLang="zh-CN"/>
              <a:t>typedef struct  node3  </a:t>
            </a:r>
          </a:p>
          <a:p>
            <a:pPr algn="just">
              <a:lnSpc>
                <a:spcPct val="135000"/>
              </a:lnSpc>
              <a:spcBef>
                <a:spcPct val="50000"/>
              </a:spcBef>
            </a:pPr>
            <a:r>
              <a:rPr lang="en-US" altLang="zh-CN"/>
              <a:t> {  </a:t>
            </a:r>
          </a:p>
          <a:p>
            <a:pPr algn="just">
              <a:lnSpc>
                <a:spcPct val="135000"/>
              </a:lnSpc>
              <a:spcBef>
                <a:spcPct val="50000"/>
              </a:spcBef>
            </a:pPr>
            <a:r>
              <a:rPr lang="en-US" altLang="zh-CN"/>
              <a:t>        int  data;                                   /*</a:t>
            </a:r>
            <a:r>
              <a:rPr lang="zh-CN" altLang="en-US"/>
              <a:t>数据域 *</a:t>
            </a:r>
            <a:r>
              <a:rPr lang="en-US" altLang="zh-CN"/>
              <a:t>/</a:t>
            </a:r>
          </a:p>
          <a:p>
            <a:pPr algn="just">
              <a:lnSpc>
                <a:spcPct val="135000"/>
              </a:lnSpc>
              <a:spcBef>
                <a:spcPct val="50000"/>
              </a:spcBef>
            </a:pPr>
            <a:r>
              <a:rPr lang="en-US" altLang="zh-CN"/>
              <a:t>        struct node3  *lch,  *par,  *rch;   /* par</a:t>
            </a:r>
            <a:r>
              <a:rPr lang="zh-CN" altLang="en-US"/>
              <a:t>是双亲指针域 *</a:t>
            </a:r>
            <a:r>
              <a:rPr lang="en-US" altLang="zh-CN"/>
              <a:t>/</a:t>
            </a:r>
          </a:p>
          <a:p>
            <a:pPr algn="just">
              <a:lnSpc>
                <a:spcPct val="135000"/>
              </a:lnSpc>
              <a:spcBef>
                <a:spcPct val="50000"/>
              </a:spcBef>
            </a:pPr>
            <a:r>
              <a:rPr lang="en-US" altLang="zh-CN"/>
              <a:t> }Bnode3;  </a:t>
            </a:r>
          </a:p>
          <a:p>
            <a:pPr>
              <a:lnSpc>
                <a:spcPct val="135000"/>
              </a:lnSpc>
              <a:spcBef>
                <a:spcPct val="50000"/>
              </a:spcBef>
            </a:pPr>
            <a:r>
              <a:rPr lang="en-US" altLang="zh-CN"/>
              <a:t>        </a:t>
            </a: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94A18B16-15D9-4E9C-A294-2CA9A23B0AE9}" type="slidenum">
              <a:rPr lang="en-US" altLang="zh-CN"/>
              <a:pPr/>
              <a:t>18</a:t>
            </a:fld>
            <a:endParaRPr lang="en-US" altLang="zh-CN"/>
          </a:p>
        </p:txBody>
      </p:sp>
      <p:graphicFrame>
        <p:nvGraphicFramePr>
          <p:cNvPr id="21509" name="Object 5"/>
          <p:cNvGraphicFramePr>
            <a:graphicFrameLocks noChangeAspect="1"/>
          </p:cNvGraphicFramePr>
          <p:nvPr/>
        </p:nvGraphicFramePr>
        <p:xfrm>
          <a:off x="0" y="1676400"/>
          <a:ext cx="8610600" cy="2667000"/>
        </p:xfrm>
        <a:graphic>
          <a:graphicData uri="http://schemas.openxmlformats.org/presentationml/2006/ole">
            <mc:AlternateContent xmlns:mc="http://schemas.openxmlformats.org/markup-compatibility/2006">
              <mc:Choice xmlns:v="urn:schemas-microsoft-com:vml" Requires="v">
                <p:oleObj spid="_x0000_s21530" name="Image" r:id="rId3" imgW="4622888" imgH="1856471" progId="Photoshop.Image.5">
                  <p:embed/>
                </p:oleObj>
              </mc:Choice>
              <mc:Fallback>
                <p:oleObj name="Image" r:id="rId3" imgW="4622888" imgH="1856471" progId="Photoshop.Image.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b="22830"/>
                      <a:stretch>
                        <a:fillRect/>
                      </a:stretch>
                    </p:blipFill>
                    <p:spPr bwMode="auto">
                      <a:xfrm>
                        <a:off x="0" y="1676400"/>
                        <a:ext cx="8610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0" name="Text Box 6"/>
          <p:cNvSpPr txBox="1">
            <a:spLocks noChangeArrowheads="1"/>
          </p:cNvSpPr>
          <p:nvPr/>
        </p:nvSpPr>
        <p:spPr bwMode="auto">
          <a:xfrm>
            <a:off x="3124200" y="45720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二叉链表</a:t>
            </a:r>
          </a:p>
        </p:txBody>
      </p:sp>
      <p:sp>
        <p:nvSpPr>
          <p:cNvPr id="21511" name="Text Box 7"/>
          <p:cNvSpPr txBox="1">
            <a:spLocks noChangeArrowheads="1"/>
          </p:cNvSpPr>
          <p:nvPr/>
        </p:nvSpPr>
        <p:spPr bwMode="auto">
          <a:xfrm>
            <a:off x="6172200" y="45720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三叉链表</a:t>
            </a:r>
          </a:p>
        </p:txBody>
      </p:sp>
      <p:sp>
        <p:nvSpPr>
          <p:cNvPr id="21512" name="Text Box 8"/>
          <p:cNvSpPr txBox="1">
            <a:spLocks noChangeArrowheads="1"/>
          </p:cNvSpPr>
          <p:nvPr/>
        </p:nvSpPr>
        <p:spPr bwMode="auto">
          <a:xfrm>
            <a:off x="914400" y="45720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二叉树</a:t>
            </a: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E51EA4-853F-4485-9444-847A4752CBC6}" type="slidenum">
              <a:rPr lang="en-US" altLang="zh-CN"/>
              <a:pPr/>
              <a:t>19</a:t>
            </a:fld>
            <a:endParaRPr lang="en-US" altLang="zh-CN"/>
          </a:p>
        </p:txBody>
      </p:sp>
      <p:sp>
        <p:nvSpPr>
          <p:cNvPr id="22532" name="Text Box 4"/>
          <p:cNvSpPr txBox="1">
            <a:spLocks noChangeArrowheads="1"/>
          </p:cNvSpPr>
          <p:nvPr/>
        </p:nvSpPr>
        <p:spPr bwMode="auto">
          <a:xfrm>
            <a:off x="381000" y="838200"/>
            <a:ext cx="8458200" cy="21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50000"/>
              </a:spcBef>
            </a:pPr>
            <a:r>
              <a:rPr lang="en-US" altLang="zh-CN" sz="2800" dirty="0" smtClean="0">
                <a:solidFill>
                  <a:schemeClr val="accent2"/>
                </a:solidFill>
              </a:rPr>
              <a:t>2.4 </a:t>
            </a:r>
            <a:r>
              <a:rPr lang="zh-CN" altLang="en-US" sz="2800" dirty="0">
                <a:solidFill>
                  <a:schemeClr val="accent2"/>
                </a:solidFill>
              </a:rPr>
              <a:t>二叉树二叉链表的一个生成算法</a:t>
            </a:r>
            <a:r>
              <a:rPr lang="zh-CN" altLang="en-US" dirty="0"/>
              <a:t></a:t>
            </a:r>
          </a:p>
          <a:p>
            <a:pPr algn="just">
              <a:lnSpc>
                <a:spcPct val="125000"/>
              </a:lnSpc>
              <a:spcBef>
                <a:spcPct val="50000"/>
              </a:spcBef>
            </a:pPr>
            <a:r>
              <a:rPr lang="zh-CN" altLang="en-US" dirty="0"/>
              <a:t>       此方法主要利用二叉树的性质</a:t>
            </a:r>
            <a:r>
              <a:rPr lang="en-US" altLang="zh-CN" dirty="0"/>
              <a:t>5</a:t>
            </a:r>
            <a:r>
              <a:rPr lang="zh-CN" altLang="en-US" dirty="0"/>
              <a:t>。 对任意二叉树</a:t>
            </a:r>
            <a:r>
              <a:rPr lang="en-US" altLang="zh-CN" dirty="0"/>
              <a:t>, </a:t>
            </a:r>
            <a:r>
              <a:rPr lang="zh-CN" altLang="en-US" dirty="0"/>
              <a:t>先按满二叉树对其进行编号。由于并非都是完全二叉树</a:t>
            </a:r>
            <a:r>
              <a:rPr lang="en-US" altLang="zh-CN" dirty="0"/>
              <a:t>, </a:t>
            </a:r>
            <a:r>
              <a:rPr lang="zh-CN" altLang="en-US" dirty="0"/>
              <a:t>所以编号并不连续。当结点编号</a:t>
            </a:r>
            <a:r>
              <a:rPr lang="en-US" altLang="zh-CN" dirty="0" err="1"/>
              <a:t>i</a:t>
            </a:r>
            <a:r>
              <a:rPr lang="en-US" altLang="zh-CN" dirty="0"/>
              <a:t>=1</a:t>
            </a:r>
            <a:r>
              <a:rPr lang="zh-CN" altLang="en-US" dirty="0"/>
              <a:t>时</a:t>
            </a:r>
            <a:r>
              <a:rPr lang="en-US" altLang="zh-CN" dirty="0"/>
              <a:t>, </a:t>
            </a:r>
            <a:r>
              <a:rPr lang="zh-CN" altLang="en-US" dirty="0"/>
              <a:t>所产生的结点为根结点。</a:t>
            </a:r>
          </a:p>
        </p:txBody>
      </p:sp>
      <p:graphicFrame>
        <p:nvGraphicFramePr>
          <p:cNvPr id="22533" name="Object 5"/>
          <p:cNvGraphicFramePr>
            <a:graphicFrameLocks noChangeAspect="1"/>
          </p:cNvGraphicFramePr>
          <p:nvPr/>
        </p:nvGraphicFramePr>
        <p:xfrm>
          <a:off x="1066800" y="3048000"/>
          <a:ext cx="6096000" cy="3048000"/>
        </p:xfrm>
        <a:graphic>
          <a:graphicData uri="http://schemas.openxmlformats.org/presentationml/2006/ole">
            <mc:AlternateContent xmlns:mc="http://schemas.openxmlformats.org/markup-compatibility/2006">
              <mc:Choice xmlns:v="urn:schemas-microsoft-com:vml" Requires="v">
                <p:oleObj spid="_x0000_s22551" name="Image" r:id="rId3" imgW="2803354" imgH="1971037" progId="Photoshop.Image.5">
                  <p:embed/>
                </p:oleObj>
              </mc:Choice>
              <mc:Fallback>
                <p:oleObj name="Image" r:id="rId3" imgW="2803354" imgH="1971037" progId="Photoshop.Image.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b="29825"/>
                      <a:stretch>
                        <a:fillRect/>
                      </a:stretch>
                    </p:blipFill>
                    <p:spPr bwMode="auto">
                      <a:xfrm>
                        <a:off x="1066800" y="3048000"/>
                        <a:ext cx="6096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2335CFB-A847-4728-8098-5E766887CF62}" type="slidenum">
              <a:rPr lang="en-US" altLang="zh-CN"/>
              <a:pPr/>
              <a:t>2</a:t>
            </a:fld>
            <a:endParaRPr lang="en-US" altLang="zh-CN"/>
          </a:p>
        </p:txBody>
      </p:sp>
      <p:sp>
        <p:nvSpPr>
          <p:cNvPr id="180226" name="Rectangle 2"/>
          <p:cNvSpPr>
            <a:spLocks noGrp="1" noChangeArrowheads="1"/>
          </p:cNvSpPr>
          <p:nvPr>
            <p:ph type="title"/>
          </p:nvPr>
        </p:nvSpPr>
        <p:spPr>
          <a:xfrm>
            <a:off x="577850" y="558800"/>
            <a:ext cx="8458200" cy="508000"/>
          </a:xfrm>
        </p:spPr>
        <p:txBody>
          <a:bodyPr/>
          <a:lstStyle/>
          <a:p>
            <a:r>
              <a:rPr lang="zh-CN" altLang="en-US" sz="3600">
                <a:solidFill>
                  <a:srgbClr val="FF0000"/>
                </a:solidFill>
              </a:rPr>
              <a:t>王国维之治学三过程（</a:t>
            </a:r>
            <a:r>
              <a:rPr lang="en-US" altLang="zh-CN" sz="3600">
                <a:solidFill>
                  <a:srgbClr val="FF0000"/>
                </a:solidFill>
              </a:rPr>
              <a:t>《</a:t>
            </a:r>
            <a:r>
              <a:rPr lang="zh-CN" altLang="en-US" sz="3600">
                <a:solidFill>
                  <a:srgbClr val="FF0000"/>
                </a:solidFill>
              </a:rPr>
              <a:t>人间词话</a:t>
            </a:r>
            <a:r>
              <a:rPr lang="en-US" altLang="zh-CN" sz="3600">
                <a:solidFill>
                  <a:srgbClr val="FF0000"/>
                </a:solidFill>
              </a:rPr>
              <a:t>》</a:t>
            </a:r>
            <a:r>
              <a:rPr lang="zh-CN" altLang="en-US" sz="3600">
                <a:solidFill>
                  <a:srgbClr val="FF0000"/>
                </a:solidFill>
              </a:rPr>
              <a:t>）</a:t>
            </a:r>
          </a:p>
        </p:txBody>
      </p:sp>
      <p:sp>
        <p:nvSpPr>
          <p:cNvPr id="180227" name="Rectangle 3"/>
          <p:cNvSpPr>
            <a:spLocks noGrp="1" noChangeArrowheads="1"/>
          </p:cNvSpPr>
          <p:nvPr>
            <p:ph type="body" idx="1"/>
          </p:nvPr>
        </p:nvSpPr>
        <p:spPr/>
        <p:txBody>
          <a:bodyPr/>
          <a:lstStyle/>
          <a:p>
            <a:r>
              <a:rPr lang="en-US" altLang="zh-CN" sz="3200" b="1">
                <a:solidFill>
                  <a:srgbClr val="0000FF"/>
                </a:solidFill>
              </a:rPr>
              <a:t>           </a:t>
            </a:r>
            <a:r>
              <a:rPr lang="zh-CN" altLang="en-US" sz="3200" b="1">
                <a:solidFill>
                  <a:srgbClr val="0000FF"/>
                </a:solidFill>
              </a:rPr>
              <a:t>古今之成大事业、大学问者，罔不经过三种之境界：“昨夜西风凋碧树。独上高楼，望尽天涯路。”此第一境界也。“衣带渐宽终不悔，为伊消得人憔悴。”此第二境界也。“众里寻他千百度，蓦然回首，那人却在灯火阑珊处。”此第三境界也。 </a:t>
            </a:r>
          </a:p>
          <a:p>
            <a:r>
              <a:rPr lang="zh-CN" altLang="en-US" sz="3200" b="1">
                <a:solidFill>
                  <a:srgbClr val="CC3300"/>
                </a:solidFill>
              </a:rPr>
              <a:t>            用通俗的话讲，这三种境界就是：立下大志，不懈努力，终获成功。</a:t>
            </a:r>
            <a:r>
              <a:rPr lang="zh-CN" altLang="en-US"/>
              <a:t> </a:t>
            </a:r>
          </a:p>
        </p:txBody>
      </p:sp>
    </p:spTree>
  </p:cSld>
  <p:clrMapOvr>
    <a:masterClrMapping/>
  </p:clrMapOvr>
  <p:transition spd="med" advClick="0">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1" name="Rectangle 5"/>
          <p:cNvSpPr>
            <a:spLocks noChangeArrowheads="1"/>
          </p:cNvSpPr>
          <p:nvPr/>
        </p:nvSpPr>
        <p:spPr bwMode="auto">
          <a:xfrm>
            <a:off x="0" y="0"/>
            <a:ext cx="914400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0" name="Text Box 4"/>
          <p:cNvSpPr txBox="1">
            <a:spLocks noChangeArrowheads="1"/>
          </p:cNvSpPr>
          <p:nvPr/>
        </p:nvSpPr>
        <p:spPr bwMode="auto">
          <a:xfrm>
            <a:off x="228600" y="166688"/>
            <a:ext cx="8686800" cy="6609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66000"/>
              </a:lnSpc>
              <a:spcBef>
                <a:spcPct val="50000"/>
              </a:spcBef>
            </a:pPr>
            <a:r>
              <a:rPr lang="zh-CN" altLang="en-US" sz="2200" dirty="0"/>
              <a:t>算法实现：辅助向量为 </a:t>
            </a:r>
            <a:r>
              <a:rPr lang="en-US" altLang="zh-CN" sz="2200" dirty="0" err="1"/>
              <a:t>struct</a:t>
            </a:r>
            <a:r>
              <a:rPr lang="en-US" altLang="zh-CN" sz="2200" dirty="0"/>
              <a:t> node *s[20]</a:t>
            </a:r>
          </a:p>
          <a:p>
            <a:pPr algn="just">
              <a:lnSpc>
                <a:spcPct val="66000"/>
              </a:lnSpc>
              <a:spcBef>
                <a:spcPct val="50000"/>
              </a:spcBef>
            </a:pPr>
            <a:r>
              <a:rPr lang="en-US" altLang="zh-CN" sz="2200" dirty="0" err="1"/>
              <a:t>Bnode</a:t>
            </a:r>
            <a:r>
              <a:rPr lang="en-US" altLang="zh-CN" sz="2200" dirty="0"/>
              <a:t>  *</a:t>
            </a:r>
            <a:r>
              <a:rPr lang="en-US" altLang="zh-CN" sz="2200" dirty="0" err="1"/>
              <a:t>creat</a:t>
            </a:r>
            <a:r>
              <a:rPr lang="en-US" altLang="zh-CN" sz="2200" dirty="0"/>
              <a:t>( )</a:t>
            </a:r>
          </a:p>
          <a:p>
            <a:pPr algn="just">
              <a:lnSpc>
                <a:spcPct val="66000"/>
              </a:lnSpc>
              <a:spcBef>
                <a:spcPct val="50000"/>
              </a:spcBef>
            </a:pPr>
            <a:r>
              <a:rPr lang="en-US" altLang="zh-CN" sz="2200" dirty="0"/>
              <a:t>{      </a:t>
            </a:r>
            <a:r>
              <a:rPr lang="en-US" altLang="zh-CN" sz="2200" dirty="0" err="1"/>
              <a:t>Bnode</a:t>
            </a:r>
            <a:r>
              <a:rPr lang="en-US" altLang="zh-CN" sz="2200" dirty="0"/>
              <a:t> *t = NULL;</a:t>
            </a:r>
          </a:p>
          <a:p>
            <a:pPr algn="just">
              <a:lnSpc>
                <a:spcPct val="66000"/>
              </a:lnSpc>
              <a:spcBef>
                <a:spcPct val="50000"/>
              </a:spcBef>
            </a:pPr>
            <a:r>
              <a:rPr lang="en-US" altLang="zh-CN" sz="2200" dirty="0"/>
              <a:t>        </a:t>
            </a:r>
            <a:r>
              <a:rPr lang="en-US" altLang="zh-CN" sz="2200" dirty="0" err="1"/>
              <a:t>printf</a:t>
            </a:r>
            <a:r>
              <a:rPr lang="en-US" altLang="zh-CN" sz="2200" dirty="0"/>
              <a:t>("</a:t>
            </a:r>
            <a:r>
              <a:rPr lang="en-US" altLang="zh-CN" sz="2200" dirty="0" err="1"/>
              <a:t>i</a:t>
            </a:r>
            <a:r>
              <a:rPr lang="en-US" altLang="zh-CN" sz="2200" dirty="0"/>
              <a:t>, x="); </a:t>
            </a:r>
            <a:r>
              <a:rPr lang="en-US" altLang="zh-CN" sz="2200" dirty="0" err="1"/>
              <a:t>scanf</a:t>
            </a:r>
            <a:r>
              <a:rPr lang="en-US" altLang="zh-CN" sz="2200" dirty="0"/>
              <a:t>("%</a:t>
            </a:r>
            <a:r>
              <a:rPr lang="en-US" altLang="zh-CN" sz="2200" dirty="0" err="1"/>
              <a:t>d%d</a:t>
            </a:r>
            <a:r>
              <a:rPr lang="en-US" altLang="zh-CN" sz="2200" dirty="0"/>
              <a:t>", &amp;</a:t>
            </a:r>
            <a:r>
              <a:rPr lang="en-US" altLang="zh-CN" sz="2200" dirty="0" err="1"/>
              <a:t>i</a:t>
            </a:r>
            <a:r>
              <a:rPr lang="en-US" altLang="zh-CN" sz="2200" dirty="0"/>
              <a:t>, &amp;x);</a:t>
            </a:r>
          </a:p>
          <a:p>
            <a:pPr algn="just">
              <a:lnSpc>
                <a:spcPct val="66000"/>
              </a:lnSpc>
              <a:spcBef>
                <a:spcPct val="50000"/>
              </a:spcBef>
            </a:pPr>
            <a:r>
              <a:rPr lang="en-US" altLang="zh-CN" sz="2200" dirty="0"/>
              <a:t>        while </a:t>
            </a:r>
            <a:r>
              <a:rPr lang="en-US" altLang="zh-CN" sz="2200" dirty="0" smtClean="0"/>
              <a:t>(</a:t>
            </a:r>
            <a:r>
              <a:rPr lang="en-US" altLang="zh-CN" sz="2200" dirty="0" err="1" smtClean="0"/>
              <a:t>i</a:t>
            </a:r>
            <a:r>
              <a:rPr lang="en-US" altLang="zh-CN" sz="2200" dirty="0"/>
              <a:t>!=</a:t>
            </a:r>
            <a:r>
              <a:rPr lang="en-US" altLang="zh-CN" sz="2200" dirty="0" smtClean="0"/>
              <a:t>0)</a:t>
            </a:r>
            <a:r>
              <a:rPr lang="en-US" altLang="zh-CN" sz="2200" dirty="0"/>
              <a:t></a:t>
            </a:r>
          </a:p>
          <a:p>
            <a:pPr algn="just">
              <a:lnSpc>
                <a:spcPct val="66000"/>
              </a:lnSpc>
              <a:spcBef>
                <a:spcPct val="50000"/>
              </a:spcBef>
            </a:pPr>
            <a:r>
              <a:rPr lang="en-US" altLang="zh-CN" sz="2200" dirty="0"/>
              <a:t>         {   q=(</a:t>
            </a:r>
            <a:r>
              <a:rPr lang="en-US" altLang="zh-CN" sz="2200" dirty="0" err="1"/>
              <a:t>struct</a:t>
            </a:r>
            <a:r>
              <a:rPr lang="en-US" altLang="zh-CN" sz="2200" dirty="0"/>
              <a:t> node*)</a:t>
            </a:r>
            <a:r>
              <a:rPr lang="en-US" altLang="zh-CN" sz="2200" dirty="0" err="1"/>
              <a:t>malloc</a:t>
            </a:r>
            <a:r>
              <a:rPr lang="en-US" altLang="zh-CN" sz="2200" dirty="0"/>
              <a:t>(</a:t>
            </a:r>
            <a:r>
              <a:rPr lang="en-US" altLang="zh-CN" sz="2200" dirty="0" err="1"/>
              <a:t>sizeof</a:t>
            </a:r>
            <a:r>
              <a:rPr lang="en-US" altLang="zh-CN" sz="2200" dirty="0"/>
              <a:t>(</a:t>
            </a:r>
            <a:r>
              <a:rPr lang="en-US" altLang="zh-CN" sz="2200" dirty="0" err="1"/>
              <a:t>struct</a:t>
            </a:r>
            <a:r>
              <a:rPr lang="en-US" altLang="zh-CN" sz="2200" dirty="0"/>
              <a:t> node)) /*</a:t>
            </a:r>
            <a:r>
              <a:rPr lang="zh-CN" altLang="en-US" sz="2200" dirty="0"/>
              <a:t>产生一个结点*</a:t>
            </a:r>
            <a:r>
              <a:rPr lang="en-US" altLang="zh-CN" sz="2200" dirty="0"/>
              <a:t>/</a:t>
            </a:r>
          </a:p>
          <a:p>
            <a:pPr algn="just">
              <a:lnSpc>
                <a:spcPct val="66000"/>
              </a:lnSpc>
              <a:spcBef>
                <a:spcPct val="50000"/>
              </a:spcBef>
            </a:pPr>
            <a:r>
              <a:rPr lang="en-US" altLang="zh-CN" sz="2200" dirty="0"/>
              <a:t>              q-&gt;data=x; q-&gt;</a:t>
            </a:r>
            <a:r>
              <a:rPr lang="en-US" altLang="zh-CN" sz="2200" dirty="0" err="1"/>
              <a:t>lch</a:t>
            </a:r>
            <a:r>
              <a:rPr lang="en-US" altLang="zh-CN" sz="2200" dirty="0"/>
              <a:t>=NULL; q-&gt;</a:t>
            </a:r>
            <a:r>
              <a:rPr lang="en-US" altLang="zh-CN" sz="2200" dirty="0" err="1"/>
              <a:t>rch</a:t>
            </a:r>
            <a:r>
              <a:rPr lang="en-US" altLang="zh-CN" sz="2200" dirty="0"/>
              <a:t>=NULL; </a:t>
            </a:r>
          </a:p>
          <a:p>
            <a:pPr algn="just">
              <a:lnSpc>
                <a:spcPct val="66000"/>
              </a:lnSpc>
              <a:spcBef>
                <a:spcPct val="50000"/>
              </a:spcBef>
            </a:pPr>
            <a:r>
              <a:rPr lang="en-US" altLang="zh-CN" sz="2200" dirty="0"/>
              <a:t>              s[</a:t>
            </a:r>
            <a:r>
              <a:rPr lang="en-US" altLang="zh-CN" sz="2200" dirty="0" err="1"/>
              <a:t>i</a:t>
            </a:r>
            <a:r>
              <a:rPr lang="en-US" altLang="zh-CN" sz="2200" dirty="0"/>
              <a:t>]=q;</a:t>
            </a:r>
          </a:p>
          <a:p>
            <a:pPr algn="just">
              <a:lnSpc>
                <a:spcPct val="66000"/>
              </a:lnSpc>
              <a:spcBef>
                <a:spcPct val="50000"/>
              </a:spcBef>
            </a:pPr>
            <a:r>
              <a:rPr lang="en-US" altLang="zh-CN" sz="2200" dirty="0"/>
              <a:t>              if (</a:t>
            </a:r>
            <a:r>
              <a:rPr lang="en-US" altLang="zh-CN" sz="2200" dirty="0" err="1"/>
              <a:t>i</a:t>
            </a:r>
            <a:r>
              <a:rPr lang="en-US" altLang="zh-CN" sz="2200" dirty="0"/>
              <a:t>==1) t=q;       /* t </a:t>
            </a:r>
            <a:r>
              <a:rPr lang="zh-CN" altLang="en-US" sz="2200" dirty="0"/>
              <a:t>为部局变量</a:t>
            </a:r>
            <a:r>
              <a:rPr lang="en-US" altLang="zh-CN" sz="2200" dirty="0"/>
              <a:t>, </a:t>
            </a:r>
            <a:r>
              <a:rPr lang="zh-CN" altLang="en-US" sz="2200" dirty="0"/>
              <a:t>代表树根结点 *</a:t>
            </a:r>
            <a:r>
              <a:rPr lang="en-US" altLang="zh-CN" sz="2200" dirty="0"/>
              <a:t>/</a:t>
            </a:r>
            <a:r>
              <a:rPr lang="en-US" altLang="zh-CN" sz="2200" b="0" dirty="0"/>
              <a:t> </a:t>
            </a:r>
          </a:p>
          <a:p>
            <a:pPr algn="just">
              <a:lnSpc>
                <a:spcPct val="66000"/>
              </a:lnSpc>
              <a:spcBef>
                <a:spcPct val="50000"/>
              </a:spcBef>
            </a:pPr>
            <a:r>
              <a:rPr lang="en-US" altLang="zh-CN" sz="2200" b="0" dirty="0"/>
              <a:t>              </a:t>
            </a:r>
            <a:r>
              <a:rPr lang="en-US" altLang="zh-CN" sz="2200" dirty="0"/>
              <a:t>else </a:t>
            </a:r>
          </a:p>
          <a:p>
            <a:pPr algn="just">
              <a:lnSpc>
                <a:spcPct val="66000"/>
              </a:lnSpc>
              <a:spcBef>
                <a:spcPct val="50000"/>
              </a:spcBef>
            </a:pPr>
            <a:r>
              <a:rPr lang="en-US" altLang="zh-CN" sz="2200" dirty="0"/>
              <a:t>	 </a:t>
            </a:r>
            <a:r>
              <a:rPr lang="en-US" altLang="zh-CN" sz="2200" dirty="0">
                <a:solidFill>
                  <a:srgbClr val="FF6600"/>
                </a:solidFill>
              </a:rPr>
              <a:t>{</a:t>
            </a:r>
            <a:r>
              <a:rPr lang="en-US" altLang="zh-CN" sz="2200" dirty="0"/>
              <a:t>         j=</a:t>
            </a:r>
            <a:r>
              <a:rPr lang="en-US" altLang="zh-CN" sz="2200" dirty="0" err="1"/>
              <a:t>i</a:t>
            </a:r>
            <a:r>
              <a:rPr lang="en-US" altLang="zh-CN" sz="2200" dirty="0"/>
              <a:t>/2;              /*  </a:t>
            </a:r>
            <a:r>
              <a:rPr lang="zh-CN" altLang="en-US" sz="2200" dirty="0"/>
              <a:t>双亲结点编号*</a:t>
            </a:r>
            <a:r>
              <a:rPr lang="en-US" altLang="zh-CN" sz="2200" dirty="0"/>
              <a:t>/ </a:t>
            </a:r>
          </a:p>
          <a:p>
            <a:pPr algn="just">
              <a:lnSpc>
                <a:spcPct val="66000"/>
              </a:lnSpc>
              <a:spcBef>
                <a:spcPct val="50000"/>
              </a:spcBef>
            </a:pPr>
            <a:r>
              <a:rPr lang="en-US" altLang="zh-CN" sz="2200" dirty="0"/>
              <a:t>                         if ((</a:t>
            </a:r>
            <a:r>
              <a:rPr lang="en-US" altLang="zh-CN" sz="2200" dirty="0" err="1"/>
              <a:t>i</a:t>
            </a:r>
            <a:r>
              <a:rPr lang="en-US" altLang="zh-CN" sz="2200" dirty="0"/>
              <a:t> %2)==0)   s[j]-&gt;</a:t>
            </a:r>
            <a:r>
              <a:rPr lang="en-US" altLang="zh-CN" sz="2200" dirty="0" err="1"/>
              <a:t>lch</a:t>
            </a:r>
            <a:r>
              <a:rPr lang="en-US" altLang="zh-CN" sz="2200" dirty="0"/>
              <a:t>=q; else   s[j]-&gt;</a:t>
            </a:r>
            <a:r>
              <a:rPr lang="en-US" altLang="zh-CN" sz="2200" dirty="0" err="1"/>
              <a:t>rch</a:t>
            </a:r>
            <a:r>
              <a:rPr lang="en-US" altLang="zh-CN" sz="2200" dirty="0"/>
              <a:t>=q;</a:t>
            </a:r>
          </a:p>
          <a:p>
            <a:pPr algn="just">
              <a:lnSpc>
                <a:spcPct val="66000"/>
              </a:lnSpc>
              <a:spcBef>
                <a:spcPct val="50000"/>
              </a:spcBef>
            </a:pPr>
            <a:r>
              <a:rPr lang="en-US" altLang="zh-CN" sz="2200" dirty="0"/>
              <a:t>              </a:t>
            </a:r>
            <a:r>
              <a:rPr lang="en-US" altLang="zh-CN" sz="2200" dirty="0">
                <a:solidFill>
                  <a:srgbClr val="FF6600"/>
                </a:solidFill>
              </a:rPr>
              <a:t>}</a:t>
            </a:r>
          </a:p>
          <a:p>
            <a:pPr algn="just">
              <a:lnSpc>
                <a:spcPct val="66000"/>
              </a:lnSpc>
              <a:spcBef>
                <a:spcPct val="50000"/>
              </a:spcBef>
            </a:pPr>
            <a:r>
              <a:rPr lang="en-US" altLang="zh-CN" sz="2200" dirty="0"/>
              <a:t>              </a:t>
            </a:r>
            <a:r>
              <a:rPr lang="en-US" altLang="zh-CN" sz="2200" dirty="0" err="1"/>
              <a:t>printf</a:t>
            </a:r>
            <a:r>
              <a:rPr lang="en-US" altLang="zh-CN" sz="2200" dirty="0"/>
              <a:t>("</a:t>
            </a:r>
            <a:r>
              <a:rPr lang="en-US" altLang="zh-CN" sz="2200" dirty="0" err="1"/>
              <a:t>i</a:t>
            </a:r>
            <a:r>
              <a:rPr lang="en-US" altLang="zh-CN" sz="2200" dirty="0"/>
              <a:t>, x="); </a:t>
            </a:r>
            <a:r>
              <a:rPr lang="en-US" altLang="zh-CN" sz="2200" dirty="0" err="1"/>
              <a:t>scanf</a:t>
            </a:r>
            <a:r>
              <a:rPr lang="en-US" altLang="zh-CN" sz="2200" dirty="0"/>
              <a:t>("%</a:t>
            </a:r>
            <a:r>
              <a:rPr lang="en-US" altLang="zh-CN" sz="2200" dirty="0" err="1"/>
              <a:t>d%d</a:t>
            </a:r>
            <a:r>
              <a:rPr lang="en-US" altLang="zh-CN" sz="2200" dirty="0"/>
              <a:t>", &amp;</a:t>
            </a:r>
            <a:r>
              <a:rPr lang="en-US" altLang="zh-CN" sz="2200" dirty="0" err="1"/>
              <a:t>i</a:t>
            </a:r>
            <a:r>
              <a:rPr lang="en-US" altLang="zh-CN" sz="2200" dirty="0"/>
              <a:t>, &amp;x);</a:t>
            </a:r>
          </a:p>
          <a:p>
            <a:pPr algn="just">
              <a:lnSpc>
                <a:spcPct val="66000"/>
              </a:lnSpc>
              <a:spcBef>
                <a:spcPct val="50000"/>
              </a:spcBef>
            </a:pPr>
            <a:r>
              <a:rPr lang="en-US" altLang="zh-CN" sz="2200" dirty="0"/>
              <a:t>          } </a:t>
            </a:r>
          </a:p>
          <a:p>
            <a:pPr algn="just">
              <a:lnSpc>
                <a:spcPct val="66000"/>
              </a:lnSpc>
              <a:spcBef>
                <a:spcPct val="50000"/>
              </a:spcBef>
            </a:pPr>
            <a:r>
              <a:rPr lang="en-US" altLang="zh-CN" sz="2200" dirty="0"/>
              <a:t>         return(t);         </a:t>
            </a:r>
          </a:p>
          <a:p>
            <a:pPr algn="just">
              <a:lnSpc>
                <a:spcPct val="66000"/>
              </a:lnSpc>
              <a:spcBef>
                <a:spcPct val="50000"/>
              </a:spcBef>
            </a:pPr>
            <a:r>
              <a:rPr lang="en-US" altLang="zh-CN" sz="2200" dirty="0"/>
              <a:t> }  </a:t>
            </a:r>
            <a:r>
              <a:rPr lang="en-US" altLang="zh-CN" sz="2200" b="0" dirty="0"/>
              <a:t>          </a:t>
            </a: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FE8F192-47A5-430A-AACB-5086C038B506}" type="slidenum">
              <a:rPr lang="en-US" altLang="zh-CN"/>
              <a:pPr/>
              <a:t>21</a:t>
            </a:fld>
            <a:endParaRPr lang="en-US" altLang="zh-CN"/>
          </a:p>
        </p:txBody>
      </p:sp>
      <p:sp>
        <p:nvSpPr>
          <p:cNvPr id="28674" name="Rectangle 2"/>
          <p:cNvSpPr>
            <a:spLocks noGrp="1" noChangeArrowheads="1"/>
          </p:cNvSpPr>
          <p:nvPr>
            <p:ph type="title"/>
          </p:nvPr>
        </p:nvSpPr>
        <p:spPr>
          <a:xfrm>
            <a:off x="685800" y="381000"/>
            <a:ext cx="7772400" cy="762000"/>
          </a:xfrm>
        </p:spPr>
        <p:txBody>
          <a:bodyPr/>
          <a:lstStyle/>
          <a:p>
            <a:r>
              <a:rPr lang="en-US" altLang="zh-CN" dirty="0" smtClean="0">
                <a:solidFill>
                  <a:srgbClr val="FF6600"/>
                </a:solidFill>
              </a:rPr>
              <a:t>3 </a:t>
            </a:r>
            <a:r>
              <a:rPr lang="zh-CN" altLang="en-US" dirty="0">
                <a:solidFill>
                  <a:srgbClr val="FF6600"/>
                </a:solidFill>
              </a:rPr>
              <a:t>遍 历 二 叉 树</a:t>
            </a:r>
          </a:p>
        </p:txBody>
      </p:sp>
      <p:sp>
        <p:nvSpPr>
          <p:cNvPr id="28676" name="Text Box 4"/>
          <p:cNvSpPr txBox="1">
            <a:spLocks noChangeArrowheads="1"/>
          </p:cNvSpPr>
          <p:nvPr/>
        </p:nvSpPr>
        <p:spPr bwMode="auto">
          <a:xfrm>
            <a:off x="381000" y="1100138"/>
            <a:ext cx="8305800" cy="363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50000"/>
              </a:spcBef>
            </a:pPr>
            <a:r>
              <a:rPr lang="en-US" altLang="zh-CN"/>
              <a:t>        </a:t>
            </a:r>
            <a:r>
              <a:rPr lang="zh-CN" altLang="en-US">
                <a:solidFill>
                  <a:schemeClr val="accent2"/>
                </a:solidFill>
              </a:rPr>
              <a:t>遍历二叉树</a:t>
            </a:r>
            <a:r>
              <a:rPr lang="zh-CN" altLang="en-US"/>
              <a:t>是指以一定的次序访问二叉树中的每个结点</a:t>
            </a:r>
            <a:r>
              <a:rPr lang="en-US" altLang="zh-CN"/>
              <a:t>, </a:t>
            </a:r>
            <a:r>
              <a:rPr lang="zh-CN" altLang="en-US"/>
              <a:t>并且每个结点仅被访问一次。</a:t>
            </a:r>
          </a:p>
          <a:p>
            <a:pPr algn="just">
              <a:lnSpc>
                <a:spcPct val="110000"/>
              </a:lnSpc>
              <a:spcBef>
                <a:spcPct val="20000"/>
              </a:spcBef>
            </a:pPr>
            <a:r>
              <a:rPr lang="zh-CN" altLang="en-US"/>
              <a:t>        所谓访问结点是指对结点进行各种操作的简称。 例如</a:t>
            </a:r>
            <a:r>
              <a:rPr lang="en-US" altLang="zh-CN"/>
              <a:t>, </a:t>
            </a:r>
            <a:r>
              <a:rPr lang="zh-CN" altLang="en-US">
                <a:solidFill>
                  <a:srgbClr val="A50021"/>
                </a:solidFill>
              </a:rPr>
              <a:t>查询结点数据域的内容</a:t>
            </a:r>
            <a:r>
              <a:rPr lang="en-US" altLang="zh-CN"/>
              <a:t>, </a:t>
            </a:r>
            <a:r>
              <a:rPr lang="zh-CN" altLang="en-US"/>
              <a:t>或</a:t>
            </a:r>
            <a:r>
              <a:rPr lang="zh-CN" altLang="en-US">
                <a:solidFill>
                  <a:srgbClr val="A50021"/>
                </a:solidFill>
              </a:rPr>
              <a:t>输出它的值</a:t>
            </a:r>
            <a:r>
              <a:rPr lang="en-US" altLang="zh-CN"/>
              <a:t>, </a:t>
            </a:r>
            <a:r>
              <a:rPr lang="zh-CN" altLang="en-US"/>
              <a:t>或</a:t>
            </a:r>
            <a:r>
              <a:rPr lang="zh-CN" altLang="en-US">
                <a:solidFill>
                  <a:srgbClr val="A50021"/>
                </a:solidFill>
              </a:rPr>
              <a:t>找出结点位置</a:t>
            </a:r>
            <a:r>
              <a:rPr lang="en-US" altLang="zh-CN"/>
              <a:t>, </a:t>
            </a:r>
            <a:r>
              <a:rPr lang="zh-CN" altLang="en-US"/>
              <a:t>或是</a:t>
            </a:r>
            <a:r>
              <a:rPr lang="zh-CN" altLang="en-US">
                <a:solidFill>
                  <a:srgbClr val="A50021"/>
                </a:solidFill>
              </a:rPr>
              <a:t>执行对结点的其它操作</a:t>
            </a:r>
            <a:r>
              <a:rPr lang="zh-CN" altLang="en-US"/>
              <a:t>。 </a:t>
            </a:r>
          </a:p>
          <a:p>
            <a:pPr algn="just">
              <a:lnSpc>
                <a:spcPct val="110000"/>
              </a:lnSpc>
              <a:spcBef>
                <a:spcPct val="20000"/>
              </a:spcBef>
            </a:pPr>
            <a:r>
              <a:rPr lang="zh-CN" altLang="en-US"/>
              <a:t>        遍历二叉树的过程实质是把二叉树的结点进行线性排列的过程。</a:t>
            </a:r>
          </a:p>
          <a:p>
            <a:pPr algn="just">
              <a:lnSpc>
                <a:spcPct val="110000"/>
              </a:lnSpc>
              <a:spcBef>
                <a:spcPct val="50000"/>
              </a:spcBef>
            </a:pPr>
            <a:r>
              <a:rPr lang="zh-CN" altLang="en-US" b="0"/>
              <a:t>       </a:t>
            </a:r>
            <a:endParaRPr lang="zh-CN" altLang="en-US"/>
          </a:p>
        </p:txBody>
      </p:sp>
      <p:sp>
        <p:nvSpPr>
          <p:cNvPr id="28677" name="Rectangle 5"/>
          <p:cNvSpPr>
            <a:spLocks noChangeArrowheads="1"/>
          </p:cNvSpPr>
          <p:nvPr/>
        </p:nvSpPr>
        <p:spPr bwMode="auto">
          <a:xfrm>
            <a:off x="1066800" y="4114800"/>
            <a:ext cx="4572000"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zh-CN" altLang="en-US"/>
              <a:t>遍历二叉树的方法：</a:t>
            </a:r>
          </a:p>
          <a:p>
            <a:pPr>
              <a:lnSpc>
                <a:spcPct val="110000"/>
              </a:lnSpc>
              <a:spcBef>
                <a:spcPct val="50000"/>
              </a:spcBef>
            </a:pPr>
            <a:r>
              <a:rPr lang="zh-CN" altLang="en-US" b="0"/>
              <a:t>               </a:t>
            </a:r>
            <a:r>
              <a:rPr lang="en-US" altLang="zh-CN">
                <a:solidFill>
                  <a:srgbClr val="A50021"/>
                </a:solidFill>
              </a:rPr>
              <a:t>LTR</a:t>
            </a:r>
            <a:r>
              <a:rPr lang="zh-CN" altLang="en-US"/>
              <a:t>：中根遍历</a:t>
            </a:r>
          </a:p>
          <a:p>
            <a:pPr>
              <a:lnSpc>
                <a:spcPct val="110000"/>
              </a:lnSpc>
              <a:spcBef>
                <a:spcPct val="50000"/>
              </a:spcBef>
            </a:pPr>
            <a:r>
              <a:rPr lang="zh-CN" altLang="en-US"/>
              <a:t>               </a:t>
            </a:r>
            <a:r>
              <a:rPr lang="en-US" altLang="zh-CN">
                <a:solidFill>
                  <a:srgbClr val="A50021"/>
                </a:solidFill>
              </a:rPr>
              <a:t>TLR</a:t>
            </a:r>
            <a:r>
              <a:rPr lang="zh-CN" altLang="en-US"/>
              <a:t>：先根遍历</a:t>
            </a:r>
          </a:p>
          <a:p>
            <a:pPr>
              <a:lnSpc>
                <a:spcPct val="110000"/>
              </a:lnSpc>
              <a:spcBef>
                <a:spcPct val="50000"/>
              </a:spcBef>
            </a:pPr>
            <a:r>
              <a:rPr lang="zh-CN" altLang="en-US"/>
              <a:t>               </a:t>
            </a:r>
            <a:r>
              <a:rPr lang="en-US" altLang="zh-CN">
                <a:solidFill>
                  <a:srgbClr val="A50021"/>
                </a:solidFill>
              </a:rPr>
              <a:t>LRT</a:t>
            </a:r>
            <a:r>
              <a:rPr lang="zh-CN" altLang="en-US"/>
              <a:t>：后根遍历</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 calcmode="lin" valueType="num">
                                      <p:cBhvr additive="base">
                                        <p:cTn id="7" dur="500" fill="hold"/>
                                        <p:tgtEl>
                                          <p:spTgt spid="2867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6">
                                            <p:txEl>
                                              <p:pRg st="1" end="1"/>
                                            </p:txEl>
                                          </p:spTgt>
                                        </p:tgtEl>
                                        <p:attrNameLst>
                                          <p:attrName>style.visibility</p:attrName>
                                        </p:attrNameLst>
                                      </p:cBhvr>
                                      <p:to>
                                        <p:strVal val="visible"/>
                                      </p:to>
                                    </p:set>
                                    <p:anim calcmode="lin" valueType="num">
                                      <p:cBhvr additive="base">
                                        <p:cTn id="13" dur="500" fill="hold"/>
                                        <p:tgtEl>
                                          <p:spTgt spid="2867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6">
                                            <p:txEl>
                                              <p:pRg st="2" end="2"/>
                                            </p:txEl>
                                          </p:spTgt>
                                        </p:tgtEl>
                                        <p:attrNameLst>
                                          <p:attrName>style.visibility</p:attrName>
                                        </p:attrNameLst>
                                      </p:cBhvr>
                                      <p:to>
                                        <p:strVal val="visible"/>
                                      </p:to>
                                    </p:set>
                                    <p:anim calcmode="lin" valueType="num">
                                      <p:cBhvr additive="base">
                                        <p:cTn id="19" dur="500" fill="hold"/>
                                        <p:tgtEl>
                                          <p:spTgt spid="2867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6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676">
                                            <p:txEl>
                                              <p:pRg st="3" end="3"/>
                                            </p:txEl>
                                          </p:spTgt>
                                        </p:tgtEl>
                                        <p:attrNameLst>
                                          <p:attrName>style.visibility</p:attrName>
                                        </p:attrNameLst>
                                      </p:cBhvr>
                                      <p:to>
                                        <p:strVal val="visible"/>
                                      </p:to>
                                    </p:set>
                                    <p:anim calcmode="lin" valueType="num">
                                      <p:cBhvr additive="base">
                                        <p:cTn id="25" dur="500" fill="hold"/>
                                        <p:tgtEl>
                                          <p:spTgt spid="2867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67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28677"/>
                                        </p:tgtEl>
                                        <p:attrNameLst>
                                          <p:attrName>style.visibility</p:attrName>
                                        </p:attrNameLst>
                                      </p:cBhvr>
                                      <p:to>
                                        <p:strVal val="visible"/>
                                      </p:to>
                                    </p:set>
                                    <p:animEffect transition="in" filter="box(out)">
                                      <p:cBhvr>
                                        <p:cTn id="31"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autoUpdateAnimBg="0"/>
      <p:bldP spid="2867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AD773A74-E094-4F9E-94F5-BCA87B9C110C}" type="slidenum">
              <a:rPr lang="en-US" altLang="zh-CN"/>
              <a:pPr/>
              <a:t>22</a:t>
            </a:fld>
            <a:endParaRPr lang="en-US" altLang="zh-CN"/>
          </a:p>
        </p:txBody>
      </p:sp>
      <p:sp>
        <p:nvSpPr>
          <p:cNvPr id="30724" name="Text Box 4"/>
          <p:cNvSpPr txBox="1">
            <a:spLocks noChangeArrowheads="1"/>
          </p:cNvSpPr>
          <p:nvPr/>
        </p:nvSpPr>
        <p:spPr bwMode="auto">
          <a:xfrm>
            <a:off x="304800" y="914400"/>
            <a:ext cx="8458200" cy="385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lang="en-US" altLang="zh-CN"/>
              <a:t>     </a:t>
            </a:r>
            <a:r>
              <a:rPr lang="zh-CN" altLang="en-US"/>
              <a:t>二叉树的链表存储</a:t>
            </a:r>
            <a:r>
              <a:rPr lang="en-US" altLang="zh-CN"/>
              <a:t>, </a:t>
            </a:r>
            <a:r>
              <a:rPr lang="zh-CN" altLang="en-US"/>
              <a:t>其结点结构定义如下</a:t>
            </a:r>
            <a:r>
              <a:rPr lang="en-US" altLang="zh-CN"/>
              <a:t>: </a:t>
            </a:r>
          </a:p>
          <a:p>
            <a:pPr algn="just">
              <a:lnSpc>
                <a:spcPct val="130000"/>
              </a:lnSpc>
              <a:spcBef>
                <a:spcPct val="50000"/>
              </a:spcBef>
            </a:pPr>
            <a:r>
              <a:rPr lang="en-US" altLang="zh-CN">
                <a:latin typeface="Courier New" panose="02070309020205020404" pitchFamily="49" charset="0"/>
              </a:rPr>
              <a:t> </a:t>
            </a:r>
            <a:r>
              <a:rPr lang="en-US" altLang="zh-CN"/>
              <a:t>    struct node</a:t>
            </a:r>
          </a:p>
          <a:p>
            <a:pPr algn="just">
              <a:lnSpc>
                <a:spcPct val="130000"/>
              </a:lnSpc>
              <a:spcBef>
                <a:spcPct val="50000"/>
              </a:spcBef>
            </a:pPr>
            <a:r>
              <a:rPr lang="en-US" altLang="zh-CN"/>
              <a:t>       { </a:t>
            </a:r>
          </a:p>
          <a:p>
            <a:pPr algn="just">
              <a:lnSpc>
                <a:spcPct val="130000"/>
              </a:lnSpc>
              <a:spcBef>
                <a:spcPct val="50000"/>
              </a:spcBef>
            </a:pPr>
            <a:r>
              <a:rPr lang="en-US" altLang="zh-CN"/>
              <a:t>              char data; </a:t>
            </a:r>
          </a:p>
          <a:p>
            <a:pPr algn="just">
              <a:lnSpc>
                <a:spcPct val="130000"/>
              </a:lnSpc>
              <a:spcBef>
                <a:spcPct val="50000"/>
              </a:spcBef>
            </a:pPr>
            <a:r>
              <a:rPr lang="en-US" altLang="zh-CN"/>
              <a:t>              struct node   *lch,  *rch;</a:t>
            </a:r>
          </a:p>
          <a:p>
            <a:pPr algn="just">
              <a:lnSpc>
                <a:spcPct val="130000"/>
              </a:lnSpc>
              <a:spcBef>
                <a:spcPct val="50000"/>
              </a:spcBef>
            </a:pPr>
            <a:r>
              <a:rPr lang="en-US" altLang="zh-CN"/>
              <a:t>        </a:t>
            </a:r>
            <a:r>
              <a:rPr lang="zh-CN" altLang="en-US"/>
              <a:t>｝</a:t>
            </a:r>
            <a:r>
              <a:rPr lang="en-US" altLang="zh-CN"/>
              <a:t>Bnode;</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AB74B26-76FA-439A-A971-CD99761D27E0}" type="slidenum">
              <a:rPr lang="en-US" altLang="zh-CN"/>
              <a:pPr/>
              <a:t>23</a:t>
            </a:fld>
            <a:endParaRPr lang="en-US" altLang="zh-CN"/>
          </a:p>
        </p:txBody>
      </p:sp>
      <p:sp>
        <p:nvSpPr>
          <p:cNvPr id="31748" name="Text Box 4"/>
          <p:cNvSpPr txBox="1">
            <a:spLocks noChangeArrowheads="1"/>
          </p:cNvSpPr>
          <p:nvPr/>
        </p:nvSpPr>
        <p:spPr bwMode="auto">
          <a:xfrm>
            <a:off x="381000" y="1447800"/>
            <a:ext cx="8305800" cy="374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50000"/>
              </a:spcBef>
            </a:pPr>
            <a:r>
              <a:rPr lang="en-US" altLang="zh-CN" b="0"/>
              <a:t>      </a:t>
            </a:r>
            <a:r>
              <a:rPr lang="zh-CN" altLang="en-US"/>
              <a:t>先根遍历可以递归的描述如下</a:t>
            </a:r>
            <a:r>
              <a:rPr lang="en-US" altLang="zh-CN"/>
              <a:t>: </a:t>
            </a:r>
          </a:p>
          <a:p>
            <a:pPr algn="just">
              <a:lnSpc>
                <a:spcPct val="125000"/>
              </a:lnSpc>
              <a:spcBef>
                <a:spcPct val="50000"/>
              </a:spcBef>
            </a:pPr>
            <a:r>
              <a:rPr lang="en-US" altLang="zh-CN"/>
              <a:t>        </a:t>
            </a:r>
            <a:r>
              <a:rPr lang="zh-CN" altLang="en-US"/>
              <a:t>如果根不空</a:t>
            </a:r>
            <a:r>
              <a:rPr lang="en-US" altLang="zh-CN"/>
              <a:t>:  </a:t>
            </a:r>
          </a:p>
          <a:p>
            <a:pPr algn="just">
              <a:lnSpc>
                <a:spcPct val="125000"/>
              </a:lnSpc>
              <a:spcBef>
                <a:spcPct val="50000"/>
              </a:spcBef>
            </a:pPr>
            <a:r>
              <a:rPr lang="en-US" altLang="zh-CN"/>
              <a:t>                     (1) </a:t>
            </a:r>
            <a:r>
              <a:rPr lang="zh-CN" altLang="en-US"/>
              <a:t>访问根结点</a:t>
            </a:r>
            <a:r>
              <a:rPr lang="en-US" altLang="zh-CN"/>
              <a:t>; </a:t>
            </a:r>
          </a:p>
          <a:p>
            <a:pPr algn="just">
              <a:lnSpc>
                <a:spcPct val="125000"/>
              </a:lnSpc>
              <a:spcBef>
                <a:spcPct val="50000"/>
              </a:spcBef>
            </a:pPr>
            <a:r>
              <a:rPr lang="en-US" altLang="zh-CN"/>
              <a:t>                     (2) </a:t>
            </a:r>
            <a:r>
              <a:rPr lang="zh-CN" altLang="en-US"/>
              <a:t>按先根次序遍历左子树</a:t>
            </a:r>
            <a:r>
              <a:rPr lang="en-US" altLang="zh-CN"/>
              <a:t>; </a:t>
            </a:r>
          </a:p>
          <a:p>
            <a:pPr algn="just">
              <a:lnSpc>
                <a:spcPct val="125000"/>
              </a:lnSpc>
              <a:spcBef>
                <a:spcPct val="50000"/>
              </a:spcBef>
            </a:pPr>
            <a:r>
              <a:rPr lang="en-US" altLang="zh-CN"/>
              <a:t>                     (3) </a:t>
            </a:r>
            <a:r>
              <a:rPr lang="zh-CN" altLang="en-US"/>
              <a:t>按先根次序遍历右子树</a:t>
            </a:r>
            <a:r>
              <a:rPr lang="en-US" altLang="zh-CN"/>
              <a:t>; </a:t>
            </a:r>
          </a:p>
          <a:p>
            <a:pPr algn="just">
              <a:lnSpc>
                <a:spcPct val="125000"/>
              </a:lnSpc>
              <a:spcBef>
                <a:spcPct val="50000"/>
              </a:spcBef>
            </a:pPr>
            <a:r>
              <a:rPr lang="en-US" altLang="zh-CN"/>
              <a:t>        </a:t>
            </a:r>
            <a:r>
              <a:rPr lang="zh-CN" altLang="en-US"/>
              <a:t>否则返回。        </a:t>
            </a:r>
          </a:p>
        </p:txBody>
      </p:sp>
      <p:sp>
        <p:nvSpPr>
          <p:cNvPr id="31749" name="Rectangle 5"/>
          <p:cNvSpPr>
            <a:spLocks noGrp="1" noChangeArrowheads="1"/>
          </p:cNvSpPr>
          <p:nvPr>
            <p:ph type="title"/>
          </p:nvPr>
        </p:nvSpPr>
        <p:spPr>
          <a:xfrm>
            <a:off x="228600" y="609600"/>
            <a:ext cx="7772400" cy="762000"/>
          </a:xfrm>
        </p:spPr>
        <p:txBody>
          <a:bodyPr/>
          <a:lstStyle/>
          <a:p>
            <a:pPr algn="l"/>
            <a:r>
              <a:rPr lang="en-US" altLang="zh-CN" dirty="0" smtClean="0">
                <a:solidFill>
                  <a:schemeClr val="accent2"/>
                </a:solidFill>
              </a:rPr>
              <a:t>3.1 </a:t>
            </a:r>
            <a:r>
              <a:rPr lang="zh-CN" altLang="en-US" dirty="0">
                <a:solidFill>
                  <a:schemeClr val="accent2"/>
                </a:solidFill>
              </a:rPr>
              <a:t>先根遍历</a:t>
            </a:r>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D8BD0EB0-B0B6-4A73-8114-AF0D051E468E}" type="slidenum">
              <a:rPr lang="en-US" altLang="zh-CN"/>
              <a:pPr/>
              <a:t>24</a:t>
            </a:fld>
            <a:endParaRPr lang="en-US" altLang="zh-CN"/>
          </a:p>
        </p:txBody>
      </p:sp>
      <p:pic>
        <p:nvPicPr>
          <p:cNvPr id="168964" name="Picture 4" descr="KR(HLA3$3I(E5)YLIS4[9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549275"/>
            <a:ext cx="4945062" cy="5041900"/>
          </a:xfrm>
          <a:prstGeom prst="rect">
            <a:avLst/>
          </a:prstGeom>
          <a:noFill/>
          <a:extLst>
            <a:ext uri="{909E8E84-426E-40DD-AFC4-6F175D3DCCD1}">
              <a14:hiddenFill xmlns:a14="http://schemas.microsoft.com/office/drawing/2010/main">
                <a:solidFill>
                  <a:srgbClr val="FFFFFF"/>
                </a:solidFill>
              </a14:hiddenFill>
            </a:ext>
          </a:extLst>
        </p:spPr>
      </p:pic>
      <p:sp>
        <p:nvSpPr>
          <p:cNvPr id="168966" name="Text Box 6"/>
          <p:cNvSpPr txBox="1">
            <a:spLocks noChangeArrowheads="1"/>
          </p:cNvSpPr>
          <p:nvPr/>
        </p:nvSpPr>
        <p:spPr bwMode="auto">
          <a:xfrm>
            <a:off x="5292725" y="4365625"/>
            <a:ext cx="3382963"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a:t>前序：</a:t>
            </a:r>
            <a:r>
              <a:rPr lang="en-US" altLang="zh-CN"/>
              <a:t>ABDGHCEIF</a:t>
            </a:r>
          </a:p>
          <a:p>
            <a:pPr>
              <a:lnSpc>
                <a:spcPct val="120000"/>
              </a:lnSpc>
            </a:pPr>
            <a:r>
              <a:rPr lang="zh-CN" altLang="en-US"/>
              <a:t>中序：</a:t>
            </a:r>
            <a:r>
              <a:rPr lang="en-US" altLang="zh-CN"/>
              <a:t>GDHBAEICF</a:t>
            </a:r>
          </a:p>
          <a:p>
            <a:pPr>
              <a:lnSpc>
                <a:spcPct val="120000"/>
              </a:lnSpc>
            </a:pPr>
            <a:r>
              <a:rPr lang="zh-CN" altLang="en-US"/>
              <a:t>后序：</a:t>
            </a:r>
            <a:r>
              <a:rPr lang="en-US" altLang="zh-CN"/>
              <a:t>GHDBIEFCA</a:t>
            </a:r>
          </a:p>
        </p:txBody>
      </p:sp>
    </p:spTree>
  </p:cSld>
  <p:clrMapOvr>
    <a:masterClrMapping/>
  </p:clrMapOvr>
  <p:transition spd="med">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BB3EA1B-A541-4E4F-8390-B00AAFBA00D7}" type="slidenum">
              <a:rPr lang="en-US" altLang="zh-CN"/>
              <a:pPr/>
              <a:t>25</a:t>
            </a:fld>
            <a:endParaRPr lang="en-US" altLang="zh-CN"/>
          </a:p>
        </p:txBody>
      </p:sp>
      <p:sp>
        <p:nvSpPr>
          <p:cNvPr id="32772" name="Text Box 4"/>
          <p:cNvSpPr txBox="1">
            <a:spLocks noChangeArrowheads="1"/>
          </p:cNvSpPr>
          <p:nvPr/>
        </p:nvSpPr>
        <p:spPr bwMode="auto">
          <a:xfrm>
            <a:off x="381000" y="1219200"/>
            <a:ext cx="8229600" cy="557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50000"/>
              </a:spcBef>
            </a:pPr>
            <a:r>
              <a:rPr lang="en-US" altLang="zh-CN"/>
              <a:t>void preorder (Bnode *p)</a:t>
            </a:r>
          </a:p>
          <a:p>
            <a:pPr algn="just">
              <a:lnSpc>
                <a:spcPct val="105000"/>
              </a:lnSpc>
              <a:spcBef>
                <a:spcPct val="50000"/>
              </a:spcBef>
            </a:pPr>
            <a:r>
              <a:rPr lang="zh-CN" altLang="en-US"/>
              <a:t>｛ </a:t>
            </a:r>
          </a:p>
          <a:p>
            <a:pPr algn="just">
              <a:lnSpc>
                <a:spcPct val="105000"/>
              </a:lnSpc>
              <a:spcBef>
                <a:spcPct val="50000"/>
              </a:spcBef>
            </a:pPr>
            <a:r>
              <a:rPr lang="zh-CN" altLang="en-US"/>
              <a:t>        </a:t>
            </a:r>
            <a:r>
              <a:rPr lang="en-US" altLang="zh-CN"/>
              <a:t>if (p!</a:t>
            </a:r>
            <a:r>
              <a:rPr lang="zh-CN" altLang="en-US"/>
              <a:t>＝</a:t>
            </a:r>
            <a:r>
              <a:rPr lang="en-US" altLang="zh-CN"/>
              <a:t>NULL)</a:t>
            </a:r>
          </a:p>
          <a:p>
            <a:pPr algn="just">
              <a:lnSpc>
                <a:spcPct val="105000"/>
              </a:lnSpc>
              <a:spcBef>
                <a:spcPct val="50000"/>
              </a:spcBef>
            </a:pPr>
            <a:r>
              <a:rPr lang="en-US" altLang="zh-CN"/>
              <a:t>        {  </a:t>
            </a:r>
          </a:p>
          <a:p>
            <a:pPr algn="just">
              <a:lnSpc>
                <a:spcPct val="105000"/>
              </a:lnSpc>
              <a:spcBef>
                <a:spcPct val="50000"/>
              </a:spcBef>
            </a:pPr>
            <a:r>
              <a:rPr lang="en-US" altLang="zh-CN"/>
              <a:t>	  printf ("</a:t>
            </a:r>
            <a:r>
              <a:rPr lang="zh-CN" altLang="en-US"/>
              <a:t>％</a:t>
            </a:r>
            <a:r>
              <a:rPr lang="en-US" altLang="zh-CN"/>
              <a:t>6c</a:t>
            </a:r>
            <a:r>
              <a:rPr lang="en-US" altLang="zh-CN">
                <a:latin typeface="Courier New" panose="02070309020205020404" pitchFamily="49" charset="0"/>
              </a:rPr>
              <a:t>”</a:t>
            </a:r>
            <a:r>
              <a:rPr lang="en-US" altLang="zh-CN"/>
              <a:t>, p-&gt;data);  /* </a:t>
            </a:r>
            <a:r>
              <a:rPr lang="zh-CN" altLang="en-US"/>
              <a:t>访问根结点 *</a:t>
            </a:r>
            <a:r>
              <a:rPr lang="en-US" altLang="zh-CN"/>
              <a:t>/</a:t>
            </a:r>
          </a:p>
          <a:p>
            <a:pPr algn="just">
              <a:lnSpc>
                <a:spcPct val="105000"/>
              </a:lnSpc>
              <a:spcBef>
                <a:spcPct val="50000"/>
              </a:spcBef>
            </a:pPr>
            <a:r>
              <a:rPr lang="en-US" altLang="zh-CN"/>
              <a:t>              preorder(p-&gt;lch);   /* </a:t>
            </a:r>
            <a:r>
              <a:rPr lang="zh-CN" altLang="en-US"/>
              <a:t>按先根次序遍历左子树 *</a:t>
            </a:r>
            <a:r>
              <a:rPr lang="en-US" altLang="zh-CN"/>
              <a:t>/</a:t>
            </a:r>
          </a:p>
          <a:p>
            <a:pPr algn="just">
              <a:lnSpc>
                <a:spcPct val="105000"/>
              </a:lnSpc>
              <a:spcBef>
                <a:spcPct val="50000"/>
              </a:spcBef>
            </a:pPr>
            <a:r>
              <a:rPr lang="en-US" altLang="zh-CN"/>
              <a:t>              preorder(p-&gt;rch);   /* </a:t>
            </a:r>
            <a:r>
              <a:rPr lang="zh-CN" altLang="en-US"/>
              <a:t>按先根次序遍历右子树 *</a:t>
            </a:r>
            <a:r>
              <a:rPr lang="en-US" altLang="zh-CN"/>
              <a:t>/</a:t>
            </a:r>
          </a:p>
          <a:p>
            <a:pPr algn="just">
              <a:lnSpc>
                <a:spcPct val="105000"/>
              </a:lnSpc>
              <a:spcBef>
                <a:spcPct val="50000"/>
              </a:spcBef>
            </a:pPr>
            <a:r>
              <a:rPr lang="en-US" altLang="zh-CN"/>
              <a:t>           }  </a:t>
            </a:r>
          </a:p>
          <a:p>
            <a:pPr algn="just">
              <a:lnSpc>
                <a:spcPct val="105000"/>
              </a:lnSpc>
              <a:spcBef>
                <a:spcPct val="50000"/>
              </a:spcBef>
            </a:pPr>
            <a:r>
              <a:rPr lang="en-US" altLang="zh-CN"/>
              <a:t>    </a:t>
            </a:r>
            <a:r>
              <a:rPr lang="zh-CN" altLang="en-US"/>
              <a:t>｝</a:t>
            </a:r>
          </a:p>
          <a:p>
            <a:pPr>
              <a:lnSpc>
                <a:spcPct val="105000"/>
              </a:lnSpc>
              <a:spcBef>
                <a:spcPct val="50000"/>
              </a:spcBef>
            </a:pPr>
            <a:r>
              <a:rPr lang="zh-CN" altLang="en-US"/>
              <a:t>        </a:t>
            </a:r>
          </a:p>
        </p:txBody>
      </p:sp>
      <p:sp>
        <p:nvSpPr>
          <p:cNvPr id="32773" name="Rectangle 5"/>
          <p:cNvSpPr>
            <a:spLocks noChangeArrowheads="1"/>
          </p:cNvSpPr>
          <p:nvPr/>
        </p:nvSpPr>
        <p:spPr bwMode="auto">
          <a:xfrm>
            <a:off x="304800" y="6096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先根遍历的递归算法如下：</a:t>
            </a: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431F940-1DBF-49B8-B334-923C726A7D0D}" type="slidenum">
              <a:rPr lang="en-US" altLang="zh-CN"/>
              <a:pPr/>
              <a:t>26</a:t>
            </a:fld>
            <a:endParaRPr lang="en-US" altLang="zh-CN"/>
          </a:p>
        </p:txBody>
      </p:sp>
      <p:sp>
        <p:nvSpPr>
          <p:cNvPr id="35844" name="Text Box 4"/>
          <p:cNvSpPr txBox="1">
            <a:spLocks noChangeArrowheads="1"/>
          </p:cNvSpPr>
          <p:nvPr/>
        </p:nvSpPr>
        <p:spPr bwMode="auto">
          <a:xfrm>
            <a:off x="381000" y="1524000"/>
            <a:ext cx="8458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a:t>中根遍历可以递归的描述如下</a:t>
            </a:r>
            <a:r>
              <a:rPr lang="en-US" altLang="zh-CN"/>
              <a:t>: </a:t>
            </a:r>
          </a:p>
          <a:p>
            <a:pPr algn="just">
              <a:spcBef>
                <a:spcPct val="50000"/>
              </a:spcBef>
            </a:pPr>
            <a:r>
              <a:rPr lang="en-US" altLang="zh-CN"/>
              <a:t>         </a:t>
            </a:r>
            <a:r>
              <a:rPr lang="zh-CN" altLang="en-US"/>
              <a:t>如果根不空</a:t>
            </a:r>
            <a:r>
              <a:rPr lang="en-US" altLang="zh-CN"/>
              <a:t>:  </a:t>
            </a:r>
          </a:p>
          <a:p>
            <a:pPr algn="just">
              <a:spcBef>
                <a:spcPct val="50000"/>
              </a:spcBef>
            </a:pPr>
            <a:r>
              <a:rPr lang="en-US" altLang="zh-CN"/>
              <a:t>                     (1) </a:t>
            </a:r>
            <a:r>
              <a:rPr lang="zh-CN" altLang="en-US"/>
              <a:t>按中根次序遍历左子树</a:t>
            </a:r>
            <a:r>
              <a:rPr lang="en-US" altLang="zh-CN"/>
              <a:t>; </a:t>
            </a:r>
          </a:p>
          <a:p>
            <a:pPr algn="just">
              <a:spcBef>
                <a:spcPct val="50000"/>
              </a:spcBef>
            </a:pPr>
            <a:r>
              <a:rPr lang="en-US" altLang="zh-CN"/>
              <a:t>                     (2) </a:t>
            </a:r>
            <a:r>
              <a:rPr lang="zh-CN" altLang="en-US"/>
              <a:t>访问根结点</a:t>
            </a:r>
            <a:r>
              <a:rPr lang="en-US" altLang="zh-CN"/>
              <a:t>; </a:t>
            </a:r>
          </a:p>
          <a:p>
            <a:pPr algn="just">
              <a:spcBef>
                <a:spcPct val="50000"/>
              </a:spcBef>
            </a:pPr>
            <a:r>
              <a:rPr lang="en-US" altLang="zh-CN"/>
              <a:t>                     (3) </a:t>
            </a:r>
            <a:r>
              <a:rPr lang="zh-CN" altLang="en-US"/>
              <a:t>按中根次序遍历右子树</a:t>
            </a:r>
            <a:r>
              <a:rPr lang="en-US" altLang="zh-CN"/>
              <a:t>; </a:t>
            </a:r>
          </a:p>
          <a:p>
            <a:pPr algn="just">
              <a:spcBef>
                <a:spcPct val="50000"/>
              </a:spcBef>
            </a:pPr>
            <a:r>
              <a:rPr lang="en-US" altLang="zh-CN"/>
              <a:t>          </a:t>
            </a:r>
            <a:r>
              <a:rPr lang="zh-CN" altLang="en-US"/>
              <a:t>否则返回。 </a:t>
            </a:r>
          </a:p>
          <a:p>
            <a:pPr>
              <a:spcBef>
                <a:spcPct val="50000"/>
              </a:spcBef>
            </a:pPr>
            <a:r>
              <a:rPr lang="zh-CN" altLang="en-US"/>
              <a:t> </a:t>
            </a:r>
          </a:p>
        </p:txBody>
      </p:sp>
      <p:sp>
        <p:nvSpPr>
          <p:cNvPr id="35845" name="Rectangle 5"/>
          <p:cNvSpPr>
            <a:spLocks noGrp="1" noChangeArrowheads="1"/>
          </p:cNvSpPr>
          <p:nvPr>
            <p:ph type="title"/>
          </p:nvPr>
        </p:nvSpPr>
        <p:spPr>
          <a:xfrm>
            <a:off x="152400" y="533400"/>
            <a:ext cx="7772400" cy="762000"/>
          </a:xfrm>
          <a:noFill/>
          <a:ln/>
        </p:spPr>
        <p:txBody>
          <a:bodyPr/>
          <a:lstStyle/>
          <a:p>
            <a:pPr algn="l"/>
            <a:r>
              <a:rPr lang="en-US" altLang="zh-CN" dirty="0">
                <a:solidFill>
                  <a:schemeClr val="accent2"/>
                </a:solidFill>
              </a:rPr>
              <a:t> </a:t>
            </a:r>
            <a:r>
              <a:rPr lang="en-US" altLang="zh-CN" dirty="0" smtClean="0">
                <a:solidFill>
                  <a:schemeClr val="accent2"/>
                </a:solidFill>
              </a:rPr>
              <a:t>3.2 </a:t>
            </a:r>
            <a:r>
              <a:rPr lang="zh-CN" altLang="en-US" dirty="0">
                <a:solidFill>
                  <a:schemeClr val="accent2"/>
                </a:solidFill>
              </a:rPr>
              <a:t>中根遍历</a:t>
            </a: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4786E2A6-F7F5-41E5-91FB-2F1891976A1F}" type="slidenum">
              <a:rPr lang="en-US" altLang="zh-CN"/>
              <a:pPr/>
              <a:t>27</a:t>
            </a:fld>
            <a:endParaRPr lang="en-US" altLang="zh-CN"/>
          </a:p>
        </p:txBody>
      </p:sp>
      <p:sp>
        <p:nvSpPr>
          <p:cNvPr id="36868" name="Text Box 4"/>
          <p:cNvSpPr txBox="1">
            <a:spLocks noChangeArrowheads="1"/>
          </p:cNvSpPr>
          <p:nvPr/>
        </p:nvSpPr>
        <p:spPr bwMode="auto">
          <a:xfrm>
            <a:off x="381000" y="838200"/>
            <a:ext cx="84582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a:t>中根遍历递归算法如下：</a:t>
            </a:r>
            <a:r>
              <a:rPr lang="zh-CN" altLang="en-US" b="0"/>
              <a:t></a:t>
            </a:r>
          </a:p>
          <a:p>
            <a:pPr algn="just">
              <a:spcBef>
                <a:spcPct val="50000"/>
              </a:spcBef>
            </a:pPr>
            <a:r>
              <a:rPr lang="en-US" altLang="zh-CN"/>
              <a:t>void  inorder( bnode  *p)</a:t>
            </a:r>
          </a:p>
          <a:p>
            <a:pPr algn="just">
              <a:spcBef>
                <a:spcPct val="50000"/>
              </a:spcBef>
            </a:pPr>
            <a:r>
              <a:rPr lang="zh-CN" altLang="en-US"/>
              <a:t>｛ </a:t>
            </a:r>
          </a:p>
          <a:p>
            <a:pPr algn="just">
              <a:spcBef>
                <a:spcPct val="50000"/>
              </a:spcBef>
            </a:pPr>
            <a:r>
              <a:rPr lang="zh-CN" altLang="en-US"/>
              <a:t>	</a:t>
            </a:r>
            <a:r>
              <a:rPr lang="en-US" altLang="zh-CN"/>
              <a:t>if (p! </a:t>
            </a:r>
            <a:r>
              <a:rPr lang="zh-CN" altLang="en-US"/>
              <a:t>＝</a:t>
            </a:r>
            <a:r>
              <a:rPr lang="en-US" altLang="zh-CN"/>
              <a:t>NULL)</a:t>
            </a:r>
          </a:p>
          <a:p>
            <a:pPr algn="just">
              <a:spcBef>
                <a:spcPct val="50000"/>
              </a:spcBef>
            </a:pPr>
            <a:r>
              <a:rPr lang="en-US" altLang="zh-CN"/>
              <a:t>          </a:t>
            </a:r>
            <a:r>
              <a:rPr lang="zh-CN" altLang="en-US"/>
              <a:t>｛</a:t>
            </a:r>
          </a:p>
          <a:p>
            <a:pPr algn="just">
              <a:spcBef>
                <a:spcPct val="50000"/>
              </a:spcBef>
            </a:pPr>
            <a:r>
              <a:rPr lang="zh-CN" altLang="en-US"/>
              <a:t>	       </a:t>
            </a:r>
            <a:r>
              <a:rPr lang="en-US" altLang="zh-CN"/>
              <a:t>inorder(p-&gt;lch);    /* </a:t>
            </a:r>
            <a:r>
              <a:rPr lang="zh-CN" altLang="en-US"/>
              <a:t>中根遍历左子树 *</a:t>
            </a:r>
            <a:r>
              <a:rPr lang="en-US" altLang="zh-CN"/>
              <a:t>/</a:t>
            </a:r>
          </a:p>
          <a:p>
            <a:pPr algn="just">
              <a:spcBef>
                <a:spcPct val="50000"/>
              </a:spcBef>
            </a:pPr>
            <a:r>
              <a:rPr lang="en-US" altLang="zh-CN"/>
              <a:t>                   printf("</a:t>
            </a:r>
            <a:r>
              <a:rPr lang="zh-CN" altLang="en-US"/>
              <a:t>％</a:t>
            </a:r>
            <a:r>
              <a:rPr lang="en-US" altLang="zh-CN"/>
              <a:t>6c</a:t>
            </a:r>
            <a:r>
              <a:rPr lang="en-US" altLang="zh-CN">
                <a:latin typeface="Courier New" panose="02070309020205020404" pitchFamily="49" charset="0"/>
              </a:rPr>
              <a:t>”</a:t>
            </a:r>
            <a:r>
              <a:rPr lang="en-US" altLang="zh-CN"/>
              <a:t>, P-&gt;data);   /* </a:t>
            </a:r>
            <a:r>
              <a:rPr lang="zh-CN" altLang="en-US"/>
              <a:t>访问根结束 *</a:t>
            </a:r>
            <a:r>
              <a:rPr lang="en-US" altLang="zh-CN"/>
              <a:t>/</a:t>
            </a:r>
          </a:p>
          <a:p>
            <a:pPr algn="just">
              <a:spcBef>
                <a:spcPct val="50000"/>
              </a:spcBef>
            </a:pPr>
            <a:r>
              <a:rPr lang="en-US" altLang="zh-CN"/>
              <a:t>                   inorder(p-&gt;rch);    /* </a:t>
            </a:r>
            <a:r>
              <a:rPr lang="zh-CN" altLang="en-US"/>
              <a:t>中根遍历右子树 *</a:t>
            </a:r>
            <a:r>
              <a:rPr lang="en-US" altLang="zh-CN"/>
              <a:t>/</a:t>
            </a:r>
          </a:p>
          <a:p>
            <a:pPr algn="just">
              <a:spcBef>
                <a:spcPct val="50000"/>
              </a:spcBef>
            </a:pPr>
            <a:r>
              <a:rPr lang="en-US" altLang="zh-CN"/>
              <a:t>             </a:t>
            </a:r>
            <a:r>
              <a:rPr lang="zh-CN" altLang="en-US"/>
              <a:t>｝</a:t>
            </a:r>
          </a:p>
          <a:p>
            <a:pPr algn="just">
              <a:spcBef>
                <a:spcPct val="50000"/>
              </a:spcBef>
            </a:pPr>
            <a:r>
              <a:rPr lang="zh-CN" altLang="en-US"/>
              <a:t> ｝</a:t>
            </a:r>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6400362-A5BB-4C72-BE08-4489AA640A1F}" type="slidenum">
              <a:rPr lang="en-US" altLang="zh-CN"/>
              <a:pPr/>
              <a:t>28</a:t>
            </a:fld>
            <a:endParaRPr lang="en-US" altLang="zh-CN"/>
          </a:p>
        </p:txBody>
      </p:sp>
      <p:sp>
        <p:nvSpPr>
          <p:cNvPr id="41988" name="Text Box 1028"/>
          <p:cNvSpPr txBox="1">
            <a:spLocks noChangeArrowheads="1"/>
          </p:cNvSpPr>
          <p:nvPr/>
        </p:nvSpPr>
        <p:spPr bwMode="auto">
          <a:xfrm>
            <a:off x="457200" y="1676400"/>
            <a:ext cx="83820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a:t>后根遍历递归算法的描如下</a:t>
            </a:r>
            <a:r>
              <a:rPr lang="en-US" altLang="zh-CN"/>
              <a:t>: </a:t>
            </a:r>
          </a:p>
          <a:p>
            <a:pPr algn="just">
              <a:spcBef>
                <a:spcPct val="50000"/>
              </a:spcBef>
            </a:pPr>
            <a:r>
              <a:rPr lang="en-US" altLang="zh-CN"/>
              <a:t>     </a:t>
            </a:r>
            <a:r>
              <a:rPr lang="zh-CN" altLang="en-US"/>
              <a:t>如果根不空</a:t>
            </a:r>
            <a:r>
              <a:rPr lang="en-US" altLang="zh-CN"/>
              <a:t>: </a:t>
            </a:r>
          </a:p>
          <a:p>
            <a:pPr algn="just">
              <a:spcBef>
                <a:spcPct val="50000"/>
              </a:spcBef>
            </a:pPr>
            <a:r>
              <a:rPr lang="en-US" altLang="zh-CN"/>
              <a:t>                    (1) </a:t>
            </a:r>
            <a:r>
              <a:rPr lang="zh-CN" altLang="en-US"/>
              <a:t>按后根次序遍历左子树</a:t>
            </a:r>
            <a:r>
              <a:rPr lang="en-US" altLang="zh-CN"/>
              <a:t>; </a:t>
            </a:r>
          </a:p>
          <a:p>
            <a:pPr algn="just">
              <a:spcBef>
                <a:spcPct val="50000"/>
              </a:spcBef>
            </a:pPr>
            <a:r>
              <a:rPr lang="en-US" altLang="zh-CN"/>
              <a:t>                     (2) </a:t>
            </a:r>
            <a:r>
              <a:rPr lang="zh-CN" altLang="en-US"/>
              <a:t>按后根次序遍历右子树</a:t>
            </a:r>
            <a:r>
              <a:rPr lang="en-US" altLang="zh-CN"/>
              <a:t>; </a:t>
            </a:r>
          </a:p>
          <a:p>
            <a:pPr algn="just">
              <a:spcBef>
                <a:spcPct val="50000"/>
              </a:spcBef>
            </a:pPr>
            <a:r>
              <a:rPr lang="en-US" altLang="zh-CN"/>
              <a:t>                     (3) </a:t>
            </a:r>
            <a:r>
              <a:rPr lang="zh-CN" altLang="en-US"/>
              <a:t>访问根结点</a:t>
            </a:r>
            <a:r>
              <a:rPr lang="en-US" altLang="zh-CN"/>
              <a:t>; </a:t>
            </a:r>
          </a:p>
          <a:p>
            <a:pPr algn="just">
              <a:spcBef>
                <a:spcPct val="50000"/>
              </a:spcBef>
            </a:pPr>
            <a:r>
              <a:rPr lang="en-US" altLang="zh-CN"/>
              <a:t>          </a:t>
            </a:r>
            <a:r>
              <a:rPr lang="zh-CN" altLang="en-US"/>
              <a:t>否则返回。 </a:t>
            </a:r>
          </a:p>
          <a:p>
            <a:pPr>
              <a:spcBef>
                <a:spcPct val="50000"/>
              </a:spcBef>
            </a:pPr>
            <a:r>
              <a:rPr lang="zh-CN" altLang="en-US"/>
              <a:t> </a:t>
            </a:r>
          </a:p>
        </p:txBody>
      </p:sp>
      <p:sp>
        <p:nvSpPr>
          <p:cNvPr id="41989" name="Rectangle 1029"/>
          <p:cNvSpPr>
            <a:spLocks noGrp="1" noChangeArrowheads="1"/>
          </p:cNvSpPr>
          <p:nvPr>
            <p:ph type="title"/>
          </p:nvPr>
        </p:nvSpPr>
        <p:spPr>
          <a:xfrm>
            <a:off x="304800" y="685800"/>
            <a:ext cx="7772400" cy="762000"/>
          </a:xfrm>
          <a:noFill/>
          <a:ln/>
        </p:spPr>
        <p:txBody>
          <a:bodyPr/>
          <a:lstStyle/>
          <a:p>
            <a:pPr algn="l"/>
            <a:r>
              <a:rPr lang="en-US" altLang="zh-CN" dirty="0">
                <a:solidFill>
                  <a:schemeClr val="accent2"/>
                </a:solidFill>
              </a:rPr>
              <a:t> </a:t>
            </a:r>
            <a:r>
              <a:rPr lang="en-US" altLang="zh-CN" dirty="0" smtClean="0">
                <a:solidFill>
                  <a:schemeClr val="accent2"/>
                </a:solidFill>
              </a:rPr>
              <a:t>3.3 </a:t>
            </a:r>
            <a:r>
              <a:rPr lang="zh-CN" altLang="en-US" dirty="0">
                <a:solidFill>
                  <a:schemeClr val="accent2"/>
                </a:solidFill>
              </a:rPr>
              <a:t>后根遍历</a:t>
            </a: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2C7325BF-AF14-4660-ABC1-C0114B2CABCB}" type="slidenum">
              <a:rPr lang="en-US" altLang="zh-CN"/>
              <a:pPr/>
              <a:t>29</a:t>
            </a:fld>
            <a:endParaRPr lang="en-US" altLang="zh-CN"/>
          </a:p>
        </p:txBody>
      </p:sp>
      <p:sp>
        <p:nvSpPr>
          <p:cNvPr id="44036" name="Text Box 4"/>
          <p:cNvSpPr txBox="1">
            <a:spLocks noChangeArrowheads="1"/>
          </p:cNvSpPr>
          <p:nvPr/>
        </p:nvSpPr>
        <p:spPr bwMode="auto">
          <a:xfrm>
            <a:off x="304800" y="830263"/>
            <a:ext cx="8458200"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0000"/>
              </a:lnSpc>
              <a:spcBef>
                <a:spcPct val="50000"/>
              </a:spcBef>
            </a:pPr>
            <a:r>
              <a:rPr lang="zh-CN" altLang="en-US"/>
              <a:t>后根遍历递归算法如下：</a:t>
            </a:r>
            <a:endParaRPr lang="zh-CN" altLang="en-US" b="0"/>
          </a:p>
          <a:p>
            <a:pPr algn="just">
              <a:lnSpc>
                <a:spcPct val="80000"/>
              </a:lnSpc>
              <a:spcBef>
                <a:spcPct val="50000"/>
              </a:spcBef>
            </a:pPr>
            <a:endParaRPr lang="zh-CN" altLang="en-US"/>
          </a:p>
          <a:p>
            <a:pPr algn="just">
              <a:lnSpc>
                <a:spcPct val="80000"/>
              </a:lnSpc>
              <a:spcBef>
                <a:spcPct val="50000"/>
              </a:spcBef>
            </a:pPr>
            <a:r>
              <a:rPr lang="en-US" altLang="zh-CN"/>
              <a:t>void postorder(stuct node *p)</a:t>
            </a:r>
          </a:p>
          <a:p>
            <a:pPr algn="just">
              <a:lnSpc>
                <a:spcPct val="80000"/>
              </a:lnSpc>
              <a:spcBef>
                <a:spcPct val="50000"/>
              </a:spcBef>
            </a:pPr>
            <a:r>
              <a:rPr lang="en-US" altLang="zh-CN"/>
              <a:t>{</a:t>
            </a:r>
          </a:p>
          <a:p>
            <a:pPr algn="just">
              <a:lnSpc>
                <a:spcPct val="80000"/>
              </a:lnSpc>
              <a:spcBef>
                <a:spcPct val="50000"/>
              </a:spcBef>
            </a:pPr>
            <a:r>
              <a:rPr lang="en-US" altLang="zh-CN"/>
              <a:t>        if (p!</a:t>
            </a:r>
            <a:r>
              <a:rPr lang="zh-CN" altLang="en-US"/>
              <a:t>＝</a:t>
            </a:r>
            <a:r>
              <a:rPr lang="en-US" altLang="zh-CN"/>
              <a:t>NULL)</a:t>
            </a:r>
          </a:p>
          <a:p>
            <a:pPr algn="just">
              <a:lnSpc>
                <a:spcPct val="80000"/>
              </a:lnSpc>
              <a:spcBef>
                <a:spcPct val="50000"/>
              </a:spcBef>
            </a:pPr>
            <a:r>
              <a:rPr lang="en-US" altLang="zh-CN"/>
              <a:t>      </a:t>
            </a:r>
            <a:r>
              <a:rPr lang="zh-CN" altLang="en-US"/>
              <a:t>｛ </a:t>
            </a:r>
          </a:p>
          <a:p>
            <a:pPr algn="just">
              <a:lnSpc>
                <a:spcPct val="80000"/>
              </a:lnSpc>
              <a:spcBef>
                <a:spcPct val="50000"/>
              </a:spcBef>
            </a:pPr>
            <a:r>
              <a:rPr lang="zh-CN" altLang="en-US"/>
              <a:t>                  </a:t>
            </a:r>
            <a:r>
              <a:rPr lang="en-US" altLang="zh-CN"/>
              <a:t>postorder(p-&gt;lch);   /* </a:t>
            </a:r>
            <a:r>
              <a:rPr lang="zh-CN" altLang="en-US"/>
              <a:t>后根遍历左子树 *</a:t>
            </a:r>
            <a:r>
              <a:rPr lang="en-US" altLang="zh-CN"/>
              <a:t>/</a:t>
            </a:r>
          </a:p>
          <a:p>
            <a:pPr algn="just">
              <a:lnSpc>
                <a:spcPct val="80000"/>
              </a:lnSpc>
              <a:spcBef>
                <a:spcPct val="50000"/>
              </a:spcBef>
            </a:pPr>
            <a:r>
              <a:rPr lang="en-US" altLang="zh-CN"/>
              <a:t>                  postorder(p-&gt;rch);  /* </a:t>
            </a:r>
            <a:r>
              <a:rPr lang="zh-CN" altLang="en-US"/>
              <a:t>后根遍历右子树 *</a:t>
            </a:r>
            <a:r>
              <a:rPr lang="en-US" altLang="zh-CN"/>
              <a:t>/</a:t>
            </a:r>
          </a:p>
          <a:p>
            <a:pPr algn="just">
              <a:lnSpc>
                <a:spcPct val="80000"/>
              </a:lnSpc>
              <a:spcBef>
                <a:spcPct val="50000"/>
              </a:spcBef>
            </a:pPr>
            <a:r>
              <a:rPr lang="en-US" altLang="zh-CN"/>
              <a:t>                  printf("</a:t>
            </a:r>
            <a:r>
              <a:rPr lang="zh-CN" altLang="en-US"/>
              <a:t>％</a:t>
            </a:r>
            <a:r>
              <a:rPr lang="en-US" altLang="zh-CN"/>
              <a:t>6c</a:t>
            </a:r>
            <a:r>
              <a:rPr lang="en-US" altLang="zh-CN">
                <a:latin typeface="Courier New" panose="02070309020205020404" pitchFamily="49" charset="0"/>
              </a:rPr>
              <a:t>”</a:t>
            </a:r>
            <a:r>
              <a:rPr lang="en-US" altLang="zh-CN"/>
              <a:t>, p-&gt;data);  /* </a:t>
            </a:r>
            <a:r>
              <a:rPr lang="zh-CN" altLang="en-US"/>
              <a:t>访问根结点 *</a:t>
            </a:r>
            <a:r>
              <a:rPr lang="en-US" altLang="zh-CN"/>
              <a:t>/</a:t>
            </a:r>
          </a:p>
          <a:p>
            <a:pPr algn="just">
              <a:lnSpc>
                <a:spcPct val="80000"/>
              </a:lnSpc>
              <a:spcBef>
                <a:spcPct val="50000"/>
              </a:spcBef>
            </a:pPr>
            <a:r>
              <a:rPr lang="en-US" altLang="zh-CN"/>
              <a:t>         </a:t>
            </a:r>
            <a:r>
              <a:rPr lang="zh-CN" altLang="en-US"/>
              <a:t>｝</a:t>
            </a:r>
          </a:p>
          <a:p>
            <a:pPr algn="just">
              <a:lnSpc>
                <a:spcPct val="80000"/>
              </a:lnSpc>
              <a:spcBef>
                <a:spcPct val="50000"/>
              </a:spcBef>
            </a:pPr>
            <a:r>
              <a:rPr lang="zh-CN" altLang="en-US"/>
              <a:t>｝</a:t>
            </a: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1"/>
          <p:cNvSpPr>
            <a:spLocks noGrp="1"/>
          </p:cNvSpPr>
          <p:nvPr>
            <p:ph type="sldNum" sz="quarter" idx="10"/>
          </p:nvPr>
        </p:nvSpPr>
        <p:spPr/>
        <p:txBody>
          <a:bodyPr/>
          <a:lstStyle/>
          <a:p>
            <a:fld id="{5B99DC69-AEFA-4DF2-B609-7761CB8D8903}" type="slidenum">
              <a:rPr lang="en-US" altLang="zh-CN"/>
              <a:pPr/>
              <a:t>3</a:t>
            </a:fld>
            <a:endParaRPr lang="en-US" altLang="zh-CN"/>
          </a:p>
        </p:txBody>
      </p:sp>
      <p:sp>
        <p:nvSpPr>
          <p:cNvPr id="181250" name="Oval 2"/>
          <p:cNvSpPr>
            <a:spLocks noChangeArrowheads="1"/>
          </p:cNvSpPr>
          <p:nvPr/>
        </p:nvSpPr>
        <p:spPr bwMode="auto">
          <a:xfrm>
            <a:off x="3797300" y="655638"/>
            <a:ext cx="914400" cy="969962"/>
          </a:xfrm>
          <a:prstGeom prst="ellipse">
            <a:avLst/>
          </a:prstGeom>
          <a:noFill/>
          <a:ln w="57150" cmpd="thickThin"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1" name="Text Box 3"/>
          <p:cNvSpPr txBox="1">
            <a:spLocks noChangeArrowheads="1"/>
          </p:cNvSpPr>
          <p:nvPr/>
        </p:nvSpPr>
        <p:spPr bwMode="auto">
          <a:xfrm>
            <a:off x="3854450" y="858838"/>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FF"/>
                </a:solidFill>
              </a:rPr>
              <a:t>做题</a:t>
            </a:r>
          </a:p>
        </p:txBody>
      </p:sp>
      <p:sp>
        <p:nvSpPr>
          <p:cNvPr id="181252" name="Oval 4"/>
          <p:cNvSpPr>
            <a:spLocks noChangeArrowheads="1"/>
          </p:cNvSpPr>
          <p:nvPr/>
        </p:nvSpPr>
        <p:spPr bwMode="auto">
          <a:xfrm>
            <a:off x="5943600" y="2459038"/>
            <a:ext cx="914400" cy="969962"/>
          </a:xfrm>
          <a:prstGeom prst="ellipse">
            <a:avLst/>
          </a:prstGeom>
          <a:noFill/>
          <a:ln w="57150" cmpd="thickThin"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3" name="Text Box 5"/>
          <p:cNvSpPr txBox="1">
            <a:spLocks noChangeArrowheads="1"/>
          </p:cNvSpPr>
          <p:nvPr/>
        </p:nvSpPr>
        <p:spPr bwMode="auto">
          <a:xfrm>
            <a:off x="5988050" y="2687638"/>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FF"/>
                </a:solidFill>
              </a:rPr>
              <a:t>思考</a:t>
            </a:r>
          </a:p>
        </p:txBody>
      </p:sp>
      <p:sp>
        <p:nvSpPr>
          <p:cNvPr id="181254" name="Oval 6"/>
          <p:cNvSpPr>
            <a:spLocks noChangeArrowheads="1"/>
          </p:cNvSpPr>
          <p:nvPr/>
        </p:nvSpPr>
        <p:spPr bwMode="auto">
          <a:xfrm>
            <a:off x="3962400" y="4211638"/>
            <a:ext cx="914400" cy="969962"/>
          </a:xfrm>
          <a:prstGeom prst="ellipse">
            <a:avLst/>
          </a:prstGeom>
          <a:noFill/>
          <a:ln w="57150" cmpd="thickThin"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5" name="Text Box 7"/>
          <p:cNvSpPr txBox="1">
            <a:spLocks noChangeArrowheads="1"/>
          </p:cNvSpPr>
          <p:nvPr/>
        </p:nvSpPr>
        <p:spPr bwMode="auto">
          <a:xfrm>
            <a:off x="4006850" y="4384675"/>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FF"/>
                </a:solidFill>
              </a:rPr>
              <a:t>总结</a:t>
            </a:r>
          </a:p>
        </p:txBody>
      </p:sp>
      <p:sp>
        <p:nvSpPr>
          <p:cNvPr id="181256" name="Oval 8"/>
          <p:cNvSpPr>
            <a:spLocks noChangeArrowheads="1"/>
          </p:cNvSpPr>
          <p:nvPr/>
        </p:nvSpPr>
        <p:spPr bwMode="auto">
          <a:xfrm>
            <a:off x="1981200" y="2459038"/>
            <a:ext cx="914400" cy="969962"/>
          </a:xfrm>
          <a:prstGeom prst="ellipse">
            <a:avLst/>
          </a:prstGeom>
          <a:noFill/>
          <a:ln w="57150" cmpd="thickThin"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7" name="Text Box 9"/>
          <p:cNvSpPr txBox="1">
            <a:spLocks noChangeArrowheads="1"/>
          </p:cNvSpPr>
          <p:nvPr/>
        </p:nvSpPr>
        <p:spPr bwMode="auto">
          <a:xfrm>
            <a:off x="2025650" y="2687638"/>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FF"/>
                </a:solidFill>
              </a:rPr>
              <a:t>记录</a:t>
            </a:r>
          </a:p>
        </p:txBody>
      </p:sp>
      <p:sp>
        <p:nvSpPr>
          <p:cNvPr id="181258" name="Line 10"/>
          <p:cNvSpPr>
            <a:spLocks noChangeShapeType="1"/>
          </p:cNvSpPr>
          <p:nvPr/>
        </p:nvSpPr>
        <p:spPr bwMode="auto">
          <a:xfrm>
            <a:off x="4724400" y="1239838"/>
            <a:ext cx="1371600" cy="1455737"/>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59" name="Line 11"/>
          <p:cNvSpPr>
            <a:spLocks noChangeShapeType="1"/>
          </p:cNvSpPr>
          <p:nvPr/>
        </p:nvSpPr>
        <p:spPr bwMode="auto">
          <a:xfrm flipH="1">
            <a:off x="4800600" y="3221038"/>
            <a:ext cx="1295400" cy="1293812"/>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60" name="Line 12"/>
          <p:cNvSpPr>
            <a:spLocks noChangeShapeType="1"/>
          </p:cNvSpPr>
          <p:nvPr/>
        </p:nvSpPr>
        <p:spPr bwMode="auto">
          <a:xfrm flipH="1" flipV="1">
            <a:off x="2743200" y="3271838"/>
            <a:ext cx="1219200" cy="1293812"/>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61" name="Line 13"/>
          <p:cNvSpPr>
            <a:spLocks noChangeShapeType="1"/>
          </p:cNvSpPr>
          <p:nvPr/>
        </p:nvSpPr>
        <p:spPr bwMode="auto">
          <a:xfrm flipH="1">
            <a:off x="2667000" y="1392238"/>
            <a:ext cx="1219200" cy="1212850"/>
          </a:xfrm>
          <a:prstGeom prst="line">
            <a:avLst/>
          </a:prstGeom>
          <a:noFill/>
          <a:ln w="381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62" name="Text Box 14"/>
          <p:cNvSpPr txBox="1">
            <a:spLocks noChangeArrowheads="1"/>
          </p:cNvSpPr>
          <p:nvPr/>
        </p:nvSpPr>
        <p:spPr bwMode="auto">
          <a:xfrm>
            <a:off x="457200" y="563563"/>
            <a:ext cx="2374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0000"/>
                </a:solidFill>
              </a:rPr>
              <a:t>ACM</a:t>
            </a:r>
            <a:r>
              <a:rPr lang="zh-CN" altLang="en-US" sz="3200">
                <a:solidFill>
                  <a:srgbClr val="FF0000"/>
                </a:solidFill>
              </a:rPr>
              <a:t>四步曲</a:t>
            </a:r>
          </a:p>
        </p:txBody>
      </p:sp>
      <p:sp>
        <p:nvSpPr>
          <p:cNvPr id="181263" name="Text Box 15"/>
          <p:cNvSpPr txBox="1">
            <a:spLocks noChangeArrowheads="1"/>
          </p:cNvSpPr>
          <p:nvPr/>
        </p:nvSpPr>
        <p:spPr bwMode="auto">
          <a:xfrm>
            <a:off x="685800" y="5257800"/>
            <a:ext cx="70993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zh-CN" altLang="en-US" sz="2800">
                <a:solidFill>
                  <a:srgbClr val="FF0000"/>
                </a:solidFill>
              </a:rPr>
              <a:t>把每一个问题真正搞清楚，不能止步于</a:t>
            </a:r>
            <a:r>
              <a:rPr lang="en-US" altLang="zh-CN" sz="2800">
                <a:solidFill>
                  <a:srgbClr val="FF0000"/>
                </a:solidFill>
              </a:rPr>
              <a:t>AC</a:t>
            </a:r>
            <a:r>
              <a:rPr lang="zh-CN" altLang="en-US" sz="2800">
                <a:solidFill>
                  <a:srgbClr val="FF0000"/>
                </a:solidFill>
              </a:rPr>
              <a:t>。</a:t>
            </a:r>
          </a:p>
          <a:p>
            <a:pPr>
              <a:lnSpc>
                <a:spcPct val="115000"/>
              </a:lnSpc>
            </a:pPr>
            <a:r>
              <a:rPr lang="en-US" altLang="zh-CN" sz="2800">
                <a:solidFill>
                  <a:srgbClr val="FF0000"/>
                </a:solidFill>
              </a:rPr>
              <a:t>AC</a:t>
            </a:r>
            <a:r>
              <a:rPr lang="zh-CN" altLang="en-US" sz="2800">
                <a:solidFill>
                  <a:srgbClr val="FF0000"/>
                </a:solidFill>
              </a:rPr>
              <a:t>是一道题的起点，不是终点。</a:t>
            </a:r>
          </a:p>
        </p:txBody>
      </p:sp>
    </p:spTree>
  </p:cSld>
  <p:clrMapOvr>
    <a:masterClrMapping/>
  </p:clrMapOvr>
  <p:transition spd="med">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97508D8-E046-41D5-A71F-1A1E8CD90EF5}" type="slidenum">
              <a:rPr lang="en-US" altLang="zh-CN"/>
              <a:pPr/>
              <a:t>30</a:t>
            </a:fld>
            <a:endParaRPr lang="en-US" altLang="zh-CN"/>
          </a:p>
        </p:txBody>
      </p:sp>
      <p:sp>
        <p:nvSpPr>
          <p:cNvPr id="48132" name="Text Box 1028"/>
          <p:cNvSpPr txBox="1">
            <a:spLocks noChangeArrowheads="1"/>
          </p:cNvSpPr>
          <p:nvPr/>
        </p:nvSpPr>
        <p:spPr bwMode="auto">
          <a:xfrm>
            <a:off x="228600" y="914400"/>
            <a:ext cx="8534400" cy="562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50000"/>
              </a:spcBef>
            </a:pPr>
            <a:r>
              <a:rPr lang="en-US" altLang="zh-CN" sz="2200"/>
              <a:t>viod  levelorder(struct node *p)</a:t>
            </a:r>
          </a:p>
          <a:p>
            <a:pPr algn="just">
              <a:lnSpc>
                <a:spcPct val="90000"/>
              </a:lnSpc>
              <a:spcBef>
                <a:spcPct val="50000"/>
              </a:spcBef>
            </a:pPr>
            <a:r>
              <a:rPr lang="en-US" altLang="zh-CN" sz="2200"/>
              <a:t> {        bnode *q[20]; /* </a:t>
            </a:r>
            <a:r>
              <a:rPr lang="zh-CN" altLang="en-US" sz="2200"/>
              <a:t>辅助队列</a:t>
            </a:r>
            <a:r>
              <a:rPr lang="en-US" altLang="zh-CN" sz="2200"/>
              <a:t>, </a:t>
            </a:r>
            <a:r>
              <a:rPr lang="zh-CN" altLang="en-US" sz="2200"/>
              <a:t>假设树结点不超过</a:t>
            </a:r>
            <a:r>
              <a:rPr lang="en-US" altLang="zh-CN" sz="2200"/>
              <a:t>20</a:t>
            </a:r>
            <a:r>
              <a:rPr lang="zh-CN" altLang="en-US" sz="2200"/>
              <a:t>个 *</a:t>
            </a:r>
            <a:r>
              <a:rPr lang="en-US" altLang="zh-CN" sz="2200"/>
              <a:t>/</a:t>
            </a:r>
          </a:p>
          <a:p>
            <a:pPr algn="just">
              <a:lnSpc>
                <a:spcPct val="80000"/>
              </a:lnSpc>
              <a:spcBef>
                <a:spcPct val="50000"/>
              </a:spcBef>
            </a:pPr>
            <a:r>
              <a:rPr lang="en-US" altLang="zh-CN" sz="2200"/>
              <a:t>          front=0; rear=0;   /*  </a:t>
            </a:r>
            <a:r>
              <a:rPr lang="zh-CN" altLang="en-US" sz="2200"/>
              <a:t>置空队列  *</a:t>
            </a:r>
            <a:r>
              <a:rPr lang="en-US" altLang="zh-CN" sz="2200"/>
              <a:t>/</a:t>
            </a:r>
          </a:p>
          <a:p>
            <a:pPr algn="just">
              <a:lnSpc>
                <a:spcPct val="80000"/>
              </a:lnSpc>
              <a:spcBef>
                <a:spcPct val="50000"/>
              </a:spcBef>
            </a:pPr>
            <a:r>
              <a:rPr lang="en-US" altLang="zh-CN" sz="2200"/>
              <a:t>          if(p! =NULL) { rear++;  q[rear]=p;} /* </a:t>
            </a:r>
            <a:r>
              <a:rPr lang="zh-CN" altLang="en-US" sz="2200"/>
              <a:t>根结点进队 *</a:t>
            </a:r>
            <a:r>
              <a:rPr lang="en-US" altLang="zh-CN" sz="2200"/>
              <a:t>/</a:t>
            </a:r>
          </a:p>
          <a:p>
            <a:pPr algn="just">
              <a:lnSpc>
                <a:spcPct val="68000"/>
              </a:lnSpc>
              <a:spcBef>
                <a:spcPct val="50000"/>
              </a:spcBef>
            </a:pPr>
            <a:r>
              <a:rPr lang="en-US" altLang="zh-CN" sz="2200"/>
              <a:t>          while(front!=rear)  </a:t>
            </a:r>
          </a:p>
          <a:p>
            <a:pPr algn="just">
              <a:lnSpc>
                <a:spcPct val="80000"/>
              </a:lnSpc>
              <a:spcBef>
                <a:spcPct val="50000"/>
              </a:spcBef>
            </a:pPr>
            <a:r>
              <a:rPr lang="en-US" altLang="zh-CN" sz="2200"/>
              <a:t>           {          /*  </a:t>
            </a:r>
            <a:r>
              <a:rPr lang="zh-CN" altLang="en-US" sz="2200"/>
              <a:t>队首结点出队并且访问  *</a:t>
            </a:r>
            <a:r>
              <a:rPr lang="en-US" altLang="zh-CN" sz="2200"/>
              <a:t>/</a:t>
            </a:r>
          </a:p>
          <a:p>
            <a:pPr algn="just">
              <a:lnSpc>
                <a:spcPct val="80000"/>
              </a:lnSpc>
              <a:spcBef>
                <a:spcPct val="50000"/>
              </a:spcBef>
            </a:pPr>
            <a:r>
              <a:rPr lang="en-US" altLang="zh-CN" sz="2200"/>
              <a:t>                      front++; p=q[front]; printf("</a:t>
            </a:r>
            <a:r>
              <a:rPr lang="zh-CN" altLang="en-US" sz="2200"/>
              <a:t>％</a:t>
            </a:r>
            <a:r>
              <a:rPr lang="en-US" altLang="zh-CN" sz="2200"/>
              <a:t>6c</a:t>
            </a:r>
            <a:r>
              <a:rPr lang="en-US" altLang="zh-CN" sz="2200">
                <a:latin typeface="Courier New" panose="02070309020205020404" pitchFamily="49" charset="0"/>
              </a:rPr>
              <a:t>”</a:t>
            </a:r>
            <a:r>
              <a:rPr lang="en-US" altLang="zh-CN" sz="2200"/>
              <a:t>, t-&gt;data); </a:t>
            </a:r>
          </a:p>
          <a:p>
            <a:pPr algn="just">
              <a:lnSpc>
                <a:spcPct val="80000"/>
              </a:lnSpc>
              <a:spcBef>
                <a:spcPct val="50000"/>
              </a:spcBef>
            </a:pPr>
            <a:r>
              <a:rPr lang="en-US" altLang="zh-CN" sz="2200"/>
              <a:t>                      if (p-&gt;lch!=NULL) { rear++; q[rear]=p-&gt;lch;} </a:t>
            </a:r>
          </a:p>
          <a:p>
            <a:pPr algn="just">
              <a:lnSpc>
                <a:spcPct val="80000"/>
              </a:lnSpc>
              <a:spcBef>
                <a:spcPct val="50000"/>
              </a:spcBef>
            </a:pPr>
            <a:r>
              <a:rPr lang="en-US" altLang="zh-CN" sz="2200"/>
              <a:t>                            /* P</a:t>
            </a:r>
            <a:r>
              <a:rPr lang="zh-CN" altLang="en-US" sz="2200"/>
              <a:t>左孩子不空则进队 *</a:t>
            </a:r>
            <a:r>
              <a:rPr lang="en-US" altLang="zh-CN" sz="2200"/>
              <a:t>/</a:t>
            </a:r>
          </a:p>
          <a:p>
            <a:pPr algn="just">
              <a:lnSpc>
                <a:spcPct val="80000"/>
              </a:lnSpc>
              <a:spcBef>
                <a:spcPct val="50000"/>
              </a:spcBef>
            </a:pPr>
            <a:r>
              <a:rPr lang="en-US" altLang="zh-CN" sz="2200"/>
              <a:t>                       if(p-&gt;rch!=NULL) { rear++; q[rear]=p-&gt;rch;}</a:t>
            </a:r>
          </a:p>
          <a:p>
            <a:pPr algn="just">
              <a:lnSpc>
                <a:spcPct val="80000"/>
              </a:lnSpc>
              <a:spcBef>
                <a:spcPct val="50000"/>
              </a:spcBef>
            </a:pPr>
            <a:r>
              <a:rPr lang="en-US" altLang="zh-CN" sz="2200"/>
              <a:t>                              /* P</a:t>
            </a:r>
            <a:r>
              <a:rPr lang="zh-CN" altLang="en-US" sz="2200"/>
              <a:t>右孩子不空则进队 *</a:t>
            </a:r>
            <a:r>
              <a:rPr lang="en-US" altLang="zh-CN" sz="2200"/>
              <a:t>/  </a:t>
            </a:r>
          </a:p>
          <a:p>
            <a:pPr algn="just">
              <a:lnSpc>
                <a:spcPct val="80000"/>
              </a:lnSpc>
              <a:spcBef>
                <a:spcPct val="50000"/>
              </a:spcBef>
            </a:pPr>
            <a:r>
              <a:rPr lang="en-US" altLang="zh-CN" sz="2200"/>
              <a:t>              }  /* </a:t>
            </a:r>
            <a:r>
              <a:rPr lang="zh-CN" altLang="en-US" sz="2200"/>
              <a:t>当队列不空时</a:t>
            </a:r>
            <a:r>
              <a:rPr lang="en-US" altLang="zh-CN" sz="2200"/>
              <a:t>, </a:t>
            </a:r>
            <a:r>
              <a:rPr lang="zh-CN" altLang="en-US" sz="2200"/>
              <a:t>继续循环  *</a:t>
            </a:r>
            <a:r>
              <a:rPr lang="en-US" altLang="zh-CN" sz="2200"/>
              <a:t>/</a:t>
            </a:r>
          </a:p>
          <a:p>
            <a:pPr algn="just">
              <a:lnSpc>
                <a:spcPct val="80000"/>
              </a:lnSpc>
              <a:spcBef>
                <a:spcPct val="50000"/>
              </a:spcBef>
            </a:pPr>
            <a:r>
              <a:rPr lang="en-US" altLang="zh-CN" sz="2200"/>
              <a:t> } </a:t>
            </a:r>
          </a:p>
        </p:txBody>
      </p:sp>
      <p:sp>
        <p:nvSpPr>
          <p:cNvPr id="48133" name="Rectangle 1029"/>
          <p:cNvSpPr>
            <a:spLocks noGrp="1" noChangeArrowheads="1"/>
          </p:cNvSpPr>
          <p:nvPr>
            <p:ph type="title"/>
          </p:nvPr>
        </p:nvSpPr>
        <p:spPr>
          <a:xfrm>
            <a:off x="76200" y="228600"/>
            <a:ext cx="7772400" cy="762000"/>
          </a:xfrm>
          <a:noFill/>
          <a:ln/>
        </p:spPr>
        <p:txBody>
          <a:bodyPr/>
          <a:lstStyle/>
          <a:p>
            <a:pPr algn="l"/>
            <a:r>
              <a:rPr lang="en-US" altLang="zh-CN" sz="2800" dirty="0" smtClean="0">
                <a:solidFill>
                  <a:schemeClr val="accent2"/>
                </a:solidFill>
              </a:rPr>
              <a:t>3.4 </a:t>
            </a:r>
            <a:r>
              <a:rPr lang="zh-CN" altLang="en-US" sz="2800" dirty="0">
                <a:solidFill>
                  <a:schemeClr val="accent2"/>
                </a:solidFill>
              </a:rPr>
              <a:t>按层次遍历</a:t>
            </a: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B964BF1-50BB-46D0-87BC-139DFA6FD05A}" type="slidenum">
              <a:rPr lang="en-US" altLang="zh-CN"/>
              <a:pPr/>
              <a:t>31</a:t>
            </a:fld>
            <a:endParaRPr lang="en-US" altLang="zh-CN"/>
          </a:p>
        </p:txBody>
      </p:sp>
      <p:sp>
        <p:nvSpPr>
          <p:cNvPr id="50180" name="Text Box 1028"/>
          <p:cNvSpPr txBox="1">
            <a:spLocks noChangeArrowheads="1"/>
          </p:cNvSpPr>
          <p:nvPr/>
        </p:nvSpPr>
        <p:spPr bwMode="auto">
          <a:xfrm>
            <a:off x="381000" y="1371600"/>
            <a:ext cx="8534400" cy="312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lang="en-US" altLang="zh-CN"/>
              <a:t>1. </a:t>
            </a:r>
            <a:r>
              <a:rPr lang="zh-CN" altLang="en-US"/>
              <a:t>统计二叉树中结点个数</a:t>
            </a:r>
            <a:r>
              <a:rPr lang="en-US" altLang="zh-CN"/>
              <a:t>m</a:t>
            </a:r>
            <a:r>
              <a:rPr lang="zh-CN" altLang="en-US"/>
              <a:t>和 叶子结点个数</a:t>
            </a:r>
            <a:r>
              <a:rPr lang="en-US" altLang="zh-CN"/>
              <a:t>n</a:t>
            </a:r>
            <a:r>
              <a:rPr lang="en-US" altLang="zh-CN" sz="1200"/>
              <a:t>0</a:t>
            </a:r>
            <a:r>
              <a:rPr lang="en-US" altLang="zh-CN"/>
              <a:t></a:t>
            </a:r>
          </a:p>
          <a:p>
            <a:pPr algn="just">
              <a:lnSpc>
                <a:spcPct val="130000"/>
              </a:lnSpc>
              <a:spcBef>
                <a:spcPct val="50000"/>
              </a:spcBef>
            </a:pPr>
            <a:r>
              <a:rPr lang="zh-CN" altLang="en-US">
                <a:solidFill>
                  <a:schemeClr val="accent2"/>
                </a:solidFill>
              </a:rPr>
              <a:t>分析</a:t>
            </a:r>
            <a:r>
              <a:rPr lang="en-US" altLang="zh-CN"/>
              <a:t>: </a:t>
            </a:r>
            <a:r>
              <a:rPr lang="zh-CN" altLang="en-US"/>
              <a:t>在调用遍历算法时设两个计数器变量</a:t>
            </a:r>
            <a:r>
              <a:rPr lang="en-US" altLang="zh-CN"/>
              <a:t>m</a:t>
            </a:r>
            <a:r>
              <a:rPr lang="zh-CN" altLang="en-US"/>
              <a:t>、</a:t>
            </a:r>
            <a:r>
              <a:rPr lang="en-US" altLang="zh-CN"/>
              <a:t>n</a:t>
            </a:r>
            <a:r>
              <a:rPr lang="en-US" altLang="zh-CN" baseline="-25000"/>
              <a:t> </a:t>
            </a:r>
            <a:r>
              <a:rPr lang="en-US" altLang="zh-CN"/>
              <a:t>,</a:t>
            </a:r>
            <a:r>
              <a:rPr lang="zh-CN" altLang="en-US"/>
              <a:t>我们知道所谓遍历二叉树</a:t>
            </a:r>
            <a:r>
              <a:rPr lang="en-US" altLang="zh-CN"/>
              <a:t>, </a:t>
            </a:r>
            <a:r>
              <a:rPr lang="zh-CN" altLang="en-US"/>
              <a:t>即以某种次序去访问二叉树的每个结点</a:t>
            </a:r>
            <a:r>
              <a:rPr lang="en-US" altLang="zh-CN"/>
              <a:t>, </a:t>
            </a:r>
            <a:r>
              <a:rPr lang="zh-CN" altLang="en-US"/>
              <a:t>且每个结点仅访问一次</a:t>
            </a:r>
            <a:r>
              <a:rPr lang="en-US" altLang="zh-CN"/>
              <a:t>, </a:t>
            </a:r>
            <a:r>
              <a:rPr lang="zh-CN" altLang="en-US"/>
              <a:t>这就提供了方便的条件。每当访问一个结点时</a:t>
            </a:r>
            <a:r>
              <a:rPr lang="en-US" altLang="zh-CN"/>
              <a:t>, </a:t>
            </a:r>
            <a:r>
              <a:rPr lang="zh-CN" altLang="en-US"/>
              <a:t>在原访问语句</a:t>
            </a:r>
            <a:r>
              <a:rPr lang="en-US" altLang="zh-CN"/>
              <a:t>printf</a:t>
            </a:r>
            <a:r>
              <a:rPr lang="zh-CN" altLang="en-US"/>
              <a:t>后边</a:t>
            </a:r>
            <a:r>
              <a:rPr lang="en-US" altLang="zh-CN"/>
              <a:t>, </a:t>
            </a:r>
            <a:r>
              <a:rPr lang="zh-CN" altLang="en-US"/>
              <a:t>加上一计数器语句</a:t>
            </a:r>
            <a:r>
              <a:rPr lang="en-US" altLang="zh-CN"/>
              <a:t>m++</a:t>
            </a:r>
            <a:r>
              <a:rPr lang="zh-CN" altLang="en-US"/>
              <a:t>和一个判断该结点是否为叶子的语句</a:t>
            </a:r>
            <a:r>
              <a:rPr lang="en-US" altLang="zh-CN"/>
              <a:t>, </a:t>
            </a:r>
            <a:r>
              <a:rPr lang="zh-CN" altLang="en-US"/>
              <a:t>便可解决问题。</a:t>
            </a:r>
          </a:p>
        </p:txBody>
      </p:sp>
      <p:sp>
        <p:nvSpPr>
          <p:cNvPr id="50181" name="Rectangle 1029"/>
          <p:cNvSpPr>
            <a:spLocks noGrp="1" noChangeArrowheads="1"/>
          </p:cNvSpPr>
          <p:nvPr>
            <p:ph type="title"/>
          </p:nvPr>
        </p:nvSpPr>
        <p:spPr>
          <a:xfrm>
            <a:off x="76200" y="533400"/>
            <a:ext cx="7772400" cy="762000"/>
          </a:xfrm>
          <a:noFill/>
          <a:ln/>
        </p:spPr>
        <p:txBody>
          <a:bodyPr/>
          <a:lstStyle/>
          <a:p>
            <a:pPr algn="l"/>
            <a:r>
              <a:rPr lang="en-US" altLang="zh-CN" dirty="0">
                <a:solidFill>
                  <a:schemeClr val="accent2"/>
                </a:solidFill>
              </a:rPr>
              <a:t> </a:t>
            </a:r>
            <a:r>
              <a:rPr lang="en-US" altLang="zh-CN" dirty="0" smtClean="0">
                <a:solidFill>
                  <a:schemeClr val="accent2"/>
                </a:solidFill>
              </a:rPr>
              <a:t>3.5  </a:t>
            </a:r>
            <a:r>
              <a:rPr lang="zh-CN" altLang="en-US" dirty="0">
                <a:solidFill>
                  <a:schemeClr val="accent2"/>
                </a:solidFill>
              </a:rPr>
              <a:t>二叉树遍历算法的应用</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barn(outVertical)">
                                      <p:cBhvr>
                                        <p:cTn id="7" dur="500"/>
                                        <p:tgtEl>
                                          <p:spTgt spid="501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0180">
                                            <p:txEl>
                                              <p:pRg st="1" end="1"/>
                                            </p:txEl>
                                          </p:spTgt>
                                        </p:tgtEl>
                                        <p:attrNameLst>
                                          <p:attrName>style.visibility</p:attrName>
                                        </p:attrNameLst>
                                      </p:cBhvr>
                                      <p:to>
                                        <p:strVal val="visible"/>
                                      </p:to>
                                    </p:set>
                                    <p:animEffect transition="in" filter="barn(outVertical)">
                                      <p:cBhvr>
                                        <p:cTn id="12" dur="500"/>
                                        <p:tgtEl>
                                          <p:spTgt spid="501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E7DBB2D7-B708-48C4-955E-8F20F118E2AE}" type="slidenum">
              <a:rPr lang="en-US" altLang="zh-CN"/>
              <a:pPr/>
              <a:t>32</a:t>
            </a:fld>
            <a:endParaRPr lang="en-US" altLang="zh-CN"/>
          </a:p>
        </p:txBody>
      </p:sp>
      <p:sp>
        <p:nvSpPr>
          <p:cNvPr id="49156" name="Text Box 1028"/>
          <p:cNvSpPr txBox="1">
            <a:spLocks noChangeArrowheads="1"/>
          </p:cNvSpPr>
          <p:nvPr/>
        </p:nvSpPr>
        <p:spPr bwMode="auto">
          <a:xfrm>
            <a:off x="228600" y="776288"/>
            <a:ext cx="8686800" cy="550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68000"/>
              </a:lnSpc>
              <a:spcBef>
                <a:spcPct val="50000"/>
              </a:spcBef>
            </a:pPr>
            <a:r>
              <a:rPr lang="zh-CN" altLang="en-US"/>
              <a:t>假设用中根遍历方法统计叶子结点的个数</a:t>
            </a:r>
            <a:r>
              <a:rPr lang="en-US" altLang="zh-CN"/>
              <a:t>, </a:t>
            </a:r>
            <a:r>
              <a:rPr lang="zh-CN" altLang="en-US"/>
              <a:t>算法如下：</a:t>
            </a:r>
          </a:p>
          <a:p>
            <a:pPr algn="just">
              <a:lnSpc>
                <a:spcPct val="68000"/>
              </a:lnSpc>
              <a:spcBef>
                <a:spcPct val="50000"/>
              </a:spcBef>
            </a:pPr>
            <a:r>
              <a:rPr lang="en-US" altLang="zh-CN"/>
              <a:t>void   injishu(bnode *t)   /* m</a:t>
            </a:r>
            <a:r>
              <a:rPr lang="zh-CN" altLang="en-US"/>
              <a:t>和</a:t>
            </a:r>
            <a:r>
              <a:rPr lang="en-US" altLang="zh-CN"/>
              <a:t>n</a:t>
            </a:r>
            <a:r>
              <a:rPr lang="zh-CN" altLang="en-US"/>
              <a:t>都是全局变量 *</a:t>
            </a:r>
            <a:r>
              <a:rPr lang="en-US" altLang="zh-CN"/>
              <a:t>/</a:t>
            </a:r>
          </a:p>
          <a:p>
            <a:pPr algn="just">
              <a:lnSpc>
                <a:spcPct val="68000"/>
              </a:lnSpc>
              <a:spcBef>
                <a:spcPct val="50000"/>
              </a:spcBef>
            </a:pPr>
            <a:r>
              <a:rPr lang="en-US" altLang="zh-CN"/>
              <a:t>{</a:t>
            </a:r>
          </a:p>
          <a:p>
            <a:pPr algn="just">
              <a:lnSpc>
                <a:spcPct val="68000"/>
              </a:lnSpc>
              <a:spcBef>
                <a:spcPct val="50000"/>
              </a:spcBef>
            </a:pPr>
            <a:r>
              <a:rPr lang="en-US" altLang="zh-CN"/>
              <a:t>        if (t!=NULL)</a:t>
            </a:r>
          </a:p>
          <a:p>
            <a:pPr algn="just">
              <a:lnSpc>
                <a:spcPct val="68000"/>
              </a:lnSpc>
              <a:spcBef>
                <a:spcPct val="50000"/>
              </a:spcBef>
            </a:pPr>
            <a:r>
              <a:rPr lang="en-US" altLang="zh-CN"/>
              <a:t>       </a:t>
            </a:r>
            <a:r>
              <a:rPr lang="zh-CN" altLang="en-US"/>
              <a:t>｛</a:t>
            </a:r>
          </a:p>
          <a:p>
            <a:pPr algn="just">
              <a:lnSpc>
                <a:spcPct val="68000"/>
              </a:lnSpc>
              <a:spcBef>
                <a:spcPct val="50000"/>
              </a:spcBef>
            </a:pPr>
            <a:r>
              <a:rPr lang="zh-CN" altLang="en-US"/>
              <a:t>                </a:t>
            </a:r>
            <a:r>
              <a:rPr lang="en-US" altLang="zh-CN"/>
              <a:t>injishu(t-&gt;lch);                   /* </a:t>
            </a:r>
            <a:r>
              <a:rPr lang="zh-CN" altLang="en-US"/>
              <a:t>中根遍历左子树 *</a:t>
            </a:r>
            <a:r>
              <a:rPr lang="en-US" altLang="zh-CN"/>
              <a:t>/</a:t>
            </a:r>
          </a:p>
          <a:p>
            <a:pPr algn="just">
              <a:lnSpc>
                <a:spcPct val="68000"/>
              </a:lnSpc>
              <a:spcBef>
                <a:spcPct val="50000"/>
              </a:spcBef>
            </a:pPr>
            <a:r>
              <a:rPr lang="en-US" altLang="zh-CN"/>
              <a:t>                printf(</a:t>
            </a:r>
            <a:r>
              <a:rPr lang="en-US" altLang="zh-CN">
                <a:latin typeface="Courier New" panose="02070309020205020404" pitchFamily="49" charset="0"/>
              </a:rPr>
              <a:t>“</a:t>
            </a:r>
            <a:r>
              <a:rPr lang="zh-CN" altLang="en-US"/>
              <a:t>％</a:t>
            </a:r>
            <a:r>
              <a:rPr lang="en-US" altLang="zh-CN"/>
              <a:t>6c</a:t>
            </a:r>
            <a:r>
              <a:rPr lang="en-US" altLang="zh-CN">
                <a:latin typeface="Courier New" panose="02070309020205020404" pitchFamily="49" charset="0"/>
              </a:rPr>
              <a:t>”</a:t>
            </a:r>
            <a:r>
              <a:rPr lang="en-US" altLang="zh-CN"/>
              <a:t>, t-&gt;data);              /*  </a:t>
            </a:r>
            <a:r>
              <a:rPr lang="zh-CN" altLang="en-US"/>
              <a:t>访问根结点 *</a:t>
            </a:r>
            <a:r>
              <a:rPr lang="en-US" altLang="zh-CN"/>
              <a:t>/</a:t>
            </a:r>
          </a:p>
          <a:p>
            <a:pPr algn="just">
              <a:lnSpc>
                <a:spcPct val="68000"/>
              </a:lnSpc>
              <a:spcBef>
                <a:spcPct val="50000"/>
              </a:spcBef>
            </a:pPr>
            <a:r>
              <a:rPr lang="en-US" altLang="zh-CN"/>
              <a:t>                m++;                                   /*  </a:t>
            </a:r>
            <a:r>
              <a:rPr lang="zh-CN" altLang="en-US"/>
              <a:t>结点计数 *</a:t>
            </a:r>
            <a:r>
              <a:rPr lang="en-US" altLang="zh-CN"/>
              <a:t>/</a:t>
            </a:r>
          </a:p>
          <a:p>
            <a:pPr algn="just">
              <a:lnSpc>
                <a:spcPct val="68000"/>
              </a:lnSpc>
              <a:spcBef>
                <a:spcPct val="50000"/>
              </a:spcBef>
            </a:pPr>
            <a:r>
              <a:rPr lang="en-US" altLang="zh-CN"/>
              <a:t>                 /*  </a:t>
            </a:r>
            <a:r>
              <a:rPr lang="zh-CN" altLang="en-US"/>
              <a:t>叶子结点计数 *</a:t>
            </a:r>
            <a:r>
              <a:rPr lang="en-US" altLang="zh-CN"/>
              <a:t>/</a:t>
            </a:r>
          </a:p>
          <a:p>
            <a:pPr algn="just">
              <a:lnSpc>
                <a:spcPct val="68000"/>
              </a:lnSpc>
              <a:spcBef>
                <a:spcPct val="50000"/>
              </a:spcBef>
            </a:pPr>
            <a:r>
              <a:rPr lang="en-US" altLang="zh-CN"/>
              <a:t>                if((t-&gt;lch==NULL)&amp;&amp;(t-&gt;rch==NULL)) n++;</a:t>
            </a:r>
          </a:p>
          <a:p>
            <a:pPr algn="just">
              <a:lnSpc>
                <a:spcPct val="68000"/>
              </a:lnSpc>
              <a:spcBef>
                <a:spcPct val="50000"/>
              </a:spcBef>
            </a:pPr>
            <a:r>
              <a:rPr lang="en-US" altLang="zh-CN"/>
              <a:t>                injishu(t-&gt;rch);                  /* </a:t>
            </a:r>
            <a:r>
              <a:rPr lang="zh-CN" altLang="en-US"/>
              <a:t>中根遍历右子树 *</a:t>
            </a:r>
            <a:r>
              <a:rPr lang="en-US" altLang="zh-CN"/>
              <a:t>/</a:t>
            </a:r>
          </a:p>
          <a:p>
            <a:pPr algn="just">
              <a:lnSpc>
                <a:spcPct val="68000"/>
              </a:lnSpc>
              <a:spcBef>
                <a:spcPct val="50000"/>
              </a:spcBef>
            </a:pPr>
            <a:r>
              <a:rPr lang="en-US" altLang="zh-CN"/>
              <a:t>          </a:t>
            </a:r>
            <a:r>
              <a:rPr lang="zh-CN" altLang="en-US"/>
              <a:t>｝</a:t>
            </a:r>
          </a:p>
          <a:p>
            <a:pPr algn="just">
              <a:lnSpc>
                <a:spcPct val="68000"/>
              </a:lnSpc>
              <a:spcBef>
                <a:spcPct val="50000"/>
              </a:spcBef>
            </a:pPr>
            <a:r>
              <a:rPr lang="zh-CN" altLang="en-US"/>
              <a:t>｝</a:t>
            </a: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3AE9EB13-C085-4BF4-A3FD-044E6782F777}" type="slidenum">
              <a:rPr lang="en-US" altLang="zh-CN"/>
              <a:pPr/>
              <a:t>33</a:t>
            </a:fld>
            <a:endParaRPr lang="en-US" altLang="zh-CN"/>
          </a:p>
        </p:txBody>
      </p:sp>
      <p:sp>
        <p:nvSpPr>
          <p:cNvPr id="51204" name="Text Box 4"/>
          <p:cNvSpPr txBox="1">
            <a:spLocks noChangeArrowheads="1"/>
          </p:cNvSpPr>
          <p:nvPr/>
        </p:nvSpPr>
        <p:spPr bwMode="auto">
          <a:xfrm>
            <a:off x="304800" y="838200"/>
            <a:ext cx="8534400" cy="4450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dirty="0"/>
              <a:t>上面函数中</a:t>
            </a:r>
            <a:r>
              <a:rPr lang="en-US" altLang="zh-CN" dirty="0"/>
              <a:t>m</a:t>
            </a:r>
            <a:r>
              <a:rPr lang="zh-CN" altLang="en-US" dirty="0"/>
              <a:t>、 </a:t>
            </a:r>
            <a:r>
              <a:rPr lang="en-US" altLang="zh-CN" dirty="0"/>
              <a:t>n</a:t>
            </a:r>
            <a:r>
              <a:rPr lang="zh-CN" altLang="en-US" dirty="0"/>
              <a:t>是</a:t>
            </a:r>
            <a:r>
              <a:rPr lang="zh-CN" altLang="en-US" dirty="0" smtClean="0">
                <a:solidFill>
                  <a:schemeClr val="accent2"/>
                </a:solidFill>
              </a:rPr>
              <a:t>全局变量</a:t>
            </a:r>
            <a:r>
              <a:rPr lang="en-US" altLang="zh-CN" dirty="0" smtClean="0"/>
              <a:t>, </a:t>
            </a:r>
            <a:r>
              <a:rPr lang="zh-CN" altLang="en-US" dirty="0"/>
              <a:t>在调用</a:t>
            </a:r>
            <a:r>
              <a:rPr lang="en-US" altLang="zh-CN" dirty="0" err="1"/>
              <a:t>injishu</a:t>
            </a:r>
            <a:r>
              <a:rPr lang="zh-CN" altLang="en-US" dirty="0"/>
              <a:t>函数结束后</a:t>
            </a:r>
            <a:r>
              <a:rPr lang="en-US" altLang="zh-CN" dirty="0"/>
              <a:t>, m</a:t>
            </a:r>
            <a:r>
              <a:rPr lang="zh-CN" altLang="en-US" dirty="0"/>
              <a:t>值便是结点总个数</a:t>
            </a:r>
            <a:r>
              <a:rPr lang="en-US" altLang="zh-CN" dirty="0"/>
              <a:t>, n</a:t>
            </a:r>
            <a:r>
              <a:rPr lang="zh-CN" altLang="en-US" dirty="0"/>
              <a:t>值便是叶子结点的个数。主函数如下</a:t>
            </a:r>
            <a:r>
              <a:rPr lang="en-US" altLang="zh-CN" dirty="0"/>
              <a:t>: </a:t>
            </a:r>
          </a:p>
          <a:p>
            <a:pPr algn="just">
              <a:lnSpc>
                <a:spcPct val="90000"/>
              </a:lnSpc>
              <a:spcBef>
                <a:spcPct val="50000"/>
              </a:spcBef>
            </a:pPr>
            <a:r>
              <a:rPr lang="en-US" altLang="zh-CN" dirty="0"/>
              <a:t>    main( )</a:t>
            </a:r>
          </a:p>
          <a:p>
            <a:pPr algn="just">
              <a:lnSpc>
                <a:spcPct val="90000"/>
              </a:lnSpc>
              <a:spcBef>
                <a:spcPct val="50000"/>
              </a:spcBef>
            </a:pPr>
            <a:r>
              <a:rPr lang="en-US" altLang="zh-CN" dirty="0"/>
              <a:t>    {    </a:t>
            </a:r>
          </a:p>
          <a:p>
            <a:pPr algn="just">
              <a:lnSpc>
                <a:spcPct val="90000"/>
              </a:lnSpc>
              <a:spcBef>
                <a:spcPct val="50000"/>
              </a:spcBef>
            </a:pPr>
            <a:r>
              <a:rPr lang="en-US" altLang="zh-CN" dirty="0"/>
              <a:t>           t=</a:t>
            </a:r>
            <a:r>
              <a:rPr lang="en-US" altLang="zh-CN" dirty="0" err="1"/>
              <a:t>creat</a:t>
            </a:r>
            <a:r>
              <a:rPr lang="en-US" altLang="zh-CN" dirty="0"/>
              <a:t>( );    /* </a:t>
            </a:r>
            <a:r>
              <a:rPr lang="zh-CN" altLang="en-US" dirty="0"/>
              <a:t>建立二叉树</a:t>
            </a:r>
            <a:r>
              <a:rPr lang="en-US" altLang="zh-CN" dirty="0"/>
              <a:t>t, </a:t>
            </a:r>
            <a:r>
              <a:rPr lang="zh-CN" altLang="en-US" dirty="0"/>
              <a:t>为全局变量 *</a:t>
            </a:r>
            <a:r>
              <a:rPr lang="en-US" altLang="zh-CN" dirty="0"/>
              <a:t>/</a:t>
            </a:r>
          </a:p>
          <a:p>
            <a:pPr algn="just">
              <a:lnSpc>
                <a:spcPct val="90000"/>
              </a:lnSpc>
              <a:spcBef>
                <a:spcPct val="50000"/>
              </a:spcBef>
            </a:pPr>
            <a:r>
              <a:rPr lang="en-US" altLang="zh-CN" dirty="0"/>
              <a:t>           m=0,  n=0;  /* </a:t>
            </a:r>
            <a:r>
              <a:rPr lang="zh-CN" altLang="en-US" dirty="0"/>
              <a:t>全局变量</a:t>
            </a:r>
            <a:r>
              <a:rPr lang="en-US" altLang="zh-CN" dirty="0"/>
              <a:t>m, n</a:t>
            </a:r>
            <a:r>
              <a:rPr lang="zh-CN" altLang="en-US" dirty="0"/>
              <a:t>置初值  *</a:t>
            </a:r>
            <a:r>
              <a:rPr lang="en-US" altLang="zh-CN" dirty="0"/>
              <a:t>/</a:t>
            </a:r>
          </a:p>
          <a:p>
            <a:pPr algn="just">
              <a:lnSpc>
                <a:spcPct val="90000"/>
              </a:lnSpc>
              <a:spcBef>
                <a:spcPct val="50000"/>
              </a:spcBef>
            </a:pPr>
            <a:r>
              <a:rPr lang="en-US" altLang="zh-CN" dirty="0"/>
              <a:t>           </a:t>
            </a:r>
            <a:r>
              <a:rPr lang="en-US" altLang="zh-CN" dirty="0" err="1"/>
              <a:t>injishu</a:t>
            </a:r>
            <a:r>
              <a:rPr lang="en-US" altLang="zh-CN" dirty="0"/>
              <a:t>(t);      /* </a:t>
            </a:r>
            <a:r>
              <a:rPr lang="zh-CN" altLang="en-US" dirty="0"/>
              <a:t>求树</a:t>
            </a:r>
            <a:r>
              <a:rPr lang="en-US" altLang="zh-CN" dirty="0"/>
              <a:t>t</a:t>
            </a:r>
            <a:r>
              <a:rPr lang="zh-CN" altLang="en-US" dirty="0"/>
              <a:t>中结点总数</a:t>
            </a:r>
            <a:r>
              <a:rPr lang="en-US" altLang="zh-CN" dirty="0"/>
              <a:t>m, </a:t>
            </a:r>
            <a:r>
              <a:rPr lang="zh-CN" altLang="en-US" dirty="0"/>
              <a:t>叶子结点的个数</a:t>
            </a:r>
            <a:r>
              <a:rPr lang="en-US" altLang="zh-CN" dirty="0"/>
              <a:t>n */</a:t>
            </a:r>
          </a:p>
          <a:p>
            <a:pPr algn="just">
              <a:lnSpc>
                <a:spcPct val="90000"/>
              </a:lnSpc>
              <a:spcBef>
                <a:spcPct val="50000"/>
              </a:spcBef>
            </a:pPr>
            <a:r>
              <a:rPr lang="en-US" altLang="zh-CN" dirty="0"/>
              <a:t>           </a:t>
            </a:r>
            <a:r>
              <a:rPr lang="en-US" altLang="zh-CN" dirty="0" err="1"/>
              <a:t>printf</a:t>
            </a:r>
            <a:r>
              <a:rPr lang="en-US" altLang="zh-CN" dirty="0"/>
              <a:t>("m=%4d, n=%4d", m , n);  /*  </a:t>
            </a:r>
            <a:r>
              <a:rPr lang="zh-CN" altLang="en-US" dirty="0"/>
              <a:t>输出结果 *</a:t>
            </a:r>
            <a:r>
              <a:rPr lang="en-US" altLang="zh-CN" dirty="0"/>
              <a:t>/</a:t>
            </a:r>
          </a:p>
          <a:p>
            <a:pPr algn="just">
              <a:lnSpc>
                <a:spcPct val="90000"/>
              </a:lnSpc>
              <a:spcBef>
                <a:spcPct val="50000"/>
              </a:spcBef>
            </a:pPr>
            <a:r>
              <a:rPr lang="en-US" altLang="zh-CN" dirty="0"/>
              <a:t>     }</a:t>
            </a:r>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AFBA7B2-7DBE-4D74-A1D4-41F50CB20A6C}" type="slidenum">
              <a:rPr lang="en-US" altLang="zh-CN"/>
              <a:pPr/>
              <a:t>34</a:t>
            </a:fld>
            <a:endParaRPr lang="en-US" altLang="zh-CN"/>
          </a:p>
        </p:txBody>
      </p:sp>
      <p:sp>
        <p:nvSpPr>
          <p:cNvPr id="93186" name="Rectangle 2"/>
          <p:cNvSpPr>
            <a:spLocks noGrp="1" noChangeArrowheads="1"/>
          </p:cNvSpPr>
          <p:nvPr>
            <p:ph type="title"/>
          </p:nvPr>
        </p:nvSpPr>
        <p:spPr/>
        <p:txBody>
          <a:bodyPr/>
          <a:lstStyle/>
          <a:p>
            <a:r>
              <a:rPr lang="en-US" altLang="zh-CN" dirty="0" smtClean="0">
                <a:solidFill>
                  <a:srgbClr val="FF6600"/>
                </a:solidFill>
              </a:rPr>
              <a:t>4  </a:t>
            </a:r>
            <a:r>
              <a:rPr lang="zh-CN" altLang="en-US" dirty="0">
                <a:solidFill>
                  <a:srgbClr val="FF6600"/>
                </a:solidFill>
              </a:rPr>
              <a:t>树的应用</a:t>
            </a:r>
          </a:p>
        </p:txBody>
      </p:sp>
      <p:sp>
        <p:nvSpPr>
          <p:cNvPr id="93189" name="Text Box 5"/>
          <p:cNvSpPr txBox="1">
            <a:spLocks noChangeArrowheads="1"/>
          </p:cNvSpPr>
          <p:nvPr/>
        </p:nvSpPr>
        <p:spPr bwMode="auto">
          <a:xfrm>
            <a:off x="304800" y="1371600"/>
            <a:ext cx="8382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800" dirty="0" smtClean="0">
                <a:solidFill>
                  <a:schemeClr val="accent2"/>
                </a:solidFill>
              </a:rPr>
              <a:t>4.1 </a:t>
            </a:r>
            <a:r>
              <a:rPr lang="zh-CN" altLang="en-US" sz="2800" dirty="0">
                <a:solidFill>
                  <a:schemeClr val="accent2"/>
                </a:solidFill>
              </a:rPr>
              <a:t>二叉排序树</a:t>
            </a:r>
          </a:p>
          <a:p>
            <a:pPr algn="just">
              <a:spcBef>
                <a:spcPct val="50000"/>
              </a:spcBef>
            </a:pPr>
            <a:r>
              <a:rPr lang="en-US" altLang="zh-CN" dirty="0">
                <a:solidFill>
                  <a:srgbClr val="A50021"/>
                </a:solidFill>
              </a:rPr>
              <a:t>1. </a:t>
            </a:r>
            <a:r>
              <a:rPr lang="zh-CN" altLang="en-US" dirty="0">
                <a:solidFill>
                  <a:srgbClr val="A50021"/>
                </a:solidFill>
              </a:rPr>
              <a:t>二叉排序树的定义和特点</a:t>
            </a:r>
            <a:r>
              <a:rPr lang="zh-CN" altLang="en-US" dirty="0"/>
              <a:t></a:t>
            </a:r>
          </a:p>
          <a:p>
            <a:pPr algn="just">
              <a:spcBef>
                <a:spcPct val="50000"/>
              </a:spcBef>
            </a:pPr>
            <a:r>
              <a:rPr lang="zh-CN" altLang="en-US" dirty="0"/>
              <a:t>定义</a:t>
            </a:r>
            <a:r>
              <a:rPr lang="en-US" altLang="zh-CN" dirty="0"/>
              <a:t>: </a:t>
            </a:r>
            <a:r>
              <a:rPr lang="zh-CN" altLang="en-US" dirty="0"/>
              <a:t>二叉排序树</a:t>
            </a:r>
            <a:r>
              <a:rPr lang="en-US" altLang="zh-CN" dirty="0"/>
              <a:t>(binary  sort  tree)</a:t>
            </a:r>
            <a:r>
              <a:rPr lang="zh-CN" altLang="en-US" dirty="0"/>
              <a:t>或是空树</a:t>
            </a:r>
            <a:r>
              <a:rPr lang="en-US" altLang="zh-CN" dirty="0"/>
              <a:t>; </a:t>
            </a:r>
            <a:r>
              <a:rPr lang="zh-CN" altLang="en-US" dirty="0"/>
              <a:t>或是非空树 。    对于非空树</a:t>
            </a:r>
            <a:r>
              <a:rPr lang="en-US" altLang="zh-CN" dirty="0"/>
              <a:t>: </a:t>
            </a:r>
          </a:p>
          <a:p>
            <a:pPr algn="just">
              <a:spcBef>
                <a:spcPct val="50000"/>
              </a:spcBef>
            </a:pPr>
            <a:r>
              <a:rPr lang="en-US" altLang="zh-CN" dirty="0"/>
              <a:t>(1) </a:t>
            </a:r>
            <a:r>
              <a:rPr lang="zh-CN" altLang="en-US" dirty="0"/>
              <a:t>若左子树不空</a:t>
            </a:r>
            <a:r>
              <a:rPr lang="en-US" altLang="zh-CN" dirty="0"/>
              <a:t>, </a:t>
            </a:r>
            <a:r>
              <a:rPr lang="zh-CN" altLang="en-US" dirty="0"/>
              <a:t>则左子树上各结点的值均</a:t>
            </a:r>
            <a:r>
              <a:rPr lang="zh-CN" altLang="en-US" dirty="0">
                <a:solidFill>
                  <a:srgbClr val="FF00FF"/>
                </a:solidFill>
              </a:rPr>
              <a:t>小于</a:t>
            </a:r>
            <a:r>
              <a:rPr lang="zh-CN" altLang="en-US" dirty="0"/>
              <a:t>它的根结点的值</a:t>
            </a:r>
            <a:r>
              <a:rPr lang="en-US" altLang="zh-CN" dirty="0"/>
              <a:t>; </a:t>
            </a:r>
          </a:p>
          <a:p>
            <a:pPr algn="just">
              <a:spcBef>
                <a:spcPct val="50000"/>
              </a:spcBef>
            </a:pPr>
            <a:r>
              <a:rPr lang="en-US" altLang="zh-CN" dirty="0"/>
              <a:t>(2) </a:t>
            </a:r>
            <a:r>
              <a:rPr lang="zh-CN" altLang="en-US" dirty="0"/>
              <a:t>若右子树不空</a:t>
            </a:r>
            <a:r>
              <a:rPr lang="en-US" altLang="zh-CN" dirty="0"/>
              <a:t>, </a:t>
            </a:r>
            <a:r>
              <a:rPr lang="zh-CN" altLang="en-US" dirty="0"/>
              <a:t>则右子树上各结点的值均</a:t>
            </a:r>
            <a:r>
              <a:rPr lang="zh-CN" altLang="en-US" dirty="0">
                <a:solidFill>
                  <a:srgbClr val="FF00FF"/>
                </a:solidFill>
              </a:rPr>
              <a:t>大于等于</a:t>
            </a:r>
            <a:r>
              <a:rPr lang="zh-CN" altLang="en-US" dirty="0"/>
              <a:t>它的根结点的值</a:t>
            </a:r>
            <a:r>
              <a:rPr lang="en-US" altLang="zh-CN" dirty="0"/>
              <a:t>; </a:t>
            </a:r>
          </a:p>
          <a:p>
            <a:pPr algn="just">
              <a:spcBef>
                <a:spcPct val="50000"/>
              </a:spcBef>
            </a:pPr>
            <a:r>
              <a:rPr lang="en-US" altLang="zh-CN" dirty="0"/>
              <a:t>(3) </a:t>
            </a:r>
            <a:r>
              <a:rPr lang="zh-CN" altLang="en-US" dirty="0"/>
              <a:t>它的左、 右子树又分别是二叉排序树。 </a:t>
            </a:r>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4ED390F-96BC-4344-A871-EFFF2CAB0C97}" type="slidenum">
              <a:rPr lang="en-US" altLang="zh-CN"/>
              <a:pPr/>
              <a:t>35</a:t>
            </a:fld>
            <a:endParaRPr lang="en-US" altLang="zh-CN"/>
          </a:p>
        </p:txBody>
      </p:sp>
      <p:graphicFrame>
        <p:nvGraphicFramePr>
          <p:cNvPr id="154628" name="Object 4"/>
          <p:cNvGraphicFramePr>
            <a:graphicFrameLocks noChangeAspect="1"/>
          </p:cNvGraphicFramePr>
          <p:nvPr/>
        </p:nvGraphicFramePr>
        <p:xfrm>
          <a:off x="1828800" y="838200"/>
          <a:ext cx="5062538" cy="3657600"/>
        </p:xfrm>
        <a:graphic>
          <a:graphicData uri="http://schemas.openxmlformats.org/presentationml/2006/ole">
            <mc:AlternateContent xmlns:mc="http://schemas.openxmlformats.org/markup-compatibility/2006">
              <mc:Choice xmlns:v="urn:schemas-microsoft-com:vml" Requires="v">
                <p:oleObj spid="_x0000_s154649" name="Image" r:id="rId3" imgW="1673568" imgH="1687286" progId="Photoshop.Image.5">
                  <p:embed/>
                </p:oleObj>
              </mc:Choice>
              <mc:Fallback>
                <p:oleObj name="Image" r:id="rId3" imgW="1673568" imgH="1687286" progId="Photoshop.Image.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28358"/>
                      <a:stretch>
                        <a:fillRect/>
                      </a:stretch>
                    </p:blipFill>
                    <p:spPr bwMode="auto">
                      <a:xfrm>
                        <a:off x="1828800" y="838200"/>
                        <a:ext cx="5062538"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631" name="Text Box 7"/>
          <p:cNvSpPr txBox="1">
            <a:spLocks noChangeArrowheads="1"/>
          </p:cNvSpPr>
          <p:nvPr/>
        </p:nvSpPr>
        <p:spPr bwMode="auto">
          <a:xfrm>
            <a:off x="228600" y="4648200"/>
            <a:ext cx="85344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A50021"/>
                </a:solidFill>
              </a:rPr>
              <a:t>特点</a:t>
            </a:r>
            <a:r>
              <a:rPr lang="en-US" altLang="zh-CN">
                <a:solidFill>
                  <a:srgbClr val="A50021"/>
                </a:solidFill>
              </a:rPr>
              <a:t>:</a:t>
            </a:r>
            <a:r>
              <a:rPr lang="en-US" altLang="zh-CN"/>
              <a:t> </a:t>
            </a:r>
            <a:r>
              <a:rPr lang="zh-CN" altLang="en-US"/>
              <a:t>对二叉排序树进行中序遍历</a:t>
            </a:r>
            <a:r>
              <a:rPr lang="en-US" altLang="zh-CN"/>
              <a:t>, </a:t>
            </a:r>
            <a:r>
              <a:rPr lang="zh-CN" altLang="en-US"/>
              <a:t>可得到一个由小到大的序列。 </a:t>
            </a:r>
          </a:p>
          <a:p>
            <a:pPr>
              <a:spcBef>
                <a:spcPct val="50000"/>
              </a:spcBef>
            </a:pPr>
            <a:r>
              <a:rPr lang="zh-CN" altLang="en-US"/>
              <a:t>上图的二叉排序树进行中根遍历</a:t>
            </a:r>
            <a:r>
              <a:rPr lang="en-US" altLang="zh-CN"/>
              <a:t>, </a:t>
            </a:r>
            <a:r>
              <a:rPr lang="zh-CN" altLang="en-US"/>
              <a:t>则得到序列</a:t>
            </a:r>
            <a:r>
              <a:rPr lang="en-US" altLang="zh-CN"/>
              <a:t>: 2, 3, 6, 8, 9, 10, 15, 18, 19</a:t>
            </a:r>
            <a:r>
              <a:rPr lang="zh-CN" altLang="en-US"/>
              <a:t>。</a:t>
            </a:r>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8309C7D-2E5B-402B-9915-D3277B574D0E}" type="slidenum">
              <a:rPr lang="en-US" altLang="zh-CN"/>
              <a:pPr/>
              <a:t>36</a:t>
            </a:fld>
            <a:endParaRPr lang="en-US" altLang="zh-CN"/>
          </a:p>
        </p:txBody>
      </p:sp>
      <p:sp>
        <p:nvSpPr>
          <p:cNvPr id="94212" name="Text Box 4"/>
          <p:cNvSpPr txBox="1">
            <a:spLocks noChangeArrowheads="1"/>
          </p:cNvSpPr>
          <p:nvPr/>
        </p:nvSpPr>
        <p:spPr bwMode="auto">
          <a:xfrm>
            <a:off x="381000" y="762000"/>
            <a:ext cx="8458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a:solidFill>
                  <a:srgbClr val="A50021"/>
                </a:solidFill>
              </a:rPr>
              <a:t>2. </a:t>
            </a:r>
            <a:r>
              <a:rPr lang="zh-CN" altLang="en-US">
                <a:solidFill>
                  <a:srgbClr val="A50021"/>
                </a:solidFill>
              </a:rPr>
              <a:t>建立二叉排序树的算法</a:t>
            </a:r>
          </a:p>
          <a:p>
            <a:pPr algn="just">
              <a:spcBef>
                <a:spcPct val="50000"/>
              </a:spcBef>
            </a:pPr>
            <a:r>
              <a:rPr lang="zh-CN" altLang="en-US"/>
              <a:t>        建立二叉排序树</a:t>
            </a:r>
            <a:r>
              <a:rPr lang="en-US" altLang="zh-CN"/>
              <a:t>, </a:t>
            </a:r>
            <a:r>
              <a:rPr lang="zh-CN" altLang="en-US"/>
              <a:t>实质上是不断地进行插入结点的操作。 设有一组数据</a:t>
            </a:r>
            <a:r>
              <a:rPr lang="en-US" altLang="zh-CN"/>
              <a:t>:</a:t>
            </a:r>
            <a:r>
              <a:rPr lang="zh-CN" altLang="en-US"/>
              <a:t>Ｋ</a:t>
            </a:r>
            <a:r>
              <a:rPr lang="en-US" altLang="zh-CN"/>
              <a:t>={k</a:t>
            </a:r>
            <a:r>
              <a:rPr lang="en-US" altLang="zh-CN" baseline="-25000"/>
              <a:t>1</a:t>
            </a:r>
            <a:r>
              <a:rPr lang="en-US" altLang="zh-CN"/>
              <a:t> k</a:t>
            </a:r>
            <a:r>
              <a:rPr lang="en-US" altLang="zh-CN" baseline="-25000"/>
              <a:t>2</a:t>
            </a:r>
            <a:r>
              <a:rPr lang="en-US" altLang="zh-CN"/>
              <a:t> , </a:t>
            </a:r>
            <a:r>
              <a:rPr lang="en-US" altLang="zh-CN">
                <a:latin typeface="Courier New" panose="02070309020205020404" pitchFamily="49" charset="0"/>
              </a:rPr>
              <a:t>…</a:t>
            </a:r>
            <a:r>
              <a:rPr lang="en-US" altLang="zh-CN"/>
              <a:t>, k</a:t>
            </a:r>
            <a:r>
              <a:rPr lang="en-US" altLang="zh-CN" baseline="-25000"/>
              <a:t>n</a:t>
            </a:r>
            <a:r>
              <a:rPr lang="en-US" altLang="zh-CN"/>
              <a:t> }, </a:t>
            </a:r>
            <a:r>
              <a:rPr lang="zh-CN" altLang="en-US"/>
              <a:t>将它们一一输入建成二叉排序树。 我们用二叉链表做为存储结构。 </a:t>
            </a:r>
          </a:p>
          <a:p>
            <a:pPr algn="just">
              <a:spcBef>
                <a:spcPct val="50000"/>
              </a:spcBef>
            </a:pPr>
            <a:r>
              <a:rPr lang="zh-CN" altLang="en-US"/>
              <a:t>结点结构如下</a:t>
            </a:r>
            <a:r>
              <a:rPr lang="en-US" altLang="zh-CN"/>
              <a:t>: </a:t>
            </a:r>
            <a:r>
              <a:rPr lang="en-US" altLang="zh-CN">
                <a:latin typeface="Courier New" panose="02070309020205020404" pitchFamily="49" charset="0"/>
              </a:rPr>
              <a:t> </a:t>
            </a:r>
            <a:endParaRPr lang="en-US" altLang="zh-CN"/>
          </a:p>
        </p:txBody>
      </p:sp>
      <p:sp>
        <p:nvSpPr>
          <p:cNvPr id="94213" name="Text Box 5"/>
          <p:cNvSpPr txBox="1">
            <a:spLocks noChangeArrowheads="1"/>
          </p:cNvSpPr>
          <p:nvPr/>
        </p:nvSpPr>
        <p:spPr bwMode="auto">
          <a:xfrm>
            <a:off x="1600200" y="3200400"/>
            <a:ext cx="63246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a:t>struct  nodb</a:t>
            </a:r>
          </a:p>
          <a:p>
            <a:pPr algn="just">
              <a:spcBef>
                <a:spcPct val="50000"/>
              </a:spcBef>
            </a:pPr>
            <a:r>
              <a:rPr lang="en-US" altLang="zh-CN"/>
              <a:t> {        int data; </a:t>
            </a:r>
          </a:p>
          <a:p>
            <a:pPr algn="just">
              <a:spcBef>
                <a:spcPct val="50000"/>
              </a:spcBef>
            </a:pPr>
            <a:r>
              <a:rPr lang="en-US" altLang="zh-CN"/>
              <a:t>           struct nodb *lch, rch; </a:t>
            </a:r>
          </a:p>
          <a:p>
            <a:pPr algn="just">
              <a:spcBef>
                <a:spcPct val="50000"/>
              </a:spcBef>
            </a:pPr>
            <a:r>
              <a:rPr lang="en-US" altLang="zh-CN"/>
              <a:t>  }</a:t>
            </a:r>
          </a:p>
        </p:txBody>
      </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DA0CE4F4-99B5-43B2-8214-2BEEADEFB609}" type="slidenum">
              <a:rPr lang="en-US" altLang="zh-CN"/>
              <a:pPr/>
              <a:t>37</a:t>
            </a:fld>
            <a:endParaRPr lang="en-US" altLang="zh-CN"/>
          </a:p>
        </p:txBody>
      </p:sp>
      <p:sp>
        <p:nvSpPr>
          <p:cNvPr id="95236" name="Text Box 4"/>
          <p:cNvSpPr txBox="1">
            <a:spLocks noChangeArrowheads="1"/>
          </p:cNvSpPr>
          <p:nvPr/>
        </p:nvSpPr>
        <p:spPr bwMode="auto">
          <a:xfrm>
            <a:off x="304800" y="762000"/>
            <a:ext cx="8610600" cy="32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pPr>
            <a:r>
              <a:rPr lang="zh-CN" altLang="en-US"/>
              <a:t>思路分析</a:t>
            </a:r>
            <a:r>
              <a:rPr lang="en-US" altLang="zh-CN"/>
              <a:t>: </a:t>
            </a:r>
          </a:p>
          <a:p>
            <a:pPr algn="just">
              <a:lnSpc>
                <a:spcPct val="120000"/>
              </a:lnSpc>
              <a:spcBef>
                <a:spcPct val="50000"/>
              </a:spcBef>
            </a:pPr>
            <a:r>
              <a:rPr lang="en-US" altLang="zh-CN"/>
              <a:t>(1) </a:t>
            </a:r>
            <a:r>
              <a:rPr lang="zh-CN" altLang="en-US"/>
              <a:t>让</a:t>
            </a:r>
            <a:r>
              <a:rPr lang="en-US" altLang="zh-CN"/>
              <a:t>k</a:t>
            </a:r>
            <a:r>
              <a:rPr lang="en-US" altLang="zh-CN" baseline="-25000"/>
              <a:t>1</a:t>
            </a:r>
            <a:r>
              <a:rPr lang="zh-CN" altLang="en-US"/>
              <a:t>做根</a:t>
            </a:r>
            <a:r>
              <a:rPr lang="en-US" altLang="zh-CN"/>
              <a:t>; </a:t>
            </a:r>
          </a:p>
          <a:p>
            <a:pPr algn="just">
              <a:lnSpc>
                <a:spcPct val="120000"/>
              </a:lnSpc>
              <a:spcBef>
                <a:spcPct val="50000"/>
              </a:spcBef>
            </a:pPr>
            <a:r>
              <a:rPr lang="en-US" altLang="zh-CN"/>
              <a:t>(2) </a:t>
            </a:r>
            <a:r>
              <a:rPr lang="zh-CN" altLang="en-US"/>
              <a:t>对于</a:t>
            </a:r>
            <a:r>
              <a:rPr lang="en-US" altLang="zh-CN"/>
              <a:t>k</a:t>
            </a:r>
            <a:r>
              <a:rPr lang="en-US" altLang="zh-CN" baseline="-25000"/>
              <a:t>2</a:t>
            </a:r>
            <a:r>
              <a:rPr lang="en-US" altLang="zh-CN"/>
              <a:t>, </a:t>
            </a:r>
            <a:r>
              <a:rPr lang="zh-CN" altLang="en-US"/>
              <a:t>若</a:t>
            </a:r>
            <a:r>
              <a:rPr lang="en-US" altLang="zh-CN"/>
              <a:t>k</a:t>
            </a:r>
            <a:r>
              <a:rPr lang="en-US" altLang="zh-CN" baseline="-25000"/>
              <a:t>2</a:t>
            </a:r>
            <a:r>
              <a:rPr lang="en-US" altLang="zh-CN"/>
              <a:t> &lt; k</a:t>
            </a:r>
            <a:r>
              <a:rPr lang="en-US" altLang="zh-CN" baseline="-25000"/>
              <a:t>1</a:t>
            </a:r>
            <a:r>
              <a:rPr lang="en-US" altLang="zh-CN"/>
              <a:t>, </a:t>
            </a:r>
            <a:r>
              <a:rPr lang="zh-CN" altLang="en-US"/>
              <a:t>令</a:t>
            </a:r>
            <a:r>
              <a:rPr lang="en-US" altLang="zh-CN"/>
              <a:t>k</a:t>
            </a:r>
            <a:r>
              <a:rPr lang="en-US" altLang="zh-CN" baseline="-25000"/>
              <a:t>2</a:t>
            </a:r>
            <a:r>
              <a:rPr lang="zh-CN" altLang="en-US"/>
              <a:t>做</a:t>
            </a:r>
            <a:r>
              <a:rPr lang="en-US" altLang="zh-CN"/>
              <a:t>k</a:t>
            </a:r>
            <a:r>
              <a:rPr lang="en-US" altLang="zh-CN" baseline="-25000"/>
              <a:t>1</a:t>
            </a:r>
            <a:r>
              <a:rPr lang="zh-CN" altLang="en-US"/>
              <a:t>的左孩子</a:t>
            </a:r>
            <a:r>
              <a:rPr lang="en-US" altLang="zh-CN"/>
              <a:t>; </a:t>
            </a:r>
            <a:r>
              <a:rPr lang="zh-CN" altLang="en-US"/>
              <a:t>否则令</a:t>
            </a:r>
            <a:r>
              <a:rPr lang="en-US" altLang="zh-CN"/>
              <a:t>k</a:t>
            </a:r>
            <a:r>
              <a:rPr lang="en-US" altLang="zh-CN" baseline="-25000"/>
              <a:t>2</a:t>
            </a:r>
            <a:r>
              <a:rPr lang="zh-CN" altLang="en-US"/>
              <a:t>做</a:t>
            </a:r>
            <a:r>
              <a:rPr lang="en-US" altLang="zh-CN"/>
              <a:t>k</a:t>
            </a:r>
            <a:r>
              <a:rPr lang="en-US" altLang="zh-CN" baseline="-25000"/>
              <a:t>1</a:t>
            </a:r>
            <a:r>
              <a:rPr lang="zh-CN" altLang="en-US"/>
              <a:t>的右孩子</a:t>
            </a:r>
            <a:r>
              <a:rPr lang="en-US" altLang="zh-CN"/>
              <a:t>;    (3) </a:t>
            </a:r>
            <a:r>
              <a:rPr lang="zh-CN" altLang="en-US"/>
              <a:t>对于</a:t>
            </a:r>
            <a:r>
              <a:rPr lang="en-US" altLang="zh-CN"/>
              <a:t>k</a:t>
            </a:r>
            <a:r>
              <a:rPr lang="en-US" altLang="zh-CN" baseline="-25000"/>
              <a:t>3</a:t>
            </a:r>
            <a:r>
              <a:rPr lang="en-US" altLang="zh-CN"/>
              <a:t>, </a:t>
            </a:r>
            <a:r>
              <a:rPr lang="zh-CN" altLang="en-US"/>
              <a:t>从根</a:t>
            </a:r>
            <a:r>
              <a:rPr lang="en-US" altLang="zh-CN"/>
              <a:t>k</a:t>
            </a:r>
            <a:r>
              <a:rPr lang="en-US" altLang="zh-CN" baseline="-25000"/>
              <a:t>1</a:t>
            </a:r>
            <a:r>
              <a:rPr lang="zh-CN" altLang="en-US"/>
              <a:t>开始比较。 若</a:t>
            </a:r>
            <a:r>
              <a:rPr lang="en-US" altLang="zh-CN"/>
              <a:t>k</a:t>
            </a:r>
            <a:r>
              <a:rPr lang="en-US" altLang="zh-CN" baseline="-25000"/>
              <a:t>3</a:t>
            </a:r>
            <a:r>
              <a:rPr lang="en-US" altLang="zh-CN"/>
              <a:t> &lt; k</a:t>
            </a:r>
            <a:r>
              <a:rPr lang="en-US" altLang="zh-CN" baseline="-25000"/>
              <a:t>1</a:t>
            </a:r>
            <a:r>
              <a:rPr lang="en-US" altLang="zh-CN"/>
              <a:t> </a:t>
            </a:r>
            <a:r>
              <a:rPr lang="zh-CN" altLang="en-US"/>
              <a:t>，到左子树中找； 否则到右子树中找；找到适当位置进行插入；</a:t>
            </a:r>
          </a:p>
          <a:p>
            <a:pPr algn="just">
              <a:lnSpc>
                <a:spcPct val="120000"/>
              </a:lnSpc>
              <a:spcBef>
                <a:spcPct val="50000"/>
              </a:spcBef>
            </a:pPr>
            <a:r>
              <a:rPr lang="en-US" altLang="zh-CN"/>
              <a:t>(4) </a:t>
            </a:r>
            <a:r>
              <a:rPr lang="zh-CN" altLang="en-US"/>
              <a:t>对于</a:t>
            </a:r>
            <a:r>
              <a:rPr lang="en-US" altLang="zh-CN"/>
              <a:t>k</a:t>
            </a:r>
            <a:r>
              <a:rPr lang="en-US" altLang="zh-CN" baseline="-25000"/>
              <a:t>4</a:t>
            </a:r>
            <a:r>
              <a:rPr lang="en-US" altLang="zh-CN"/>
              <a:t>, k</a:t>
            </a:r>
            <a:r>
              <a:rPr lang="en-US" altLang="zh-CN" baseline="-25000"/>
              <a:t>5</a:t>
            </a:r>
            <a:r>
              <a:rPr lang="en-US" altLang="zh-CN"/>
              <a:t>, </a:t>
            </a:r>
            <a:r>
              <a:rPr lang="en-US" altLang="zh-CN">
                <a:latin typeface="Courier New" panose="02070309020205020404" pitchFamily="49" charset="0"/>
              </a:rPr>
              <a:t>…</a:t>
            </a:r>
            <a:r>
              <a:rPr lang="en-US" altLang="zh-CN"/>
              <a:t>, k</a:t>
            </a:r>
            <a:r>
              <a:rPr lang="en-US" altLang="zh-CN" baseline="-25000"/>
              <a:t>n</a:t>
            </a:r>
            <a:r>
              <a:rPr lang="en-US" altLang="zh-CN"/>
              <a:t>, </a:t>
            </a:r>
            <a:r>
              <a:rPr lang="zh-CN" altLang="en-US"/>
              <a:t>重复第</a:t>
            </a:r>
            <a:r>
              <a:rPr lang="en-US" altLang="zh-CN"/>
              <a:t>(3)</a:t>
            </a:r>
            <a:r>
              <a:rPr lang="zh-CN" altLang="en-US"/>
              <a:t>步</a:t>
            </a:r>
            <a:r>
              <a:rPr lang="en-US" altLang="zh-CN"/>
              <a:t>, </a:t>
            </a:r>
            <a:r>
              <a:rPr lang="zh-CN" altLang="en-US"/>
              <a:t>直到</a:t>
            </a:r>
            <a:r>
              <a:rPr lang="en-US" altLang="zh-CN"/>
              <a:t>k</a:t>
            </a:r>
            <a:r>
              <a:rPr lang="en-US" altLang="zh-CN" baseline="-25000"/>
              <a:t>n</a:t>
            </a:r>
            <a:r>
              <a:rPr lang="zh-CN" altLang="en-US"/>
              <a:t>处理完为止。    </a:t>
            </a:r>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CF0BB6E-EEC6-421B-AB24-ADA646E1ED74}" type="slidenum">
              <a:rPr lang="en-US" altLang="zh-CN"/>
              <a:pPr/>
              <a:t>38</a:t>
            </a:fld>
            <a:endParaRPr lang="en-US" altLang="zh-CN"/>
          </a:p>
        </p:txBody>
      </p:sp>
      <p:sp>
        <p:nvSpPr>
          <p:cNvPr id="169986" name="Text Box 2"/>
          <p:cNvSpPr txBox="1">
            <a:spLocks noChangeArrowheads="1"/>
          </p:cNvSpPr>
          <p:nvPr/>
        </p:nvSpPr>
        <p:spPr bwMode="auto">
          <a:xfrm>
            <a:off x="381000" y="838200"/>
            <a:ext cx="83058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50000"/>
              </a:spcBef>
            </a:pPr>
            <a:r>
              <a:rPr lang="en-US" altLang="zh-CN"/>
              <a:t>        </a:t>
            </a:r>
            <a:r>
              <a:rPr lang="zh-CN" altLang="en-US"/>
              <a:t>假设给出一组数据</a:t>
            </a:r>
            <a:r>
              <a:rPr lang="en-US" altLang="zh-CN"/>
              <a:t>{10, 3, 18, 6, 20, 2}, </a:t>
            </a:r>
            <a:r>
              <a:rPr lang="zh-CN" altLang="en-US"/>
              <a:t>生成二叉排序树的过程如图所示。</a:t>
            </a:r>
          </a:p>
          <a:p>
            <a:pPr algn="just">
              <a:lnSpc>
                <a:spcPct val="110000"/>
              </a:lnSpc>
              <a:spcBef>
                <a:spcPct val="50000"/>
              </a:spcBef>
            </a:pPr>
            <a:endParaRPr lang="zh-CN" altLang="en-US"/>
          </a:p>
          <a:p>
            <a:pPr algn="just">
              <a:lnSpc>
                <a:spcPct val="110000"/>
              </a:lnSpc>
              <a:spcBef>
                <a:spcPct val="50000"/>
              </a:spcBef>
            </a:pPr>
            <a:endParaRPr lang="zh-CN" altLang="en-US"/>
          </a:p>
          <a:p>
            <a:pPr algn="just">
              <a:lnSpc>
                <a:spcPct val="110000"/>
              </a:lnSpc>
              <a:spcBef>
                <a:spcPct val="50000"/>
              </a:spcBef>
            </a:pPr>
            <a:endParaRPr lang="zh-CN" altLang="en-US"/>
          </a:p>
          <a:p>
            <a:pPr algn="just">
              <a:lnSpc>
                <a:spcPct val="110000"/>
              </a:lnSpc>
              <a:spcBef>
                <a:spcPct val="50000"/>
              </a:spcBef>
            </a:pPr>
            <a:endParaRPr lang="zh-CN" altLang="en-US"/>
          </a:p>
          <a:p>
            <a:pPr algn="just">
              <a:lnSpc>
                <a:spcPct val="110000"/>
              </a:lnSpc>
              <a:spcBef>
                <a:spcPct val="50000"/>
              </a:spcBef>
            </a:pPr>
            <a:r>
              <a:rPr lang="zh-CN" altLang="en-US"/>
              <a:t>        由此可见</a:t>
            </a:r>
            <a:r>
              <a:rPr lang="en-US" altLang="zh-CN"/>
              <a:t>, </a:t>
            </a:r>
            <a:r>
              <a:rPr lang="zh-CN" altLang="en-US"/>
              <a:t>在二叉排序树上插入结点不需要遍历树</a:t>
            </a:r>
            <a:r>
              <a:rPr lang="en-US" altLang="zh-CN"/>
              <a:t>, </a:t>
            </a:r>
            <a:r>
              <a:rPr lang="zh-CN" altLang="en-US"/>
              <a:t>仅需从根结点出发</a:t>
            </a:r>
            <a:r>
              <a:rPr lang="en-US" altLang="zh-CN"/>
              <a:t>, </a:t>
            </a:r>
            <a:r>
              <a:rPr lang="zh-CN" altLang="en-US"/>
              <a:t>走一条根到某个有空子树的结点的路径</a:t>
            </a:r>
            <a:r>
              <a:rPr lang="en-US" altLang="zh-CN"/>
              <a:t>, </a:t>
            </a:r>
            <a:r>
              <a:rPr lang="zh-CN" altLang="en-US"/>
              <a:t>使该结点的空指针指向被插入结点</a:t>
            </a:r>
            <a:r>
              <a:rPr lang="en-US" altLang="zh-CN"/>
              <a:t>, </a:t>
            </a:r>
            <a:r>
              <a:rPr lang="zh-CN" altLang="en-US"/>
              <a:t>使被插入结点成为新的叶子结点。</a:t>
            </a:r>
          </a:p>
        </p:txBody>
      </p:sp>
      <p:graphicFrame>
        <p:nvGraphicFramePr>
          <p:cNvPr id="169987" name="Object 3"/>
          <p:cNvGraphicFramePr>
            <a:graphicFrameLocks noChangeAspect="1"/>
          </p:cNvGraphicFramePr>
          <p:nvPr/>
        </p:nvGraphicFramePr>
        <p:xfrm>
          <a:off x="201613" y="1876425"/>
          <a:ext cx="8763000" cy="2009775"/>
        </p:xfrm>
        <a:graphic>
          <a:graphicData uri="http://schemas.openxmlformats.org/presentationml/2006/ole">
            <mc:AlternateContent xmlns:mc="http://schemas.openxmlformats.org/markup-compatibility/2006">
              <mc:Choice xmlns:v="urn:schemas-microsoft-com:vml" Requires="v">
                <p:oleObj spid="_x0000_s170005" name="Image" r:id="rId3" imgW="5277439" imgH="2103391" progId="Photoshop.Image.5">
                  <p:embed/>
                </p:oleObj>
              </mc:Choice>
              <mc:Fallback>
                <p:oleObj name="Image" r:id="rId3" imgW="5277439" imgH="2103391" progId="Photoshop.Image.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t="25311" b="17162"/>
                      <a:stretch>
                        <a:fillRect/>
                      </a:stretch>
                    </p:blipFill>
                    <p:spPr bwMode="auto">
                      <a:xfrm>
                        <a:off x="201613" y="1876425"/>
                        <a:ext cx="87630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8EDFBC84-1B10-4F12-91EE-D60DDBCE31D4}" type="slidenum">
              <a:rPr lang="en-US" altLang="zh-CN"/>
              <a:pPr/>
              <a:t>39</a:t>
            </a:fld>
            <a:endParaRPr lang="en-US" altLang="zh-CN"/>
          </a:p>
        </p:txBody>
      </p:sp>
      <p:sp>
        <p:nvSpPr>
          <p:cNvPr id="96260" name="Text Box 4"/>
          <p:cNvSpPr txBox="1">
            <a:spLocks noChangeArrowheads="1"/>
          </p:cNvSpPr>
          <p:nvPr/>
        </p:nvSpPr>
        <p:spPr bwMode="auto">
          <a:xfrm>
            <a:off x="381000" y="715963"/>
            <a:ext cx="7848600" cy="553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50000"/>
              </a:spcBef>
            </a:pPr>
            <a:r>
              <a:rPr lang="zh-CN" altLang="en-US">
                <a:solidFill>
                  <a:schemeClr val="accent2"/>
                </a:solidFill>
              </a:rPr>
              <a:t>建立二叉排序树的主体算法</a:t>
            </a:r>
            <a:r>
              <a:rPr lang="en-US" altLang="zh-CN">
                <a:solidFill>
                  <a:schemeClr val="accent2"/>
                </a:solidFill>
                <a:sym typeface="Wingdings" panose="05000000000000000000" pitchFamily="2" charset="2"/>
              </a:rPr>
              <a:t>(</a:t>
            </a:r>
            <a:r>
              <a:rPr lang="zh-CN" altLang="en-US" i="1" u="sng">
                <a:solidFill>
                  <a:schemeClr val="accent2"/>
                </a:solidFill>
              </a:rPr>
              <a:t>输入一个元素</a:t>
            </a:r>
            <a:r>
              <a:rPr lang="en-US" altLang="zh-CN" i="1" u="sng">
                <a:solidFill>
                  <a:schemeClr val="accent2"/>
                </a:solidFill>
              </a:rPr>
              <a:t>, </a:t>
            </a:r>
            <a:r>
              <a:rPr lang="zh-CN" altLang="en-US" i="1" u="sng">
                <a:solidFill>
                  <a:schemeClr val="accent2"/>
                </a:solidFill>
              </a:rPr>
              <a:t>插入一次</a:t>
            </a:r>
            <a:r>
              <a:rPr lang="zh-CN" altLang="en-US">
                <a:solidFill>
                  <a:schemeClr val="accent2"/>
                </a:solidFill>
              </a:rPr>
              <a:t> </a:t>
            </a:r>
            <a:r>
              <a:rPr lang="en-US" altLang="zh-CN">
                <a:solidFill>
                  <a:schemeClr val="accent2"/>
                </a:solidFill>
                <a:sym typeface="Wingdings" panose="05000000000000000000" pitchFamily="2" charset="2"/>
              </a:rPr>
              <a:t>)</a:t>
            </a:r>
            <a:endParaRPr lang="en-US" altLang="zh-CN">
              <a:solidFill>
                <a:schemeClr val="accent2"/>
              </a:solidFill>
            </a:endParaRPr>
          </a:p>
          <a:p>
            <a:pPr algn="just">
              <a:lnSpc>
                <a:spcPct val="90000"/>
              </a:lnSpc>
              <a:spcBef>
                <a:spcPct val="50000"/>
              </a:spcBef>
            </a:pPr>
            <a:r>
              <a:rPr lang="en-US" altLang="zh-CN"/>
              <a:t>struct nodb* creat( )</a:t>
            </a:r>
          </a:p>
          <a:p>
            <a:pPr algn="just">
              <a:lnSpc>
                <a:spcPct val="90000"/>
              </a:lnSpc>
              <a:spcBef>
                <a:spcPct val="50000"/>
              </a:spcBef>
            </a:pPr>
            <a:r>
              <a:rPr lang="en-US" altLang="zh-CN"/>
              <a:t> {      printf("n</a:t>
            </a:r>
            <a:r>
              <a:rPr lang="zh-CN" altLang="en-US"/>
              <a:t>＝</a:t>
            </a:r>
            <a:r>
              <a:rPr lang="en-US" altLang="zh-CN"/>
              <a:t>?");  scanf("</a:t>
            </a:r>
            <a:r>
              <a:rPr lang="zh-CN" altLang="en-US"/>
              <a:t>％</a:t>
            </a:r>
            <a:r>
              <a:rPr lang="en-US" altLang="zh-CN"/>
              <a:t>d", </a:t>
            </a:r>
            <a:r>
              <a:rPr lang="zh-CN" altLang="en-US"/>
              <a:t>＆</a:t>
            </a:r>
            <a:r>
              <a:rPr lang="en-US" altLang="zh-CN"/>
              <a:t>n ); t==NULL; </a:t>
            </a:r>
          </a:p>
          <a:p>
            <a:pPr algn="just">
              <a:lnSpc>
                <a:spcPct val="90000"/>
              </a:lnSpc>
              <a:spcBef>
                <a:spcPct val="50000"/>
              </a:spcBef>
            </a:pPr>
            <a:r>
              <a:rPr lang="en-US" altLang="zh-CN"/>
              <a:t>         for(i=1;  i&lt;=n;   i++)</a:t>
            </a:r>
          </a:p>
          <a:p>
            <a:pPr algn="just">
              <a:lnSpc>
                <a:spcPct val="90000"/>
              </a:lnSpc>
              <a:spcBef>
                <a:spcPct val="50000"/>
              </a:spcBef>
            </a:pPr>
            <a:r>
              <a:rPr lang="en-US" altLang="zh-CN"/>
              <a:t>         {      printf("k</a:t>
            </a:r>
            <a:r>
              <a:rPr lang="zh-CN" altLang="en-US"/>
              <a:t>％</a:t>
            </a:r>
            <a:r>
              <a:rPr lang="en-US" altLang="zh-CN"/>
              <a:t>d=</a:t>
            </a:r>
            <a:r>
              <a:rPr lang="zh-CN" altLang="en-US"/>
              <a:t>？</a:t>
            </a:r>
            <a:r>
              <a:rPr lang="en-US" altLang="zh-CN"/>
              <a:t>″, i);  scanf("</a:t>
            </a:r>
            <a:r>
              <a:rPr lang="zh-CN" altLang="en-US"/>
              <a:t>％</a:t>
            </a:r>
            <a:r>
              <a:rPr lang="en-US" altLang="zh-CN"/>
              <a:t>d", &amp;k); </a:t>
            </a:r>
          </a:p>
          <a:p>
            <a:pPr algn="just">
              <a:lnSpc>
                <a:spcPct val="90000"/>
              </a:lnSpc>
              <a:spcBef>
                <a:spcPct val="50000"/>
              </a:spcBef>
            </a:pPr>
            <a:r>
              <a:rPr lang="en-US" altLang="zh-CN"/>
              <a:t>                 s=(struct node*)malloc(sizeof(struct node)); </a:t>
            </a:r>
          </a:p>
          <a:p>
            <a:pPr algn="just">
              <a:lnSpc>
                <a:spcPct val="90000"/>
              </a:lnSpc>
              <a:spcBef>
                <a:spcPct val="50000"/>
              </a:spcBef>
            </a:pPr>
            <a:r>
              <a:rPr lang="en-US" altLang="zh-CN"/>
              <a:t>                 s-&gt;data</a:t>
            </a:r>
            <a:r>
              <a:rPr lang="zh-CN" altLang="en-US"/>
              <a:t>＝</a:t>
            </a:r>
            <a:r>
              <a:rPr lang="en-US" altLang="zh-CN"/>
              <a:t>k;  s-&gt;lch</a:t>
            </a:r>
            <a:r>
              <a:rPr lang="zh-CN" altLang="en-US"/>
              <a:t>＝</a:t>
            </a:r>
            <a:r>
              <a:rPr lang="en-US" altLang="zh-CN"/>
              <a:t>NULL;  s-&gt;rch</a:t>
            </a:r>
            <a:r>
              <a:rPr lang="zh-CN" altLang="en-US"/>
              <a:t>＝</a:t>
            </a:r>
            <a:r>
              <a:rPr lang="en-US" altLang="zh-CN"/>
              <a:t>NULL; </a:t>
            </a:r>
          </a:p>
          <a:p>
            <a:pPr algn="just">
              <a:lnSpc>
                <a:spcPct val="90000"/>
              </a:lnSpc>
              <a:spcBef>
                <a:spcPct val="50000"/>
              </a:spcBef>
            </a:pPr>
            <a:r>
              <a:rPr lang="en-US" altLang="zh-CN"/>
              <a:t>                 </a:t>
            </a:r>
            <a:r>
              <a:rPr lang="en-US" altLang="zh-CN">
                <a:solidFill>
                  <a:srgbClr val="A50021"/>
                </a:solidFill>
              </a:rPr>
              <a:t>insert1(t, s);</a:t>
            </a:r>
            <a:r>
              <a:rPr lang="en-US" altLang="zh-CN"/>
              <a:t>  /* </a:t>
            </a:r>
            <a:r>
              <a:rPr lang="zh-CN" altLang="en-US"/>
              <a:t>或调用</a:t>
            </a:r>
            <a:r>
              <a:rPr lang="en-US" altLang="zh-CN"/>
              <a:t>insert2(t, s) */</a:t>
            </a:r>
          </a:p>
          <a:p>
            <a:pPr algn="just">
              <a:lnSpc>
                <a:spcPct val="90000"/>
              </a:lnSpc>
              <a:spcBef>
                <a:spcPct val="50000"/>
              </a:spcBef>
            </a:pPr>
            <a:r>
              <a:rPr lang="en-US" altLang="zh-CN"/>
              <a:t>         }</a:t>
            </a:r>
          </a:p>
          <a:p>
            <a:pPr algn="just">
              <a:lnSpc>
                <a:spcPct val="90000"/>
              </a:lnSpc>
              <a:spcBef>
                <a:spcPct val="50000"/>
              </a:spcBef>
            </a:pPr>
            <a:r>
              <a:rPr lang="en-US" altLang="zh-CN"/>
              <a:t>         return(t); </a:t>
            </a:r>
          </a:p>
          <a:p>
            <a:pPr algn="just">
              <a:lnSpc>
                <a:spcPct val="90000"/>
              </a:lnSpc>
              <a:spcBef>
                <a:spcPct val="50000"/>
              </a:spcBef>
            </a:pPr>
            <a:r>
              <a:rPr lang="en-US" altLang="zh-CN"/>
              <a:t> } </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6F01772-45E4-406B-B3E7-7290E51E061A}" type="slidenum">
              <a:rPr lang="en-US" altLang="zh-CN"/>
              <a:pPr/>
              <a:t>4</a:t>
            </a:fld>
            <a:endParaRPr lang="en-US" altLang="zh-CN"/>
          </a:p>
        </p:txBody>
      </p:sp>
      <p:sp>
        <p:nvSpPr>
          <p:cNvPr id="3074" name="Rectangle 2"/>
          <p:cNvSpPr>
            <a:spLocks noGrp="1" noChangeArrowheads="1"/>
          </p:cNvSpPr>
          <p:nvPr>
            <p:ph type="title"/>
          </p:nvPr>
        </p:nvSpPr>
        <p:spPr>
          <a:xfrm>
            <a:off x="533400" y="619125"/>
            <a:ext cx="8001000" cy="325438"/>
          </a:xfrm>
        </p:spPr>
        <p:txBody>
          <a:bodyPr/>
          <a:lstStyle/>
          <a:p>
            <a:r>
              <a:rPr lang="en-US" altLang="zh-CN" dirty="0" smtClean="0">
                <a:solidFill>
                  <a:srgbClr val="FF6600"/>
                </a:solidFill>
              </a:rPr>
              <a:t>1 </a:t>
            </a:r>
            <a:r>
              <a:rPr lang="zh-CN" altLang="en-US" dirty="0">
                <a:solidFill>
                  <a:srgbClr val="FF6600"/>
                </a:solidFill>
              </a:rPr>
              <a:t>树的基本概念和术语</a:t>
            </a:r>
          </a:p>
        </p:txBody>
      </p:sp>
      <p:sp>
        <p:nvSpPr>
          <p:cNvPr id="3076" name="Text Box 4"/>
          <p:cNvSpPr txBox="1">
            <a:spLocks noChangeArrowheads="1"/>
          </p:cNvSpPr>
          <p:nvPr/>
        </p:nvSpPr>
        <p:spPr bwMode="auto">
          <a:xfrm>
            <a:off x="250825" y="1484313"/>
            <a:ext cx="8305800"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50000"/>
              </a:spcBef>
            </a:pPr>
            <a:r>
              <a:rPr lang="en-US" altLang="zh-CN" sz="2800" dirty="0" smtClean="0">
                <a:solidFill>
                  <a:schemeClr val="accent2"/>
                </a:solidFill>
              </a:rPr>
              <a:t>1.1 </a:t>
            </a:r>
            <a:r>
              <a:rPr lang="zh-CN" altLang="en-US" sz="2800" dirty="0">
                <a:solidFill>
                  <a:schemeClr val="accent2"/>
                </a:solidFill>
              </a:rPr>
              <a:t>树的定义</a:t>
            </a:r>
            <a:r>
              <a:rPr lang="zh-CN" altLang="en-US" sz="2800" dirty="0"/>
              <a:t></a:t>
            </a:r>
          </a:p>
          <a:p>
            <a:pPr algn="just">
              <a:lnSpc>
                <a:spcPct val="125000"/>
              </a:lnSpc>
              <a:spcBef>
                <a:spcPct val="50000"/>
              </a:spcBef>
            </a:pPr>
            <a:r>
              <a:rPr lang="zh-CN" altLang="en-US" sz="2800" dirty="0"/>
              <a:t>　</a:t>
            </a:r>
            <a:r>
              <a:rPr lang="zh-CN" altLang="en-US" sz="2800" dirty="0">
                <a:solidFill>
                  <a:srgbClr val="FF0000"/>
                </a:solidFill>
              </a:rPr>
              <a:t>树</a:t>
            </a:r>
            <a:r>
              <a:rPr lang="en-US" altLang="zh-CN" sz="2800" dirty="0"/>
              <a:t>(tree)</a:t>
            </a:r>
            <a:r>
              <a:rPr lang="zh-CN" altLang="en-US" sz="2800" dirty="0"/>
              <a:t>是由一个或多个</a:t>
            </a:r>
            <a:r>
              <a:rPr lang="zh-CN" altLang="en-US" sz="2800" dirty="0">
                <a:solidFill>
                  <a:schemeClr val="accent2"/>
                </a:solidFill>
              </a:rPr>
              <a:t>结点</a:t>
            </a:r>
            <a:r>
              <a:rPr lang="zh-CN" altLang="en-US" sz="2800" dirty="0"/>
              <a:t>组成的有限集合</a:t>
            </a:r>
            <a:r>
              <a:rPr lang="en-US" altLang="zh-CN" sz="2800" dirty="0"/>
              <a:t>T</a:t>
            </a:r>
            <a:r>
              <a:rPr lang="zh-CN" altLang="en-US" sz="2800" dirty="0"/>
              <a:t>。</a:t>
            </a:r>
          </a:p>
          <a:p>
            <a:pPr algn="just">
              <a:lnSpc>
                <a:spcPct val="125000"/>
              </a:lnSpc>
              <a:spcBef>
                <a:spcPct val="50000"/>
              </a:spcBef>
            </a:pPr>
            <a:r>
              <a:rPr lang="zh-CN" altLang="en-US" sz="2800" dirty="0"/>
              <a:t>    </a:t>
            </a:r>
            <a:r>
              <a:rPr lang="en-US" altLang="zh-CN" sz="2800" dirty="0"/>
              <a:t>1. </a:t>
            </a:r>
            <a:r>
              <a:rPr lang="zh-CN" altLang="en-US" sz="2800" dirty="0"/>
              <a:t>有一个特定的结点称为该树的根</a:t>
            </a:r>
            <a:r>
              <a:rPr lang="en-US" altLang="zh-CN" sz="2800" dirty="0"/>
              <a:t>(root)</a:t>
            </a:r>
            <a:r>
              <a:rPr lang="zh-CN" altLang="en-US" sz="2800" dirty="0"/>
              <a:t>结点</a:t>
            </a:r>
            <a:r>
              <a:rPr lang="en-US" altLang="zh-CN" sz="2800" dirty="0"/>
              <a:t>;</a:t>
            </a:r>
          </a:p>
          <a:p>
            <a:pPr algn="just">
              <a:lnSpc>
                <a:spcPct val="125000"/>
              </a:lnSpc>
              <a:spcBef>
                <a:spcPct val="50000"/>
              </a:spcBef>
            </a:pPr>
            <a:r>
              <a:rPr lang="en-US" altLang="zh-CN" sz="2800" dirty="0"/>
              <a:t>    2. </a:t>
            </a:r>
            <a:r>
              <a:rPr lang="zh-CN" altLang="en-US" sz="2800" dirty="0"/>
              <a:t>除根结点之外的其余结点可分为</a:t>
            </a:r>
            <a:r>
              <a:rPr lang="en-US" altLang="zh-CN" sz="2800" dirty="0"/>
              <a:t>m</a:t>
            </a:r>
            <a:r>
              <a:rPr lang="zh-CN" altLang="en-US" sz="2800" dirty="0"/>
              <a:t>（</a:t>
            </a:r>
            <a:r>
              <a:rPr lang="en-US" altLang="zh-CN" sz="2800" dirty="0"/>
              <a:t>m≥0</a:t>
            </a:r>
            <a:r>
              <a:rPr lang="zh-CN" altLang="en-US" sz="2800" dirty="0"/>
              <a:t>）个互不相交的有限集合</a:t>
            </a:r>
            <a:r>
              <a:rPr lang="en-US" altLang="zh-CN" sz="2800" dirty="0"/>
              <a:t>T</a:t>
            </a:r>
            <a:r>
              <a:rPr lang="en-US" altLang="zh-CN" sz="2800" baseline="-25000" dirty="0"/>
              <a:t>1</a:t>
            </a:r>
            <a:r>
              <a:rPr lang="en-US" altLang="zh-CN" sz="2800" dirty="0"/>
              <a:t>, T</a:t>
            </a:r>
            <a:r>
              <a:rPr lang="en-US" altLang="zh-CN" sz="2800" baseline="-25000" dirty="0"/>
              <a:t>2</a:t>
            </a:r>
            <a:r>
              <a:rPr lang="en-US" altLang="zh-CN" sz="2800" dirty="0"/>
              <a:t>, </a:t>
            </a:r>
            <a:r>
              <a:rPr lang="en-US" altLang="zh-CN" sz="2800" dirty="0">
                <a:latin typeface="Courier New" panose="02070309020205020404" pitchFamily="49" charset="0"/>
              </a:rPr>
              <a:t>…</a:t>
            </a:r>
            <a:r>
              <a:rPr lang="en-US" altLang="zh-CN" sz="2800" dirty="0"/>
              <a:t>, T</a:t>
            </a:r>
            <a:r>
              <a:rPr lang="en-US" altLang="zh-CN" sz="2800" baseline="-25000" dirty="0"/>
              <a:t>m</a:t>
            </a:r>
            <a:r>
              <a:rPr lang="en-US" altLang="zh-CN" sz="2800" dirty="0"/>
              <a:t>, </a:t>
            </a:r>
            <a:r>
              <a:rPr lang="zh-CN" altLang="en-US" sz="2800" dirty="0"/>
              <a:t>且其中每一个集合本身又是一棵树</a:t>
            </a:r>
            <a:r>
              <a:rPr lang="en-US" altLang="zh-CN" sz="2800" dirty="0"/>
              <a:t>, </a:t>
            </a:r>
            <a:r>
              <a:rPr lang="zh-CN" altLang="en-US" sz="2800" dirty="0"/>
              <a:t>称之为根的子树</a:t>
            </a:r>
            <a:r>
              <a:rPr lang="en-US" altLang="zh-CN" sz="2800" dirty="0"/>
              <a:t>(subtree)</a:t>
            </a:r>
            <a:r>
              <a:rPr lang="zh-CN" altLang="en-US" sz="2800" dirty="0"/>
              <a: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6">
                                            <p:txEl>
                                              <p:pRg st="2" end="2"/>
                                            </p:txEl>
                                          </p:spTgt>
                                        </p:tgtEl>
                                        <p:attrNameLst>
                                          <p:attrName>style.visibility</p:attrName>
                                        </p:attrNameLst>
                                      </p:cBhvr>
                                      <p:to>
                                        <p:strVal val="visible"/>
                                      </p:to>
                                    </p:set>
                                    <p:anim calcmode="lin" valueType="num">
                                      <p:cBhvr additive="base">
                                        <p:cTn id="19" dur="500" fill="hold"/>
                                        <p:tgtEl>
                                          <p:spTgt spid="307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6">
                                            <p:txEl>
                                              <p:pRg st="3" end="3"/>
                                            </p:txEl>
                                          </p:spTgt>
                                        </p:tgtEl>
                                        <p:attrNameLst>
                                          <p:attrName>style.visibility</p:attrName>
                                        </p:attrNameLst>
                                      </p:cBhvr>
                                      <p:to>
                                        <p:strVal val="visible"/>
                                      </p:to>
                                    </p:set>
                                    <p:anim calcmode="lin" valueType="num">
                                      <p:cBhvr additive="base">
                                        <p:cTn id="25" dur="500" fill="hold"/>
                                        <p:tgtEl>
                                          <p:spTgt spid="307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02C9DC27-4CDA-4BDB-92DD-4C61EE1E8666}" type="slidenum">
              <a:rPr lang="en-US" altLang="zh-CN"/>
              <a:pPr/>
              <a:t>40</a:t>
            </a:fld>
            <a:endParaRPr lang="en-US" altLang="zh-CN"/>
          </a:p>
        </p:txBody>
      </p:sp>
      <p:sp>
        <p:nvSpPr>
          <p:cNvPr id="101380" name="Text Box 4"/>
          <p:cNvSpPr txBox="1">
            <a:spLocks noChangeArrowheads="1"/>
          </p:cNvSpPr>
          <p:nvPr/>
        </p:nvSpPr>
        <p:spPr bwMode="auto">
          <a:xfrm>
            <a:off x="381000" y="838200"/>
            <a:ext cx="8229600"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pPr>
            <a:r>
              <a:rPr lang="zh-CN" altLang="en-US">
                <a:solidFill>
                  <a:schemeClr val="accent2"/>
                </a:solidFill>
              </a:rPr>
              <a:t>在二叉排序树</a:t>
            </a:r>
            <a:r>
              <a:rPr lang="en-US" altLang="zh-CN">
                <a:solidFill>
                  <a:schemeClr val="accent2"/>
                </a:solidFill>
              </a:rPr>
              <a:t>t</a:t>
            </a:r>
            <a:r>
              <a:rPr lang="zh-CN" altLang="en-US">
                <a:solidFill>
                  <a:schemeClr val="accent2"/>
                </a:solidFill>
              </a:rPr>
              <a:t>中</a:t>
            </a:r>
            <a:r>
              <a:rPr lang="en-US" altLang="zh-CN">
                <a:solidFill>
                  <a:schemeClr val="accent2"/>
                </a:solidFill>
              </a:rPr>
              <a:t>, </a:t>
            </a:r>
            <a:r>
              <a:rPr lang="zh-CN" altLang="en-US">
                <a:solidFill>
                  <a:schemeClr val="accent2"/>
                </a:solidFill>
              </a:rPr>
              <a:t>插入一个结点</a:t>
            </a:r>
            <a:r>
              <a:rPr lang="en-US" altLang="zh-CN">
                <a:solidFill>
                  <a:schemeClr val="accent2"/>
                </a:solidFill>
              </a:rPr>
              <a:t>s</a:t>
            </a:r>
            <a:r>
              <a:rPr lang="zh-CN" altLang="en-US">
                <a:solidFill>
                  <a:schemeClr val="accent2"/>
                </a:solidFill>
              </a:rPr>
              <a:t>的递归算法</a:t>
            </a:r>
            <a:r>
              <a:rPr lang="en-US" altLang="zh-CN">
                <a:solidFill>
                  <a:schemeClr val="accent2"/>
                </a:solidFill>
              </a:rPr>
              <a:t>:</a:t>
            </a:r>
            <a:r>
              <a:rPr lang="en-US" altLang="zh-CN"/>
              <a:t>      </a:t>
            </a:r>
          </a:p>
          <a:p>
            <a:pPr algn="just">
              <a:lnSpc>
                <a:spcPct val="120000"/>
              </a:lnSpc>
              <a:spcBef>
                <a:spcPct val="50000"/>
              </a:spcBef>
            </a:pPr>
            <a:r>
              <a:rPr lang="en-US" altLang="zh-CN"/>
              <a:t>void  insertl(struct nodb *t,  struct nodb *s)</a:t>
            </a:r>
          </a:p>
          <a:p>
            <a:pPr algn="just">
              <a:lnSpc>
                <a:spcPct val="120000"/>
              </a:lnSpc>
              <a:spcBef>
                <a:spcPct val="50000"/>
              </a:spcBef>
            </a:pPr>
            <a:r>
              <a:rPr lang="en-US" altLang="zh-CN"/>
              <a:t>{          </a:t>
            </a:r>
          </a:p>
          <a:p>
            <a:pPr algn="just">
              <a:lnSpc>
                <a:spcPct val="120000"/>
              </a:lnSpc>
              <a:spcBef>
                <a:spcPct val="50000"/>
              </a:spcBef>
            </a:pPr>
            <a:r>
              <a:rPr lang="en-US" altLang="zh-CN"/>
              <a:t>           if(t==NULL) t=s; </a:t>
            </a:r>
          </a:p>
          <a:p>
            <a:pPr algn="just">
              <a:lnSpc>
                <a:spcPct val="120000"/>
              </a:lnSpc>
              <a:spcBef>
                <a:spcPct val="50000"/>
              </a:spcBef>
            </a:pPr>
            <a:r>
              <a:rPr lang="en-US" altLang="zh-CN"/>
              <a:t>           else if(s-&gt;data </a:t>
            </a:r>
            <a:r>
              <a:rPr lang="zh-CN" altLang="en-US"/>
              <a:t>＜ </a:t>
            </a:r>
            <a:r>
              <a:rPr lang="en-US" altLang="zh-CN"/>
              <a:t>t-&gt;data)</a:t>
            </a:r>
            <a:r>
              <a:rPr lang="zh-CN" altLang="en-US"/>
              <a:t>　</a:t>
            </a:r>
            <a:r>
              <a:rPr lang="en-US" altLang="zh-CN"/>
              <a:t>insert1(t-&gt;lch, s ); </a:t>
            </a:r>
          </a:p>
          <a:p>
            <a:pPr algn="just">
              <a:lnSpc>
                <a:spcPct val="120000"/>
              </a:lnSpc>
              <a:spcBef>
                <a:spcPct val="50000"/>
              </a:spcBef>
            </a:pPr>
            <a:r>
              <a:rPr lang="en-US" altLang="zh-CN"/>
              <a:t>               /* </a:t>
            </a:r>
            <a:r>
              <a:rPr lang="zh-CN" altLang="en-US"/>
              <a:t>将</a:t>
            </a:r>
            <a:r>
              <a:rPr lang="en-US" altLang="zh-CN"/>
              <a:t>s</a:t>
            </a:r>
            <a:r>
              <a:rPr lang="zh-CN" altLang="en-US"/>
              <a:t>插入</a:t>
            </a:r>
            <a:r>
              <a:rPr lang="en-US" altLang="zh-CN"/>
              <a:t>t</a:t>
            </a:r>
            <a:r>
              <a:rPr lang="zh-CN" altLang="en-US"/>
              <a:t>的左子树 *</a:t>
            </a:r>
            <a:r>
              <a:rPr lang="en-US" altLang="zh-CN"/>
              <a:t>/</a:t>
            </a:r>
          </a:p>
          <a:p>
            <a:pPr algn="just">
              <a:lnSpc>
                <a:spcPct val="120000"/>
              </a:lnSpc>
              <a:spcBef>
                <a:spcPct val="50000"/>
              </a:spcBef>
            </a:pPr>
            <a:r>
              <a:rPr lang="en-US" altLang="zh-CN"/>
              <a:t>            else insert1(t-&gt;rch, s);  /*</a:t>
            </a:r>
            <a:r>
              <a:rPr lang="zh-CN" altLang="en-US"/>
              <a:t>将</a:t>
            </a:r>
            <a:r>
              <a:rPr lang="en-US" altLang="zh-CN"/>
              <a:t>s</a:t>
            </a:r>
            <a:r>
              <a:rPr lang="zh-CN" altLang="en-US"/>
              <a:t>插入</a:t>
            </a:r>
            <a:r>
              <a:rPr lang="en-US" altLang="zh-CN"/>
              <a:t>t</a:t>
            </a:r>
            <a:r>
              <a:rPr lang="zh-CN" altLang="en-US"/>
              <a:t>的右子树 *</a:t>
            </a:r>
            <a:r>
              <a:rPr lang="en-US" altLang="zh-CN"/>
              <a:t>/</a:t>
            </a:r>
          </a:p>
          <a:p>
            <a:pPr algn="just">
              <a:lnSpc>
                <a:spcPct val="120000"/>
              </a:lnSpc>
              <a:spcBef>
                <a:spcPct val="50000"/>
              </a:spcBef>
            </a:pPr>
            <a:r>
              <a:rPr lang="en-US" altLang="zh-CN"/>
              <a:t>}</a:t>
            </a:r>
          </a:p>
          <a:p>
            <a:pPr>
              <a:lnSpc>
                <a:spcPct val="120000"/>
              </a:lnSpc>
              <a:spcBef>
                <a:spcPct val="50000"/>
              </a:spcBef>
            </a:pPr>
            <a:r>
              <a:rPr lang="en-US" altLang="zh-CN"/>
              <a:t>         </a:t>
            </a:r>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a:xfrm>
            <a:off x="6804248" y="6199047"/>
            <a:ext cx="1905000" cy="457200"/>
          </a:xfrm>
        </p:spPr>
        <p:txBody>
          <a:bodyPr/>
          <a:lstStyle/>
          <a:p>
            <a:fld id="{C162991D-FD49-4438-AAF5-A75B9795C159}" type="slidenum">
              <a:rPr lang="en-US" altLang="zh-CN"/>
              <a:pPr/>
              <a:t>41</a:t>
            </a:fld>
            <a:endParaRPr lang="en-US" altLang="zh-CN"/>
          </a:p>
        </p:txBody>
      </p:sp>
      <p:sp>
        <p:nvSpPr>
          <p:cNvPr id="100356" name="Text Box 4"/>
          <p:cNvSpPr txBox="1">
            <a:spLocks noChangeArrowheads="1"/>
          </p:cNvSpPr>
          <p:nvPr/>
        </p:nvSpPr>
        <p:spPr bwMode="auto">
          <a:xfrm>
            <a:off x="152400" y="452273"/>
            <a:ext cx="8458200"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70000"/>
              </a:lnSpc>
              <a:spcBef>
                <a:spcPct val="50000"/>
              </a:spcBef>
            </a:pPr>
            <a:r>
              <a:rPr lang="zh-CN" altLang="en-US" sz="2000" dirty="0">
                <a:solidFill>
                  <a:schemeClr val="accent2"/>
                </a:solidFill>
              </a:rPr>
              <a:t>在二叉排序树</a:t>
            </a:r>
            <a:r>
              <a:rPr lang="en-US" altLang="zh-CN" sz="2000" dirty="0">
                <a:solidFill>
                  <a:schemeClr val="accent2"/>
                </a:solidFill>
              </a:rPr>
              <a:t>t</a:t>
            </a:r>
            <a:r>
              <a:rPr lang="zh-CN" altLang="en-US" sz="2000" dirty="0">
                <a:solidFill>
                  <a:schemeClr val="accent2"/>
                </a:solidFill>
              </a:rPr>
              <a:t>中</a:t>
            </a:r>
            <a:r>
              <a:rPr lang="en-US" altLang="zh-CN" sz="2000" dirty="0">
                <a:solidFill>
                  <a:schemeClr val="accent2"/>
                </a:solidFill>
              </a:rPr>
              <a:t>, </a:t>
            </a:r>
            <a:r>
              <a:rPr lang="zh-CN" altLang="en-US" sz="2000" dirty="0">
                <a:solidFill>
                  <a:schemeClr val="accent2"/>
                </a:solidFill>
              </a:rPr>
              <a:t>插入一个结点</a:t>
            </a:r>
            <a:r>
              <a:rPr lang="en-US" altLang="zh-CN" sz="2000" dirty="0">
                <a:solidFill>
                  <a:schemeClr val="accent2"/>
                </a:solidFill>
              </a:rPr>
              <a:t>s</a:t>
            </a:r>
            <a:r>
              <a:rPr lang="zh-CN" altLang="en-US" sz="2000" dirty="0">
                <a:solidFill>
                  <a:schemeClr val="accent2"/>
                </a:solidFill>
              </a:rPr>
              <a:t>的非递归算法</a:t>
            </a:r>
            <a:r>
              <a:rPr lang="en-US" altLang="zh-CN" sz="2000" dirty="0">
                <a:solidFill>
                  <a:schemeClr val="accent2"/>
                </a:solidFill>
              </a:rPr>
              <a:t>:</a:t>
            </a:r>
            <a:r>
              <a:rPr lang="en-US" altLang="zh-CN" sz="2000" dirty="0"/>
              <a:t> </a:t>
            </a:r>
          </a:p>
          <a:p>
            <a:pPr algn="just">
              <a:lnSpc>
                <a:spcPct val="70000"/>
              </a:lnSpc>
              <a:spcBef>
                <a:spcPct val="50000"/>
              </a:spcBef>
            </a:pPr>
            <a:r>
              <a:rPr lang="en-US" altLang="zh-CN" sz="2000" dirty="0"/>
              <a:t>void  insert2(</a:t>
            </a:r>
            <a:r>
              <a:rPr lang="en-US" altLang="zh-CN" sz="2000" dirty="0" err="1"/>
              <a:t>struct</a:t>
            </a:r>
            <a:r>
              <a:rPr lang="en-US" altLang="zh-CN" sz="2000" dirty="0"/>
              <a:t> </a:t>
            </a:r>
            <a:r>
              <a:rPr lang="en-US" altLang="zh-CN" sz="2000" dirty="0" err="1"/>
              <a:t>nodb</a:t>
            </a:r>
            <a:r>
              <a:rPr lang="en-US" altLang="zh-CN" sz="2000" dirty="0"/>
              <a:t> *t,  </a:t>
            </a:r>
            <a:r>
              <a:rPr lang="en-US" altLang="zh-CN" sz="2000" dirty="0" err="1"/>
              <a:t>struct</a:t>
            </a:r>
            <a:r>
              <a:rPr lang="en-US" altLang="zh-CN" sz="2000" dirty="0"/>
              <a:t> </a:t>
            </a:r>
            <a:r>
              <a:rPr lang="en-US" altLang="zh-CN" sz="2000" dirty="0" err="1"/>
              <a:t>nodb</a:t>
            </a:r>
            <a:r>
              <a:rPr lang="en-US" altLang="zh-CN" sz="2000" dirty="0"/>
              <a:t> *s)</a:t>
            </a:r>
          </a:p>
          <a:p>
            <a:pPr algn="just">
              <a:lnSpc>
                <a:spcPct val="70000"/>
              </a:lnSpc>
              <a:spcBef>
                <a:spcPct val="50000"/>
              </a:spcBef>
            </a:pPr>
            <a:r>
              <a:rPr lang="en-US" altLang="zh-CN" sz="2000" dirty="0"/>
              <a:t> {    </a:t>
            </a:r>
            <a:endParaRPr lang="en-US" altLang="zh-CN" sz="2000" dirty="0" smtClean="0"/>
          </a:p>
          <a:p>
            <a:pPr algn="just">
              <a:lnSpc>
                <a:spcPct val="70000"/>
              </a:lnSpc>
              <a:spcBef>
                <a:spcPct val="50000"/>
              </a:spcBef>
            </a:pPr>
            <a:r>
              <a:rPr lang="en-US" altLang="zh-CN" sz="2000" dirty="0" smtClean="0"/>
              <a:t>       if(t</a:t>
            </a:r>
            <a:r>
              <a:rPr lang="en-US" altLang="zh-CN" sz="2000" dirty="0"/>
              <a:t>==NULL) t=s; </a:t>
            </a:r>
          </a:p>
          <a:p>
            <a:pPr algn="just">
              <a:lnSpc>
                <a:spcPct val="70000"/>
              </a:lnSpc>
              <a:spcBef>
                <a:spcPct val="50000"/>
              </a:spcBef>
            </a:pPr>
            <a:r>
              <a:rPr lang="en-US" altLang="zh-CN" sz="2000" dirty="0"/>
              <a:t>       else </a:t>
            </a:r>
          </a:p>
          <a:p>
            <a:pPr algn="just">
              <a:lnSpc>
                <a:spcPct val="70000"/>
              </a:lnSpc>
              <a:spcBef>
                <a:spcPct val="50000"/>
              </a:spcBef>
            </a:pPr>
            <a:r>
              <a:rPr lang="en-US" altLang="zh-CN" sz="2000" dirty="0"/>
              <a:t>       </a:t>
            </a:r>
            <a:r>
              <a:rPr lang="en-US" altLang="zh-CN" sz="2000" dirty="0">
                <a:solidFill>
                  <a:srgbClr val="FF6600"/>
                </a:solidFill>
              </a:rPr>
              <a:t>{</a:t>
            </a:r>
            <a:r>
              <a:rPr lang="en-US" altLang="zh-CN" sz="2000" dirty="0"/>
              <a:t>   </a:t>
            </a:r>
            <a:endParaRPr lang="en-US" altLang="zh-CN" sz="2000" dirty="0" smtClean="0"/>
          </a:p>
          <a:p>
            <a:pPr algn="just">
              <a:lnSpc>
                <a:spcPct val="70000"/>
              </a:lnSpc>
              <a:spcBef>
                <a:spcPct val="50000"/>
              </a:spcBef>
            </a:pPr>
            <a:r>
              <a:rPr lang="en-US" altLang="zh-CN" sz="2000" dirty="0"/>
              <a:t> </a:t>
            </a:r>
            <a:r>
              <a:rPr lang="en-US" altLang="zh-CN" sz="2000" dirty="0" smtClean="0"/>
              <a:t>           p=t</a:t>
            </a:r>
            <a:r>
              <a:rPr lang="en-US" altLang="zh-CN" sz="2000" dirty="0"/>
              <a:t>; </a:t>
            </a:r>
          </a:p>
          <a:p>
            <a:pPr algn="just">
              <a:lnSpc>
                <a:spcPct val="70000"/>
              </a:lnSpc>
              <a:spcBef>
                <a:spcPct val="50000"/>
              </a:spcBef>
            </a:pPr>
            <a:r>
              <a:rPr lang="en-US" altLang="zh-CN" sz="2000" dirty="0"/>
              <a:t>            while(p! =NULL)</a:t>
            </a:r>
          </a:p>
          <a:p>
            <a:pPr algn="just">
              <a:lnSpc>
                <a:spcPct val="70000"/>
              </a:lnSpc>
              <a:spcBef>
                <a:spcPct val="50000"/>
              </a:spcBef>
            </a:pPr>
            <a:r>
              <a:rPr lang="en-US" altLang="zh-CN" sz="2000" dirty="0"/>
              <a:t>             { </a:t>
            </a:r>
            <a:endParaRPr lang="en-US" altLang="zh-CN" sz="2000" dirty="0" smtClean="0"/>
          </a:p>
          <a:p>
            <a:pPr algn="just">
              <a:lnSpc>
                <a:spcPct val="70000"/>
              </a:lnSpc>
              <a:spcBef>
                <a:spcPct val="50000"/>
              </a:spcBef>
            </a:pPr>
            <a:r>
              <a:rPr lang="en-US" altLang="zh-CN" sz="2000" dirty="0"/>
              <a:t> </a:t>
            </a:r>
            <a:r>
              <a:rPr lang="en-US" altLang="zh-CN" sz="2000" dirty="0" smtClean="0"/>
              <a:t>                </a:t>
            </a:r>
            <a:r>
              <a:rPr lang="en-US" altLang="zh-CN" sz="2000" dirty="0"/>
              <a:t>q</a:t>
            </a:r>
            <a:r>
              <a:rPr lang="zh-CN" altLang="en-US" sz="2000" dirty="0"/>
              <a:t>＝</a:t>
            </a:r>
            <a:r>
              <a:rPr lang="en-US" altLang="zh-CN" sz="2000" dirty="0"/>
              <a:t>p; /* </a:t>
            </a:r>
            <a:r>
              <a:rPr lang="zh-CN" altLang="en-US" sz="2000" dirty="0"/>
              <a:t>当</a:t>
            </a:r>
            <a:r>
              <a:rPr lang="en-US" altLang="zh-CN" sz="2000" dirty="0"/>
              <a:t>P</a:t>
            </a:r>
            <a:r>
              <a:rPr lang="zh-CN" altLang="en-US" sz="2000" dirty="0"/>
              <a:t>向子树结点移动时</a:t>
            </a:r>
            <a:r>
              <a:rPr lang="en-US" altLang="zh-CN" sz="2000" dirty="0"/>
              <a:t>, q</a:t>
            </a:r>
            <a:r>
              <a:rPr lang="zh-CN" altLang="en-US" sz="2000" dirty="0"/>
              <a:t>记</a:t>
            </a:r>
            <a:r>
              <a:rPr lang="en-US" altLang="zh-CN" sz="2000" dirty="0"/>
              <a:t>P</a:t>
            </a:r>
            <a:r>
              <a:rPr lang="zh-CN" altLang="en-US" sz="2000" dirty="0"/>
              <a:t>的双亲位置 *</a:t>
            </a:r>
            <a:r>
              <a:rPr lang="en-US" altLang="zh-CN" sz="2000" dirty="0"/>
              <a:t>/</a:t>
            </a:r>
          </a:p>
          <a:p>
            <a:pPr algn="just">
              <a:lnSpc>
                <a:spcPct val="70000"/>
              </a:lnSpc>
              <a:spcBef>
                <a:spcPct val="50000"/>
              </a:spcBef>
            </a:pPr>
            <a:r>
              <a:rPr lang="en-US" altLang="zh-CN" sz="2000" dirty="0"/>
              <a:t>                 if(s-&gt;data </a:t>
            </a:r>
            <a:r>
              <a:rPr lang="zh-CN" altLang="en-US" sz="2000" dirty="0"/>
              <a:t>＜ </a:t>
            </a:r>
            <a:r>
              <a:rPr lang="en-US" altLang="zh-CN" sz="2000" dirty="0"/>
              <a:t>p-&gt;data) p</a:t>
            </a:r>
            <a:r>
              <a:rPr lang="zh-CN" altLang="en-US" sz="2000" dirty="0"/>
              <a:t>＝</a:t>
            </a:r>
            <a:r>
              <a:rPr lang="en-US" altLang="zh-CN" sz="2000" dirty="0"/>
              <a:t>p-&gt;</a:t>
            </a:r>
            <a:r>
              <a:rPr lang="en-US" altLang="zh-CN" sz="2000" dirty="0" err="1"/>
              <a:t>lch</a:t>
            </a:r>
            <a:r>
              <a:rPr lang="en-US" altLang="zh-CN" sz="2000" dirty="0"/>
              <a:t>; </a:t>
            </a:r>
          </a:p>
          <a:p>
            <a:pPr algn="just">
              <a:lnSpc>
                <a:spcPct val="70000"/>
              </a:lnSpc>
              <a:spcBef>
                <a:spcPct val="50000"/>
              </a:spcBef>
            </a:pPr>
            <a:r>
              <a:rPr lang="en-US" altLang="zh-CN" sz="2000" dirty="0"/>
              <a:t>                  else p</a:t>
            </a:r>
            <a:r>
              <a:rPr lang="zh-CN" altLang="en-US" sz="2000" dirty="0"/>
              <a:t>＝</a:t>
            </a:r>
            <a:r>
              <a:rPr lang="en-US" altLang="zh-CN" sz="2000" dirty="0"/>
              <a:t>p-&gt;</a:t>
            </a:r>
            <a:r>
              <a:rPr lang="en-US" altLang="zh-CN" sz="2000" dirty="0" err="1"/>
              <a:t>rch</a:t>
            </a:r>
            <a:r>
              <a:rPr lang="en-US" altLang="zh-CN" sz="2000" dirty="0"/>
              <a:t>; </a:t>
            </a:r>
          </a:p>
          <a:p>
            <a:pPr algn="just">
              <a:lnSpc>
                <a:spcPct val="70000"/>
              </a:lnSpc>
              <a:spcBef>
                <a:spcPct val="50000"/>
              </a:spcBef>
            </a:pPr>
            <a:r>
              <a:rPr lang="en-US" altLang="zh-CN" sz="2000" dirty="0"/>
              <a:t>              }</a:t>
            </a:r>
          </a:p>
          <a:p>
            <a:pPr algn="just">
              <a:lnSpc>
                <a:spcPct val="70000"/>
              </a:lnSpc>
              <a:spcBef>
                <a:spcPct val="50000"/>
              </a:spcBef>
            </a:pPr>
            <a:r>
              <a:rPr lang="en-US" altLang="zh-CN" sz="2000" dirty="0"/>
              <a:t>             if(s-&gt;data </a:t>
            </a:r>
            <a:r>
              <a:rPr lang="zh-CN" altLang="en-US" sz="2000" dirty="0"/>
              <a:t>＜ </a:t>
            </a:r>
            <a:r>
              <a:rPr lang="en-US" altLang="zh-CN" sz="2000" dirty="0"/>
              <a:t>q-&gt;data)    q-&gt;</a:t>
            </a:r>
            <a:r>
              <a:rPr lang="en-US" altLang="zh-CN" sz="2000" dirty="0" err="1"/>
              <a:t>lch</a:t>
            </a:r>
            <a:r>
              <a:rPr lang="en-US" altLang="zh-CN" sz="2000" dirty="0"/>
              <a:t>=s; </a:t>
            </a:r>
          </a:p>
          <a:p>
            <a:pPr algn="just">
              <a:lnSpc>
                <a:spcPct val="70000"/>
              </a:lnSpc>
              <a:spcBef>
                <a:spcPct val="50000"/>
              </a:spcBef>
            </a:pPr>
            <a:r>
              <a:rPr lang="en-US" altLang="zh-CN" sz="2000" dirty="0"/>
              <a:t>             else q-&gt;</a:t>
            </a:r>
            <a:r>
              <a:rPr lang="en-US" altLang="zh-CN" sz="2000" dirty="0" err="1"/>
              <a:t>rch</a:t>
            </a:r>
            <a:r>
              <a:rPr lang="en-US" altLang="zh-CN" sz="2000" dirty="0"/>
              <a:t>=s;   /*</a:t>
            </a:r>
            <a:r>
              <a:rPr lang="zh-CN" altLang="en-US" sz="2000" dirty="0"/>
              <a:t>当</a:t>
            </a:r>
            <a:r>
              <a:rPr lang="en-US" altLang="zh-CN" sz="2000" dirty="0"/>
              <a:t>p</a:t>
            </a:r>
            <a:r>
              <a:rPr lang="zh-CN" altLang="en-US" sz="2000" dirty="0"/>
              <a:t>为空时</a:t>
            </a:r>
            <a:r>
              <a:rPr lang="en-US" altLang="zh-CN" sz="2000" dirty="0"/>
              <a:t>, q</a:t>
            </a:r>
            <a:r>
              <a:rPr lang="zh-CN" altLang="en-US" sz="2000" dirty="0"/>
              <a:t>就是可插入的地方*</a:t>
            </a:r>
            <a:r>
              <a:rPr lang="en-US" altLang="zh-CN" sz="2000" dirty="0"/>
              <a:t>/</a:t>
            </a:r>
          </a:p>
          <a:p>
            <a:pPr algn="just">
              <a:lnSpc>
                <a:spcPct val="70000"/>
              </a:lnSpc>
              <a:spcBef>
                <a:spcPct val="50000"/>
              </a:spcBef>
            </a:pPr>
            <a:r>
              <a:rPr lang="en-US" altLang="zh-CN" sz="2000" dirty="0"/>
              <a:t> </a:t>
            </a:r>
            <a:r>
              <a:rPr lang="zh-CN" altLang="en-US" sz="2000" dirty="0"/>
              <a:t>　  </a:t>
            </a:r>
            <a:r>
              <a:rPr lang="zh-CN" altLang="en-US" sz="2000" dirty="0">
                <a:solidFill>
                  <a:srgbClr val="FF6600"/>
                </a:solidFill>
              </a:rPr>
              <a:t> </a:t>
            </a:r>
            <a:r>
              <a:rPr lang="en-US" altLang="zh-CN" sz="2000" dirty="0">
                <a:solidFill>
                  <a:srgbClr val="FF6600"/>
                </a:solidFill>
              </a:rPr>
              <a:t>}</a:t>
            </a:r>
          </a:p>
          <a:p>
            <a:pPr algn="just">
              <a:lnSpc>
                <a:spcPct val="70000"/>
              </a:lnSpc>
              <a:spcBef>
                <a:spcPct val="50000"/>
              </a:spcBef>
            </a:pPr>
            <a:r>
              <a:rPr lang="en-US" altLang="zh-CN" sz="2000" dirty="0"/>
              <a:t> }    </a:t>
            </a:r>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0D398FEE-1224-44F3-A9F5-F565DC8E1857}" type="slidenum">
              <a:rPr lang="en-US" altLang="zh-CN"/>
              <a:pPr/>
              <a:t>42</a:t>
            </a:fld>
            <a:endParaRPr lang="en-US" altLang="zh-CN"/>
          </a:p>
        </p:txBody>
      </p:sp>
      <p:pic>
        <p:nvPicPr>
          <p:cNvPr id="171012" name="Picture 4" descr="0WXG]RQ[P%SQAMAF`8J5U3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150"/>
            <a:ext cx="8964613" cy="1906588"/>
          </a:xfrm>
          <a:prstGeom prst="rect">
            <a:avLst/>
          </a:prstGeom>
          <a:noFill/>
          <a:extLst>
            <a:ext uri="{909E8E84-426E-40DD-AFC4-6F175D3DCCD1}">
              <a14:hiddenFill xmlns:a14="http://schemas.microsoft.com/office/drawing/2010/main">
                <a:solidFill>
                  <a:srgbClr val="FFFFFF"/>
                </a:solidFill>
              </a14:hiddenFill>
            </a:ext>
          </a:extLst>
        </p:spPr>
      </p:pic>
      <p:pic>
        <p:nvPicPr>
          <p:cNvPr id="171014" name="Picture 6" descr="L}HXGNW%1}01RM81[AS`LB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565400"/>
            <a:ext cx="6696075" cy="3506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fld id="{EEDACEBA-C058-4FDE-8795-161AFAB5517B}" type="slidenum">
              <a:rPr lang="en-US" altLang="zh-CN"/>
              <a:pPr/>
              <a:t>43</a:t>
            </a:fld>
            <a:endParaRPr lang="en-US" altLang="zh-CN"/>
          </a:p>
        </p:txBody>
      </p:sp>
      <p:pic>
        <p:nvPicPr>
          <p:cNvPr id="172036" name="Picture 4" descr="(DD{(H2%OFRVPUT(@]I_[K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722313"/>
            <a:ext cx="8820150" cy="977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D2B5F5BA-5EAF-46CB-BAC0-83CC650E3614}" type="slidenum">
              <a:rPr lang="en-US" altLang="zh-CN"/>
              <a:pPr/>
              <a:t>44</a:t>
            </a:fld>
            <a:endParaRPr lang="en-US" altLang="zh-CN"/>
          </a:p>
        </p:txBody>
      </p:sp>
      <p:sp>
        <p:nvSpPr>
          <p:cNvPr id="126980" name="Text Box 4"/>
          <p:cNvSpPr txBox="1">
            <a:spLocks noChangeArrowheads="1"/>
          </p:cNvSpPr>
          <p:nvPr/>
        </p:nvSpPr>
        <p:spPr bwMode="auto">
          <a:xfrm>
            <a:off x="304800" y="333375"/>
            <a:ext cx="8382000" cy="54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50000"/>
              </a:spcBef>
            </a:pPr>
            <a:r>
              <a:rPr lang="en-US" altLang="zh-CN" sz="2800" dirty="0" smtClean="0">
                <a:solidFill>
                  <a:schemeClr val="accent2"/>
                </a:solidFill>
              </a:rPr>
              <a:t>4.2 </a:t>
            </a:r>
            <a:r>
              <a:rPr lang="zh-CN" altLang="en-US" sz="2800" dirty="0">
                <a:solidFill>
                  <a:schemeClr val="accent2"/>
                </a:solidFill>
              </a:rPr>
              <a:t>哈夫曼树及其应用</a:t>
            </a:r>
          </a:p>
        </p:txBody>
      </p:sp>
      <p:sp>
        <p:nvSpPr>
          <p:cNvPr id="126982" name="Text Box 6"/>
          <p:cNvSpPr txBox="1">
            <a:spLocks noChangeArrowheads="1"/>
          </p:cNvSpPr>
          <p:nvPr/>
        </p:nvSpPr>
        <p:spPr bwMode="auto">
          <a:xfrm>
            <a:off x="468313" y="908050"/>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考虑如下成绩登记转换：</a:t>
            </a:r>
          </a:p>
        </p:txBody>
      </p:sp>
      <p:pic>
        <p:nvPicPr>
          <p:cNvPr id="126983" name="Picture 7" descr="}QMSKUAO}LR03MJI[TJ)B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50" y="1341438"/>
            <a:ext cx="4803775" cy="5111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084" name="Picture 4" descr="[5Y]}0MJ9$`KBSLS6)60K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0350"/>
            <a:ext cx="7200900" cy="5173663"/>
          </a:xfrm>
          <a:prstGeom prst="rect">
            <a:avLst/>
          </a:prstGeom>
          <a:noFill/>
          <a:extLst>
            <a:ext uri="{909E8E84-426E-40DD-AFC4-6F175D3DCCD1}">
              <a14:hiddenFill xmlns:a14="http://schemas.microsoft.com/office/drawing/2010/main">
                <a:solidFill>
                  <a:srgbClr val="FFFFFF"/>
                </a:solidFill>
              </a14:hiddenFill>
            </a:ext>
          </a:extLst>
        </p:spPr>
      </p:pic>
      <p:pic>
        <p:nvPicPr>
          <p:cNvPr id="174085" name="Picture 5" descr="H5{3X9329VS9XE}K~~31{9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868863"/>
            <a:ext cx="8353425" cy="1709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fld id="{EC32DB6B-2A0E-48EA-A83E-381F078F7FB3}" type="slidenum">
              <a:rPr lang="en-US" altLang="zh-CN"/>
              <a:pPr/>
              <a:t>46</a:t>
            </a:fld>
            <a:endParaRPr lang="en-US" altLang="zh-CN"/>
          </a:p>
        </p:txBody>
      </p:sp>
      <p:pic>
        <p:nvPicPr>
          <p:cNvPr id="175108" name="Picture 4" descr="I@MU7KD85O@(9BCOL5M9J]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692150"/>
            <a:ext cx="8642350" cy="4014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6132" name="Picture 4" descr="}IYU(825~Q%7)`N7~ARZ}B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260350"/>
            <a:ext cx="8655050" cy="5080000"/>
          </a:xfrm>
          <a:prstGeom prst="rect">
            <a:avLst/>
          </a:prstGeom>
          <a:noFill/>
          <a:extLst>
            <a:ext uri="{909E8E84-426E-40DD-AFC4-6F175D3DCCD1}">
              <a14:hiddenFill xmlns:a14="http://schemas.microsoft.com/office/drawing/2010/main">
                <a:solidFill>
                  <a:srgbClr val="FFFFFF"/>
                </a:solidFill>
              </a14:hiddenFill>
            </a:ext>
          </a:extLst>
        </p:spPr>
      </p:pic>
      <p:pic>
        <p:nvPicPr>
          <p:cNvPr id="176133" name="Picture 5" descr="BM9PE9C$G$@BU5NHQKNGQK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5084763"/>
            <a:ext cx="7848600" cy="725487"/>
          </a:xfrm>
          <a:prstGeom prst="rect">
            <a:avLst/>
          </a:prstGeom>
          <a:noFill/>
          <a:extLst>
            <a:ext uri="{909E8E84-426E-40DD-AFC4-6F175D3DCCD1}">
              <a14:hiddenFill xmlns:a14="http://schemas.microsoft.com/office/drawing/2010/main">
                <a:solidFill>
                  <a:srgbClr val="FFFFFF"/>
                </a:solidFill>
              </a14:hiddenFill>
            </a:ext>
          </a:extLst>
        </p:spPr>
      </p:pic>
      <p:pic>
        <p:nvPicPr>
          <p:cNvPr id="176134" name="Picture 6" descr="F1VC)CAQEACPYP}WG(K{KB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5864225"/>
            <a:ext cx="8280400" cy="688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D6D9E5A-8DD1-47CE-9D20-583172E0B8B0}" type="slidenum">
              <a:rPr lang="en-US" altLang="zh-CN"/>
              <a:pPr/>
              <a:t>48</a:t>
            </a:fld>
            <a:endParaRPr lang="en-US" altLang="zh-CN"/>
          </a:p>
        </p:txBody>
      </p:sp>
      <p:sp>
        <p:nvSpPr>
          <p:cNvPr id="173058" name="Text Box 2"/>
          <p:cNvSpPr txBox="1">
            <a:spLocks noChangeArrowheads="1"/>
          </p:cNvSpPr>
          <p:nvPr/>
        </p:nvSpPr>
        <p:spPr bwMode="auto">
          <a:xfrm>
            <a:off x="304800" y="533400"/>
            <a:ext cx="8382000"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pPr>
            <a:r>
              <a:rPr lang="en-US" altLang="zh-CN" sz="2800">
                <a:solidFill>
                  <a:srgbClr val="A50021"/>
                </a:solidFill>
              </a:rPr>
              <a:t>1. </a:t>
            </a:r>
            <a:r>
              <a:rPr lang="zh-CN" altLang="en-US" sz="2800">
                <a:solidFill>
                  <a:srgbClr val="A50021"/>
                </a:solidFill>
              </a:rPr>
              <a:t>哈夫曼树的基本概念</a:t>
            </a:r>
            <a:r>
              <a:rPr lang="zh-CN" altLang="en-US" sz="2800"/>
              <a:t></a:t>
            </a:r>
          </a:p>
          <a:p>
            <a:pPr algn="just">
              <a:lnSpc>
                <a:spcPct val="105000"/>
              </a:lnSpc>
            </a:pPr>
            <a:r>
              <a:rPr lang="zh-CN" altLang="en-US" sz="2800">
                <a:solidFill>
                  <a:srgbClr val="FF00FF"/>
                </a:solidFill>
              </a:rPr>
              <a:t>路径</a:t>
            </a:r>
            <a:r>
              <a:rPr lang="zh-CN" altLang="en-US" sz="2800"/>
              <a:t>：由一个结点到另一结点的分支构成。</a:t>
            </a:r>
          </a:p>
          <a:p>
            <a:pPr algn="just">
              <a:lnSpc>
                <a:spcPct val="105000"/>
              </a:lnSpc>
            </a:pPr>
            <a:r>
              <a:rPr lang="zh-CN" altLang="en-US" sz="2800">
                <a:solidFill>
                  <a:srgbClr val="FF00FF"/>
                </a:solidFill>
              </a:rPr>
              <a:t>路径长度</a:t>
            </a:r>
            <a:r>
              <a:rPr lang="zh-CN" altLang="en-US" sz="2800"/>
              <a:t>：路径上分支的数目。</a:t>
            </a:r>
          </a:p>
          <a:p>
            <a:pPr algn="just">
              <a:lnSpc>
                <a:spcPct val="105000"/>
              </a:lnSpc>
            </a:pPr>
            <a:r>
              <a:rPr lang="zh-CN" altLang="en-US" sz="2800">
                <a:solidFill>
                  <a:srgbClr val="FF00FF"/>
                </a:solidFill>
              </a:rPr>
              <a:t>树的路径长度</a:t>
            </a:r>
            <a:r>
              <a:rPr lang="zh-CN" altLang="en-US" sz="2800"/>
              <a:t>：从根结点到每一个结点的路径长度之和。</a:t>
            </a:r>
          </a:p>
          <a:p>
            <a:pPr algn="just">
              <a:lnSpc>
                <a:spcPct val="105000"/>
              </a:lnSpc>
            </a:pPr>
            <a:r>
              <a:rPr lang="zh-CN" altLang="en-US" sz="2800">
                <a:solidFill>
                  <a:srgbClr val="FF00FF"/>
                </a:solidFill>
              </a:rPr>
              <a:t>树的带权路径长度</a:t>
            </a:r>
            <a:r>
              <a:rPr lang="zh-CN" altLang="en-US" sz="2800"/>
              <a:t>：每个叶子的路径长度与该叶子权值乘积之和。</a:t>
            </a:r>
          </a:p>
          <a:p>
            <a:pPr algn="just">
              <a:lnSpc>
                <a:spcPct val="105000"/>
              </a:lnSpc>
            </a:pPr>
            <a:r>
              <a:rPr lang="zh-CN" altLang="en-US" sz="2800" b="0"/>
              <a:t>        </a:t>
            </a:r>
            <a:r>
              <a:rPr lang="zh-CN" altLang="en-US" sz="2800"/>
              <a:t>设一棵二叉树有</a:t>
            </a:r>
            <a:r>
              <a:rPr lang="en-US" altLang="zh-CN" sz="2800"/>
              <a:t>n</a:t>
            </a:r>
            <a:r>
              <a:rPr lang="zh-CN" altLang="en-US" sz="2800"/>
              <a:t>个叶子结点</a:t>
            </a:r>
            <a:r>
              <a:rPr lang="en-US" altLang="zh-CN" sz="2800"/>
              <a:t>, </a:t>
            </a:r>
            <a:r>
              <a:rPr lang="zh-CN" altLang="en-US" sz="2800"/>
              <a:t>每个叶子结点拥有一个权值Ｗ</a:t>
            </a:r>
            <a:r>
              <a:rPr lang="en-US" altLang="zh-CN" sz="2800" baseline="-25000"/>
              <a:t>1</a:t>
            </a:r>
            <a:r>
              <a:rPr lang="en-US" altLang="zh-CN" sz="2800"/>
              <a:t>,</a:t>
            </a:r>
            <a:r>
              <a:rPr lang="zh-CN" altLang="en-US" sz="2800"/>
              <a:t>Ｗ</a:t>
            </a:r>
            <a:r>
              <a:rPr lang="en-US" altLang="zh-CN" sz="2800" baseline="-25000"/>
              <a:t>2</a:t>
            </a:r>
            <a:r>
              <a:rPr lang="en-US" altLang="zh-CN" sz="2800"/>
              <a:t>, </a:t>
            </a:r>
            <a:r>
              <a:rPr lang="en-US" altLang="zh-CN" sz="2800">
                <a:latin typeface="Courier New" panose="02070309020205020404" pitchFamily="49" charset="0"/>
              </a:rPr>
              <a:t>…</a:t>
            </a:r>
            <a:r>
              <a:rPr lang="en-US" altLang="zh-CN" sz="2800"/>
              <a:t>,</a:t>
            </a:r>
            <a:r>
              <a:rPr lang="zh-CN" altLang="en-US" sz="2800"/>
              <a:t>Ｗ</a:t>
            </a:r>
            <a:r>
              <a:rPr lang="en-US" altLang="zh-CN" sz="2800" baseline="-25000"/>
              <a:t>n</a:t>
            </a:r>
            <a:r>
              <a:rPr lang="zh-CN" altLang="en-US" sz="2800"/>
              <a:t>， 从根结点到每个叶子结点的路径长度分别为</a:t>
            </a:r>
            <a:r>
              <a:rPr lang="en-US" altLang="zh-CN" sz="2800"/>
              <a:t>L</a:t>
            </a:r>
            <a:r>
              <a:rPr lang="en-US" altLang="zh-CN" sz="2800" baseline="-25000"/>
              <a:t>1</a:t>
            </a:r>
            <a:r>
              <a:rPr lang="en-US" altLang="zh-CN" sz="2800"/>
              <a:t>, L</a:t>
            </a:r>
            <a:r>
              <a:rPr lang="en-US" altLang="zh-CN" sz="2800" baseline="-25000"/>
              <a:t>2</a:t>
            </a:r>
            <a:r>
              <a:rPr lang="en-US" altLang="zh-CN" sz="2800"/>
              <a:t>,</a:t>
            </a:r>
            <a:r>
              <a:rPr lang="en-US" altLang="zh-CN" sz="2800">
                <a:latin typeface="Courier New" panose="02070309020205020404" pitchFamily="49" charset="0"/>
              </a:rPr>
              <a:t>…</a:t>
            </a:r>
            <a:r>
              <a:rPr lang="en-US" altLang="zh-CN" sz="2800"/>
              <a:t>, L</a:t>
            </a:r>
            <a:r>
              <a:rPr lang="en-US" altLang="zh-CN" sz="2800" baseline="-25000"/>
              <a:t>n </a:t>
            </a:r>
            <a:r>
              <a:rPr lang="zh-CN" altLang="en-US" sz="2800"/>
              <a:t>，那么树的带权路径长度为：</a:t>
            </a:r>
          </a:p>
        </p:txBody>
      </p:sp>
      <p:graphicFrame>
        <p:nvGraphicFramePr>
          <p:cNvPr id="173059" name="Object 3"/>
          <p:cNvGraphicFramePr>
            <a:graphicFrameLocks noChangeAspect="1"/>
          </p:cNvGraphicFramePr>
          <p:nvPr/>
        </p:nvGraphicFramePr>
        <p:xfrm>
          <a:off x="2357438" y="5373688"/>
          <a:ext cx="3133725" cy="838200"/>
        </p:xfrm>
        <a:graphic>
          <a:graphicData uri="http://schemas.openxmlformats.org/presentationml/2006/ole">
            <mc:AlternateContent xmlns:mc="http://schemas.openxmlformats.org/markup-compatibility/2006">
              <mc:Choice xmlns:v="urn:schemas-microsoft-com:vml" Requires="v">
                <p:oleObj spid="_x0000_s173077" name="Equation" r:id="rId3" imgW="1231560" imgH="431640" progId="Equation.3">
                  <p:embed/>
                </p:oleObj>
              </mc:Choice>
              <mc:Fallback>
                <p:oleObj name="Equation" r:id="rId3" imgW="123156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38" y="5373688"/>
                        <a:ext cx="31337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65AAA87-0EBB-4968-87D6-BD2C0CA3444B}" type="slidenum">
              <a:rPr lang="en-US" altLang="zh-CN"/>
              <a:pPr/>
              <a:t>49</a:t>
            </a:fld>
            <a:endParaRPr lang="en-US" altLang="zh-CN"/>
          </a:p>
        </p:txBody>
      </p:sp>
      <p:sp>
        <p:nvSpPr>
          <p:cNvPr id="128004" name="Text Box 4"/>
          <p:cNvSpPr txBox="1">
            <a:spLocks noChangeArrowheads="1"/>
          </p:cNvSpPr>
          <p:nvPr/>
        </p:nvSpPr>
        <p:spPr bwMode="auto">
          <a:xfrm>
            <a:off x="381000" y="609600"/>
            <a:ext cx="83820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50000"/>
              </a:spcBef>
            </a:pPr>
            <a:r>
              <a:rPr lang="zh-CN" altLang="en-US"/>
              <a:t>为了直观起见</a:t>
            </a:r>
            <a:r>
              <a:rPr lang="en-US" altLang="zh-CN"/>
              <a:t>, </a:t>
            </a:r>
            <a:r>
              <a:rPr lang="zh-CN" altLang="en-US"/>
              <a:t>在图中把带权的叶子结点画成方形</a:t>
            </a:r>
            <a:r>
              <a:rPr lang="en-US" altLang="zh-CN"/>
              <a:t>, </a:t>
            </a:r>
            <a:r>
              <a:rPr lang="zh-CN" altLang="en-US"/>
              <a:t>其它非叶子结点仍为圆形。</a:t>
            </a:r>
          </a:p>
        </p:txBody>
      </p:sp>
      <p:sp>
        <p:nvSpPr>
          <p:cNvPr id="128005" name="Text Box 5"/>
          <p:cNvSpPr txBox="1">
            <a:spLocks noChangeArrowheads="1"/>
          </p:cNvSpPr>
          <p:nvPr/>
        </p:nvSpPr>
        <p:spPr bwMode="auto">
          <a:xfrm>
            <a:off x="304800" y="4343400"/>
            <a:ext cx="8305800" cy="181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50000"/>
              </a:spcBef>
            </a:pPr>
            <a:r>
              <a:rPr lang="zh-CN" altLang="en-US">
                <a:solidFill>
                  <a:srgbClr val="006666"/>
                </a:solidFill>
              </a:rPr>
              <a:t>注意：</a:t>
            </a:r>
            <a:r>
              <a:rPr lang="zh-CN" altLang="en-US"/>
              <a:t> 三棵二叉树叶子结点数相同</a:t>
            </a:r>
            <a:r>
              <a:rPr lang="en-US" altLang="zh-CN"/>
              <a:t>, </a:t>
            </a:r>
            <a:r>
              <a:rPr lang="zh-CN" altLang="en-US"/>
              <a:t>权值相同</a:t>
            </a:r>
            <a:r>
              <a:rPr lang="en-US" altLang="zh-CN"/>
              <a:t>, </a:t>
            </a:r>
            <a:r>
              <a:rPr lang="zh-CN" altLang="en-US"/>
              <a:t>但它们的</a:t>
            </a:r>
            <a:r>
              <a:rPr lang="en-US" altLang="zh-CN"/>
              <a:t>WPL</a:t>
            </a:r>
            <a:r>
              <a:rPr lang="zh-CN" altLang="en-US"/>
              <a:t>带权路径长各不相同。 </a:t>
            </a:r>
          </a:p>
          <a:p>
            <a:pPr algn="just">
              <a:lnSpc>
                <a:spcPct val="105000"/>
              </a:lnSpc>
              <a:spcBef>
                <a:spcPct val="50000"/>
              </a:spcBef>
            </a:pPr>
            <a:r>
              <a:rPr lang="zh-CN" altLang="en-US">
                <a:solidFill>
                  <a:srgbClr val="A50021"/>
                </a:solidFill>
              </a:rPr>
              <a:t>哈夫曼树（</a:t>
            </a:r>
            <a:r>
              <a:rPr lang="en-US" altLang="zh-CN">
                <a:solidFill>
                  <a:srgbClr val="A50021"/>
                </a:solidFill>
              </a:rPr>
              <a:t>Huffman</a:t>
            </a:r>
            <a:r>
              <a:rPr lang="zh-CN" altLang="en-US">
                <a:solidFill>
                  <a:srgbClr val="A50021"/>
                </a:solidFill>
              </a:rPr>
              <a:t>）</a:t>
            </a:r>
            <a:r>
              <a:rPr lang="zh-CN" altLang="en-US"/>
              <a:t>： 又称最优二叉树</a:t>
            </a:r>
            <a:r>
              <a:rPr lang="en-US" altLang="zh-CN"/>
              <a:t>, </a:t>
            </a:r>
            <a:r>
              <a:rPr lang="zh-CN" altLang="en-US"/>
              <a:t>是带权路径长度最短的树。</a:t>
            </a:r>
          </a:p>
        </p:txBody>
      </p:sp>
      <p:graphicFrame>
        <p:nvGraphicFramePr>
          <p:cNvPr id="128006" name="Object 6"/>
          <p:cNvGraphicFramePr>
            <a:graphicFrameLocks noChangeAspect="1"/>
          </p:cNvGraphicFramePr>
          <p:nvPr/>
        </p:nvGraphicFramePr>
        <p:xfrm>
          <a:off x="609600" y="1524000"/>
          <a:ext cx="7239000" cy="2667000"/>
        </p:xfrm>
        <a:graphic>
          <a:graphicData uri="http://schemas.openxmlformats.org/presentationml/2006/ole">
            <mc:AlternateContent xmlns:mc="http://schemas.openxmlformats.org/markup-compatibility/2006">
              <mc:Choice xmlns:v="urn:schemas-microsoft-com:vml" Requires="v">
                <p:oleObj spid="_x0000_s128024" name="Image" r:id="rId3" imgW="4289634" imgH="2025657" progId="Photoshop.Image.5">
                  <p:embed/>
                </p:oleObj>
              </mc:Choice>
              <mc:Fallback>
                <p:oleObj name="Image" r:id="rId3" imgW="4289634" imgH="2025657" progId="Photoshop.Image.5">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3670" r="9174" b="31984"/>
                      <a:stretch>
                        <a:fillRect/>
                      </a:stretch>
                    </p:blipFill>
                    <p:spPr bwMode="auto">
                      <a:xfrm>
                        <a:off x="609600" y="1524000"/>
                        <a:ext cx="7239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083B33D-0338-4EC6-9C2C-96810DCA3C9E}" type="slidenum">
              <a:rPr lang="en-US" altLang="zh-CN"/>
              <a:pPr/>
              <a:t>5</a:t>
            </a:fld>
            <a:endParaRPr lang="en-US" altLang="zh-CN"/>
          </a:p>
        </p:txBody>
      </p:sp>
      <p:sp>
        <p:nvSpPr>
          <p:cNvPr id="5124" name="Text Box 4"/>
          <p:cNvSpPr txBox="1">
            <a:spLocks noChangeArrowheads="1"/>
          </p:cNvSpPr>
          <p:nvPr/>
        </p:nvSpPr>
        <p:spPr bwMode="auto">
          <a:xfrm>
            <a:off x="228600" y="4724400"/>
            <a:ext cx="86868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lang="en-US" altLang="zh-CN" sz="2800"/>
              <a:t>        </a:t>
            </a:r>
            <a:r>
              <a:rPr lang="zh-CN" altLang="en-US" sz="2800">
                <a:ea typeface="隶书" panose="02010509060101010101" pitchFamily="49" charset="-122"/>
              </a:rPr>
              <a:t>根结点是</a:t>
            </a:r>
            <a:r>
              <a:rPr lang="en-US" altLang="zh-CN" sz="2800">
                <a:ea typeface="隶书" panose="02010509060101010101" pitchFamily="49" charset="-122"/>
              </a:rPr>
              <a:t>A, T</a:t>
            </a:r>
            <a:r>
              <a:rPr lang="en-US" altLang="zh-CN" sz="2800" baseline="-25000">
                <a:ea typeface="隶书" panose="02010509060101010101" pitchFamily="49" charset="-122"/>
              </a:rPr>
              <a:t>1</a:t>
            </a:r>
            <a:r>
              <a:rPr lang="zh-CN" altLang="en-US" sz="2800" baseline="-25000">
                <a:ea typeface="隶书" panose="02010509060101010101" pitchFamily="49" charset="-122"/>
              </a:rPr>
              <a:t>、</a:t>
            </a:r>
            <a:r>
              <a:rPr lang="en-US" altLang="zh-CN" sz="2800">
                <a:ea typeface="隶书" panose="02010509060101010101" pitchFamily="49" charset="-122"/>
              </a:rPr>
              <a:t>T</a:t>
            </a:r>
            <a:r>
              <a:rPr lang="en-US" altLang="zh-CN" sz="2800" baseline="-25000">
                <a:ea typeface="隶书" panose="02010509060101010101" pitchFamily="49" charset="-122"/>
              </a:rPr>
              <a:t>2 </a:t>
            </a:r>
            <a:r>
              <a:rPr lang="zh-CN" altLang="en-US" sz="2800" baseline="-25000">
                <a:ea typeface="隶书" panose="02010509060101010101" pitchFamily="49" charset="-122"/>
              </a:rPr>
              <a:t>、</a:t>
            </a:r>
            <a:r>
              <a:rPr lang="zh-CN" altLang="en-US" sz="2800">
                <a:ea typeface="隶书" panose="02010509060101010101" pitchFamily="49" charset="-122"/>
              </a:rPr>
              <a:t> </a:t>
            </a:r>
            <a:r>
              <a:rPr lang="en-US" altLang="zh-CN" sz="2800">
                <a:ea typeface="隶书" panose="02010509060101010101" pitchFamily="49" charset="-122"/>
              </a:rPr>
              <a:t>T</a:t>
            </a:r>
            <a:r>
              <a:rPr lang="en-US" altLang="zh-CN" sz="2800" baseline="-25000">
                <a:ea typeface="隶书" panose="02010509060101010101" pitchFamily="49" charset="-122"/>
              </a:rPr>
              <a:t>3</a:t>
            </a:r>
            <a:r>
              <a:rPr lang="zh-CN" altLang="en-US" sz="2800">
                <a:ea typeface="隶书" panose="02010509060101010101" pitchFamily="49" charset="-122"/>
              </a:rPr>
              <a:t>都是树根Ａ的子树</a:t>
            </a:r>
            <a:r>
              <a:rPr lang="en-US" altLang="zh-CN" sz="2800">
                <a:ea typeface="隶书" panose="02010509060101010101" pitchFamily="49" charset="-122"/>
              </a:rPr>
              <a:t>, </a:t>
            </a:r>
            <a:r>
              <a:rPr lang="zh-CN" altLang="en-US" sz="2800">
                <a:ea typeface="隶书" panose="02010509060101010101" pitchFamily="49" charset="-122"/>
              </a:rPr>
              <a:t>根结点分别是</a:t>
            </a:r>
            <a:r>
              <a:rPr lang="en-US" altLang="zh-CN" sz="2800">
                <a:ea typeface="隶书" panose="02010509060101010101" pitchFamily="49" charset="-122"/>
              </a:rPr>
              <a:t>B</a:t>
            </a:r>
            <a:r>
              <a:rPr lang="zh-CN" altLang="en-US" sz="2800">
                <a:ea typeface="隶书" panose="02010509060101010101" pitchFamily="49" charset="-122"/>
              </a:rPr>
              <a:t>、 </a:t>
            </a:r>
            <a:r>
              <a:rPr lang="en-US" altLang="zh-CN" sz="2800">
                <a:ea typeface="隶书" panose="02010509060101010101" pitchFamily="49" charset="-122"/>
              </a:rPr>
              <a:t>C</a:t>
            </a:r>
            <a:r>
              <a:rPr lang="zh-CN" altLang="en-US" sz="2800">
                <a:ea typeface="隶书" panose="02010509060101010101" pitchFamily="49" charset="-122"/>
              </a:rPr>
              <a:t>、 </a:t>
            </a:r>
            <a:r>
              <a:rPr lang="en-US" altLang="zh-CN" sz="2800">
                <a:ea typeface="隶书" panose="02010509060101010101" pitchFamily="49" charset="-122"/>
              </a:rPr>
              <a:t>D</a:t>
            </a:r>
            <a:r>
              <a:rPr lang="zh-CN" altLang="en-US" sz="2800">
                <a:ea typeface="隶书" panose="02010509060101010101" pitchFamily="49" charset="-122"/>
              </a:rPr>
              <a:t>。每棵子树本身也是一棵树</a:t>
            </a:r>
            <a:r>
              <a:rPr lang="en-US" altLang="zh-CN" sz="2800">
                <a:ea typeface="隶书" panose="02010509060101010101" pitchFamily="49" charset="-122"/>
              </a:rPr>
              <a:t>, </a:t>
            </a:r>
            <a:r>
              <a:rPr lang="zh-CN" altLang="en-US" sz="2800">
                <a:ea typeface="隶书" panose="02010509060101010101" pitchFamily="49" charset="-122"/>
              </a:rPr>
              <a:t>可继续划分。</a:t>
            </a:r>
          </a:p>
        </p:txBody>
      </p:sp>
      <p:graphicFrame>
        <p:nvGraphicFramePr>
          <p:cNvPr id="5125" name="Object 5"/>
          <p:cNvGraphicFramePr>
            <a:graphicFrameLocks noChangeAspect="1"/>
          </p:cNvGraphicFramePr>
          <p:nvPr/>
        </p:nvGraphicFramePr>
        <p:xfrm>
          <a:off x="914400" y="1295400"/>
          <a:ext cx="6934200" cy="3505200"/>
        </p:xfrm>
        <a:graphic>
          <a:graphicData uri="http://schemas.openxmlformats.org/presentationml/2006/ole">
            <mc:AlternateContent xmlns:mc="http://schemas.openxmlformats.org/markup-compatibility/2006">
              <mc:Choice xmlns:v="urn:schemas-microsoft-com:vml" Requires="v">
                <p:oleObj spid="_x0000_s5144" name="Image" r:id="rId3" imgW="3027054" imgH="2030488" progId="Photoshop.Image.5">
                  <p:embed/>
                </p:oleObj>
              </mc:Choice>
              <mc:Fallback>
                <p:oleObj name="Image" r:id="rId3" imgW="3027054" imgH="2030488" progId="Photoshop.Image.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6000" t="1491" r="3000" b="22484"/>
                      <a:stretch>
                        <a:fillRect/>
                      </a:stretch>
                    </p:blipFill>
                    <p:spPr bwMode="auto">
                      <a:xfrm>
                        <a:off x="914400" y="1295400"/>
                        <a:ext cx="69342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Text Box 6"/>
          <p:cNvSpPr txBox="1">
            <a:spLocks noChangeArrowheads="1"/>
          </p:cNvSpPr>
          <p:nvPr/>
        </p:nvSpPr>
        <p:spPr bwMode="auto">
          <a:xfrm>
            <a:off x="441325" y="730250"/>
            <a:ext cx="1311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A50021"/>
                </a:solidFill>
                <a:ea typeface="黑体" panose="02010609060101010101" pitchFamily="49" charset="-122"/>
              </a:rPr>
              <a:t>例如：</a:t>
            </a:r>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D312C8FB-CAE2-436A-8E66-E89934DB4991}" type="slidenum">
              <a:rPr lang="en-US" altLang="zh-CN"/>
              <a:pPr/>
              <a:t>50</a:t>
            </a:fld>
            <a:endParaRPr lang="en-US" altLang="zh-CN"/>
          </a:p>
        </p:txBody>
      </p:sp>
      <p:sp>
        <p:nvSpPr>
          <p:cNvPr id="130052" name="Text Box 4"/>
          <p:cNvSpPr txBox="1">
            <a:spLocks noChangeArrowheads="1"/>
          </p:cNvSpPr>
          <p:nvPr/>
        </p:nvSpPr>
        <p:spPr bwMode="auto">
          <a:xfrm>
            <a:off x="304800" y="533400"/>
            <a:ext cx="8534400" cy="533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lang="en-US" altLang="zh-CN">
                <a:solidFill>
                  <a:srgbClr val="A50021"/>
                </a:solidFill>
              </a:rPr>
              <a:t>2. </a:t>
            </a:r>
            <a:r>
              <a:rPr lang="zh-CN" altLang="en-US">
                <a:solidFill>
                  <a:srgbClr val="A50021"/>
                </a:solidFill>
              </a:rPr>
              <a:t>哈夫曼树的构造及其算法</a:t>
            </a:r>
          </a:p>
          <a:p>
            <a:pPr algn="just">
              <a:lnSpc>
                <a:spcPct val="130000"/>
              </a:lnSpc>
              <a:spcBef>
                <a:spcPct val="50000"/>
              </a:spcBef>
            </a:pPr>
            <a:r>
              <a:rPr lang="en-US" altLang="zh-CN">
                <a:solidFill>
                  <a:srgbClr val="008080"/>
                </a:solidFill>
              </a:rPr>
              <a:t>1) </a:t>
            </a:r>
            <a:r>
              <a:rPr lang="zh-CN" altLang="en-US">
                <a:solidFill>
                  <a:srgbClr val="008080"/>
                </a:solidFill>
              </a:rPr>
              <a:t>构造哈夫曼树的方法</a:t>
            </a:r>
          </a:p>
          <a:p>
            <a:pPr algn="just">
              <a:lnSpc>
                <a:spcPct val="125000"/>
              </a:lnSpc>
              <a:spcBef>
                <a:spcPct val="50000"/>
              </a:spcBef>
            </a:pPr>
            <a:r>
              <a:rPr lang="zh-CN" altLang="en-US" b="0"/>
              <a:t>      </a:t>
            </a:r>
            <a:r>
              <a:rPr lang="zh-CN" altLang="en-US"/>
              <a:t>对于已知的一组叶子的权值Ｗ</a:t>
            </a:r>
            <a:r>
              <a:rPr lang="en-US" altLang="zh-CN" baseline="-25000"/>
              <a:t>1</a:t>
            </a:r>
            <a:r>
              <a:rPr lang="en-US" altLang="zh-CN"/>
              <a:t>,</a:t>
            </a:r>
            <a:r>
              <a:rPr lang="zh-CN" altLang="en-US"/>
              <a:t>Ｗ</a:t>
            </a:r>
            <a:r>
              <a:rPr lang="en-US" altLang="zh-CN" baseline="-25000"/>
              <a:t>2</a:t>
            </a:r>
            <a:r>
              <a:rPr lang="en-US" altLang="zh-CN"/>
              <a:t>,</a:t>
            </a:r>
            <a:r>
              <a:rPr lang="en-US" altLang="zh-CN">
                <a:latin typeface="Courier New" panose="02070309020205020404" pitchFamily="49" charset="0"/>
              </a:rPr>
              <a:t>…</a:t>
            </a:r>
            <a:r>
              <a:rPr lang="en-US" altLang="zh-CN"/>
              <a:t>,</a:t>
            </a:r>
            <a:r>
              <a:rPr lang="zh-CN" altLang="en-US"/>
              <a:t>Ｗ</a:t>
            </a:r>
            <a:r>
              <a:rPr lang="en-US" altLang="zh-CN" baseline="-25000"/>
              <a:t>n</a:t>
            </a:r>
            <a:r>
              <a:rPr lang="en-US" altLang="zh-CN"/>
              <a:t> </a:t>
            </a:r>
            <a:r>
              <a:rPr lang="zh-CN" altLang="en-US"/>
              <a:t>，构造步骤：</a:t>
            </a:r>
          </a:p>
          <a:p>
            <a:pPr algn="just">
              <a:lnSpc>
                <a:spcPct val="125000"/>
              </a:lnSpc>
              <a:spcBef>
                <a:spcPct val="50000"/>
              </a:spcBef>
            </a:pPr>
            <a:r>
              <a:rPr lang="en-US" altLang="zh-CN"/>
              <a:t>(1)</a:t>
            </a:r>
            <a:r>
              <a:rPr lang="zh-CN" altLang="en-US"/>
              <a:t>、首先把</a:t>
            </a:r>
            <a:r>
              <a:rPr lang="en-US" altLang="zh-CN"/>
              <a:t>n</a:t>
            </a:r>
            <a:r>
              <a:rPr lang="zh-CN" altLang="en-US"/>
              <a:t>个叶子结点看做</a:t>
            </a:r>
            <a:r>
              <a:rPr lang="en-US" altLang="zh-CN"/>
              <a:t>n</a:t>
            </a:r>
            <a:r>
              <a:rPr lang="zh-CN" altLang="en-US"/>
              <a:t>棵树（有一个结点的二叉树）</a:t>
            </a:r>
            <a:r>
              <a:rPr lang="en-US" altLang="zh-CN"/>
              <a:t>, </a:t>
            </a:r>
            <a:r>
              <a:rPr lang="zh-CN" altLang="en-US"/>
              <a:t>把它们看做一个森林。 </a:t>
            </a:r>
          </a:p>
          <a:p>
            <a:pPr algn="just">
              <a:lnSpc>
                <a:spcPct val="125000"/>
              </a:lnSpc>
              <a:spcBef>
                <a:spcPct val="50000"/>
              </a:spcBef>
            </a:pPr>
            <a:r>
              <a:rPr lang="en-US" altLang="zh-CN"/>
              <a:t>(2)</a:t>
            </a:r>
            <a:r>
              <a:rPr lang="zh-CN" altLang="en-US"/>
              <a:t>、在森林中把权值最小和次小的两棵树合并成一棵树</a:t>
            </a:r>
            <a:r>
              <a:rPr lang="en-US" altLang="zh-CN"/>
              <a:t>, </a:t>
            </a:r>
            <a:r>
              <a:rPr lang="zh-CN" altLang="en-US"/>
              <a:t>该树根结点的权值是两棵子树权值之和。这时森林中还有</a:t>
            </a:r>
            <a:r>
              <a:rPr lang="en-US" altLang="zh-CN"/>
              <a:t>n-1</a:t>
            </a:r>
            <a:r>
              <a:rPr lang="zh-CN" altLang="en-US"/>
              <a:t>棵树。</a:t>
            </a:r>
          </a:p>
          <a:p>
            <a:pPr algn="just">
              <a:lnSpc>
                <a:spcPct val="125000"/>
              </a:lnSpc>
              <a:spcBef>
                <a:spcPct val="50000"/>
              </a:spcBef>
            </a:pPr>
            <a:r>
              <a:rPr lang="en-US" altLang="zh-CN"/>
              <a:t>(3)</a:t>
            </a:r>
            <a:r>
              <a:rPr lang="zh-CN" altLang="en-US"/>
              <a:t>、重复第</a:t>
            </a:r>
            <a:r>
              <a:rPr lang="en-US" altLang="zh-CN"/>
              <a:t>(2)</a:t>
            </a:r>
            <a:r>
              <a:rPr lang="zh-CN" altLang="en-US"/>
              <a:t>步直到森林中只有一棵为止。 </a:t>
            </a:r>
          </a:p>
          <a:p>
            <a:pPr algn="just">
              <a:lnSpc>
                <a:spcPct val="125000"/>
              </a:lnSpc>
              <a:spcBef>
                <a:spcPct val="50000"/>
              </a:spcBef>
            </a:pPr>
            <a:r>
              <a:rPr lang="zh-CN" altLang="en-US"/>
              <a:t>此树就是哈夫曼树。 </a:t>
            </a:r>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020222F7-71F9-4898-A717-004544972A7A}" type="slidenum">
              <a:rPr lang="en-US" altLang="zh-CN"/>
              <a:pPr/>
              <a:t>51</a:t>
            </a:fld>
            <a:endParaRPr lang="en-US" altLang="zh-CN"/>
          </a:p>
        </p:txBody>
      </p:sp>
      <p:sp>
        <p:nvSpPr>
          <p:cNvPr id="131078" name="Rectangle 6"/>
          <p:cNvSpPr>
            <a:spLocks noChangeArrowheads="1"/>
          </p:cNvSpPr>
          <p:nvPr/>
        </p:nvSpPr>
        <p:spPr bwMode="auto">
          <a:xfrm>
            <a:off x="533400" y="914400"/>
            <a:ext cx="7543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zh-CN" altLang="en-US"/>
              <a:t>设给一组</a:t>
            </a:r>
            <a:r>
              <a:rPr lang="en-US" altLang="zh-CN"/>
              <a:t>(n=4)</a:t>
            </a:r>
            <a:r>
              <a:rPr lang="zh-CN" altLang="en-US"/>
              <a:t>具体的权值</a:t>
            </a:r>
            <a:r>
              <a:rPr lang="en-US" altLang="zh-CN"/>
              <a:t>{2, 4, 5, 8}, </a:t>
            </a:r>
            <a:r>
              <a:rPr lang="zh-CN" altLang="en-US"/>
              <a:t>下图 是构造哈夫曼树的具体过程。 </a:t>
            </a:r>
          </a:p>
        </p:txBody>
      </p:sp>
      <p:grpSp>
        <p:nvGrpSpPr>
          <p:cNvPr id="131082" name="Group 10"/>
          <p:cNvGrpSpPr>
            <a:grpSpLocks/>
          </p:cNvGrpSpPr>
          <p:nvPr/>
        </p:nvGrpSpPr>
        <p:grpSpPr bwMode="auto">
          <a:xfrm>
            <a:off x="304800" y="1981200"/>
            <a:ext cx="8458200" cy="3389313"/>
            <a:chOff x="192" y="1248"/>
            <a:chExt cx="5328" cy="2135"/>
          </a:xfrm>
        </p:grpSpPr>
        <p:grpSp>
          <p:nvGrpSpPr>
            <p:cNvPr id="131080" name="Group 8"/>
            <p:cNvGrpSpPr>
              <a:grpSpLocks/>
            </p:cNvGrpSpPr>
            <p:nvPr/>
          </p:nvGrpSpPr>
          <p:grpSpPr bwMode="auto">
            <a:xfrm>
              <a:off x="192" y="1248"/>
              <a:ext cx="5328" cy="2135"/>
              <a:chOff x="192" y="1248"/>
              <a:chExt cx="5328" cy="2135"/>
            </a:xfrm>
          </p:grpSpPr>
          <p:graphicFrame>
            <p:nvGraphicFramePr>
              <p:cNvPr id="131077" name="Object 5"/>
              <p:cNvGraphicFramePr>
                <a:graphicFrameLocks noChangeAspect="1"/>
              </p:cNvGraphicFramePr>
              <p:nvPr/>
            </p:nvGraphicFramePr>
            <p:xfrm>
              <a:off x="192" y="1248"/>
              <a:ext cx="5328" cy="2135"/>
            </p:xfrm>
            <a:graphic>
              <a:graphicData uri="http://schemas.openxmlformats.org/presentationml/2006/ole">
                <mc:AlternateContent xmlns:mc="http://schemas.openxmlformats.org/markup-compatibility/2006">
                  <mc:Choice xmlns:v="urn:schemas-microsoft-com:vml" Requires="v">
                    <p:oleObj spid="_x0000_s131100" name="Image" r:id="rId3" imgW="4920732" imgH="1971037" progId="Photoshop.Image.5">
                      <p:embed/>
                    </p:oleObj>
                  </mc:Choice>
                  <mc:Fallback>
                    <p:oleObj name="Image" r:id="rId3" imgW="4920732" imgH="1971037" progId="Photoshop.Image.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1248"/>
                            <a:ext cx="5328" cy="2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79" name="Rectangle 7"/>
              <p:cNvSpPr>
                <a:spLocks noChangeArrowheads="1"/>
              </p:cNvSpPr>
              <p:nvPr/>
            </p:nvSpPr>
            <p:spPr bwMode="auto">
              <a:xfrm>
                <a:off x="2016" y="3120"/>
                <a:ext cx="528"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1081" name="Line 9"/>
            <p:cNvSpPr>
              <a:spLocks noChangeShapeType="1"/>
            </p:cNvSpPr>
            <p:nvPr/>
          </p:nvSpPr>
          <p:spPr bwMode="auto">
            <a:xfrm>
              <a:off x="2064" y="1872"/>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86378160-0146-4E82-B6FC-3C15C5F1DD82}" type="slidenum">
              <a:rPr lang="en-US" altLang="zh-CN"/>
              <a:pPr/>
              <a:t>52</a:t>
            </a:fld>
            <a:endParaRPr lang="en-US" altLang="zh-CN"/>
          </a:p>
        </p:txBody>
      </p:sp>
      <p:sp>
        <p:nvSpPr>
          <p:cNvPr id="177155" name="Rectangle 3"/>
          <p:cNvSpPr>
            <a:spLocks noGrp="1" noChangeArrowheads="1"/>
          </p:cNvSpPr>
          <p:nvPr>
            <p:ph type="body" idx="1"/>
          </p:nvPr>
        </p:nvSpPr>
        <p:spPr>
          <a:xfrm>
            <a:off x="304800" y="692150"/>
            <a:ext cx="8458200" cy="5403850"/>
          </a:xfrm>
        </p:spPr>
        <p:txBody>
          <a:bodyPr/>
          <a:lstStyle/>
          <a:p>
            <a:r>
              <a:rPr lang="zh-CN" altLang="en-US" b="1">
                <a:solidFill>
                  <a:srgbClr val="FF0000"/>
                </a:solidFill>
              </a:rPr>
              <a:t>哈夫曼编码：</a:t>
            </a:r>
          </a:p>
          <a:p>
            <a:r>
              <a:rPr lang="zh-CN" altLang="en-US" b="1"/>
              <a:t>设有一段文字“</a:t>
            </a:r>
            <a:r>
              <a:rPr lang="en-US" altLang="zh-CN" b="1"/>
              <a:t>BADCADFEED”</a:t>
            </a:r>
            <a:r>
              <a:rPr lang="zh-CN" altLang="en-US" b="1"/>
              <a:t>要进行网络传输，可以如下编码：</a:t>
            </a:r>
          </a:p>
        </p:txBody>
      </p:sp>
      <p:pic>
        <p:nvPicPr>
          <p:cNvPr id="177156" name="Picture 4" descr="U%FJLIONOO{$M{JMX{NR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781300"/>
            <a:ext cx="8642350" cy="1512888"/>
          </a:xfrm>
          <a:prstGeom prst="rect">
            <a:avLst/>
          </a:prstGeom>
          <a:noFill/>
          <a:extLst>
            <a:ext uri="{909E8E84-426E-40DD-AFC4-6F175D3DCCD1}">
              <a14:hiddenFill xmlns:a14="http://schemas.microsoft.com/office/drawing/2010/main">
                <a:solidFill>
                  <a:srgbClr val="FFFFFF"/>
                </a:solidFill>
              </a14:hiddenFill>
            </a:ext>
          </a:extLst>
        </p:spPr>
      </p:pic>
      <p:sp>
        <p:nvSpPr>
          <p:cNvPr id="177157" name="Text Box 5"/>
          <p:cNvSpPr txBox="1">
            <a:spLocks noChangeArrowheads="1"/>
          </p:cNvSpPr>
          <p:nvPr/>
        </p:nvSpPr>
        <p:spPr bwMode="auto">
          <a:xfrm>
            <a:off x="519113" y="4508500"/>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上面文字编码后为：</a:t>
            </a:r>
          </a:p>
        </p:txBody>
      </p:sp>
      <p:pic>
        <p:nvPicPr>
          <p:cNvPr id="177158" name="Picture 6" descr="$}(SIPWR2DL@3HG0H8}J]_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5157788"/>
            <a:ext cx="8208963" cy="835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F79CD146-27CC-4142-A5B0-C0A88513AD10}" type="slidenum">
              <a:rPr lang="en-US" altLang="zh-CN"/>
              <a:pPr/>
              <a:t>53</a:t>
            </a:fld>
            <a:endParaRPr lang="en-US" altLang="zh-CN"/>
          </a:p>
        </p:txBody>
      </p:sp>
      <p:pic>
        <p:nvPicPr>
          <p:cNvPr id="178180" name="Picture 4" descr="(E]I0F)[{~W]]NOKOF(YP(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430213"/>
            <a:ext cx="8713788" cy="903287"/>
          </a:xfrm>
          <a:prstGeom prst="rect">
            <a:avLst/>
          </a:prstGeom>
          <a:noFill/>
          <a:extLst>
            <a:ext uri="{909E8E84-426E-40DD-AFC4-6F175D3DCCD1}">
              <a14:hiddenFill xmlns:a14="http://schemas.microsoft.com/office/drawing/2010/main">
                <a:solidFill>
                  <a:srgbClr val="FFFFFF"/>
                </a:solidFill>
              </a14:hiddenFill>
            </a:ext>
          </a:extLst>
        </p:spPr>
      </p:pic>
      <p:pic>
        <p:nvPicPr>
          <p:cNvPr id="178181" name="Picture 5" descr="0ND``ZJ22C~)MY(82%VK0F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1308100"/>
            <a:ext cx="8964612" cy="3719513"/>
          </a:xfrm>
          <a:prstGeom prst="rect">
            <a:avLst/>
          </a:prstGeom>
          <a:noFill/>
          <a:extLst>
            <a:ext uri="{909E8E84-426E-40DD-AFC4-6F175D3DCCD1}">
              <a14:hiddenFill xmlns:a14="http://schemas.microsoft.com/office/drawing/2010/main">
                <a:solidFill>
                  <a:srgbClr val="FFFFFF"/>
                </a:solidFill>
              </a14:hiddenFill>
            </a:ext>
          </a:extLst>
        </p:spPr>
      </p:pic>
      <p:pic>
        <p:nvPicPr>
          <p:cNvPr id="178182" name="Picture 6" descr="TR1P{J(7F4%9GXH$S{D4RN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797425"/>
            <a:ext cx="8569325" cy="1428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C709C021-7D61-4C67-915E-F286F103B513}" type="slidenum">
              <a:rPr lang="en-US" altLang="zh-CN"/>
              <a:pPr/>
              <a:t>54</a:t>
            </a:fld>
            <a:endParaRPr lang="en-US" altLang="zh-CN"/>
          </a:p>
        </p:txBody>
      </p:sp>
      <p:pic>
        <p:nvPicPr>
          <p:cNvPr id="179203" name="Picture 3" descr="0ND``ZJ22C~)MY(82%VK0F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88913"/>
            <a:ext cx="8964612" cy="3719512"/>
          </a:xfrm>
          <a:prstGeom prst="rect">
            <a:avLst/>
          </a:prstGeom>
          <a:noFill/>
          <a:extLst>
            <a:ext uri="{909E8E84-426E-40DD-AFC4-6F175D3DCCD1}">
              <a14:hiddenFill xmlns:a14="http://schemas.microsoft.com/office/drawing/2010/main">
                <a:solidFill>
                  <a:srgbClr val="FFFFFF"/>
                </a:solidFill>
              </a14:hiddenFill>
            </a:ext>
          </a:extLst>
        </p:spPr>
      </p:pic>
      <p:pic>
        <p:nvPicPr>
          <p:cNvPr id="179204" name="Picture 4" descr="TR1P{J(7F4%9GXH$S{D4RN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678238"/>
            <a:ext cx="85693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79205" name="Picture 5" descr="%X8R018~PM0KX5_2JUMGCX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5229225"/>
            <a:ext cx="8748712" cy="1239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DDCC08-20D1-4C01-96BC-487FE533E2A1}" type="slidenum">
              <a:rPr lang="en-US" altLang="zh-CN"/>
              <a:pPr/>
              <a:t>6</a:t>
            </a:fld>
            <a:endParaRPr lang="en-US" altLang="zh-CN"/>
          </a:p>
        </p:txBody>
      </p:sp>
      <p:sp>
        <p:nvSpPr>
          <p:cNvPr id="6148" name="Text Box 4"/>
          <p:cNvSpPr txBox="1">
            <a:spLocks noChangeArrowheads="1"/>
          </p:cNvSpPr>
          <p:nvPr/>
        </p:nvSpPr>
        <p:spPr bwMode="auto">
          <a:xfrm>
            <a:off x="373063" y="1358900"/>
            <a:ext cx="8231187"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buFontTx/>
              <a:buAutoNum type="arabicPeriod"/>
            </a:pPr>
            <a:r>
              <a:rPr lang="zh-CN" altLang="en-US" sz="2800">
                <a:solidFill>
                  <a:srgbClr val="FF0000"/>
                </a:solidFill>
              </a:rPr>
              <a:t>结点的度</a:t>
            </a:r>
            <a:r>
              <a:rPr lang="zh-CN" altLang="en-US" sz="2800"/>
              <a:t>是结点的子树的个数。</a:t>
            </a:r>
            <a:r>
              <a:rPr lang="zh-CN" altLang="en-US" sz="2800">
                <a:solidFill>
                  <a:srgbClr val="FF0000"/>
                </a:solidFill>
              </a:rPr>
              <a:t>树的度</a:t>
            </a:r>
            <a:r>
              <a:rPr lang="zh-CN" altLang="en-US" sz="2800"/>
              <a:t>是树中结点度的最大值。</a:t>
            </a:r>
          </a:p>
          <a:p>
            <a:pPr algn="just">
              <a:lnSpc>
                <a:spcPct val="125000"/>
              </a:lnSpc>
              <a:spcBef>
                <a:spcPct val="50000"/>
              </a:spcBef>
              <a:buFontTx/>
              <a:buAutoNum type="arabicPeriod"/>
            </a:pPr>
            <a:r>
              <a:rPr lang="zh-CN" altLang="en-US" sz="2800"/>
              <a:t>度为零的结点称为</a:t>
            </a:r>
            <a:r>
              <a:rPr lang="zh-CN" altLang="en-US" sz="2800">
                <a:solidFill>
                  <a:srgbClr val="FF0000"/>
                </a:solidFill>
              </a:rPr>
              <a:t>叶子或终结点</a:t>
            </a:r>
            <a:r>
              <a:rPr lang="zh-CN" altLang="en-US" sz="2800"/>
              <a:t>。度不为零的结点称为</a:t>
            </a:r>
            <a:r>
              <a:rPr lang="zh-CN" altLang="en-US" sz="2800">
                <a:solidFill>
                  <a:srgbClr val="FF0000"/>
                </a:solidFill>
              </a:rPr>
              <a:t>非终端结点</a:t>
            </a:r>
            <a:r>
              <a:rPr lang="zh-CN" altLang="en-US" sz="2800"/>
              <a:t>。</a:t>
            </a:r>
          </a:p>
          <a:p>
            <a:pPr algn="just">
              <a:lnSpc>
                <a:spcPct val="125000"/>
              </a:lnSpc>
              <a:spcBef>
                <a:spcPct val="50000"/>
              </a:spcBef>
              <a:buFontTx/>
              <a:buAutoNum type="arabicPeriod"/>
            </a:pPr>
            <a:r>
              <a:rPr lang="zh-CN" altLang="en-US" sz="2800"/>
              <a:t>某结点的各子树的根结点称为该结点的</a:t>
            </a:r>
            <a:r>
              <a:rPr lang="zh-CN" altLang="en-US" sz="2800">
                <a:solidFill>
                  <a:srgbClr val="FF0000"/>
                </a:solidFill>
              </a:rPr>
              <a:t>孩子</a:t>
            </a:r>
            <a:r>
              <a:rPr lang="en-US" altLang="zh-CN" sz="2800"/>
              <a:t>, </a:t>
            </a:r>
            <a:r>
              <a:rPr lang="zh-CN" altLang="en-US" sz="2800"/>
              <a:t>而该结点又称为孩子们的</a:t>
            </a:r>
            <a:r>
              <a:rPr lang="zh-CN" altLang="en-US" sz="2800">
                <a:solidFill>
                  <a:srgbClr val="FF0000"/>
                </a:solidFill>
              </a:rPr>
              <a:t>双亲结点</a:t>
            </a:r>
            <a:r>
              <a:rPr lang="zh-CN" altLang="en-US" sz="2800"/>
              <a:t>。具有相同双亲的结点互称为</a:t>
            </a:r>
            <a:r>
              <a:rPr lang="zh-CN" altLang="en-US" sz="2800">
                <a:solidFill>
                  <a:srgbClr val="FF0000"/>
                </a:solidFill>
              </a:rPr>
              <a:t>兄弟</a:t>
            </a:r>
            <a:r>
              <a:rPr lang="zh-CN" altLang="en-US" sz="2800"/>
              <a:t>。</a:t>
            </a:r>
          </a:p>
        </p:txBody>
      </p:sp>
      <p:sp>
        <p:nvSpPr>
          <p:cNvPr id="6149" name="Rectangle 5"/>
          <p:cNvSpPr>
            <a:spLocks noChangeArrowheads="1"/>
          </p:cNvSpPr>
          <p:nvPr/>
        </p:nvSpPr>
        <p:spPr bwMode="auto">
          <a:xfrm>
            <a:off x="212725" y="609600"/>
            <a:ext cx="29770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dirty="0" smtClean="0">
                <a:solidFill>
                  <a:schemeClr val="accent2"/>
                </a:solidFill>
              </a:rPr>
              <a:t>1.2  </a:t>
            </a:r>
            <a:r>
              <a:rPr lang="zh-CN" altLang="en-US" sz="2800" dirty="0">
                <a:solidFill>
                  <a:schemeClr val="accent2"/>
                </a:solidFill>
              </a:rPr>
              <a:t>树的常用术语</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barn(outVertical)">
                                      <p:cBhvr>
                                        <p:cTn id="7" dur="500"/>
                                        <p:tgtEl>
                                          <p:spTgt spid="61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148">
                                            <p:txEl>
                                              <p:pRg st="1" end="1"/>
                                            </p:txEl>
                                          </p:spTgt>
                                        </p:tgtEl>
                                        <p:attrNameLst>
                                          <p:attrName>style.visibility</p:attrName>
                                        </p:attrNameLst>
                                      </p:cBhvr>
                                      <p:to>
                                        <p:strVal val="visible"/>
                                      </p:to>
                                    </p:set>
                                    <p:animEffect transition="in" filter="barn(outVertical)">
                                      <p:cBhvr>
                                        <p:cTn id="12" dur="500"/>
                                        <p:tgtEl>
                                          <p:spTgt spid="61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148">
                                            <p:txEl>
                                              <p:pRg st="2" end="2"/>
                                            </p:txEl>
                                          </p:spTgt>
                                        </p:tgtEl>
                                        <p:attrNameLst>
                                          <p:attrName>style.visibility</p:attrName>
                                        </p:attrNameLst>
                                      </p:cBhvr>
                                      <p:to>
                                        <p:strVal val="visible"/>
                                      </p:to>
                                    </p:set>
                                    <p:animEffect transition="in" filter="barn(outVertical)">
                                      <p:cBhvr>
                                        <p:cTn id="17" dur="500"/>
                                        <p:tgtEl>
                                          <p:spTgt spid="61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5CA88171-22C0-4485-B8BB-A9676F20B34D}" type="slidenum">
              <a:rPr lang="en-US" altLang="zh-CN"/>
              <a:pPr/>
              <a:t>7</a:t>
            </a:fld>
            <a:endParaRPr lang="en-US" altLang="zh-CN"/>
          </a:p>
        </p:txBody>
      </p:sp>
      <p:sp>
        <p:nvSpPr>
          <p:cNvPr id="167939" name="Rectangle 3"/>
          <p:cNvSpPr>
            <a:spLocks noGrp="1" noChangeArrowheads="1"/>
          </p:cNvSpPr>
          <p:nvPr>
            <p:ph type="body" idx="1"/>
          </p:nvPr>
        </p:nvSpPr>
        <p:spPr>
          <a:xfrm>
            <a:off x="304800" y="765175"/>
            <a:ext cx="8458200" cy="4876800"/>
          </a:xfrm>
        </p:spPr>
        <p:txBody>
          <a:bodyPr/>
          <a:lstStyle/>
          <a:p>
            <a:pPr marL="533400" indent="-533400" algn="just">
              <a:lnSpc>
                <a:spcPct val="125000"/>
              </a:lnSpc>
              <a:spcBef>
                <a:spcPct val="50000"/>
              </a:spcBef>
            </a:pPr>
            <a:r>
              <a:rPr lang="en-US" altLang="zh-CN" b="1"/>
              <a:t>4. </a:t>
            </a:r>
            <a:r>
              <a:rPr lang="zh-CN" altLang="en-US" b="1"/>
              <a:t>一棵树上除根结点以外的其它结点称为根结点的</a:t>
            </a:r>
            <a:r>
              <a:rPr lang="zh-CN" altLang="en-US" b="1">
                <a:solidFill>
                  <a:srgbClr val="FF0000"/>
                </a:solidFill>
              </a:rPr>
              <a:t>子孙</a:t>
            </a:r>
            <a:r>
              <a:rPr lang="zh-CN" altLang="en-US" b="1"/>
              <a:t>。 对于树中某结点</a:t>
            </a:r>
            <a:r>
              <a:rPr lang="en-US" altLang="zh-CN" b="1"/>
              <a:t>, </a:t>
            </a:r>
            <a:r>
              <a:rPr lang="zh-CN" altLang="en-US" b="1"/>
              <a:t>从根结点开始到该结点的双亲是该结点的</a:t>
            </a:r>
            <a:r>
              <a:rPr lang="zh-CN" altLang="en-US" b="1">
                <a:solidFill>
                  <a:srgbClr val="FF0000"/>
                </a:solidFill>
              </a:rPr>
              <a:t>祖先</a:t>
            </a:r>
            <a:r>
              <a:rPr lang="zh-CN" altLang="en-US" b="1"/>
              <a:t>。</a:t>
            </a:r>
          </a:p>
          <a:p>
            <a:pPr marL="533400" indent="-533400" algn="just">
              <a:lnSpc>
                <a:spcPct val="125000"/>
              </a:lnSpc>
              <a:spcBef>
                <a:spcPct val="50000"/>
              </a:spcBef>
            </a:pPr>
            <a:r>
              <a:rPr lang="en-US" altLang="zh-CN" b="1">
                <a:solidFill>
                  <a:schemeClr val="hlink"/>
                </a:solidFill>
              </a:rPr>
              <a:t>5. </a:t>
            </a:r>
            <a:r>
              <a:rPr lang="zh-CN" altLang="en-US" b="1">
                <a:solidFill>
                  <a:srgbClr val="FF0000"/>
                </a:solidFill>
              </a:rPr>
              <a:t>结点的层次值</a:t>
            </a:r>
            <a:r>
              <a:rPr lang="zh-CN" altLang="en-US" b="1"/>
              <a:t>从根算起</a:t>
            </a:r>
            <a:r>
              <a:rPr lang="en-US" altLang="zh-CN" b="1"/>
              <a:t>, </a:t>
            </a:r>
            <a:r>
              <a:rPr lang="zh-CN" altLang="en-US" b="1"/>
              <a:t>根的层次值为１</a:t>
            </a:r>
            <a:r>
              <a:rPr lang="en-US" altLang="zh-CN" b="1"/>
              <a:t>, </a:t>
            </a:r>
            <a:r>
              <a:rPr lang="zh-CN" altLang="en-US" b="1"/>
              <a:t>其余结点的层次值为双亲结点层次值加１。一棵</a:t>
            </a:r>
            <a:r>
              <a:rPr lang="zh-CN" altLang="en-US" b="1">
                <a:solidFill>
                  <a:srgbClr val="FF0000"/>
                </a:solidFill>
              </a:rPr>
              <a:t>树的深度</a:t>
            </a:r>
            <a:r>
              <a:rPr lang="zh-CN" altLang="en-US" b="1"/>
              <a:t>是该树中结点最大层次值。</a:t>
            </a:r>
          </a:p>
          <a:p>
            <a:pPr marL="533400" indent="-533400">
              <a:lnSpc>
                <a:spcPct val="125000"/>
              </a:lnSpc>
            </a:pPr>
            <a:endParaRPr lang="en-US" altLang="zh-CN" b="1"/>
          </a:p>
        </p:txBody>
      </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518A513-8436-4129-A93B-93FE8088B4C1}" type="slidenum">
              <a:rPr lang="en-US" altLang="zh-CN"/>
              <a:pPr/>
              <a:t>8</a:t>
            </a:fld>
            <a:endParaRPr lang="en-US" altLang="zh-CN"/>
          </a:p>
        </p:txBody>
      </p:sp>
      <p:sp>
        <p:nvSpPr>
          <p:cNvPr id="10242" name="Rectangle 2"/>
          <p:cNvSpPr>
            <a:spLocks noGrp="1" noChangeArrowheads="1"/>
          </p:cNvSpPr>
          <p:nvPr>
            <p:ph type="title"/>
          </p:nvPr>
        </p:nvSpPr>
        <p:spPr>
          <a:xfrm>
            <a:off x="533400" y="625475"/>
            <a:ext cx="8001000" cy="365125"/>
          </a:xfrm>
        </p:spPr>
        <p:txBody>
          <a:bodyPr/>
          <a:lstStyle/>
          <a:p>
            <a:r>
              <a:rPr lang="en-US" altLang="zh-CN" dirty="0" smtClean="0">
                <a:solidFill>
                  <a:srgbClr val="FF6600"/>
                </a:solidFill>
              </a:rPr>
              <a:t>2  </a:t>
            </a:r>
            <a:r>
              <a:rPr lang="zh-CN" altLang="en-US" dirty="0">
                <a:solidFill>
                  <a:srgbClr val="FF6600"/>
                </a:solidFill>
              </a:rPr>
              <a:t>二叉树</a:t>
            </a:r>
          </a:p>
        </p:txBody>
      </p:sp>
      <p:sp>
        <p:nvSpPr>
          <p:cNvPr id="10244" name="Text Box 4"/>
          <p:cNvSpPr txBox="1">
            <a:spLocks noChangeArrowheads="1"/>
          </p:cNvSpPr>
          <p:nvPr/>
        </p:nvSpPr>
        <p:spPr bwMode="auto">
          <a:xfrm>
            <a:off x="250825" y="1916113"/>
            <a:ext cx="8458200" cy="382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800">
                <a:solidFill>
                  <a:schemeClr val="folHlink"/>
                </a:solidFill>
              </a:rPr>
              <a:t>       </a:t>
            </a:r>
            <a:r>
              <a:rPr lang="zh-CN" altLang="en-US" sz="2800">
                <a:solidFill>
                  <a:srgbClr val="FF0000"/>
                </a:solidFill>
              </a:rPr>
              <a:t>二叉树</a:t>
            </a:r>
            <a:r>
              <a:rPr lang="en-US" altLang="zh-CN" sz="2800"/>
              <a:t>(binary tree)</a:t>
            </a:r>
            <a:r>
              <a:rPr lang="zh-CN" altLang="en-US" sz="2800"/>
              <a:t>是</a:t>
            </a:r>
            <a:r>
              <a:rPr lang="en-US" altLang="zh-CN" sz="2800"/>
              <a:t>n</a:t>
            </a:r>
            <a:r>
              <a:rPr lang="zh-CN" altLang="en-US" sz="2800"/>
              <a:t>（</a:t>
            </a:r>
            <a:r>
              <a:rPr lang="en-US" altLang="zh-CN" sz="2800"/>
              <a:t>n&gt;=0</a:t>
            </a:r>
            <a:r>
              <a:rPr lang="zh-CN" altLang="en-US" sz="2800"/>
              <a:t>）个结点的有限集合。 它或为空树（</a:t>
            </a:r>
            <a:r>
              <a:rPr lang="en-US" altLang="zh-CN" sz="2800"/>
              <a:t>n=0</a:t>
            </a:r>
            <a:r>
              <a:rPr lang="zh-CN" altLang="en-US" sz="2800"/>
              <a:t>）</a:t>
            </a:r>
            <a:r>
              <a:rPr lang="en-US" altLang="zh-CN" sz="2800"/>
              <a:t>, </a:t>
            </a:r>
            <a:r>
              <a:rPr lang="zh-CN" altLang="en-US" sz="2800"/>
              <a:t>或为非空树</a:t>
            </a:r>
            <a:r>
              <a:rPr lang="en-US" altLang="zh-CN" sz="2800"/>
              <a:t>; </a:t>
            </a:r>
            <a:r>
              <a:rPr lang="zh-CN" altLang="en-US" sz="2800"/>
              <a:t>对于非空树有</a:t>
            </a:r>
            <a:r>
              <a:rPr lang="en-US" altLang="zh-CN" sz="2800"/>
              <a:t>:     1</a:t>
            </a:r>
            <a:r>
              <a:rPr lang="zh-CN" altLang="en-US" sz="2800"/>
              <a:t>、有一个特定的称之为根的结点。 </a:t>
            </a:r>
          </a:p>
          <a:p>
            <a:pPr algn="just">
              <a:lnSpc>
                <a:spcPct val="125000"/>
              </a:lnSpc>
            </a:pPr>
            <a:r>
              <a:rPr lang="zh-CN" altLang="en-US" sz="2800"/>
              <a:t>        </a:t>
            </a:r>
            <a:r>
              <a:rPr lang="en-US" altLang="zh-CN" sz="2800"/>
              <a:t>2</a:t>
            </a:r>
            <a:r>
              <a:rPr lang="zh-CN" altLang="en-US" sz="2800"/>
              <a:t>、除根结点以外的其余结点分为两个互不相交的称之为左子树和右子树的二叉树构成。 这个定义是递归的。由于左、 右子树也是二叉树</a:t>
            </a:r>
            <a:r>
              <a:rPr lang="en-US" altLang="zh-CN" sz="2800"/>
              <a:t>,  </a:t>
            </a:r>
            <a:r>
              <a:rPr lang="zh-CN" altLang="en-US" sz="2800"/>
              <a:t>因此子树也可为空树。</a:t>
            </a:r>
          </a:p>
        </p:txBody>
      </p:sp>
      <p:sp>
        <p:nvSpPr>
          <p:cNvPr id="10245" name="Rectangle 5"/>
          <p:cNvSpPr>
            <a:spLocks noChangeArrowheads="1"/>
          </p:cNvSpPr>
          <p:nvPr/>
        </p:nvSpPr>
        <p:spPr bwMode="auto">
          <a:xfrm>
            <a:off x="323850" y="1196975"/>
            <a:ext cx="2887329"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spcBef>
                <a:spcPct val="50000"/>
              </a:spcBef>
            </a:pPr>
            <a:r>
              <a:rPr lang="en-US" altLang="zh-CN" sz="2800" dirty="0" smtClean="0">
                <a:solidFill>
                  <a:schemeClr val="accent2"/>
                </a:solidFill>
              </a:rPr>
              <a:t>2.1 </a:t>
            </a:r>
            <a:r>
              <a:rPr lang="zh-CN" altLang="en-US" sz="2800" dirty="0">
                <a:solidFill>
                  <a:schemeClr val="accent2"/>
                </a:solidFill>
              </a:rPr>
              <a:t>二叉树的定义</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barn(outVertical)">
                                      <p:cBhvr>
                                        <p:cTn id="7" dur="500"/>
                                        <p:tgtEl>
                                          <p:spTgt spid="102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244">
                                            <p:txEl>
                                              <p:pRg st="1" end="1"/>
                                            </p:txEl>
                                          </p:spTgt>
                                        </p:tgtEl>
                                        <p:attrNameLst>
                                          <p:attrName>style.visibility</p:attrName>
                                        </p:attrNameLst>
                                      </p:cBhvr>
                                      <p:to>
                                        <p:strVal val="visible"/>
                                      </p:to>
                                    </p:set>
                                    <p:animEffect transition="in" filter="barn(outVertical)">
                                      <p:cBhvr>
                                        <p:cTn id="12" dur="500"/>
                                        <p:tgtEl>
                                          <p:spTgt spid="102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02CFBDB-F119-445B-828D-16E49DD6D174}" type="slidenum">
              <a:rPr lang="en-US" altLang="zh-CN"/>
              <a:pPr/>
              <a:t>9</a:t>
            </a:fld>
            <a:endParaRPr lang="en-US" altLang="zh-CN"/>
          </a:p>
        </p:txBody>
      </p:sp>
      <p:graphicFrame>
        <p:nvGraphicFramePr>
          <p:cNvPr id="11269" name="Object 5"/>
          <p:cNvGraphicFramePr>
            <a:graphicFrameLocks noChangeAspect="1"/>
          </p:cNvGraphicFramePr>
          <p:nvPr/>
        </p:nvGraphicFramePr>
        <p:xfrm>
          <a:off x="685800" y="1752600"/>
          <a:ext cx="8229600" cy="2828925"/>
        </p:xfrm>
        <a:graphic>
          <a:graphicData uri="http://schemas.openxmlformats.org/presentationml/2006/ole">
            <mc:AlternateContent xmlns:mc="http://schemas.openxmlformats.org/markup-compatibility/2006">
              <mc:Choice xmlns:v="urn:schemas-microsoft-com:vml" Requires="v">
                <p:oleObj spid="_x0000_s11288" name="Image" r:id="rId3" imgW="3324695" imgH="1143002" progId="Photoshop.Image.5">
                  <p:embed/>
                </p:oleObj>
              </mc:Choice>
              <mc:Fallback>
                <p:oleObj name="Image" r:id="rId3" imgW="3324695" imgH="1143002" progId="Photoshop.Image.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52600"/>
                        <a:ext cx="82296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0" name="Rectangle 6"/>
          <p:cNvSpPr>
            <a:spLocks noChangeArrowheads="1"/>
          </p:cNvSpPr>
          <p:nvPr/>
        </p:nvSpPr>
        <p:spPr bwMode="auto">
          <a:xfrm>
            <a:off x="2362200" y="3886200"/>
            <a:ext cx="1066800"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sld>
</file>

<file path=ppt/theme/theme1.xml><?xml version="1.0" encoding="utf-8"?>
<a:theme xmlns:a="http://schemas.openxmlformats.org/drawingml/2006/main" name="小精灵6">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6600"/>
      </a:hlink>
      <a:folHlink>
        <a:srgbClr val="808000"/>
      </a:folHlink>
    </a:clrScheme>
    <a:fontScheme name="小精灵6">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小精灵6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小精灵6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小精灵6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小精灵6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小精灵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小精灵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小精灵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Data\Microsoft\Templates\小精灵6.pot</Template>
  <TotalTime>1157</TotalTime>
  <Words>3430</Words>
  <Application>Microsoft Office PowerPoint</Application>
  <PresentationFormat>全屏显示(4:3)</PresentationFormat>
  <Paragraphs>349</Paragraphs>
  <Slides>54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65" baseType="lpstr">
      <vt:lpstr>黑体</vt:lpstr>
      <vt:lpstr>隶书</vt:lpstr>
      <vt:lpstr>宋体</vt:lpstr>
      <vt:lpstr>Arial</vt:lpstr>
      <vt:lpstr>Courier New</vt:lpstr>
      <vt:lpstr>Tahoma</vt:lpstr>
      <vt:lpstr>Times New Roman</vt:lpstr>
      <vt:lpstr>Wingdings</vt:lpstr>
      <vt:lpstr>小精灵6</vt:lpstr>
      <vt:lpstr>Image</vt:lpstr>
      <vt:lpstr>Equation</vt:lpstr>
      <vt:lpstr>PowerPoint 演示文稿</vt:lpstr>
      <vt:lpstr>王国维之治学三过程（《人间词话》）</vt:lpstr>
      <vt:lpstr>PowerPoint 演示文稿</vt:lpstr>
      <vt:lpstr>1 树的基本概念和术语</vt:lpstr>
      <vt:lpstr>PowerPoint 演示文稿</vt:lpstr>
      <vt:lpstr>PowerPoint 演示文稿</vt:lpstr>
      <vt:lpstr>PowerPoint 演示文稿</vt:lpstr>
      <vt:lpstr>2  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遍 历 二 叉 树</vt:lpstr>
      <vt:lpstr>PowerPoint 演示文稿</vt:lpstr>
      <vt:lpstr>3.1 先根遍历</vt:lpstr>
      <vt:lpstr>PowerPoint 演示文稿</vt:lpstr>
      <vt:lpstr>PowerPoint 演示文稿</vt:lpstr>
      <vt:lpstr> 3.2 中根遍历</vt:lpstr>
      <vt:lpstr>PowerPoint 演示文稿</vt:lpstr>
      <vt:lpstr> 3.3 后根遍历</vt:lpstr>
      <vt:lpstr>PowerPoint 演示文稿</vt:lpstr>
      <vt:lpstr>3.4 按层次遍历</vt:lpstr>
      <vt:lpstr> 3.5  二叉树遍历算法的应用</vt:lpstr>
      <vt:lpstr>PowerPoint 演示文稿</vt:lpstr>
      <vt:lpstr>PowerPoint 演示文稿</vt:lpstr>
      <vt:lpstr>4  树的应用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xdup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dc:title>
  <dc:creator>spmad</dc:creator>
  <cp:lastModifiedBy>Wu Shunxin</cp:lastModifiedBy>
  <cp:revision>351</cp:revision>
  <dcterms:created xsi:type="dcterms:W3CDTF">2003-03-18T08:34:20Z</dcterms:created>
  <dcterms:modified xsi:type="dcterms:W3CDTF">2021-06-18T05:57:47Z</dcterms:modified>
</cp:coreProperties>
</file>