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0719-BFEB-422E-86BE-FE3FD39B2F3F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890D-24E5-464A-A2F7-BA875F08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大一第一学期，整数的分解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890D-24E5-464A-A2F7-BA875F0887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0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12E5C-F653-4311-8299-2909B97D9E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433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7B15-D8C9-4EC4-8B78-A3414547B57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051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2537E-4224-40E9-9C01-5A0CDF19A0D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24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CE387-39F9-4744-B06B-0302D965B57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34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4EECF-4823-4C70-907B-1B9C3D1C481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1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94F9B-AA27-4D0A-878E-0752D227F38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446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B0E0E-99BB-480D-85ED-75AA26C9A5A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26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FCD22-A305-4FAD-B1B9-605E130B602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379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F87-C2DA-41BA-8914-6A990368B5B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315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E6319-FCAC-47A1-A994-1659333B4A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409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E11B3-5334-48F7-93EB-F1C08D39A57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97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72EBB-665D-4C0E-8894-B1AB937951B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66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977900"/>
            <a:ext cx="119888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smtClean="0">
              <a:solidFill>
                <a:srgbClr val="3333CC"/>
              </a:solidFill>
            </a:endParaRPr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998CD-25EA-490B-9487-5BC63BB5BF4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6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513173" y="280086"/>
            <a:ext cx="180202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dirty="0">
                <a:solidFill>
                  <a:srgbClr val="3333CC"/>
                </a:solidFill>
              </a:rPr>
              <a:t>7</a:t>
            </a:r>
            <a:r>
              <a:rPr kumimoji="0" lang="en-US" altLang="zh-CN" sz="3600" b="1" dirty="0" smtClean="0">
                <a:solidFill>
                  <a:srgbClr val="3333CC"/>
                </a:solidFill>
              </a:rPr>
              <a:t>.  </a:t>
            </a:r>
            <a:r>
              <a:rPr kumimoji="0" lang="zh-CN" altLang="en-US" sz="3600" b="1" dirty="0" smtClean="0">
                <a:solidFill>
                  <a:srgbClr val="3333CC"/>
                </a:solidFill>
              </a:rPr>
              <a:t>栈</a:t>
            </a:r>
            <a:endParaRPr kumimoji="0" lang="zh-CN" altLang="en-US" sz="3600" b="1" dirty="0">
              <a:solidFill>
                <a:srgbClr val="3333CC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65375" y="2438400"/>
            <a:ext cx="72913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三种特殊的线性表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栈、队列、优先队列</a:t>
            </a:r>
            <a:endParaRPr kumimoji="0" lang="zh-CN" altLang="en-US" sz="28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498726" y="3529013"/>
            <a:ext cx="76946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从数据结构角度看，栈、队列和优先队列是操作受限的线性表，他们的逻辑结构相同。</a:t>
            </a:r>
          </a:p>
        </p:txBody>
      </p:sp>
    </p:spTree>
    <p:extLst>
      <p:ext uri="{BB962C8B-B14F-4D97-AF65-F5344CB8AC3E}">
        <p14:creationId xmlns:p14="http://schemas.microsoft.com/office/powerpoint/2010/main" val="25789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67175C-108C-498F-AE21-1BA88B329A1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495550" y="5094288"/>
            <a:ext cx="274320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出栈：</a:t>
            </a:r>
            <a:r>
              <a:rPr kumimoji="0" lang="en-US" altLang="zh-CN" sz="2800" b="1">
                <a:solidFill>
                  <a:srgbClr val="000000"/>
                </a:solidFill>
              </a:rPr>
              <a:t>top</a:t>
            </a:r>
            <a:r>
              <a:rPr kumimoji="0" lang="zh-CN" altLang="en-US" sz="2800" b="1">
                <a:solidFill>
                  <a:srgbClr val="000000"/>
                </a:solidFill>
              </a:rPr>
              <a:t>减1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495550" y="4373563"/>
            <a:ext cx="2744788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进栈：</a:t>
            </a:r>
            <a:r>
              <a:rPr kumimoji="0" lang="en-US" altLang="zh-CN" sz="2800" b="1">
                <a:solidFill>
                  <a:srgbClr val="000000"/>
                </a:solidFill>
              </a:rPr>
              <a:t>top</a:t>
            </a:r>
            <a:r>
              <a:rPr kumimoji="0" lang="zh-CN" altLang="en-US" sz="2800" b="1">
                <a:solidFill>
                  <a:srgbClr val="000000"/>
                </a:solidFill>
              </a:rPr>
              <a:t>加1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857876" y="4389438"/>
            <a:ext cx="2943225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栈空：</a:t>
            </a:r>
            <a:r>
              <a:rPr kumimoji="0" lang="en-US" altLang="zh-CN" sz="2800" b="1">
                <a:solidFill>
                  <a:srgbClr val="000000"/>
                </a:solidFill>
              </a:rPr>
              <a:t>top==  </a:t>
            </a:r>
            <a:r>
              <a:rPr kumimoji="0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kumimoji="0" lang="en-US" altLang="zh-CN" sz="28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2495551" y="2033588"/>
            <a:ext cx="6715125" cy="1166812"/>
            <a:chOff x="720" y="2084"/>
            <a:chExt cx="4230" cy="735"/>
          </a:xfrm>
        </p:grpSpPr>
        <p:sp>
          <p:nvSpPr>
            <p:cNvPr id="13337" name="Rectangle 6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8" name="Text Box 7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>
                  <a:solidFill>
                    <a:srgbClr val="000000"/>
                  </a:solidFill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</a:rPr>
                <a:t>0       1       2        3        4        5       6        7        8</a:t>
              </a:r>
            </a:p>
          </p:txBody>
        </p:sp>
        <p:sp>
          <p:nvSpPr>
            <p:cNvPr id="13339" name="Line 8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0" name="Line 9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1" name="Line 10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2" name="Line 11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3" name="Line 12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4" name="Line 13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5" name="Line 14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6" name="Line 15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3319" name="Line 16"/>
          <p:cNvSpPr>
            <a:spLocks noChangeShapeType="1"/>
          </p:cNvSpPr>
          <p:nvPr/>
        </p:nvSpPr>
        <p:spPr bwMode="auto">
          <a:xfrm flipH="1">
            <a:off x="2474913" y="2244726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320" name="Text Box 17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2630488" y="2528889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zh-CN" b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19155" name="Group 19"/>
          <p:cNvGrpSpPr>
            <a:grpSpLocks/>
          </p:cNvGrpSpPr>
          <p:nvPr/>
        </p:nvGrpSpPr>
        <p:grpSpPr bwMode="auto">
          <a:xfrm>
            <a:off x="2540000" y="3203576"/>
            <a:ext cx="719138" cy="923925"/>
            <a:chOff x="725" y="2812"/>
            <a:chExt cx="453" cy="582"/>
          </a:xfrm>
        </p:grpSpPr>
        <p:sp>
          <p:nvSpPr>
            <p:cNvPr id="13335" name="Line 20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6" name="Text Box 21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top</a:t>
              </a:r>
            </a:p>
          </p:txBody>
        </p:sp>
      </p:grp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3351213" y="2528889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zh-CN" b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2</a:t>
            </a:r>
            <a:endParaRPr kumimoji="0" lang="zh-CN" altLang="en-US" b="1" baseline="-25000">
              <a:solidFill>
                <a:srgbClr val="000000"/>
              </a:solidFill>
            </a:endParaRPr>
          </a:p>
        </p:txBody>
      </p:sp>
      <p:grpSp>
        <p:nvGrpSpPr>
          <p:cNvPr id="219159" name="Group 23"/>
          <p:cNvGrpSpPr>
            <a:grpSpLocks/>
          </p:cNvGrpSpPr>
          <p:nvPr/>
        </p:nvGrpSpPr>
        <p:grpSpPr bwMode="auto">
          <a:xfrm>
            <a:off x="3276600" y="3219451"/>
            <a:ext cx="719138" cy="923925"/>
            <a:chOff x="725" y="2812"/>
            <a:chExt cx="453" cy="582"/>
          </a:xfrm>
        </p:grpSpPr>
        <p:sp>
          <p:nvSpPr>
            <p:cNvPr id="13333" name="Line 24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4" name="Text Box 25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top</a:t>
              </a:r>
            </a:p>
          </p:txBody>
        </p:sp>
      </p:grp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4070350" y="2528889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zh-CN" b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3</a:t>
            </a:r>
            <a:endParaRPr kumimoji="0" lang="zh-CN" altLang="en-US" b="1" baseline="-25000">
              <a:solidFill>
                <a:srgbClr val="000000"/>
              </a:solidFill>
            </a:endParaRPr>
          </a:p>
        </p:txBody>
      </p:sp>
      <p:grpSp>
        <p:nvGrpSpPr>
          <p:cNvPr id="219163" name="Group 27"/>
          <p:cNvGrpSpPr>
            <a:grpSpLocks/>
          </p:cNvGrpSpPr>
          <p:nvPr/>
        </p:nvGrpSpPr>
        <p:grpSpPr bwMode="auto">
          <a:xfrm>
            <a:off x="3981450" y="3219451"/>
            <a:ext cx="719138" cy="923925"/>
            <a:chOff x="725" y="2812"/>
            <a:chExt cx="453" cy="582"/>
          </a:xfrm>
        </p:grpSpPr>
        <p:sp>
          <p:nvSpPr>
            <p:cNvPr id="13331" name="Line 28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2" name="Text Box 29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top</a:t>
              </a:r>
            </a:p>
          </p:txBody>
        </p:sp>
      </p:grp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5819776" y="5083175"/>
            <a:ext cx="4530725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栈满：</a:t>
            </a:r>
            <a:r>
              <a:rPr kumimoji="0" lang="en-US" altLang="zh-CN" sz="2800" b="1">
                <a:solidFill>
                  <a:srgbClr val="000000"/>
                </a:solidFill>
              </a:rPr>
              <a:t>top== </a:t>
            </a:r>
            <a:r>
              <a:rPr lang="en-US" altLang="zh-CN" sz="2400" b="1">
                <a:solidFill>
                  <a:srgbClr val="000000"/>
                </a:solidFill>
              </a:rPr>
              <a:t>MAX_SIZE - 1</a:t>
            </a:r>
          </a:p>
        </p:txBody>
      </p:sp>
      <p:sp>
        <p:nvSpPr>
          <p:cNvPr id="219167" name="Line 31"/>
          <p:cNvSpPr>
            <a:spLocks noChangeShapeType="1"/>
          </p:cNvSpPr>
          <p:nvPr/>
        </p:nvSpPr>
        <p:spPr bwMode="auto">
          <a:xfrm flipV="1">
            <a:off x="2181225" y="320357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 flipV="1">
            <a:off x="8751888" y="315912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330" name="Text Box 33"/>
          <p:cNvSpPr txBox="1">
            <a:spLocks noChangeArrowheads="1"/>
          </p:cNvSpPr>
          <p:nvPr/>
        </p:nvSpPr>
        <p:spPr bwMode="auto">
          <a:xfrm>
            <a:off x="2000250" y="1133475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栈的顺序存储结构及实现 </a:t>
            </a:r>
          </a:p>
        </p:txBody>
      </p:sp>
    </p:spTree>
    <p:extLst>
      <p:ext uri="{BB962C8B-B14F-4D97-AF65-F5344CB8AC3E}">
        <p14:creationId xmlns:p14="http://schemas.microsoft.com/office/powerpoint/2010/main" val="9505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nimBg="1"/>
      <p:bldP spid="219139" grpId="0" animBg="1"/>
      <p:bldP spid="219140" grpId="0" animBg="1"/>
      <p:bldP spid="219158" grpId="0"/>
      <p:bldP spid="219162" grpId="0"/>
      <p:bldP spid="219162" grpId="1"/>
      <p:bldP spid="219166" grpId="0" animBg="1"/>
      <p:bldP spid="219167" grpId="0" animBg="1"/>
      <p:bldP spid="219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C6F710-0D94-479E-8CFF-C971C07D39F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208213" y="1374776"/>
            <a:ext cx="7086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3333CC"/>
                </a:solidFill>
              </a:rPr>
              <a:t>存储结构描述：</a:t>
            </a:r>
            <a:r>
              <a:rPr lang="zh-CN" altLang="en-US" sz="2800">
                <a:solidFill>
                  <a:srgbClr val="000000"/>
                </a:solidFill>
              </a:rPr>
              <a:t>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     </a:t>
            </a:r>
            <a:r>
              <a:rPr lang="zh-CN" altLang="en-US" sz="2800" b="1">
                <a:solidFill>
                  <a:srgbClr val="000000"/>
                </a:solidFill>
              </a:rPr>
              <a:t>＃</a:t>
            </a:r>
            <a:r>
              <a:rPr lang="en-US" altLang="zh-CN" sz="2800" b="1">
                <a:solidFill>
                  <a:srgbClr val="000000"/>
                </a:solidFill>
              </a:rPr>
              <a:t>define MAXSIZE 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typedef  int ElemType; 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typedef    struct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        ElemType elem[MAXSIZE];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        int top;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 }  SqStack;    </a:t>
            </a:r>
            <a:r>
              <a:rPr lang="en-US" altLang="zh-CN" sz="2800" b="1">
                <a:solidFill>
                  <a:srgbClr val="0000FF"/>
                </a:solidFill>
              </a:rPr>
              <a:t>/*</a:t>
            </a:r>
            <a:r>
              <a:rPr lang="zh-CN" altLang="en-US" sz="2800" b="1">
                <a:solidFill>
                  <a:srgbClr val="0000FF"/>
                </a:solidFill>
              </a:rPr>
              <a:t>顺序栈的类型标识符*</a:t>
            </a:r>
            <a:r>
              <a:rPr lang="en-US" altLang="zh-CN" sz="2800" b="1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00375" y="5284788"/>
            <a:ext cx="5265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SqStack S;      </a:t>
            </a:r>
            <a:r>
              <a:rPr lang="en-US" altLang="zh-CN" sz="2800" b="1">
                <a:solidFill>
                  <a:srgbClr val="0000FF"/>
                </a:solidFill>
              </a:rPr>
              <a:t>/*</a:t>
            </a:r>
            <a:r>
              <a:rPr lang="zh-CN" altLang="en-US" sz="2800" b="1">
                <a:solidFill>
                  <a:srgbClr val="0000FF"/>
                </a:solidFill>
              </a:rPr>
              <a:t>说明</a:t>
            </a:r>
            <a:r>
              <a:rPr lang="en-US" altLang="zh-CN" sz="2800" b="1">
                <a:solidFill>
                  <a:srgbClr val="0000FF"/>
                </a:solidFill>
              </a:rPr>
              <a:t>S</a:t>
            </a:r>
            <a:r>
              <a:rPr lang="zh-CN" altLang="en-US" sz="2800" b="1">
                <a:solidFill>
                  <a:srgbClr val="0000FF"/>
                </a:solidFill>
              </a:rPr>
              <a:t>是栈变量*</a:t>
            </a:r>
            <a:r>
              <a:rPr lang="en-US" altLang="zh-CN" sz="2800" b="1">
                <a:solidFill>
                  <a:srgbClr val="0000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099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190D29-5AEA-454D-B327-BA2B7CFDFD6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035175" y="1663701"/>
            <a:ext cx="7772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Aft>
                <a:spcPct val="0"/>
              </a:spcAft>
              <a:buClr>
                <a:srgbClr val="CC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solidFill>
                  <a:srgbClr val="CC0000"/>
                </a:solidFill>
              </a:rPr>
              <a:t>初始化栈</a:t>
            </a:r>
            <a:r>
              <a:rPr lang="en-US" altLang="zh-CN" sz="2800" b="1">
                <a:solidFill>
                  <a:srgbClr val="CC0000"/>
                </a:solidFill>
              </a:rPr>
              <a:t>: </a:t>
            </a:r>
          </a:p>
          <a:p>
            <a:pPr algn="just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2800" b="1">
                <a:solidFill>
                  <a:srgbClr val="000000"/>
                </a:solidFill>
              </a:rPr>
              <a:t>void InitStack(SqStack *S) </a:t>
            </a:r>
          </a:p>
          <a:p>
            <a:pPr algn="just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{     </a:t>
            </a:r>
          </a:p>
          <a:p>
            <a:pPr algn="just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S-&gt;top= -1;  </a:t>
            </a:r>
          </a:p>
          <a:p>
            <a:pPr algn="just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</p:spTree>
    <p:extLst>
      <p:ext uri="{BB962C8B-B14F-4D97-AF65-F5344CB8AC3E}">
        <p14:creationId xmlns:p14="http://schemas.microsoft.com/office/powerpoint/2010/main" val="2499503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C4EAA-89D9-4131-BA85-E401B260B74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208214" y="1298576"/>
            <a:ext cx="75596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Aft>
                <a:spcPct val="0"/>
              </a:spcAft>
              <a:buClr>
                <a:srgbClr val="CC33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b="1">
                <a:solidFill>
                  <a:srgbClr val="CC0000"/>
                </a:solidFill>
              </a:rPr>
              <a:t>压栈操作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void Push(SqStack *S , ElemType x) 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{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if (S-&gt;top &lt; MAXSIZE-1)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</a:t>
            </a:r>
            <a:r>
              <a:rPr lang="en-US" altLang="zh-CN" sz="2800" b="1">
                <a:solidFill>
                  <a:srgbClr val="3333CC"/>
                </a:solidFill>
              </a:rPr>
              <a:t>{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    S-&gt;top+ + ; 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     S-&gt;elem[S-&gt;top]=x;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 </a:t>
            </a:r>
            <a:r>
              <a:rPr lang="en-US" altLang="zh-CN" sz="2800" b="1">
                <a:solidFill>
                  <a:srgbClr val="3333CC"/>
                </a:solidFill>
              </a:rPr>
              <a:t>}</a:t>
            </a:r>
            <a:r>
              <a:rPr lang="en-US" altLang="zh-CN" sz="2800" b="1">
                <a:solidFill>
                  <a:srgbClr val="000000"/>
                </a:solidFill>
              </a:rPr>
              <a:t>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   else cout&lt;&lt;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 b="1">
                <a:solidFill>
                  <a:srgbClr val="000000"/>
                </a:solidFill>
              </a:rPr>
              <a:t>Overflow ! \n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;    </a:t>
            </a:r>
            <a:r>
              <a:rPr lang="en-US" altLang="zh-CN" sz="2800" b="1">
                <a:solidFill>
                  <a:srgbClr val="006666"/>
                </a:solidFill>
              </a:rPr>
              <a:t>// </a:t>
            </a:r>
            <a:r>
              <a:rPr lang="zh-CN" altLang="en-US" sz="2800" b="1">
                <a:solidFill>
                  <a:srgbClr val="006666"/>
                </a:solidFill>
              </a:rPr>
              <a:t>栈满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}</a:t>
            </a:r>
            <a:r>
              <a:rPr lang="zh-CN" altLang="en-US" sz="2800" b="1">
                <a:solidFill>
                  <a:srgbClr val="000000"/>
                </a:solidFill>
              </a:rPr>
              <a:t>　</a:t>
            </a:r>
          </a:p>
          <a:p>
            <a:pPr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</p:spTree>
    <p:extLst>
      <p:ext uri="{BB962C8B-B14F-4D97-AF65-F5344CB8AC3E}">
        <p14:creationId xmlns:p14="http://schemas.microsoft.com/office/powerpoint/2010/main" val="210693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3692D8-ED67-4F14-94E6-F068FE4C4D3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266950" y="1133475"/>
            <a:ext cx="77724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出栈操作：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ElemType</a:t>
            </a:r>
            <a:r>
              <a:rPr lang="en-US" altLang="zh-CN" sz="2800" b="1" dirty="0">
                <a:solidFill>
                  <a:srgbClr val="000000"/>
                </a:solidFill>
              </a:rPr>
              <a:t> Pop ( </a:t>
            </a:r>
            <a:r>
              <a:rPr lang="en-US" altLang="zh-CN" sz="2800" b="1" dirty="0" err="1">
                <a:solidFill>
                  <a:srgbClr val="000000"/>
                </a:solidFill>
              </a:rPr>
              <a:t>SqStack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*S) 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{  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if  (S-&gt;top== -1)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r>
              <a:rPr lang="en-US" altLang="zh-CN" sz="2800" b="1" dirty="0">
                <a:solidFill>
                  <a:srgbClr val="3333CC"/>
                </a:solidFill>
              </a:rPr>
              <a:t>{</a:t>
            </a:r>
            <a:r>
              <a:rPr lang="en-US" altLang="zh-CN" sz="2800" b="1" dirty="0">
                <a:solidFill>
                  <a:srgbClr val="000000"/>
                </a:solidFill>
              </a:rPr>
              <a:t> 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</a:t>
            </a:r>
            <a:r>
              <a:rPr lang="en-US" altLang="zh-CN" sz="2800" b="1" dirty="0" err="1">
                <a:solidFill>
                  <a:srgbClr val="000000"/>
                </a:solidFill>
              </a:rPr>
              <a:t>cout</a:t>
            </a:r>
            <a:r>
              <a:rPr lang="en-US" altLang="zh-CN" sz="2800" b="1" dirty="0">
                <a:solidFill>
                  <a:srgbClr val="000000"/>
                </a:solidFill>
              </a:rPr>
              <a:t>&lt;&lt;"Underflow!\n"; 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return -1;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r>
              <a:rPr lang="en-US" altLang="zh-CN" sz="2800" b="1" dirty="0">
                <a:solidFill>
                  <a:srgbClr val="3333CC"/>
                </a:solidFill>
              </a:rPr>
              <a:t>}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else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r>
              <a:rPr lang="en-US" altLang="zh-CN" sz="2800" b="1" dirty="0">
                <a:solidFill>
                  <a:srgbClr val="FF00FF"/>
                </a:solidFill>
              </a:rPr>
              <a:t>{</a:t>
            </a: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x=S-&gt;</a:t>
            </a:r>
            <a:r>
              <a:rPr lang="en-US" altLang="zh-CN" sz="2800" b="1" dirty="0" err="1">
                <a:solidFill>
                  <a:srgbClr val="000000"/>
                </a:solidFill>
              </a:rPr>
              <a:t>elem</a:t>
            </a:r>
            <a:r>
              <a:rPr lang="en-US" altLang="zh-CN" sz="2800" b="1" dirty="0">
                <a:solidFill>
                  <a:srgbClr val="000000"/>
                </a:solidFill>
              </a:rPr>
              <a:t>[S-&gt;top] ;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           S-&gt;top -- ;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           return(x);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r>
              <a:rPr lang="en-US" altLang="zh-CN" sz="2800" b="1" dirty="0">
                <a:solidFill>
                  <a:srgbClr val="FF00FF"/>
                </a:solidFill>
              </a:rPr>
              <a:t>}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</p:spTree>
    <p:extLst>
      <p:ext uri="{BB962C8B-B14F-4D97-AF65-F5344CB8AC3E}">
        <p14:creationId xmlns:p14="http://schemas.microsoft.com/office/powerpoint/2010/main" val="225114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ABEDD0-E2F3-4A9B-85A4-7DFD46FB49B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STL</a:t>
            </a:r>
            <a:r>
              <a:rPr lang="zh-CN" altLang="en-US" sz="3600">
                <a:solidFill>
                  <a:srgbClr val="0000FF"/>
                </a:solidFill>
              </a:rPr>
              <a:t>中栈的使用演示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16000"/>
            <a:ext cx="7772400" cy="5691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#include&lt;stack&gt;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#include&lt;iostream&gt;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stack&lt;int&gt; testStack;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for (int i = 1; i &lt;=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	testStack.</a:t>
            </a:r>
            <a:r>
              <a:rPr lang="en-US" altLang="zh-CN" sz="2400" b="1">
                <a:solidFill>
                  <a:srgbClr val="FF0000"/>
                </a:solidFill>
              </a:rPr>
              <a:t>push</a:t>
            </a:r>
            <a:r>
              <a:rPr lang="en-US" altLang="zh-CN" sz="2400" b="1"/>
              <a:t>(i);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testStack.</a:t>
            </a:r>
            <a:r>
              <a:rPr lang="en-US" altLang="zh-CN" sz="2400" b="1">
                <a:solidFill>
                  <a:srgbClr val="FF0000"/>
                </a:solidFill>
              </a:rPr>
              <a:t>pop</a:t>
            </a:r>
            <a:r>
              <a:rPr lang="en-US" altLang="zh-CN" sz="2400" b="1"/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cout &lt;&lt; testStack.</a:t>
            </a:r>
            <a:r>
              <a:rPr lang="en-US" altLang="zh-CN" sz="2400" b="1">
                <a:solidFill>
                  <a:srgbClr val="FF0000"/>
                </a:solidFill>
              </a:rPr>
              <a:t>top</a:t>
            </a:r>
            <a:r>
              <a:rPr lang="en-US" altLang="zh-CN" sz="2400" b="1"/>
              <a:t>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while (!testStack.</a:t>
            </a:r>
            <a:r>
              <a:rPr lang="en-US" altLang="zh-CN" sz="2400" b="1">
                <a:solidFill>
                  <a:srgbClr val="FF0000"/>
                </a:solidFill>
              </a:rPr>
              <a:t>empty</a:t>
            </a:r>
            <a:r>
              <a:rPr lang="en-US" altLang="zh-CN" sz="2400" b="1"/>
              <a:t>())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	cout &lt;&lt; testStack.top()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	testStack.pop();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	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}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67466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8775" y="1"/>
            <a:ext cx="6324600" cy="976313"/>
          </a:xfrm>
        </p:spPr>
        <p:txBody>
          <a:bodyPr anchor="ctr"/>
          <a:lstStyle/>
          <a:p>
            <a:pPr eaLnBrk="1" hangingPunct="1"/>
            <a:r>
              <a:rPr lang="zh-CN" altLang="en-US" sz="4400">
                <a:solidFill>
                  <a:srgbClr val="3333CC"/>
                </a:solidFill>
              </a:rPr>
              <a:t>栈的应用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7600" y="1376363"/>
            <a:ext cx="4954588" cy="44307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zh-CN" altLang="en-US" sz="3200" b="1"/>
              <a:t>回文验证</a:t>
            </a:r>
          </a:p>
          <a:p>
            <a:pPr algn="l" eaLnBrk="1" hangingPunct="1">
              <a:buFontTx/>
              <a:buChar char="•"/>
            </a:pPr>
            <a:r>
              <a:rPr lang="zh-CN" altLang="en-US" sz="3200" b="1"/>
              <a:t>数制转换</a:t>
            </a:r>
          </a:p>
          <a:p>
            <a:pPr algn="l" eaLnBrk="1" hangingPunct="1">
              <a:buFontTx/>
              <a:buChar char="•"/>
            </a:pPr>
            <a:r>
              <a:rPr lang="zh-CN" altLang="en-US" sz="3200" b="1"/>
              <a:t>表达式求值</a:t>
            </a:r>
          </a:p>
          <a:p>
            <a:pPr algn="l" eaLnBrk="1" hangingPunct="1">
              <a:buFontTx/>
              <a:buChar char="•"/>
            </a:pPr>
            <a:r>
              <a:rPr lang="zh-CN" altLang="en-US" sz="3200" b="1"/>
              <a:t>括号匹配检验</a:t>
            </a:r>
          </a:p>
          <a:p>
            <a:pPr algn="l" eaLnBrk="1" hangingPunct="1">
              <a:buFontTx/>
              <a:buChar char="•"/>
            </a:pPr>
            <a:r>
              <a:rPr lang="zh-CN" altLang="en-US" sz="3200" b="1"/>
              <a:t>行编辑程序</a:t>
            </a:r>
          </a:p>
          <a:p>
            <a:pPr algn="l" eaLnBrk="1" hangingPunct="1">
              <a:buFontTx/>
              <a:buChar char="•"/>
            </a:pPr>
            <a:r>
              <a:rPr lang="zh-CN" altLang="en-US" sz="3200" b="1"/>
              <a:t>递归实现</a:t>
            </a:r>
          </a:p>
        </p:txBody>
      </p:sp>
    </p:spTree>
    <p:extLst>
      <p:ext uri="{BB962C8B-B14F-4D97-AF65-F5344CB8AC3E}">
        <p14:creationId xmlns:p14="http://schemas.microsoft.com/office/powerpoint/2010/main" val="1356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E71EF-9C87-4A2C-B36E-67A1BCCB065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7575" y="1905000"/>
            <a:ext cx="70104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     </a:t>
            </a:r>
            <a:r>
              <a:rPr lang="en-US" altLang="zh-CN" b="1" smtClean="0"/>
              <a:t>dad  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madam  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sees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madam   Im   adam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a man  a plan   a canal   panama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able was I ere I saw elba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22651" y="336550"/>
            <a:ext cx="5421313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栈的应用举例—回文验证</a:t>
            </a:r>
          </a:p>
        </p:txBody>
      </p:sp>
    </p:spTree>
    <p:extLst>
      <p:ext uri="{BB962C8B-B14F-4D97-AF65-F5344CB8AC3E}">
        <p14:creationId xmlns:p14="http://schemas.microsoft.com/office/powerpoint/2010/main" val="243745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27B0A4-CB05-4C1A-8BD8-849BE69642D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244725" y="336550"/>
            <a:ext cx="755015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 栈的应用举例—数制转换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1950" y="874714"/>
            <a:ext cx="8001000" cy="1216025"/>
          </a:xfrm>
        </p:spPr>
        <p:txBody>
          <a:bodyPr/>
          <a:lstStyle/>
          <a:p>
            <a:pPr algn="l" eaLnBrk="1" hangingPunct="1"/>
            <a:r>
              <a:rPr lang="zh-CN" altLang="zh-CN" sz="4000">
                <a:cs typeface="Times New Roman" panose="02020603050405020304" pitchFamily="18" charset="0"/>
              </a:rPr>
              <a:t>十进制</a:t>
            </a:r>
            <a:r>
              <a:rPr lang="zh-CN" altLang="en-US" sz="4000">
                <a:cs typeface="Times New Roman" panose="02020603050405020304" pitchFamily="18" charset="0"/>
              </a:rPr>
              <a:t>整</a:t>
            </a:r>
            <a:r>
              <a:rPr lang="zh-CN" altLang="zh-CN" sz="4000">
                <a:cs typeface="Times New Roman" panose="02020603050405020304" pitchFamily="18" charset="0"/>
              </a:rPr>
              <a:t>数转为二进制数</a:t>
            </a:r>
            <a:r>
              <a:rPr lang="zh-CN" altLang="zh-CN" sz="4000">
                <a:solidFill>
                  <a:srgbClr val="0000CC"/>
                </a:solidFill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41501" y="2109788"/>
            <a:ext cx="8118475" cy="2157412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3371A4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kumimoji="0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十进制整数转为二进制整数。</a:t>
            </a:r>
          </a:p>
          <a:p>
            <a:pPr fontAlgn="base">
              <a:spcAft>
                <a:spcPct val="0"/>
              </a:spcAft>
              <a:defRPr/>
            </a:pPr>
            <a:endParaRPr kumimoji="0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fontAlgn="base">
              <a:spcAft>
                <a:spcPct val="0"/>
              </a:spcAft>
              <a:defRPr/>
            </a:pPr>
            <a:r>
              <a:rPr kumimoji="0" lang="zh-CN" altLang="en-US" sz="2800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方 法</a:t>
            </a:r>
            <a:r>
              <a:rPr kumimoji="0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除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取余</a:t>
            </a:r>
            <a:r>
              <a:rPr kumimoji="0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，直至商为</a:t>
            </a:r>
            <a:r>
              <a:rPr kumimoji="0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kumimoji="0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，余数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倒序</a:t>
            </a:r>
            <a:r>
              <a:rPr kumimoji="0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排。</a:t>
            </a:r>
          </a:p>
        </p:txBody>
      </p:sp>
    </p:spTree>
    <p:extLst>
      <p:ext uri="{BB962C8B-B14F-4D97-AF65-F5344CB8AC3E}">
        <p14:creationId xmlns:p14="http://schemas.microsoft.com/office/powerpoint/2010/main" val="38129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14325"/>
            <a:ext cx="8229600" cy="660400"/>
          </a:xfrm>
        </p:spPr>
        <p:txBody>
          <a:bodyPr/>
          <a:lstStyle/>
          <a:p>
            <a:pPr eaLnBrk="1" hangingPunct="1"/>
            <a:r>
              <a:rPr lang="zh-CN" altLang="zh-CN" sz="3200"/>
              <a:t>十进制</a:t>
            </a:r>
            <a:r>
              <a:rPr lang="zh-CN" altLang="zh-CN" sz="3200">
                <a:solidFill>
                  <a:srgbClr val="0000CC"/>
                </a:solidFill>
              </a:rPr>
              <a:t>整数</a:t>
            </a:r>
            <a:r>
              <a:rPr lang="zh-CN" altLang="zh-CN" sz="3200"/>
              <a:t>转为二进制数例题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08163"/>
            <a:ext cx="7924800" cy="4081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步骤：                                               余数   排序方向       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572000" y="2181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4572000" y="26257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886200" y="22447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043488" y="2214563"/>
            <a:ext cx="527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46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284788" y="2752726"/>
            <a:ext cx="527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4800600" y="2689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800600" y="313372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953000" y="36417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57800" y="4149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486400" y="4657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5638800" y="51657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953000" y="3197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257800" y="3705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5486400" y="4213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5638800" y="4721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191000" y="27527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343400" y="31972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648200" y="37687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4876800" y="43402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105400" y="4784726"/>
            <a:ext cx="38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500689" y="3197226"/>
            <a:ext cx="504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670550" y="3705226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813425" y="4213226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867400" y="4721226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943600" y="514826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7896225" y="2228851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912100" y="270351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7912100" y="321151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7912100" y="371951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912100" y="422751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937500" y="4789488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9264650" y="2528888"/>
            <a:ext cx="0" cy="2603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4068" name="Text Box 38"/>
          <p:cNvSpPr txBox="1">
            <a:spLocks noChangeArrowheads="1"/>
          </p:cNvSpPr>
          <p:nvPr/>
        </p:nvSpPr>
        <p:spPr bwMode="auto">
          <a:xfrm>
            <a:off x="3263900" y="5429251"/>
            <a:ext cx="5843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Verdana" panose="020B0604030504040204" pitchFamily="34" charset="0"/>
              </a:rPr>
              <a:t>结果</a:t>
            </a:r>
            <a:r>
              <a:rPr kumimoji="0" lang="zh-CN" altLang="en-US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（</a:t>
            </a:r>
            <a:r>
              <a:rPr kumimoji="0" lang="en-US" altLang="zh-CN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46</a:t>
            </a:r>
            <a:r>
              <a:rPr kumimoji="0" lang="zh-CN" altLang="en-US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）</a:t>
            </a:r>
            <a:r>
              <a:rPr kumimoji="0" lang="en-US" altLang="zh-CN" sz="2800" b="1" baseline="-2500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zh-CN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=</a:t>
            </a:r>
            <a:r>
              <a:rPr kumimoji="0" lang="zh-CN" altLang="en-US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（</a:t>
            </a:r>
            <a:r>
              <a:rPr kumimoji="0" lang="en-US" altLang="zh-CN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101110</a:t>
            </a:r>
            <a:r>
              <a:rPr kumimoji="0" lang="zh-CN" altLang="en-US" sz="2800" b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）</a:t>
            </a:r>
            <a:r>
              <a:rPr kumimoji="0" lang="en-US" altLang="zh-CN" sz="2800" b="1" baseline="-2500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2</a:t>
            </a:r>
            <a:endParaRPr kumimoji="0" lang="en-US" altLang="zh-CN" sz="2800" b="1" baseline="-25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2565" name="Picture 39" descr="1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6" y="5049838"/>
            <a:ext cx="1331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0" name="Rectangle 40"/>
          <p:cNvSpPr>
            <a:spLocks noChangeArrowheads="1"/>
          </p:cNvSpPr>
          <p:nvPr/>
        </p:nvSpPr>
        <p:spPr bwMode="auto">
          <a:xfrm>
            <a:off x="2135188" y="1490663"/>
            <a:ext cx="4240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将十进制数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转为二进制数：</a:t>
            </a:r>
          </a:p>
        </p:txBody>
      </p:sp>
    </p:spTree>
    <p:extLst>
      <p:ext uri="{BB962C8B-B14F-4D97-AF65-F5344CB8AC3E}">
        <p14:creationId xmlns:p14="http://schemas.microsoft.com/office/powerpoint/2010/main" val="3022465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1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1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1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1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1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1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501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001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501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1001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1501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2001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501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3001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4501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1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501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6001"/>
                            </p:stCondLst>
                            <p:childTnLst>
                              <p:par>
                                <p:cTn id="1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6501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8001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501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9001"/>
                            </p:stCondLst>
                            <p:childTnLst>
                              <p:par>
                                <p:cTn id="1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9501"/>
                            </p:stCondLst>
                            <p:childTnLst>
                              <p:par>
                                <p:cTn id="1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1"/>
                            </p:stCondLst>
                            <p:childTnLst>
                              <p:par>
                                <p:cTn id="15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37" grpId="0" animBg="1"/>
      <p:bldP spid="44038" grpId="0" autoUpdateAnimBg="0"/>
      <p:bldP spid="44039" grpId="0" autoUpdateAnimBg="0"/>
      <p:bldP spid="44040" grpId="0" autoUpdateAnimBg="0"/>
      <p:bldP spid="44041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nimBg="1"/>
      <p:bldP spid="44051" grpId="0" autoUpdateAnimBg="0"/>
      <p:bldP spid="44052" grpId="0" autoUpdateAnimBg="0"/>
      <p:bldP spid="44053" grpId="0" autoUpdateAnimBg="0"/>
      <p:bldP spid="44054" grpId="0" autoUpdateAnimBg="0"/>
      <p:bldP spid="44055" grpId="0" autoUpdateAnimBg="0"/>
      <p:bldP spid="44056" grpId="0" autoUpdateAnimBg="0"/>
      <p:bldP spid="44057" grpId="0" autoUpdateAnimBg="0"/>
      <p:bldP spid="44058" grpId="0" autoUpdateAnimBg="0"/>
      <p:bldP spid="44059" grpId="0" autoUpdateAnimBg="0"/>
      <p:bldP spid="44060" grpId="0" autoUpdateAnimBg="0"/>
      <p:bldP spid="44061" grpId="0" autoUpdateAnimBg="0"/>
      <p:bldP spid="44062" grpId="0" autoUpdateAnimBg="0"/>
      <p:bldP spid="44063" grpId="0" autoUpdateAnimBg="0"/>
      <p:bldP spid="44064" grpId="0" autoUpdateAnimBg="0"/>
      <p:bldP spid="44065" grpId="0" autoUpdateAnimBg="0"/>
      <p:bldP spid="44066" grpId="0" autoUpdateAnimBg="0"/>
      <p:bldP spid="44067" grpId="0" animBg="1"/>
      <p:bldP spid="440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CAA95C-1A4B-4338-AF21-CA886929EE1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栈的逻辑结构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149475" y="3489325"/>
            <a:ext cx="589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空栈：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不含任何数据元素的栈。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732213" y="4927600"/>
            <a:ext cx="368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</a:rPr>
              <a:t>（</a:t>
            </a:r>
            <a:r>
              <a:rPr kumimoji="0" lang="en-US" altLang="zh-CN" b="1" i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1</a:t>
            </a:r>
            <a:r>
              <a:rPr kumimoji="0" lang="en-US" altLang="zh-CN" b="1">
                <a:solidFill>
                  <a:srgbClr val="000000"/>
                </a:solidFill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2</a:t>
            </a:r>
            <a:r>
              <a:rPr kumimoji="0" lang="en-US" altLang="zh-CN" b="1">
                <a:solidFill>
                  <a:srgbClr val="000000"/>
                </a:solidFill>
              </a:rPr>
              <a:t>, 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r>
              <a:rPr kumimoji="0" lang="en-US" altLang="zh-CN" b="1">
                <a:solidFill>
                  <a:srgbClr val="000000"/>
                </a:solidFill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</a:rPr>
              <a:t>a</a:t>
            </a:r>
            <a:r>
              <a:rPr kumimoji="0" lang="en-US" altLang="zh-CN" b="1" i="1" baseline="-25000">
                <a:solidFill>
                  <a:srgbClr val="000000"/>
                </a:solidFill>
              </a:rPr>
              <a:t>n</a:t>
            </a:r>
            <a:r>
              <a:rPr kumimoji="0" lang="zh-CN" altLang="en-US" b="1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924051" y="1763713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栈：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限定仅在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一端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进行插入和删除操作的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线性表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</a:p>
        </p:txBody>
      </p:sp>
      <p:grpSp>
        <p:nvGrpSpPr>
          <p:cNvPr id="206855" name="Group 7"/>
          <p:cNvGrpSpPr>
            <a:grpSpLocks/>
          </p:cNvGrpSpPr>
          <p:nvPr/>
        </p:nvGrpSpPr>
        <p:grpSpPr bwMode="auto">
          <a:xfrm>
            <a:off x="6086191" y="5467352"/>
            <a:ext cx="802912" cy="822326"/>
            <a:chOff x="2801" y="1905"/>
            <a:chExt cx="318" cy="518"/>
          </a:xfrm>
        </p:grpSpPr>
        <p:sp>
          <p:nvSpPr>
            <p:cNvPr id="5134" name="Line 8"/>
            <p:cNvSpPr>
              <a:spLocks noChangeShapeType="1"/>
            </p:cNvSpPr>
            <p:nvPr/>
          </p:nvSpPr>
          <p:spPr bwMode="auto">
            <a:xfrm flipV="1">
              <a:off x="2965" y="1905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135" name="Rectangle 9"/>
            <p:cNvSpPr>
              <a:spLocks noChangeArrowheads="1"/>
            </p:cNvSpPr>
            <p:nvPr/>
          </p:nvSpPr>
          <p:spPr bwMode="auto">
            <a:xfrm>
              <a:off x="2801" y="2132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栈顶</a:t>
              </a:r>
              <a:endParaRPr lang="zh-CN" alt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6858" name="Group 10"/>
          <p:cNvGrpSpPr>
            <a:grpSpLocks/>
          </p:cNvGrpSpPr>
          <p:nvPr/>
        </p:nvGrpSpPr>
        <p:grpSpPr bwMode="auto">
          <a:xfrm>
            <a:off x="3879850" y="5454651"/>
            <a:ext cx="1011238" cy="833598"/>
            <a:chOff x="1377" y="1897"/>
            <a:chExt cx="502" cy="508"/>
          </a:xfrm>
        </p:grpSpPr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V="1">
              <a:off x="1632" y="1897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1377" y="2124"/>
              <a:ext cx="50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栈底</a:t>
              </a:r>
              <a:endParaRPr lang="zh-CN" alt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2089150" y="4219576"/>
            <a:ext cx="857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允许插入和删除的一端称为栈顶，另一端称为栈底。 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2465389" y="2708275"/>
            <a:ext cx="699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: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羊肉串        子弹夹           货   栈</a:t>
            </a:r>
          </a:p>
        </p:txBody>
      </p:sp>
    </p:spTree>
    <p:extLst>
      <p:ext uri="{BB962C8B-B14F-4D97-AF65-F5344CB8AC3E}">
        <p14:creationId xmlns:p14="http://schemas.microsoft.com/office/powerpoint/2010/main" val="14488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/>
          <p:cNvSpPr txBox="1">
            <a:spLocks noChangeArrowheads="1"/>
          </p:cNvSpPr>
          <p:nvPr/>
        </p:nvSpPr>
        <p:spPr bwMode="auto">
          <a:xfrm>
            <a:off x="2286000" y="1341439"/>
            <a:ext cx="533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把</a:t>
            </a: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89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转换成二进制数。</a:t>
            </a:r>
          </a:p>
        </p:txBody>
      </p:sp>
      <p:graphicFrame>
        <p:nvGraphicFramePr>
          <p:cNvPr id="45062" name="Group 6"/>
          <p:cNvGraphicFramePr>
            <a:graphicFrameLocks noGrp="1"/>
          </p:cNvGraphicFramePr>
          <p:nvPr/>
        </p:nvGraphicFramePr>
        <p:xfrm>
          <a:off x="2640013" y="1751013"/>
          <a:ext cx="7854950" cy="4114800"/>
        </p:xfrm>
        <a:graphic>
          <a:graphicData uri="http://schemas.openxmlformats.org/drawingml/2006/table">
            <a:tbl>
              <a:tblPr/>
              <a:tblGrid>
                <a:gridCol w="882579"/>
                <a:gridCol w="1941673"/>
                <a:gridCol w="1412125"/>
                <a:gridCol w="3618573"/>
              </a:tblGrid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余数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二进制的低位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二进制的高位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0" name="Line 84"/>
          <p:cNvSpPr>
            <a:spLocks noChangeShapeType="1"/>
          </p:cNvSpPr>
          <p:nvPr/>
        </p:nvSpPr>
        <p:spPr bwMode="auto">
          <a:xfrm flipV="1">
            <a:off x="6167438" y="2614613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5108" name="Text Box 85"/>
          <p:cNvSpPr txBox="1">
            <a:spLocks noChangeArrowheads="1"/>
          </p:cNvSpPr>
          <p:nvPr/>
        </p:nvSpPr>
        <p:spPr bwMode="auto">
          <a:xfrm>
            <a:off x="6477000" y="3119438"/>
            <a:ext cx="426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>
                <a:solidFill>
                  <a:srgbClr val="000000"/>
                </a:solidFill>
              </a:rPr>
              <a:t>所以，</a:t>
            </a:r>
            <a:r>
              <a:rPr kumimoji="0" lang="en-US" altLang="zh-CN" sz="2800">
                <a:solidFill>
                  <a:srgbClr val="000000"/>
                </a:solidFill>
              </a:rPr>
              <a:t>(89)</a:t>
            </a:r>
            <a:r>
              <a:rPr kumimoji="0" lang="en-US" altLang="zh-CN" sz="2800" baseline="-25000">
                <a:solidFill>
                  <a:srgbClr val="000000"/>
                </a:solidFill>
              </a:rPr>
              <a:t>10</a:t>
            </a:r>
            <a:r>
              <a:rPr kumimoji="0" lang="en-US" altLang="zh-CN" sz="2800">
                <a:solidFill>
                  <a:srgbClr val="000000"/>
                </a:solidFill>
              </a:rPr>
              <a:t>=(1011001)</a:t>
            </a:r>
            <a:r>
              <a:rPr kumimoji="0" lang="en-US" altLang="zh-CN" sz="2800" baseline="-25000">
                <a:solidFill>
                  <a:srgbClr val="000000"/>
                </a:solidFill>
              </a:rPr>
              <a:t>2</a:t>
            </a:r>
            <a:r>
              <a:rPr kumimoji="0" lang="zh-CN" altLang="en-US" sz="280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3602" name="Rectangle 2"/>
          <p:cNvSpPr txBox="1">
            <a:spLocks noChangeArrowheads="1"/>
          </p:cNvSpPr>
          <p:nvPr/>
        </p:nvSpPr>
        <p:spPr bwMode="auto">
          <a:xfrm>
            <a:off x="1828800" y="314325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b="1">
                <a:solidFill>
                  <a:srgbClr val="663300"/>
                </a:solidFill>
              </a:rPr>
              <a:t>十进制</a:t>
            </a:r>
            <a:r>
              <a:rPr lang="zh-CN" altLang="zh-CN" b="1">
                <a:solidFill>
                  <a:srgbClr val="0000CC"/>
                </a:solidFill>
              </a:rPr>
              <a:t>整数</a:t>
            </a:r>
            <a:r>
              <a:rPr lang="zh-CN" altLang="zh-CN" b="1">
                <a:solidFill>
                  <a:srgbClr val="663300"/>
                </a:solidFill>
              </a:rPr>
              <a:t>转为二进制数例题</a:t>
            </a:r>
          </a:p>
        </p:txBody>
      </p:sp>
    </p:spTree>
    <p:extLst>
      <p:ext uri="{BB962C8B-B14F-4D97-AF65-F5344CB8AC3E}">
        <p14:creationId xmlns:p14="http://schemas.microsoft.com/office/powerpoint/2010/main" val="1897055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76A34-C36A-42A7-8449-FF09520851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438" y="238125"/>
            <a:ext cx="7543800" cy="1828800"/>
          </a:xfrm>
        </p:spPr>
        <p:txBody>
          <a:bodyPr/>
          <a:lstStyle/>
          <a:p>
            <a:pPr eaLnBrk="1" hangingPunct="1"/>
            <a:r>
              <a:rPr lang="zh-CN" altLang="en-US" sz="3200"/>
              <a:t/>
            </a:r>
            <a:br>
              <a:rPr lang="zh-CN" altLang="en-US" sz="3200"/>
            </a:br>
            <a:r>
              <a:rPr lang="zh-CN" altLang="en-US" sz="3200">
                <a:solidFill>
                  <a:srgbClr val="FF3300"/>
                </a:solidFill>
              </a:rPr>
              <a:t>输入十进制数， 以其他进制输出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44725" y="336550"/>
            <a:ext cx="755015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 栈的应用举例—数制转换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76413" y="1674814"/>
            <a:ext cx="8883650" cy="49228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//</a:t>
            </a:r>
            <a:r>
              <a:rPr lang="zh-CN" altLang="en-US" sz="2400" b="1"/>
              <a:t>把一个长整型数</a:t>
            </a:r>
            <a:r>
              <a:rPr lang="en-US" altLang="zh-CN" sz="2400" b="1"/>
              <a:t>num</a:t>
            </a:r>
            <a:r>
              <a:rPr lang="zh-CN" altLang="en-US" sz="2400" b="1"/>
              <a:t>转换为一个</a:t>
            </a:r>
            <a:r>
              <a:rPr lang="en-US" altLang="zh-CN" sz="2400" b="1"/>
              <a:t>r</a:t>
            </a:r>
            <a:r>
              <a:rPr lang="zh-CN" altLang="en-US" sz="2400" b="1"/>
              <a:t>进制数输出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void Transform(long num, int r)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stack&lt;int&gt; a;  //</a:t>
            </a:r>
            <a:r>
              <a:rPr lang="zh-CN" altLang="en-US" sz="2400" b="1"/>
              <a:t>利用栈</a:t>
            </a:r>
            <a:r>
              <a:rPr lang="en-US" altLang="zh-CN" sz="2400" b="1"/>
              <a:t>a</a:t>
            </a:r>
            <a:r>
              <a:rPr lang="zh-CN" altLang="en-US" sz="2400" b="1"/>
              <a:t>存储转换后得到的每一位数字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	</a:t>
            </a:r>
            <a:r>
              <a:rPr lang="en-US" altLang="zh-CN" sz="2400" b="1"/>
              <a:t>while (num != 0)   //</a:t>
            </a:r>
            <a:r>
              <a:rPr lang="zh-CN" altLang="en-US" sz="2400" b="1"/>
              <a:t>由低到高求出</a:t>
            </a:r>
            <a:r>
              <a:rPr lang="en-US" altLang="zh-CN" sz="2400" b="1"/>
              <a:t>r</a:t>
            </a:r>
            <a:r>
              <a:rPr lang="zh-CN" altLang="en-US" sz="2400" b="1"/>
              <a:t>进制数的每一位并入栈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	</a:t>
            </a: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	</a:t>
            </a:r>
            <a:r>
              <a:rPr lang="en-US" altLang="zh-CN" sz="2400" b="1"/>
              <a:t>int k = num % 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a.push(k);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num /= 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while(!a.empty()) //</a:t>
            </a:r>
            <a:r>
              <a:rPr lang="zh-CN" altLang="en-US" sz="2400" b="1"/>
              <a:t>由高到低输出</a:t>
            </a:r>
            <a:r>
              <a:rPr lang="en-US" altLang="zh-CN" sz="2400" b="1"/>
              <a:t>r</a:t>
            </a:r>
            <a:r>
              <a:rPr lang="zh-CN" altLang="en-US" sz="2400" b="1"/>
              <a:t>进制数的每一位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	</a:t>
            </a:r>
            <a:r>
              <a:rPr lang="en-US" altLang="zh-CN" sz="2400" b="1"/>
              <a:t>{	cout &lt;&lt; </a:t>
            </a:r>
            <a:r>
              <a:rPr lang="en-US" altLang="zh-CN" sz="2400" b="1">
                <a:solidFill>
                  <a:srgbClr val="CC3300"/>
                </a:solidFill>
              </a:rPr>
              <a:t>a.top()</a:t>
            </a:r>
            <a:r>
              <a:rPr lang="en-US" altLang="zh-CN" sz="2400" b="1"/>
              <a:t>;   a.pop();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7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60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60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60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60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60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60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60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604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3604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3604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3604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A4E2F1-C980-40D7-A19C-C674EB0023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652463"/>
            <a:ext cx="7772400" cy="3048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3333CC"/>
                </a:solidFill>
              </a:rPr>
              <a:t>栈的应用举例</a:t>
            </a:r>
            <a:r>
              <a:rPr lang="en-US" altLang="zh-CN" sz="4000">
                <a:solidFill>
                  <a:srgbClr val="3333CC"/>
                </a:solidFill>
              </a:rPr>
              <a:t>--</a:t>
            </a:r>
            <a:r>
              <a:rPr lang="zh-CN" altLang="en-US" sz="4000">
                <a:solidFill>
                  <a:srgbClr val="3333CC"/>
                </a:solidFill>
              </a:rPr>
              <a:t>括号匹配</a:t>
            </a:r>
            <a:br>
              <a:rPr lang="zh-CN" altLang="en-US" sz="4000">
                <a:solidFill>
                  <a:srgbClr val="3333CC"/>
                </a:solidFill>
              </a:rPr>
            </a:br>
            <a:endParaRPr lang="zh-CN" altLang="en-US" sz="4000">
              <a:solidFill>
                <a:srgbClr val="3333CC"/>
              </a:solidFill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9788" y="1152526"/>
            <a:ext cx="7772400" cy="5529263"/>
          </a:xfrm>
        </p:spPr>
        <p:txBody>
          <a:bodyPr/>
          <a:lstStyle/>
          <a:p>
            <a:pPr marL="365125" lvl="1" indent="0" eaLnBrk="1" hangingPunct="1">
              <a:buNone/>
            </a:pPr>
            <a:r>
              <a:rPr lang="zh-CN" altLang="en-US" sz="2400" b="1"/>
              <a:t>设一个表达式中可以包含三种括号：“(”和“)”、“[”和“]”、“{”和“}”，并且这三种括号可以按照任意的次序</a:t>
            </a:r>
            <a:r>
              <a:rPr lang="zh-CN" altLang="en-US" sz="2400" b="1">
                <a:solidFill>
                  <a:srgbClr val="FF3300"/>
                </a:solidFill>
              </a:rPr>
              <a:t>嵌套</a:t>
            </a:r>
            <a:r>
              <a:rPr lang="zh-CN" altLang="en-US" sz="2400" b="1"/>
              <a:t>使用，考查表达式中的括号是否匹配。例如：</a:t>
            </a:r>
          </a:p>
          <a:p>
            <a:pPr marL="365125" lvl="1" indent="0" eaLnBrk="1" hangingPunct="1">
              <a:buNone/>
            </a:pPr>
            <a:r>
              <a:rPr lang="zh-CN" altLang="en-US" sz="2400" b="1"/>
              <a:t>                     ...[...{...[...}...]...]...[...]...(...)...)...</a:t>
            </a:r>
          </a:p>
          <a:p>
            <a:pPr marL="365125" lvl="1" indent="0" eaLnBrk="1" hangingPunct="1"/>
            <a:r>
              <a:rPr lang="zh-CN" altLang="en-US" sz="2400" b="1"/>
              <a:t>例：</a:t>
            </a:r>
          </a:p>
          <a:p>
            <a:pPr marL="1216025" lvl="2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b="1" smtClean="0"/>
              <a:t>a=b+(c-d)*(e-f));</a:t>
            </a:r>
          </a:p>
          <a:p>
            <a:pPr marL="1216025" lvl="2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b="1" smtClean="0"/>
              <a:t>while (m&lt;(a[8]+t) {m=m+1;  t=t-1;}</a:t>
            </a:r>
          </a:p>
          <a:p>
            <a:pPr marL="365125" lvl="1" indent="0" eaLnBrk="1" hangingPunct="1">
              <a:buSzPct val="75000"/>
            </a:pPr>
            <a:r>
              <a:rPr lang="zh-CN" altLang="en-US" sz="2400" b="1"/>
              <a:t>实现方法－－</a:t>
            </a:r>
            <a:r>
              <a:rPr lang="zh-CN" altLang="en-US" sz="2400" b="1">
                <a:latin typeface="Tahoma" panose="020B0604030504040204" pitchFamily="34" charset="0"/>
              </a:rPr>
              <a:t>利用栈进行表达式中的括号匹配</a:t>
            </a:r>
            <a:endParaRPr lang="zh-CN" altLang="en-US" sz="2400" b="1"/>
          </a:p>
          <a:p>
            <a:pPr marL="365125" lvl="1" indent="0" eaLnBrk="1" hangingPunct="1">
              <a:buSzPct val="75000"/>
              <a:buNone/>
            </a:pPr>
            <a:r>
              <a:rPr lang="zh-CN" altLang="en-US" sz="2400" b="1">
                <a:latin typeface="Tahoma" panose="020B0604030504040204" pitchFamily="34" charset="0"/>
              </a:rPr>
              <a:t>	</a:t>
            </a: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自左至右扫描表达式，若遇左括号，则将左括号入栈，若遇右括号，则将其与栈顶的左括号进行匹配，若配对，则栈顶的左括号出栈，否则出现括号不匹配错误。</a:t>
            </a:r>
          </a:p>
          <a:p>
            <a:pPr marL="365125" lvl="1" indent="0" eaLnBrk="1" hangingPunct="1">
              <a:buSzPct val="75000"/>
              <a:buNone/>
            </a:pPr>
            <a:r>
              <a:rPr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楷体_GB2312" pitchFamily="49" charset="-122"/>
              </a:rPr>
              <a:t>思考：匹配的充要条件？</a:t>
            </a:r>
          </a:p>
        </p:txBody>
      </p:sp>
    </p:spTree>
    <p:extLst>
      <p:ext uri="{BB962C8B-B14F-4D97-AF65-F5344CB8AC3E}">
        <p14:creationId xmlns:p14="http://schemas.microsoft.com/office/powerpoint/2010/main" val="2613807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2E2B41-1353-422E-9C1B-2FFDCA90600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5" y="1235076"/>
            <a:ext cx="7772400" cy="442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寻找一条从入口到出口的通路。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2590800" y="2438400"/>
            <a:ext cx="3505200" cy="3505200"/>
            <a:chOff x="1488" y="1440"/>
            <a:chExt cx="2208" cy="2208"/>
          </a:xfrm>
        </p:grpSpPr>
        <p:sp>
          <p:nvSpPr>
            <p:cNvPr id="26660" name="Rectangle 5"/>
            <p:cNvSpPr>
              <a:spLocks noChangeArrowheads="1"/>
            </p:cNvSpPr>
            <p:nvPr/>
          </p:nvSpPr>
          <p:spPr bwMode="auto">
            <a:xfrm>
              <a:off x="17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1" name="Rectangle 6"/>
            <p:cNvSpPr>
              <a:spLocks noChangeArrowheads="1"/>
            </p:cNvSpPr>
            <p:nvPr/>
          </p:nvSpPr>
          <p:spPr bwMode="auto">
            <a:xfrm>
              <a:off x="201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2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3" name="Rectangle 8"/>
            <p:cNvSpPr>
              <a:spLocks noChangeArrowheads="1"/>
            </p:cNvSpPr>
            <p:nvPr/>
          </p:nvSpPr>
          <p:spPr bwMode="auto">
            <a:xfrm>
              <a:off x="249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4" name="Rectangle 9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5" name="Rectangle 10"/>
            <p:cNvSpPr>
              <a:spLocks noChangeArrowheads="1"/>
            </p:cNvSpPr>
            <p:nvPr/>
          </p:nvSpPr>
          <p:spPr bwMode="auto">
            <a:xfrm>
              <a:off x="29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6" name="Rectangle 11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345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8" name="Rectangle 13"/>
            <p:cNvSpPr>
              <a:spLocks noChangeArrowheads="1"/>
            </p:cNvSpPr>
            <p:nvPr/>
          </p:nvSpPr>
          <p:spPr bwMode="auto">
            <a:xfrm>
              <a:off x="17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69" name="Rectangle 14"/>
            <p:cNvSpPr>
              <a:spLocks noChangeArrowheads="1"/>
            </p:cNvSpPr>
            <p:nvPr/>
          </p:nvSpPr>
          <p:spPr bwMode="auto">
            <a:xfrm>
              <a:off x="201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1" name="Rectangle 16"/>
            <p:cNvSpPr>
              <a:spLocks noChangeArrowheads="1"/>
            </p:cNvSpPr>
            <p:nvPr/>
          </p:nvSpPr>
          <p:spPr bwMode="auto">
            <a:xfrm>
              <a:off x="249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2" name="Rectangle 17"/>
            <p:cNvSpPr>
              <a:spLocks noChangeArrowheads="1"/>
            </p:cNvSpPr>
            <p:nvPr/>
          </p:nvSpPr>
          <p:spPr bwMode="auto">
            <a:xfrm>
              <a:off x="273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3" name="Rectangle 18"/>
            <p:cNvSpPr>
              <a:spLocks noChangeArrowheads="1"/>
            </p:cNvSpPr>
            <p:nvPr/>
          </p:nvSpPr>
          <p:spPr bwMode="auto">
            <a:xfrm>
              <a:off x="29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4" name="Rectangle 19"/>
            <p:cNvSpPr>
              <a:spLocks noChangeArrowheads="1"/>
            </p:cNvSpPr>
            <p:nvPr/>
          </p:nvSpPr>
          <p:spPr bwMode="auto">
            <a:xfrm>
              <a:off x="321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5" name="Rectangle 20"/>
            <p:cNvSpPr>
              <a:spLocks noChangeArrowheads="1"/>
            </p:cNvSpPr>
            <p:nvPr/>
          </p:nvSpPr>
          <p:spPr bwMode="auto">
            <a:xfrm>
              <a:off x="345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6" name="Rectangle 21"/>
            <p:cNvSpPr>
              <a:spLocks noChangeArrowheads="1"/>
            </p:cNvSpPr>
            <p:nvPr/>
          </p:nvSpPr>
          <p:spPr bwMode="auto">
            <a:xfrm>
              <a:off x="177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7" name="Rectangle 22"/>
            <p:cNvSpPr>
              <a:spLocks noChangeArrowheads="1"/>
            </p:cNvSpPr>
            <p:nvPr/>
          </p:nvSpPr>
          <p:spPr bwMode="auto">
            <a:xfrm>
              <a:off x="20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8" name="Rectangle 23"/>
            <p:cNvSpPr>
              <a:spLocks noChangeArrowheads="1"/>
            </p:cNvSpPr>
            <p:nvPr/>
          </p:nvSpPr>
          <p:spPr bwMode="auto">
            <a:xfrm>
              <a:off x="22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79" name="Rectangle 24"/>
            <p:cNvSpPr>
              <a:spLocks noChangeArrowheads="1"/>
            </p:cNvSpPr>
            <p:nvPr/>
          </p:nvSpPr>
          <p:spPr bwMode="auto">
            <a:xfrm>
              <a:off x="249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0" name="Rectangle 2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1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2" name="Rectangle 27"/>
            <p:cNvSpPr>
              <a:spLocks noChangeArrowheads="1"/>
            </p:cNvSpPr>
            <p:nvPr/>
          </p:nvSpPr>
          <p:spPr bwMode="auto">
            <a:xfrm>
              <a:off x="32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3" name="Rectangle 28"/>
            <p:cNvSpPr>
              <a:spLocks noChangeArrowheads="1"/>
            </p:cNvSpPr>
            <p:nvPr/>
          </p:nvSpPr>
          <p:spPr bwMode="auto">
            <a:xfrm>
              <a:off x="34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4" name="Rectangle 29"/>
            <p:cNvSpPr>
              <a:spLocks noChangeArrowheads="1"/>
            </p:cNvSpPr>
            <p:nvPr/>
          </p:nvSpPr>
          <p:spPr bwMode="auto">
            <a:xfrm>
              <a:off x="17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5" name="Rectangle 30"/>
            <p:cNvSpPr>
              <a:spLocks noChangeArrowheads="1"/>
            </p:cNvSpPr>
            <p:nvPr/>
          </p:nvSpPr>
          <p:spPr bwMode="auto">
            <a:xfrm>
              <a:off x="201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6" name="Rectangle 31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7" name="Rectangle 3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8" name="Rectangle 33"/>
            <p:cNvSpPr>
              <a:spLocks noChangeArrowheads="1"/>
            </p:cNvSpPr>
            <p:nvPr/>
          </p:nvSpPr>
          <p:spPr bwMode="auto">
            <a:xfrm>
              <a:off x="273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89" name="Rectangle 34"/>
            <p:cNvSpPr>
              <a:spLocks noChangeArrowheads="1"/>
            </p:cNvSpPr>
            <p:nvPr/>
          </p:nvSpPr>
          <p:spPr bwMode="auto">
            <a:xfrm>
              <a:off x="29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0" name="Rectangle 35"/>
            <p:cNvSpPr>
              <a:spLocks noChangeArrowheads="1"/>
            </p:cNvSpPr>
            <p:nvPr/>
          </p:nvSpPr>
          <p:spPr bwMode="auto">
            <a:xfrm>
              <a:off x="321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1" name="Rectangle 36"/>
            <p:cNvSpPr>
              <a:spLocks noChangeArrowheads="1"/>
            </p:cNvSpPr>
            <p:nvPr/>
          </p:nvSpPr>
          <p:spPr bwMode="auto">
            <a:xfrm>
              <a:off x="345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2" name="Rectangle 37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3" name="Rectangle 38"/>
            <p:cNvSpPr>
              <a:spLocks noChangeArrowheads="1"/>
            </p:cNvSpPr>
            <p:nvPr/>
          </p:nvSpPr>
          <p:spPr bwMode="auto">
            <a:xfrm>
              <a:off x="20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4" name="Rectangle 39"/>
            <p:cNvSpPr>
              <a:spLocks noChangeArrowheads="1"/>
            </p:cNvSpPr>
            <p:nvPr/>
          </p:nvSpPr>
          <p:spPr bwMode="auto">
            <a:xfrm>
              <a:off x="22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5" name="Rectangle 40"/>
            <p:cNvSpPr>
              <a:spLocks noChangeArrowheads="1"/>
            </p:cNvSpPr>
            <p:nvPr/>
          </p:nvSpPr>
          <p:spPr bwMode="auto">
            <a:xfrm>
              <a:off x="2496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6" name="Rectangle 41"/>
            <p:cNvSpPr>
              <a:spLocks noChangeArrowheads="1"/>
            </p:cNvSpPr>
            <p:nvPr/>
          </p:nvSpPr>
          <p:spPr bwMode="auto">
            <a:xfrm>
              <a:off x="273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7" name="Rectangle 42"/>
            <p:cNvSpPr>
              <a:spLocks noChangeArrowheads="1"/>
            </p:cNvSpPr>
            <p:nvPr/>
          </p:nvSpPr>
          <p:spPr bwMode="auto">
            <a:xfrm>
              <a:off x="29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8" name="Rectangle 43"/>
            <p:cNvSpPr>
              <a:spLocks noChangeArrowheads="1"/>
            </p:cNvSpPr>
            <p:nvPr/>
          </p:nvSpPr>
          <p:spPr bwMode="auto">
            <a:xfrm>
              <a:off x="32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99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0" name="Rectangle 45"/>
            <p:cNvSpPr>
              <a:spLocks noChangeArrowheads="1"/>
            </p:cNvSpPr>
            <p:nvPr/>
          </p:nvSpPr>
          <p:spPr bwMode="auto">
            <a:xfrm>
              <a:off x="177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1" name="Rectangle 46"/>
            <p:cNvSpPr>
              <a:spLocks noChangeArrowheads="1"/>
            </p:cNvSpPr>
            <p:nvPr/>
          </p:nvSpPr>
          <p:spPr bwMode="auto">
            <a:xfrm>
              <a:off x="201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2" name="Rectangle 47"/>
            <p:cNvSpPr>
              <a:spLocks noChangeArrowheads="1"/>
            </p:cNvSpPr>
            <p:nvPr/>
          </p:nvSpPr>
          <p:spPr bwMode="auto">
            <a:xfrm>
              <a:off x="22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3" name="Rectangle 48"/>
            <p:cNvSpPr>
              <a:spLocks noChangeArrowheads="1"/>
            </p:cNvSpPr>
            <p:nvPr/>
          </p:nvSpPr>
          <p:spPr bwMode="auto">
            <a:xfrm>
              <a:off x="249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4" name="Rectangle 49"/>
            <p:cNvSpPr>
              <a:spLocks noChangeArrowheads="1"/>
            </p:cNvSpPr>
            <p:nvPr/>
          </p:nvSpPr>
          <p:spPr bwMode="auto">
            <a:xfrm>
              <a:off x="273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5" name="Rectangle 50"/>
            <p:cNvSpPr>
              <a:spLocks noChangeArrowheads="1"/>
            </p:cNvSpPr>
            <p:nvPr/>
          </p:nvSpPr>
          <p:spPr bwMode="auto">
            <a:xfrm>
              <a:off x="297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6" name="Rectangle 51"/>
            <p:cNvSpPr>
              <a:spLocks noChangeArrowheads="1"/>
            </p:cNvSpPr>
            <p:nvPr/>
          </p:nvSpPr>
          <p:spPr bwMode="auto">
            <a:xfrm>
              <a:off x="321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7" name="Rectangle 52"/>
            <p:cNvSpPr>
              <a:spLocks noChangeArrowheads="1"/>
            </p:cNvSpPr>
            <p:nvPr/>
          </p:nvSpPr>
          <p:spPr bwMode="auto">
            <a:xfrm>
              <a:off x="34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8" name="Rectangle 53"/>
            <p:cNvSpPr>
              <a:spLocks noChangeArrowheads="1"/>
            </p:cNvSpPr>
            <p:nvPr/>
          </p:nvSpPr>
          <p:spPr bwMode="auto">
            <a:xfrm>
              <a:off x="177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09" name="Rectangle 54"/>
            <p:cNvSpPr>
              <a:spLocks noChangeArrowheads="1"/>
            </p:cNvSpPr>
            <p:nvPr/>
          </p:nvSpPr>
          <p:spPr bwMode="auto">
            <a:xfrm>
              <a:off x="20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0" name="Rectangle 55"/>
            <p:cNvSpPr>
              <a:spLocks noChangeArrowheads="1"/>
            </p:cNvSpPr>
            <p:nvPr/>
          </p:nvSpPr>
          <p:spPr bwMode="auto">
            <a:xfrm>
              <a:off x="225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1" name="Rectangle 56"/>
            <p:cNvSpPr>
              <a:spLocks noChangeArrowheads="1"/>
            </p:cNvSpPr>
            <p:nvPr/>
          </p:nvSpPr>
          <p:spPr bwMode="auto">
            <a:xfrm>
              <a:off x="249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2" name="Rectangle 57"/>
            <p:cNvSpPr>
              <a:spLocks noChangeArrowheads="1"/>
            </p:cNvSpPr>
            <p:nvPr/>
          </p:nvSpPr>
          <p:spPr bwMode="auto">
            <a:xfrm>
              <a:off x="273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3" name="Rectangle 58"/>
            <p:cNvSpPr>
              <a:spLocks noChangeArrowheads="1"/>
            </p:cNvSpPr>
            <p:nvPr/>
          </p:nvSpPr>
          <p:spPr bwMode="auto">
            <a:xfrm>
              <a:off x="297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4" name="Rectangle 59"/>
            <p:cNvSpPr>
              <a:spLocks noChangeArrowheads="1"/>
            </p:cNvSpPr>
            <p:nvPr/>
          </p:nvSpPr>
          <p:spPr bwMode="auto">
            <a:xfrm>
              <a:off x="32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5" name="Rectangle 60"/>
            <p:cNvSpPr>
              <a:spLocks noChangeArrowheads="1"/>
            </p:cNvSpPr>
            <p:nvPr/>
          </p:nvSpPr>
          <p:spPr bwMode="auto">
            <a:xfrm>
              <a:off x="345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6" name="Rectangle 61"/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7" name="Rectangle 62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8" name="Rectangle 63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19" name="Rectangle 64"/>
            <p:cNvSpPr>
              <a:spLocks noChangeArrowheads="1"/>
            </p:cNvSpPr>
            <p:nvPr/>
          </p:nvSpPr>
          <p:spPr bwMode="auto">
            <a:xfrm>
              <a:off x="249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20" name="Rectangle 65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21" name="Rectangle 66"/>
            <p:cNvSpPr>
              <a:spLocks noChangeArrowheads="1"/>
            </p:cNvSpPr>
            <p:nvPr/>
          </p:nvSpPr>
          <p:spPr bwMode="auto">
            <a:xfrm>
              <a:off x="297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22" name="Rectangle 67"/>
            <p:cNvSpPr>
              <a:spLocks noChangeArrowheads="1"/>
            </p:cNvSpPr>
            <p:nvPr/>
          </p:nvSpPr>
          <p:spPr bwMode="auto">
            <a:xfrm>
              <a:off x="321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723" name="Rectangle 68"/>
            <p:cNvSpPr>
              <a:spLocks noChangeArrowheads="1"/>
            </p:cNvSpPr>
            <p:nvPr/>
          </p:nvSpPr>
          <p:spPr bwMode="auto">
            <a:xfrm>
              <a:off x="34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26724" name="Group 69"/>
            <p:cNvGrpSpPr>
              <a:grpSpLocks/>
            </p:cNvGrpSpPr>
            <p:nvPr/>
          </p:nvGrpSpPr>
          <p:grpSpPr bwMode="auto">
            <a:xfrm>
              <a:off x="1776" y="1440"/>
              <a:ext cx="1920" cy="240"/>
              <a:chOff x="2208" y="1392"/>
              <a:chExt cx="1920" cy="240"/>
            </a:xfrm>
          </p:grpSpPr>
          <p:sp>
            <p:nvSpPr>
              <p:cNvPr id="26734" name="Rectangle 70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6735" name="Rectangle 71"/>
              <p:cNvSpPr>
                <a:spLocks noChangeArrowheads="1"/>
              </p:cNvSpPr>
              <p:nvPr/>
            </p:nvSpPr>
            <p:spPr bwMode="auto">
              <a:xfrm>
                <a:off x="22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6736" name="Rectangle 72"/>
              <p:cNvSpPr>
                <a:spLocks noChangeArrowheads="1"/>
              </p:cNvSpPr>
              <p:nvPr/>
            </p:nvSpPr>
            <p:spPr bwMode="auto">
              <a:xfrm>
                <a:off x="24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6737" name="Rectangle 73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6738" name="Rectangle 74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6739" name="Rectangle 7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6740" name="Rectangle 76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6741" name="Rectangle 77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26725" name="Group 78"/>
            <p:cNvGrpSpPr>
              <a:grpSpLocks/>
            </p:cNvGrpSpPr>
            <p:nvPr/>
          </p:nvGrpSpPr>
          <p:grpSpPr bwMode="auto">
            <a:xfrm>
              <a:off x="1488" y="1728"/>
              <a:ext cx="240" cy="1920"/>
              <a:chOff x="1392" y="1728"/>
              <a:chExt cx="240" cy="1920"/>
            </a:xfrm>
          </p:grpSpPr>
          <p:sp>
            <p:nvSpPr>
              <p:cNvPr id="26726" name="Rectangle 79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6727" name="Rectangle 80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6728" name="Rectangle 81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6729" name="Rectangle 82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6730" name="Rectangle 83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6731" name="Rectangle 84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6732" name="Rectangle 85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6733" name="Rectangle 86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99447" name="Group 87"/>
          <p:cNvGrpSpPr>
            <a:grpSpLocks/>
          </p:cNvGrpSpPr>
          <p:nvPr/>
        </p:nvGrpSpPr>
        <p:grpSpPr bwMode="auto">
          <a:xfrm>
            <a:off x="1981200" y="1905000"/>
            <a:ext cx="1219200" cy="1143000"/>
            <a:chOff x="384" y="1200"/>
            <a:chExt cx="768" cy="720"/>
          </a:xfrm>
        </p:grpSpPr>
        <p:sp>
          <p:nvSpPr>
            <p:cNvPr id="26658" name="Rectangle 88"/>
            <p:cNvSpPr>
              <a:spLocks noChangeArrowheads="1"/>
            </p:cNvSpPr>
            <p:nvPr/>
          </p:nvSpPr>
          <p:spPr bwMode="auto">
            <a:xfrm>
              <a:off x="384" y="1200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入口</a:t>
              </a:r>
            </a:p>
          </p:txBody>
        </p:sp>
        <p:sp>
          <p:nvSpPr>
            <p:cNvPr id="26659" name="Line 89"/>
            <p:cNvSpPr>
              <a:spLocks noChangeShapeType="1"/>
            </p:cNvSpPr>
            <p:nvPr/>
          </p:nvSpPr>
          <p:spPr bwMode="auto">
            <a:xfrm>
              <a:off x="816" y="1440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99450" name="Group 90"/>
          <p:cNvGrpSpPr>
            <a:grpSpLocks/>
          </p:cNvGrpSpPr>
          <p:nvPr/>
        </p:nvGrpSpPr>
        <p:grpSpPr bwMode="auto">
          <a:xfrm>
            <a:off x="5943600" y="5791200"/>
            <a:ext cx="1447800" cy="685800"/>
            <a:chOff x="2880" y="3648"/>
            <a:chExt cx="912" cy="432"/>
          </a:xfrm>
        </p:grpSpPr>
        <p:sp>
          <p:nvSpPr>
            <p:cNvPr id="26656" name="Rectangle 91"/>
            <p:cNvSpPr>
              <a:spLocks noChangeArrowheads="1"/>
            </p:cNvSpPr>
            <p:nvPr/>
          </p:nvSpPr>
          <p:spPr bwMode="auto">
            <a:xfrm>
              <a:off x="3264" y="3840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出口</a:t>
              </a:r>
            </a:p>
          </p:txBody>
        </p:sp>
        <p:sp>
          <p:nvSpPr>
            <p:cNvPr id="26657" name="Line 92"/>
            <p:cNvSpPr>
              <a:spLocks noChangeShapeType="1"/>
            </p:cNvSpPr>
            <p:nvPr/>
          </p:nvSpPr>
          <p:spPr bwMode="auto">
            <a:xfrm>
              <a:off x="2880" y="3648"/>
              <a:ext cx="43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99453" name="Rectangle 93"/>
          <p:cNvSpPr>
            <a:spLocks noChangeArrowheads="1"/>
          </p:cNvSpPr>
          <p:nvPr/>
        </p:nvSpPr>
        <p:spPr bwMode="auto">
          <a:xfrm>
            <a:off x="6172201" y="1752601"/>
            <a:ext cx="449834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</a:rPr>
              <a:t>前进方向：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2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上(北)、下(南)、左(西)、右(东)</a:t>
            </a:r>
          </a:p>
        </p:txBody>
      </p:sp>
      <p:grpSp>
        <p:nvGrpSpPr>
          <p:cNvPr id="399454" name="Group 94"/>
          <p:cNvGrpSpPr>
            <a:grpSpLocks/>
          </p:cNvGrpSpPr>
          <p:nvPr/>
        </p:nvGrpSpPr>
        <p:grpSpPr bwMode="auto">
          <a:xfrm>
            <a:off x="7924800" y="2667000"/>
            <a:ext cx="2133600" cy="1828800"/>
            <a:chOff x="4128" y="1680"/>
            <a:chExt cx="1344" cy="1152"/>
          </a:xfrm>
        </p:grpSpPr>
        <p:sp>
          <p:nvSpPr>
            <p:cNvPr id="26647" name="Text Box 95"/>
            <p:cNvSpPr txBox="1">
              <a:spLocks noChangeArrowheads="1"/>
            </p:cNvSpPr>
            <p:nvPr/>
          </p:nvSpPr>
          <p:spPr bwMode="auto">
            <a:xfrm>
              <a:off x="5136" y="21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东</a:t>
              </a:r>
            </a:p>
          </p:txBody>
        </p:sp>
        <p:sp>
          <p:nvSpPr>
            <p:cNvPr id="26648" name="Text Box 96"/>
            <p:cNvSpPr txBox="1">
              <a:spLocks noChangeArrowheads="1"/>
            </p:cNvSpPr>
            <p:nvPr/>
          </p:nvSpPr>
          <p:spPr bwMode="auto">
            <a:xfrm>
              <a:off x="4656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南</a:t>
              </a:r>
            </a:p>
          </p:txBody>
        </p:sp>
        <p:sp>
          <p:nvSpPr>
            <p:cNvPr id="26649" name="Line 97"/>
            <p:cNvSpPr>
              <a:spLocks noChangeShapeType="1"/>
            </p:cNvSpPr>
            <p:nvPr/>
          </p:nvSpPr>
          <p:spPr bwMode="auto">
            <a:xfrm flipV="1">
              <a:off x="480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50" name="Line 98"/>
            <p:cNvSpPr>
              <a:spLocks noChangeShapeType="1"/>
            </p:cNvSpPr>
            <p:nvPr/>
          </p:nvSpPr>
          <p:spPr bwMode="auto">
            <a:xfrm>
              <a:off x="4800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51" name="Line 99"/>
            <p:cNvSpPr>
              <a:spLocks noChangeShapeType="1"/>
            </p:cNvSpPr>
            <p:nvPr/>
          </p:nvSpPr>
          <p:spPr bwMode="auto">
            <a:xfrm flipH="1">
              <a:off x="4464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52" name="Line 100"/>
            <p:cNvSpPr>
              <a:spLocks noChangeShapeType="1"/>
            </p:cNvSpPr>
            <p:nvPr/>
          </p:nvSpPr>
          <p:spPr bwMode="auto">
            <a:xfrm>
              <a:off x="4944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53" name="Rectangle 101"/>
            <p:cNvSpPr>
              <a:spLocks noChangeArrowheads="1"/>
            </p:cNvSpPr>
            <p:nvPr/>
          </p:nvSpPr>
          <p:spPr bwMode="auto">
            <a:xfrm>
              <a:off x="4704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54" name="Text Box 102"/>
            <p:cNvSpPr txBox="1">
              <a:spLocks noChangeArrowheads="1"/>
            </p:cNvSpPr>
            <p:nvPr/>
          </p:nvSpPr>
          <p:spPr bwMode="auto">
            <a:xfrm>
              <a:off x="4656" y="16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北</a:t>
              </a:r>
              <a:endParaRPr lang="zh-CN" altLang="en-US" sz="18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55" name="Text Box 103"/>
            <p:cNvSpPr txBox="1"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</a:rPr>
                <a:t>西</a:t>
              </a:r>
              <a:endParaRPr lang="zh-CN" altLang="en-US" sz="18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99464" name="Group 104"/>
          <p:cNvGrpSpPr>
            <a:grpSpLocks/>
          </p:cNvGrpSpPr>
          <p:nvPr/>
        </p:nvGrpSpPr>
        <p:grpSpPr bwMode="auto">
          <a:xfrm>
            <a:off x="6172200" y="3048000"/>
            <a:ext cx="1524000" cy="1143000"/>
            <a:chOff x="3024" y="1920"/>
            <a:chExt cx="960" cy="720"/>
          </a:xfrm>
        </p:grpSpPr>
        <p:sp>
          <p:nvSpPr>
            <p:cNvPr id="26637" name="Rectangle 105"/>
            <p:cNvSpPr>
              <a:spLocks noChangeArrowheads="1"/>
            </p:cNvSpPr>
            <p:nvPr/>
          </p:nvSpPr>
          <p:spPr bwMode="auto">
            <a:xfrm>
              <a:off x="3264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38" name="Rectangle 106"/>
            <p:cNvSpPr>
              <a:spLocks noChangeArrowheads="1"/>
            </p:cNvSpPr>
            <p:nvPr/>
          </p:nvSpPr>
          <p:spPr bwMode="auto">
            <a:xfrm>
              <a:off x="350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39" name="Rectangle 107"/>
            <p:cNvSpPr>
              <a:spLocks noChangeArrowheads="1"/>
            </p:cNvSpPr>
            <p:nvPr/>
          </p:nvSpPr>
          <p:spPr bwMode="auto">
            <a:xfrm>
              <a:off x="3744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0" name="Rectangle 108"/>
            <p:cNvSpPr>
              <a:spLocks noChangeArrowheads="1"/>
            </p:cNvSpPr>
            <p:nvPr/>
          </p:nvSpPr>
          <p:spPr bwMode="auto">
            <a:xfrm>
              <a:off x="3264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1" name="Rectangle 109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2" name="Rectangle 110"/>
            <p:cNvSpPr>
              <a:spLocks noChangeArrowheads="1"/>
            </p:cNvSpPr>
            <p:nvPr/>
          </p:nvSpPr>
          <p:spPr bwMode="auto">
            <a:xfrm>
              <a:off x="3744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3" name="Rectangle 111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4" name="Rectangle 112"/>
            <p:cNvSpPr>
              <a:spLocks noChangeArrowheads="1"/>
            </p:cNvSpPr>
            <p:nvPr/>
          </p:nvSpPr>
          <p:spPr bwMode="auto">
            <a:xfrm>
              <a:off x="3504" y="240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6645" name="Rectangle 113"/>
            <p:cNvSpPr>
              <a:spLocks noChangeArrowheads="1"/>
            </p:cNvSpPr>
            <p:nvPr/>
          </p:nvSpPr>
          <p:spPr bwMode="auto">
            <a:xfrm>
              <a:off x="3744" y="240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pic>
          <p:nvPicPr>
            <p:cNvPr id="26646" name="Picture 114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139"/>
              <a:ext cx="7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75" name="Rectangle 115"/>
          <p:cNvSpPr>
            <a:spLocks noChangeArrowheads="1"/>
          </p:cNvSpPr>
          <p:nvPr/>
        </p:nvSpPr>
        <p:spPr bwMode="auto">
          <a:xfrm>
            <a:off x="6477000" y="4546601"/>
            <a:ext cx="35814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</a:rPr>
              <a:t> 走步规则：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　　首先从向下开始，按照逆时针方向搜索下一步可能前进的位置</a:t>
            </a:r>
          </a:p>
        </p:txBody>
      </p:sp>
      <p:cxnSp>
        <p:nvCxnSpPr>
          <p:cNvPr id="399476" name="AutoShape 116"/>
          <p:cNvCxnSpPr>
            <a:cxnSpLocks noChangeShapeType="1"/>
          </p:cNvCxnSpPr>
          <p:nvPr/>
        </p:nvCxnSpPr>
        <p:spPr bwMode="auto">
          <a:xfrm flipV="1">
            <a:off x="9296400" y="3048000"/>
            <a:ext cx="685800" cy="1371600"/>
          </a:xfrm>
          <a:prstGeom prst="curvedConnector3">
            <a:avLst>
              <a:gd name="adj1" fmla="val 134949"/>
            </a:avLst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Rectangle 117"/>
          <p:cNvSpPr>
            <a:spLocks noChangeArrowheads="1"/>
          </p:cNvSpPr>
          <p:nvPr/>
        </p:nvSpPr>
        <p:spPr bwMode="auto">
          <a:xfrm>
            <a:off x="1925638" y="557213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>
                <a:solidFill>
                  <a:srgbClr val="3333CC"/>
                </a:solidFill>
              </a:rPr>
              <a:t>栈的应用举例</a:t>
            </a:r>
            <a:r>
              <a:rPr lang="en-US" altLang="zh-CN" sz="4000" b="1">
                <a:solidFill>
                  <a:srgbClr val="3333CC"/>
                </a:solidFill>
              </a:rPr>
              <a:t>--</a:t>
            </a:r>
            <a:r>
              <a:rPr lang="zh-CN" altLang="en-US" sz="4000" b="1">
                <a:solidFill>
                  <a:srgbClr val="3333CC"/>
                </a:solidFill>
              </a:rPr>
              <a:t>迷宫问题</a:t>
            </a:r>
          </a:p>
        </p:txBody>
      </p:sp>
    </p:spTree>
    <p:extLst>
      <p:ext uri="{BB962C8B-B14F-4D97-AF65-F5344CB8AC3E}">
        <p14:creationId xmlns:p14="http://schemas.microsoft.com/office/powerpoint/2010/main" val="2429719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3" grpId="0" autoUpdateAnimBg="0"/>
      <p:bldP spid="39947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6684C4-9A2F-48FB-BFA9-193335704C3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2022476" y="1509713"/>
            <a:ext cx="2016125" cy="4830762"/>
            <a:chOff x="384" y="960"/>
            <a:chExt cx="1270" cy="3043"/>
          </a:xfrm>
        </p:grpSpPr>
        <p:grpSp>
          <p:nvGrpSpPr>
            <p:cNvPr id="27764" name="Group 3"/>
            <p:cNvGrpSpPr>
              <a:grpSpLocks/>
            </p:cNvGrpSpPr>
            <p:nvPr/>
          </p:nvGrpSpPr>
          <p:grpSpPr bwMode="auto">
            <a:xfrm>
              <a:off x="726" y="960"/>
              <a:ext cx="928" cy="3033"/>
              <a:chOff x="912" y="2448"/>
              <a:chExt cx="1056" cy="1392"/>
            </a:xfrm>
          </p:grpSpPr>
          <p:sp>
            <p:nvSpPr>
              <p:cNvPr id="27766" name="Line 4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7767" name="Line 5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7768" name="Line 6"/>
              <p:cNvSpPr>
                <a:spLocks noChangeShapeType="1"/>
              </p:cNvSpPr>
              <p:nvPr/>
            </p:nvSpPr>
            <p:spPr bwMode="auto">
              <a:xfrm>
                <a:off x="912" y="384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27765" name="Text Box 7"/>
            <p:cNvSpPr txBox="1">
              <a:spLocks noChangeArrowheads="1"/>
            </p:cNvSpPr>
            <p:nvPr/>
          </p:nvSpPr>
          <p:spPr bwMode="auto">
            <a:xfrm>
              <a:off x="384" y="3753"/>
              <a:ext cx="2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808080"/>
                  </a:solidFill>
                  <a:latin typeface="Tahoma" panose="020B0604030504040204" pitchFamily="34" charset="0"/>
                  <a:ea typeface="楷体_GB2312" pitchFamily="49" charset="-122"/>
                </a:rPr>
                <a:t>栈</a:t>
              </a:r>
            </a:p>
          </p:txBody>
        </p:sp>
      </p:grp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005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迷宫问题</a:t>
            </a:r>
          </a:p>
        </p:txBody>
      </p:sp>
      <p:grpSp>
        <p:nvGrpSpPr>
          <p:cNvPr id="400394" name="Group 10"/>
          <p:cNvGrpSpPr>
            <a:grpSpLocks/>
          </p:cNvGrpSpPr>
          <p:nvPr/>
        </p:nvGrpSpPr>
        <p:grpSpPr bwMode="auto">
          <a:xfrm>
            <a:off x="5319713" y="2347913"/>
            <a:ext cx="3505200" cy="3505200"/>
            <a:chOff x="1488" y="1440"/>
            <a:chExt cx="2208" cy="2208"/>
          </a:xfrm>
        </p:grpSpPr>
        <p:sp>
          <p:nvSpPr>
            <p:cNvPr id="27682" name="Rectangle 11"/>
            <p:cNvSpPr>
              <a:spLocks noChangeArrowheads="1"/>
            </p:cNvSpPr>
            <p:nvPr/>
          </p:nvSpPr>
          <p:spPr bwMode="auto">
            <a:xfrm>
              <a:off x="17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3" name="Rectangle 12"/>
            <p:cNvSpPr>
              <a:spLocks noChangeArrowheads="1"/>
            </p:cNvSpPr>
            <p:nvPr/>
          </p:nvSpPr>
          <p:spPr bwMode="auto">
            <a:xfrm>
              <a:off x="201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4" name="Rectangle 13"/>
            <p:cNvSpPr>
              <a:spLocks noChangeArrowheads="1"/>
            </p:cNvSpPr>
            <p:nvPr/>
          </p:nvSpPr>
          <p:spPr bwMode="auto">
            <a:xfrm>
              <a:off x="22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5" name="Rectangle 14"/>
            <p:cNvSpPr>
              <a:spLocks noChangeArrowheads="1"/>
            </p:cNvSpPr>
            <p:nvPr/>
          </p:nvSpPr>
          <p:spPr bwMode="auto">
            <a:xfrm>
              <a:off x="249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6" name="Rectangle 15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7" name="Rectangle 16"/>
            <p:cNvSpPr>
              <a:spLocks noChangeArrowheads="1"/>
            </p:cNvSpPr>
            <p:nvPr/>
          </p:nvSpPr>
          <p:spPr bwMode="auto">
            <a:xfrm>
              <a:off x="29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8" name="Rectangle 17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89" name="Rectangle 18"/>
            <p:cNvSpPr>
              <a:spLocks noChangeArrowheads="1"/>
            </p:cNvSpPr>
            <p:nvPr/>
          </p:nvSpPr>
          <p:spPr bwMode="auto">
            <a:xfrm>
              <a:off x="345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0" name="Rectangle 19"/>
            <p:cNvSpPr>
              <a:spLocks noChangeArrowheads="1"/>
            </p:cNvSpPr>
            <p:nvPr/>
          </p:nvSpPr>
          <p:spPr bwMode="auto">
            <a:xfrm>
              <a:off x="17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1" name="Rectangle 20"/>
            <p:cNvSpPr>
              <a:spLocks noChangeArrowheads="1"/>
            </p:cNvSpPr>
            <p:nvPr/>
          </p:nvSpPr>
          <p:spPr bwMode="auto">
            <a:xfrm>
              <a:off x="201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2" name="Rectangle 21"/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3" name="Rectangle 22"/>
            <p:cNvSpPr>
              <a:spLocks noChangeArrowheads="1"/>
            </p:cNvSpPr>
            <p:nvPr/>
          </p:nvSpPr>
          <p:spPr bwMode="auto">
            <a:xfrm>
              <a:off x="249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4" name="Rectangle 23"/>
            <p:cNvSpPr>
              <a:spLocks noChangeArrowheads="1"/>
            </p:cNvSpPr>
            <p:nvPr/>
          </p:nvSpPr>
          <p:spPr bwMode="auto">
            <a:xfrm>
              <a:off x="273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5" name="Rectangle 24"/>
            <p:cNvSpPr>
              <a:spLocks noChangeArrowheads="1"/>
            </p:cNvSpPr>
            <p:nvPr/>
          </p:nvSpPr>
          <p:spPr bwMode="auto">
            <a:xfrm>
              <a:off x="29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6" name="Rectangle 25"/>
            <p:cNvSpPr>
              <a:spLocks noChangeArrowheads="1"/>
            </p:cNvSpPr>
            <p:nvPr/>
          </p:nvSpPr>
          <p:spPr bwMode="auto">
            <a:xfrm>
              <a:off x="321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7" name="Rectangle 26"/>
            <p:cNvSpPr>
              <a:spLocks noChangeArrowheads="1"/>
            </p:cNvSpPr>
            <p:nvPr/>
          </p:nvSpPr>
          <p:spPr bwMode="auto">
            <a:xfrm>
              <a:off x="345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8" name="Rectangle 27"/>
            <p:cNvSpPr>
              <a:spLocks noChangeArrowheads="1"/>
            </p:cNvSpPr>
            <p:nvPr/>
          </p:nvSpPr>
          <p:spPr bwMode="auto">
            <a:xfrm>
              <a:off x="177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699" name="Rectangle 28"/>
            <p:cNvSpPr>
              <a:spLocks noChangeArrowheads="1"/>
            </p:cNvSpPr>
            <p:nvPr/>
          </p:nvSpPr>
          <p:spPr bwMode="auto">
            <a:xfrm>
              <a:off x="20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0" name="Rectangle 29"/>
            <p:cNvSpPr>
              <a:spLocks noChangeArrowheads="1"/>
            </p:cNvSpPr>
            <p:nvPr/>
          </p:nvSpPr>
          <p:spPr bwMode="auto">
            <a:xfrm>
              <a:off x="22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1" name="Rectangle 30"/>
            <p:cNvSpPr>
              <a:spLocks noChangeArrowheads="1"/>
            </p:cNvSpPr>
            <p:nvPr/>
          </p:nvSpPr>
          <p:spPr bwMode="auto">
            <a:xfrm>
              <a:off x="249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2" name="Rectangle 31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3" name="Rectangle 32"/>
            <p:cNvSpPr>
              <a:spLocks noChangeArrowheads="1"/>
            </p:cNvSpPr>
            <p:nvPr/>
          </p:nvSpPr>
          <p:spPr bwMode="auto">
            <a:xfrm>
              <a:off x="297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4" name="Rectangle 33"/>
            <p:cNvSpPr>
              <a:spLocks noChangeArrowheads="1"/>
            </p:cNvSpPr>
            <p:nvPr/>
          </p:nvSpPr>
          <p:spPr bwMode="auto">
            <a:xfrm>
              <a:off x="32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5" name="Rectangle 34"/>
            <p:cNvSpPr>
              <a:spLocks noChangeArrowheads="1"/>
            </p:cNvSpPr>
            <p:nvPr/>
          </p:nvSpPr>
          <p:spPr bwMode="auto">
            <a:xfrm>
              <a:off x="34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6" name="Rectangle 35"/>
            <p:cNvSpPr>
              <a:spLocks noChangeArrowheads="1"/>
            </p:cNvSpPr>
            <p:nvPr/>
          </p:nvSpPr>
          <p:spPr bwMode="auto">
            <a:xfrm>
              <a:off x="17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7" name="Rectangle 36"/>
            <p:cNvSpPr>
              <a:spLocks noChangeArrowheads="1"/>
            </p:cNvSpPr>
            <p:nvPr/>
          </p:nvSpPr>
          <p:spPr bwMode="auto">
            <a:xfrm>
              <a:off x="201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8" name="Rectangle 37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09" name="Rectangle 38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0" name="Rectangle 39"/>
            <p:cNvSpPr>
              <a:spLocks noChangeArrowheads="1"/>
            </p:cNvSpPr>
            <p:nvPr/>
          </p:nvSpPr>
          <p:spPr bwMode="auto">
            <a:xfrm>
              <a:off x="273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1" name="Rectangle 40"/>
            <p:cNvSpPr>
              <a:spLocks noChangeArrowheads="1"/>
            </p:cNvSpPr>
            <p:nvPr/>
          </p:nvSpPr>
          <p:spPr bwMode="auto">
            <a:xfrm>
              <a:off x="29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2" name="Rectangle 41"/>
            <p:cNvSpPr>
              <a:spLocks noChangeArrowheads="1"/>
            </p:cNvSpPr>
            <p:nvPr/>
          </p:nvSpPr>
          <p:spPr bwMode="auto">
            <a:xfrm>
              <a:off x="321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3" name="Rectangle 42"/>
            <p:cNvSpPr>
              <a:spLocks noChangeArrowheads="1"/>
            </p:cNvSpPr>
            <p:nvPr/>
          </p:nvSpPr>
          <p:spPr bwMode="auto">
            <a:xfrm>
              <a:off x="345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4" name="Rectangle 43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5" name="Rectangle 44"/>
            <p:cNvSpPr>
              <a:spLocks noChangeArrowheads="1"/>
            </p:cNvSpPr>
            <p:nvPr/>
          </p:nvSpPr>
          <p:spPr bwMode="auto">
            <a:xfrm>
              <a:off x="20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6" name="Rectangle 45"/>
            <p:cNvSpPr>
              <a:spLocks noChangeArrowheads="1"/>
            </p:cNvSpPr>
            <p:nvPr/>
          </p:nvSpPr>
          <p:spPr bwMode="auto">
            <a:xfrm>
              <a:off x="22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7" name="Rectangle 46"/>
            <p:cNvSpPr>
              <a:spLocks noChangeArrowheads="1"/>
            </p:cNvSpPr>
            <p:nvPr/>
          </p:nvSpPr>
          <p:spPr bwMode="auto">
            <a:xfrm>
              <a:off x="2496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8" name="Rectangle 47"/>
            <p:cNvSpPr>
              <a:spLocks noChangeArrowheads="1"/>
            </p:cNvSpPr>
            <p:nvPr/>
          </p:nvSpPr>
          <p:spPr bwMode="auto">
            <a:xfrm>
              <a:off x="273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19" name="Rectangle 48"/>
            <p:cNvSpPr>
              <a:spLocks noChangeArrowheads="1"/>
            </p:cNvSpPr>
            <p:nvPr/>
          </p:nvSpPr>
          <p:spPr bwMode="auto">
            <a:xfrm>
              <a:off x="29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0" name="Rectangle 49"/>
            <p:cNvSpPr>
              <a:spLocks noChangeArrowheads="1"/>
            </p:cNvSpPr>
            <p:nvPr/>
          </p:nvSpPr>
          <p:spPr bwMode="auto">
            <a:xfrm>
              <a:off x="32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1" name="Rectangle 50"/>
            <p:cNvSpPr>
              <a:spLocks noChangeArrowheads="1"/>
            </p:cNvSpPr>
            <p:nvPr/>
          </p:nvSpPr>
          <p:spPr bwMode="auto">
            <a:xfrm>
              <a:off x="34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2" name="Rectangle 51"/>
            <p:cNvSpPr>
              <a:spLocks noChangeArrowheads="1"/>
            </p:cNvSpPr>
            <p:nvPr/>
          </p:nvSpPr>
          <p:spPr bwMode="auto">
            <a:xfrm>
              <a:off x="177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3" name="Rectangle 52"/>
            <p:cNvSpPr>
              <a:spLocks noChangeArrowheads="1"/>
            </p:cNvSpPr>
            <p:nvPr/>
          </p:nvSpPr>
          <p:spPr bwMode="auto">
            <a:xfrm>
              <a:off x="201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4" name="Rectangle 53"/>
            <p:cNvSpPr>
              <a:spLocks noChangeArrowheads="1"/>
            </p:cNvSpPr>
            <p:nvPr/>
          </p:nvSpPr>
          <p:spPr bwMode="auto">
            <a:xfrm>
              <a:off x="22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5" name="Rectangle 54"/>
            <p:cNvSpPr>
              <a:spLocks noChangeArrowheads="1"/>
            </p:cNvSpPr>
            <p:nvPr/>
          </p:nvSpPr>
          <p:spPr bwMode="auto">
            <a:xfrm>
              <a:off x="249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6" name="Rectangle 55"/>
            <p:cNvSpPr>
              <a:spLocks noChangeArrowheads="1"/>
            </p:cNvSpPr>
            <p:nvPr/>
          </p:nvSpPr>
          <p:spPr bwMode="auto">
            <a:xfrm>
              <a:off x="273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7" name="Rectangle 56"/>
            <p:cNvSpPr>
              <a:spLocks noChangeArrowheads="1"/>
            </p:cNvSpPr>
            <p:nvPr/>
          </p:nvSpPr>
          <p:spPr bwMode="auto">
            <a:xfrm>
              <a:off x="297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8" name="Rectangle 57"/>
            <p:cNvSpPr>
              <a:spLocks noChangeArrowheads="1"/>
            </p:cNvSpPr>
            <p:nvPr/>
          </p:nvSpPr>
          <p:spPr bwMode="auto">
            <a:xfrm>
              <a:off x="321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29" name="Rectangle 58"/>
            <p:cNvSpPr>
              <a:spLocks noChangeArrowheads="1"/>
            </p:cNvSpPr>
            <p:nvPr/>
          </p:nvSpPr>
          <p:spPr bwMode="auto">
            <a:xfrm>
              <a:off x="34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0" name="Rectangle 59"/>
            <p:cNvSpPr>
              <a:spLocks noChangeArrowheads="1"/>
            </p:cNvSpPr>
            <p:nvPr/>
          </p:nvSpPr>
          <p:spPr bwMode="auto">
            <a:xfrm>
              <a:off x="177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1" name="Rectangle 60"/>
            <p:cNvSpPr>
              <a:spLocks noChangeArrowheads="1"/>
            </p:cNvSpPr>
            <p:nvPr/>
          </p:nvSpPr>
          <p:spPr bwMode="auto">
            <a:xfrm>
              <a:off x="20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2" name="Rectangle 61"/>
            <p:cNvSpPr>
              <a:spLocks noChangeArrowheads="1"/>
            </p:cNvSpPr>
            <p:nvPr/>
          </p:nvSpPr>
          <p:spPr bwMode="auto">
            <a:xfrm>
              <a:off x="225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3" name="Rectangle 62"/>
            <p:cNvSpPr>
              <a:spLocks noChangeArrowheads="1"/>
            </p:cNvSpPr>
            <p:nvPr/>
          </p:nvSpPr>
          <p:spPr bwMode="auto">
            <a:xfrm>
              <a:off x="249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4" name="Rectangle 63"/>
            <p:cNvSpPr>
              <a:spLocks noChangeArrowheads="1"/>
            </p:cNvSpPr>
            <p:nvPr/>
          </p:nvSpPr>
          <p:spPr bwMode="auto">
            <a:xfrm>
              <a:off x="273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5" name="Rectangle 64"/>
            <p:cNvSpPr>
              <a:spLocks noChangeArrowheads="1"/>
            </p:cNvSpPr>
            <p:nvPr/>
          </p:nvSpPr>
          <p:spPr bwMode="auto">
            <a:xfrm>
              <a:off x="297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6" name="Rectangle 65"/>
            <p:cNvSpPr>
              <a:spLocks noChangeArrowheads="1"/>
            </p:cNvSpPr>
            <p:nvPr/>
          </p:nvSpPr>
          <p:spPr bwMode="auto">
            <a:xfrm>
              <a:off x="32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7" name="Rectangle 66"/>
            <p:cNvSpPr>
              <a:spLocks noChangeArrowheads="1"/>
            </p:cNvSpPr>
            <p:nvPr/>
          </p:nvSpPr>
          <p:spPr bwMode="auto">
            <a:xfrm>
              <a:off x="345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8" name="Rectangle 67"/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39" name="Rectangle 68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0" name="Rectangle 69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1" name="Rectangle 70"/>
            <p:cNvSpPr>
              <a:spLocks noChangeArrowheads="1"/>
            </p:cNvSpPr>
            <p:nvPr/>
          </p:nvSpPr>
          <p:spPr bwMode="auto">
            <a:xfrm>
              <a:off x="249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2" name="Rectangle 71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3" name="Rectangle 72"/>
            <p:cNvSpPr>
              <a:spLocks noChangeArrowheads="1"/>
            </p:cNvSpPr>
            <p:nvPr/>
          </p:nvSpPr>
          <p:spPr bwMode="auto">
            <a:xfrm>
              <a:off x="297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4" name="Rectangle 73"/>
            <p:cNvSpPr>
              <a:spLocks noChangeArrowheads="1"/>
            </p:cNvSpPr>
            <p:nvPr/>
          </p:nvSpPr>
          <p:spPr bwMode="auto">
            <a:xfrm>
              <a:off x="321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7745" name="Rectangle 74"/>
            <p:cNvSpPr>
              <a:spLocks noChangeArrowheads="1"/>
            </p:cNvSpPr>
            <p:nvPr/>
          </p:nvSpPr>
          <p:spPr bwMode="auto">
            <a:xfrm>
              <a:off x="34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27746" name="Group 75"/>
            <p:cNvGrpSpPr>
              <a:grpSpLocks/>
            </p:cNvGrpSpPr>
            <p:nvPr/>
          </p:nvGrpSpPr>
          <p:grpSpPr bwMode="auto">
            <a:xfrm>
              <a:off x="1776" y="1440"/>
              <a:ext cx="1920" cy="240"/>
              <a:chOff x="2208" y="1392"/>
              <a:chExt cx="1920" cy="240"/>
            </a:xfrm>
          </p:grpSpPr>
          <p:sp>
            <p:nvSpPr>
              <p:cNvPr id="27756" name="Rectangle 76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7757" name="Rectangle 77"/>
              <p:cNvSpPr>
                <a:spLocks noChangeArrowheads="1"/>
              </p:cNvSpPr>
              <p:nvPr/>
            </p:nvSpPr>
            <p:spPr bwMode="auto">
              <a:xfrm>
                <a:off x="22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7758" name="Rectangle 78"/>
              <p:cNvSpPr>
                <a:spLocks noChangeArrowheads="1"/>
              </p:cNvSpPr>
              <p:nvPr/>
            </p:nvSpPr>
            <p:spPr bwMode="auto">
              <a:xfrm>
                <a:off x="24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7759" name="Rectangle 79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7760" name="Rectangle 80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7761" name="Rectangle 81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7762" name="Rectangle 8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7763" name="Rectangle 83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27747" name="Group 84"/>
            <p:cNvGrpSpPr>
              <a:grpSpLocks/>
            </p:cNvGrpSpPr>
            <p:nvPr/>
          </p:nvGrpSpPr>
          <p:grpSpPr bwMode="auto">
            <a:xfrm>
              <a:off x="1488" y="1728"/>
              <a:ext cx="240" cy="1920"/>
              <a:chOff x="1392" y="1728"/>
              <a:chExt cx="240" cy="1920"/>
            </a:xfrm>
          </p:grpSpPr>
          <p:sp>
            <p:nvSpPr>
              <p:cNvPr id="27748" name="Rectangle 85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7749" name="Rectangle 86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7750" name="Rectangle 87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7751" name="Rectangle 88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7752" name="Rectangle 89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7753" name="Rectangle 90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7754" name="Rectangle 91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7755" name="Rectangle 92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400477" name="Group 93"/>
          <p:cNvGrpSpPr>
            <a:grpSpLocks/>
          </p:cNvGrpSpPr>
          <p:nvPr/>
        </p:nvGrpSpPr>
        <p:grpSpPr bwMode="auto">
          <a:xfrm>
            <a:off x="2576513" y="2833689"/>
            <a:ext cx="3524250" cy="3475037"/>
            <a:chOff x="825" y="1785"/>
            <a:chExt cx="2220" cy="2189"/>
          </a:xfrm>
        </p:grpSpPr>
        <p:pic>
          <p:nvPicPr>
            <p:cNvPr id="27680" name="Picture 94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" y="1785"/>
              <a:ext cx="49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81" name="Rectangle 95"/>
            <p:cNvSpPr>
              <a:spLocks noChangeArrowheads="1"/>
            </p:cNvSpPr>
            <p:nvPr/>
          </p:nvSpPr>
          <p:spPr bwMode="auto">
            <a:xfrm>
              <a:off x="825" y="3792"/>
              <a:ext cx="91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(1,1)</a:t>
              </a:r>
            </a:p>
          </p:txBody>
        </p:sp>
      </p:grpSp>
      <p:grpSp>
        <p:nvGrpSpPr>
          <p:cNvPr id="400480" name="Group 96"/>
          <p:cNvGrpSpPr>
            <a:grpSpLocks/>
          </p:cNvGrpSpPr>
          <p:nvPr/>
        </p:nvGrpSpPr>
        <p:grpSpPr bwMode="auto">
          <a:xfrm>
            <a:off x="2581275" y="2820988"/>
            <a:ext cx="3538538" cy="3198812"/>
            <a:chOff x="729" y="1776"/>
            <a:chExt cx="2229" cy="2015"/>
          </a:xfrm>
        </p:grpSpPr>
        <p:sp>
          <p:nvSpPr>
            <p:cNvPr id="27677" name="Rectangle 97"/>
            <p:cNvSpPr>
              <a:spLocks noChangeArrowheads="1"/>
            </p:cNvSpPr>
            <p:nvPr/>
          </p:nvSpPr>
          <p:spPr bwMode="auto">
            <a:xfrm>
              <a:off x="2754" y="1776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27678" name="Picture 98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" y="2034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9" name="Rectangle 99"/>
            <p:cNvSpPr>
              <a:spLocks noChangeArrowheads="1"/>
            </p:cNvSpPr>
            <p:nvPr/>
          </p:nvSpPr>
          <p:spPr bwMode="auto">
            <a:xfrm>
              <a:off x="729" y="3588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(2,1)</a:t>
              </a:r>
            </a:p>
          </p:txBody>
        </p:sp>
      </p:grpSp>
      <p:grpSp>
        <p:nvGrpSpPr>
          <p:cNvPr id="400484" name="Group 100"/>
          <p:cNvGrpSpPr>
            <a:grpSpLocks/>
          </p:cNvGrpSpPr>
          <p:nvPr/>
        </p:nvGrpSpPr>
        <p:grpSpPr bwMode="auto">
          <a:xfrm>
            <a:off x="2576514" y="3205163"/>
            <a:ext cx="3538537" cy="2495550"/>
            <a:chOff x="732" y="2019"/>
            <a:chExt cx="2229" cy="1572"/>
          </a:xfrm>
        </p:grpSpPr>
        <p:sp>
          <p:nvSpPr>
            <p:cNvPr id="27674" name="Rectangle 101"/>
            <p:cNvSpPr>
              <a:spLocks noChangeArrowheads="1"/>
            </p:cNvSpPr>
            <p:nvPr/>
          </p:nvSpPr>
          <p:spPr bwMode="auto">
            <a:xfrm>
              <a:off x="2757" y="201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27675" name="Picture 102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27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6" name="Rectangle 103"/>
            <p:cNvSpPr>
              <a:spLocks noChangeArrowheads="1"/>
            </p:cNvSpPr>
            <p:nvPr/>
          </p:nvSpPr>
          <p:spPr bwMode="auto">
            <a:xfrm>
              <a:off x="732" y="3388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(3,1)</a:t>
              </a:r>
            </a:p>
          </p:txBody>
        </p:sp>
      </p:grpSp>
      <p:grpSp>
        <p:nvGrpSpPr>
          <p:cNvPr id="400488" name="Group 104"/>
          <p:cNvGrpSpPr>
            <a:grpSpLocks/>
          </p:cNvGrpSpPr>
          <p:nvPr/>
        </p:nvGrpSpPr>
        <p:grpSpPr bwMode="auto">
          <a:xfrm>
            <a:off x="2576514" y="3586164"/>
            <a:ext cx="3538537" cy="1779587"/>
            <a:chOff x="663" y="2259"/>
            <a:chExt cx="2229" cy="1121"/>
          </a:xfrm>
        </p:grpSpPr>
        <p:sp>
          <p:nvSpPr>
            <p:cNvPr id="27671" name="Rectangle 105"/>
            <p:cNvSpPr>
              <a:spLocks noChangeArrowheads="1"/>
            </p:cNvSpPr>
            <p:nvPr/>
          </p:nvSpPr>
          <p:spPr bwMode="auto">
            <a:xfrm>
              <a:off x="2688" y="225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27672" name="Picture 106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" y="251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3" name="Rectangle 107"/>
            <p:cNvSpPr>
              <a:spLocks noChangeArrowheads="1"/>
            </p:cNvSpPr>
            <p:nvPr/>
          </p:nvSpPr>
          <p:spPr bwMode="auto">
            <a:xfrm>
              <a:off x="663" y="3177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(4,1)</a:t>
              </a:r>
            </a:p>
          </p:txBody>
        </p:sp>
      </p:grpSp>
      <p:grpSp>
        <p:nvGrpSpPr>
          <p:cNvPr id="400492" name="Group 108"/>
          <p:cNvGrpSpPr>
            <a:grpSpLocks/>
          </p:cNvGrpSpPr>
          <p:nvPr/>
        </p:nvGrpSpPr>
        <p:grpSpPr bwMode="auto">
          <a:xfrm>
            <a:off x="2576514" y="3962400"/>
            <a:ext cx="3538537" cy="1081088"/>
            <a:chOff x="663" y="2496"/>
            <a:chExt cx="2229" cy="681"/>
          </a:xfrm>
        </p:grpSpPr>
        <p:sp>
          <p:nvSpPr>
            <p:cNvPr id="27668" name="Rectangle 109"/>
            <p:cNvSpPr>
              <a:spLocks noChangeArrowheads="1"/>
            </p:cNvSpPr>
            <p:nvPr/>
          </p:nvSpPr>
          <p:spPr bwMode="auto">
            <a:xfrm>
              <a:off x="2688" y="2496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27669" name="Picture 110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" y="2747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0" name="Rectangle 111"/>
            <p:cNvSpPr>
              <a:spLocks noChangeArrowheads="1"/>
            </p:cNvSpPr>
            <p:nvPr/>
          </p:nvSpPr>
          <p:spPr bwMode="auto">
            <a:xfrm>
              <a:off x="663" y="2974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(5,1)</a:t>
              </a:r>
            </a:p>
          </p:txBody>
        </p: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2576514" y="4343400"/>
            <a:ext cx="3552825" cy="742950"/>
            <a:chOff x="663" y="2736"/>
            <a:chExt cx="2238" cy="468"/>
          </a:xfrm>
        </p:grpSpPr>
        <p:sp>
          <p:nvSpPr>
            <p:cNvPr id="27665" name="Rectangle 113"/>
            <p:cNvSpPr>
              <a:spLocks noChangeArrowheads="1"/>
            </p:cNvSpPr>
            <p:nvPr/>
          </p:nvSpPr>
          <p:spPr bwMode="auto">
            <a:xfrm>
              <a:off x="2697" y="2736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27666" name="Picture 114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" y="2996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7" name="Rectangle 115"/>
            <p:cNvSpPr>
              <a:spLocks noChangeArrowheads="1"/>
            </p:cNvSpPr>
            <p:nvPr/>
          </p:nvSpPr>
          <p:spPr bwMode="auto">
            <a:xfrm>
              <a:off x="663" y="2772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(6,1)</a:t>
              </a:r>
            </a:p>
          </p:txBody>
        </p:sp>
      </p:grpSp>
      <p:grpSp>
        <p:nvGrpSpPr>
          <p:cNvPr id="400500" name="Group 116"/>
          <p:cNvGrpSpPr>
            <a:grpSpLocks/>
          </p:cNvGrpSpPr>
          <p:nvPr/>
        </p:nvGrpSpPr>
        <p:grpSpPr bwMode="auto">
          <a:xfrm>
            <a:off x="2581275" y="4081463"/>
            <a:ext cx="3562350" cy="1376362"/>
            <a:chOff x="666" y="2571"/>
            <a:chExt cx="2244" cy="867"/>
          </a:xfrm>
        </p:grpSpPr>
        <p:pic>
          <p:nvPicPr>
            <p:cNvPr id="27662" name="Picture 117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323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3" name="Rectangle 118"/>
            <p:cNvSpPr>
              <a:spLocks noChangeArrowheads="1"/>
            </p:cNvSpPr>
            <p:nvPr/>
          </p:nvSpPr>
          <p:spPr bwMode="auto">
            <a:xfrm>
              <a:off x="666" y="2571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(7,1)</a:t>
              </a:r>
            </a:p>
          </p:txBody>
        </p:sp>
        <p:sp>
          <p:nvSpPr>
            <p:cNvPr id="27664" name="Rectangle 119"/>
            <p:cNvSpPr>
              <a:spLocks noChangeArrowheads="1"/>
            </p:cNvSpPr>
            <p:nvPr/>
          </p:nvSpPr>
          <p:spPr bwMode="auto">
            <a:xfrm>
              <a:off x="2706" y="2976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27661" name="Rectangle 121"/>
          <p:cNvSpPr>
            <a:spLocks noChangeArrowheads="1"/>
          </p:cNvSpPr>
          <p:nvPr/>
        </p:nvSpPr>
        <p:spPr bwMode="auto">
          <a:xfrm>
            <a:off x="2078038" y="557213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>
                <a:solidFill>
                  <a:srgbClr val="3333CC"/>
                </a:solidFill>
              </a:rPr>
              <a:t>栈的应用举例</a:t>
            </a:r>
            <a:r>
              <a:rPr lang="en-US" altLang="zh-CN" sz="4000" b="1">
                <a:solidFill>
                  <a:srgbClr val="3333CC"/>
                </a:solidFill>
              </a:rPr>
              <a:t>--</a:t>
            </a:r>
            <a:r>
              <a:rPr lang="zh-CN" altLang="en-US" sz="4000" b="1">
                <a:solidFill>
                  <a:srgbClr val="3333CC"/>
                </a:solidFill>
              </a:rPr>
              <a:t>迷宫问题</a:t>
            </a:r>
          </a:p>
        </p:txBody>
      </p:sp>
    </p:spTree>
    <p:extLst>
      <p:ext uri="{BB962C8B-B14F-4D97-AF65-F5344CB8AC3E}">
        <p14:creationId xmlns:p14="http://schemas.microsoft.com/office/powerpoint/2010/main" val="278952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90E06B-0CDD-421B-9E6E-5C2AC7F45E9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2022476" y="1495426"/>
            <a:ext cx="2022475" cy="4830763"/>
            <a:chOff x="384" y="960"/>
            <a:chExt cx="1270" cy="3043"/>
          </a:xfrm>
        </p:grpSpPr>
        <p:grpSp>
          <p:nvGrpSpPr>
            <p:cNvPr id="28818" name="Group 3"/>
            <p:cNvGrpSpPr>
              <a:grpSpLocks/>
            </p:cNvGrpSpPr>
            <p:nvPr/>
          </p:nvGrpSpPr>
          <p:grpSpPr bwMode="auto">
            <a:xfrm>
              <a:off x="726" y="960"/>
              <a:ext cx="928" cy="3033"/>
              <a:chOff x="912" y="2448"/>
              <a:chExt cx="1056" cy="1392"/>
            </a:xfrm>
          </p:grpSpPr>
          <p:sp>
            <p:nvSpPr>
              <p:cNvPr id="28820" name="Line 4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8821" name="Line 5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8822" name="Line 6"/>
              <p:cNvSpPr>
                <a:spLocks noChangeShapeType="1"/>
              </p:cNvSpPr>
              <p:nvPr/>
            </p:nvSpPr>
            <p:spPr bwMode="auto">
              <a:xfrm>
                <a:off x="912" y="384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28819" name="Text Box 7"/>
            <p:cNvSpPr txBox="1">
              <a:spLocks noChangeArrowheads="1"/>
            </p:cNvSpPr>
            <p:nvPr/>
          </p:nvSpPr>
          <p:spPr bwMode="auto">
            <a:xfrm>
              <a:off x="384" y="3753"/>
              <a:ext cx="2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808080"/>
                  </a:solidFill>
                  <a:latin typeface="Tahoma" panose="020B0604030504040204" pitchFamily="34" charset="0"/>
                  <a:ea typeface="楷体_GB2312" pitchFamily="49" charset="-122"/>
                </a:rPr>
                <a:t>栈</a:t>
              </a:r>
            </a:p>
          </p:txBody>
        </p:sp>
      </p:grp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0050"/>
          </a:xfrm>
        </p:spPr>
        <p:txBody>
          <a:bodyPr/>
          <a:lstStyle/>
          <a:p>
            <a:pPr eaLnBrk="1" hangingPunct="1"/>
            <a:r>
              <a:rPr lang="zh-CN" altLang="en-US" smtClean="0"/>
              <a:t>迷宫问题</a:t>
            </a:r>
          </a:p>
        </p:txBody>
      </p:sp>
      <p:grpSp>
        <p:nvGrpSpPr>
          <p:cNvPr id="28677" name="Group 10"/>
          <p:cNvGrpSpPr>
            <a:grpSpLocks/>
          </p:cNvGrpSpPr>
          <p:nvPr/>
        </p:nvGrpSpPr>
        <p:grpSpPr bwMode="auto">
          <a:xfrm>
            <a:off x="5319713" y="2347913"/>
            <a:ext cx="3505200" cy="3505200"/>
            <a:chOff x="1488" y="1440"/>
            <a:chExt cx="2208" cy="2208"/>
          </a:xfrm>
        </p:grpSpPr>
        <p:sp>
          <p:nvSpPr>
            <p:cNvPr id="28736" name="Rectangle 11"/>
            <p:cNvSpPr>
              <a:spLocks noChangeArrowheads="1"/>
            </p:cNvSpPr>
            <p:nvPr/>
          </p:nvSpPr>
          <p:spPr bwMode="auto">
            <a:xfrm>
              <a:off x="17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37" name="Rectangle 12"/>
            <p:cNvSpPr>
              <a:spLocks noChangeArrowheads="1"/>
            </p:cNvSpPr>
            <p:nvPr/>
          </p:nvSpPr>
          <p:spPr bwMode="auto">
            <a:xfrm>
              <a:off x="201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38" name="Rectangle 13"/>
            <p:cNvSpPr>
              <a:spLocks noChangeArrowheads="1"/>
            </p:cNvSpPr>
            <p:nvPr/>
          </p:nvSpPr>
          <p:spPr bwMode="auto">
            <a:xfrm>
              <a:off x="22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39" name="Rectangle 14"/>
            <p:cNvSpPr>
              <a:spLocks noChangeArrowheads="1"/>
            </p:cNvSpPr>
            <p:nvPr/>
          </p:nvSpPr>
          <p:spPr bwMode="auto">
            <a:xfrm>
              <a:off x="249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0" name="Rectangle 15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1" name="Rectangle 16"/>
            <p:cNvSpPr>
              <a:spLocks noChangeArrowheads="1"/>
            </p:cNvSpPr>
            <p:nvPr/>
          </p:nvSpPr>
          <p:spPr bwMode="auto">
            <a:xfrm>
              <a:off x="297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2" name="Rectangle 17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3" name="Rectangle 18"/>
            <p:cNvSpPr>
              <a:spLocks noChangeArrowheads="1"/>
            </p:cNvSpPr>
            <p:nvPr/>
          </p:nvSpPr>
          <p:spPr bwMode="auto">
            <a:xfrm>
              <a:off x="3456" y="17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4" name="Rectangle 19"/>
            <p:cNvSpPr>
              <a:spLocks noChangeArrowheads="1"/>
            </p:cNvSpPr>
            <p:nvPr/>
          </p:nvSpPr>
          <p:spPr bwMode="auto">
            <a:xfrm>
              <a:off x="17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5" name="Rectangle 20"/>
            <p:cNvSpPr>
              <a:spLocks noChangeArrowheads="1"/>
            </p:cNvSpPr>
            <p:nvPr/>
          </p:nvSpPr>
          <p:spPr bwMode="auto">
            <a:xfrm>
              <a:off x="201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6" name="Rectangle 21"/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7" name="Rectangle 22"/>
            <p:cNvSpPr>
              <a:spLocks noChangeArrowheads="1"/>
            </p:cNvSpPr>
            <p:nvPr/>
          </p:nvSpPr>
          <p:spPr bwMode="auto">
            <a:xfrm>
              <a:off x="249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8" name="Rectangle 23"/>
            <p:cNvSpPr>
              <a:spLocks noChangeArrowheads="1"/>
            </p:cNvSpPr>
            <p:nvPr/>
          </p:nvSpPr>
          <p:spPr bwMode="auto">
            <a:xfrm>
              <a:off x="273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49" name="Rectangle 24"/>
            <p:cNvSpPr>
              <a:spLocks noChangeArrowheads="1"/>
            </p:cNvSpPr>
            <p:nvPr/>
          </p:nvSpPr>
          <p:spPr bwMode="auto">
            <a:xfrm>
              <a:off x="297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0" name="Rectangle 25"/>
            <p:cNvSpPr>
              <a:spLocks noChangeArrowheads="1"/>
            </p:cNvSpPr>
            <p:nvPr/>
          </p:nvSpPr>
          <p:spPr bwMode="auto">
            <a:xfrm>
              <a:off x="3216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1" name="Rectangle 26"/>
            <p:cNvSpPr>
              <a:spLocks noChangeArrowheads="1"/>
            </p:cNvSpPr>
            <p:nvPr/>
          </p:nvSpPr>
          <p:spPr bwMode="auto">
            <a:xfrm>
              <a:off x="3456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2" name="Rectangle 27"/>
            <p:cNvSpPr>
              <a:spLocks noChangeArrowheads="1"/>
            </p:cNvSpPr>
            <p:nvPr/>
          </p:nvSpPr>
          <p:spPr bwMode="auto">
            <a:xfrm>
              <a:off x="177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3" name="Rectangle 28"/>
            <p:cNvSpPr>
              <a:spLocks noChangeArrowheads="1"/>
            </p:cNvSpPr>
            <p:nvPr/>
          </p:nvSpPr>
          <p:spPr bwMode="auto">
            <a:xfrm>
              <a:off x="20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4" name="Rectangle 29"/>
            <p:cNvSpPr>
              <a:spLocks noChangeArrowheads="1"/>
            </p:cNvSpPr>
            <p:nvPr/>
          </p:nvSpPr>
          <p:spPr bwMode="auto">
            <a:xfrm>
              <a:off x="22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5" name="Rectangle 30"/>
            <p:cNvSpPr>
              <a:spLocks noChangeArrowheads="1"/>
            </p:cNvSpPr>
            <p:nvPr/>
          </p:nvSpPr>
          <p:spPr bwMode="auto">
            <a:xfrm>
              <a:off x="249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6" name="Rectangle 31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7" name="Rectangle 32"/>
            <p:cNvSpPr>
              <a:spLocks noChangeArrowheads="1"/>
            </p:cNvSpPr>
            <p:nvPr/>
          </p:nvSpPr>
          <p:spPr bwMode="auto">
            <a:xfrm>
              <a:off x="2976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8" name="Rectangle 33"/>
            <p:cNvSpPr>
              <a:spLocks noChangeArrowheads="1"/>
            </p:cNvSpPr>
            <p:nvPr/>
          </p:nvSpPr>
          <p:spPr bwMode="auto">
            <a:xfrm>
              <a:off x="321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59" name="Rectangle 34"/>
            <p:cNvSpPr>
              <a:spLocks noChangeArrowheads="1"/>
            </p:cNvSpPr>
            <p:nvPr/>
          </p:nvSpPr>
          <p:spPr bwMode="auto">
            <a:xfrm>
              <a:off x="3456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0" name="Rectangle 35"/>
            <p:cNvSpPr>
              <a:spLocks noChangeArrowheads="1"/>
            </p:cNvSpPr>
            <p:nvPr/>
          </p:nvSpPr>
          <p:spPr bwMode="auto">
            <a:xfrm>
              <a:off x="17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1" name="Rectangle 36"/>
            <p:cNvSpPr>
              <a:spLocks noChangeArrowheads="1"/>
            </p:cNvSpPr>
            <p:nvPr/>
          </p:nvSpPr>
          <p:spPr bwMode="auto">
            <a:xfrm>
              <a:off x="201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2" name="Rectangle 37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3" name="Rectangle 38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4" name="Rectangle 39"/>
            <p:cNvSpPr>
              <a:spLocks noChangeArrowheads="1"/>
            </p:cNvSpPr>
            <p:nvPr/>
          </p:nvSpPr>
          <p:spPr bwMode="auto">
            <a:xfrm>
              <a:off x="273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5" name="Rectangle 40"/>
            <p:cNvSpPr>
              <a:spLocks noChangeArrowheads="1"/>
            </p:cNvSpPr>
            <p:nvPr/>
          </p:nvSpPr>
          <p:spPr bwMode="auto">
            <a:xfrm>
              <a:off x="297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6" name="Rectangle 41"/>
            <p:cNvSpPr>
              <a:spLocks noChangeArrowheads="1"/>
            </p:cNvSpPr>
            <p:nvPr/>
          </p:nvSpPr>
          <p:spPr bwMode="auto">
            <a:xfrm>
              <a:off x="321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7" name="Rectangle 42"/>
            <p:cNvSpPr>
              <a:spLocks noChangeArrowheads="1"/>
            </p:cNvSpPr>
            <p:nvPr/>
          </p:nvSpPr>
          <p:spPr bwMode="auto">
            <a:xfrm>
              <a:off x="3456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8" name="Rectangle 43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69" name="Rectangle 44"/>
            <p:cNvSpPr>
              <a:spLocks noChangeArrowheads="1"/>
            </p:cNvSpPr>
            <p:nvPr/>
          </p:nvSpPr>
          <p:spPr bwMode="auto">
            <a:xfrm>
              <a:off x="20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0" name="Rectangle 45"/>
            <p:cNvSpPr>
              <a:spLocks noChangeArrowheads="1"/>
            </p:cNvSpPr>
            <p:nvPr/>
          </p:nvSpPr>
          <p:spPr bwMode="auto">
            <a:xfrm>
              <a:off x="22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1" name="Rectangle 46"/>
            <p:cNvSpPr>
              <a:spLocks noChangeArrowheads="1"/>
            </p:cNvSpPr>
            <p:nvPr/>
          </p:nvSpPr>
          <p:spPr bwMode="auto">
            <a:xfrm>
              <a:off x="2496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2" name="Rectangle 47"/>
            <p:cNvSpPr>
              <a:spLocks noChangeArrowheads="1"/>
            </p:cNvSpPr>
            <p:nvPr/>
          </p:nvSpPr>
          <p:spPr bwMode="auto">
            <a:xfrm>
              <a:off x="273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3" name="Rectangle 48"/>
            <p:cNvSpPr>
              <a:spLocks noChangeArrowheads="1"/>
            </p:cNvSpPr>
            <p:nvPr/>
          </p:nvSpPr>
          <p:spPr bwMode="auto">
            <a:xfrm>
              <a:off x="297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4" name="Rectangle 49"/>
            <p:cNvSpPr>
              <a:spLocks noChangeArrowheads="1"/>
            </p:cNvSpPr>
            <p:nvPr/>
          </p:nvSpPr>
          <p:spPr bwMode="auto">
            <a:xfrm>
              <a:off x="321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5" name="Rectangle 50"/>
            <p:cNvSpPr>
              <a:spLocks noChangeArrowheads="1"/>
            </p:cNvSpPr>
            <p:nvPr/>
          </p:nvSpPr>
          <p:spPr bwMode="auto">
            <a:xfrm>
              <a:off x="3456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6" name="Rectangle 51"/>
            <p:cNvSpPr>
              <a:spLocks noChangeArrowheads="1"/>
            </p:cNvSpPr>
            <p:nvPr/>
          </p:nvSpPr>
          <p:spPr bwMode="auto">
            <a:xfrm>
              <a:off x="177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7" name="Rectangle 52"/>
            <p:cNvSpPr>
              <a:spLocks noChangeArrowheads="1"/>
            </p:cNvSpPr>
            <p:nvPr/>
          </p:nvSpPr>
          <p:spPr bwMode="auto">
            <a:xfrm>
              <a:off x="201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8" name="Rectangle 53"/>
            <p:cNvSpPr>
              <a:spLocks noChangeArrowheads="1"/>
            </p:cNvSpPr>
            <p:nvPr/>
          </p:nvSpPr>
          <p:spPr bwMode="auto">
            <a:xfrm>
              <a:off x="22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79" name="Rectangle 54"/>
            <p:cNvSpPr>
              <a:spLocks noChangeArrowheads="1"/>
            </p:cNvSpPr>
            <p:nvPr/>
          </p:nvSpPr>
          <p:spPr bwMode="auto">
            <a:xfrm>
              <a:off x="249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0" name="Rectangle 55"/>
            <p:cNvSpPr>
              <a:spLocks noChangeArrowheads="1"/>
            </p:cNvSpPr>
            <p:nvPr/>
          </p:nvSpPr>
          <p:spPr bwMode="auto">
            <a:xfrm>
              <a:off x="273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1" name="Rectangle 56"/>
            <p:cNvSpPr>
              <a:spLocks noChangeArrowheads="1"/>
            </p:cNvSpPr>
            <p:nvPr/>
          </p:nvSpPr>
          <p:spPr bwMode="auto">
            <a:xfrm>
              <a:off x="297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2" name="Rectangle 57"/>
            <p:cNvSpPr>
              <a:spLocks noChangeArrowheads="1"/>
            </p:cNvSpPr>
            <p:nvPr/>
          </p:nvSpPr>
          <p:spPr bwMode="auto">
            <a:xfrm>
              <a:off x="321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3" name="Rectangle 58"/>
            <p:cNvSpPr>
              <a:spLocks noChangeArrowheads="1"/>
            </p:cNvSpPr>
            <p:nvPr/>
          </p:nvSpPr>
          <p:spPr bwMode="auto">
            <a:xfrm>
              <a:off x="3456" y="292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4" name="Rectangle 59"/>
            <p:cNvSpPr>
              <a:spLocks noChangeArrowheads="1"/>
            </p:cNvSpPr>
            <p:nvPr/>
          </p:nvSpPr>
          <p:spPr bwMode="auto">
            <a:xfrm>
              <a:off x="177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5" name="Rectangle 60"/>
            <p:cNvSpPr>
              <a:spLocks noChangeArrowheads="1"/>
            </p:cNvSpPr>
            <p:nvPr/>
          </p:nvSpPr>
          <p:spPr bwMode="auto">
            <a:xfrm>
              <a:off x="20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6" name="Rectangle 61"/>
            <p:cNvSpPr>
              <a:spLocks noChangeArrowheads="1"/>
            </p:cNvSpPr>
            <p:nvPr/>
          </p:nvSpPr>
          <p:spPr bwMode="auto">
            <a:xfrm>
              <a:off x="225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7" name="Rectangle 62"/>
            <p:cNvSpPr>
              <a:spLocks noChangeArrowheads="1"/>
            </p:cNvSpPr>
            <p:nvPr/>
          </p:nvSpPr>
          <p:spPr bwMode="auto">
            <a:xfrm>
              <a:off x="249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8" name="Rectangle 63"/>
            <p:cNvSpPr>
              <a:spLocks noChangeArrowheads="1"/>
            </p:cNvSpPr>
            <p:nvPr/>
          </p:nvSpPr>
          <p:spPr bwMode="auto">
            <a:xfrm>
              <a:off x="273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89" name="Rectangle 64"/>
            <p:cNvSpPr>
              <a:spLocks noChangeArrowheads="1"/>
            </p:cNvSpPr>
            <p:nvPr/>
          </p:nvSpPr>
          <p:spPr bwMode="auto">
            <a:xfrm>
              <a:off x="297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0" name="Rectangle 65"/>
            <p:cNvSpPr>
              <a:spLocks noChangeArrowheads="1"/>
            </p:cNvSpPr>
            <p:nvPr/>
          </p:nvSpPr>
          <p:spPr bwMode="auto">
            <a:xfrm>
              <a:off x="3216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1" name="Rectangle 66"/>
            <p:cNvSpPr>
              <a:spLocks noChangeArrowheads="1"/>
            </p:cNvSpPr>
            <p:nvPr/>
          </p:nvSpPr>
          <p:spPr bwMode="auto">
            <a:xfrm>
              <a:off x="3456" y="31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2" name="Rectangle 67"/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3" name="Rectangle 68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4" name="Rectangle 69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5" name="Rectangle 70"/>
            <p:cNvSpPr>
              <a:spLocks noChangeArrowheads="1"/>
            </p:cNvSpPr>
            <p:nvPr/>
          </p:nvSpPr>
          <p:spPr bwMode="auto">
            <a:xfrm>
              <a:off x="249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6" name="Rectangle 71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7" name="Rectangle 72"/>
            <p:cNvSpPr>
              <a:spLocks noChangeArrowheads="1"/>
            </p:cNvSpPr>
            <p:nvPr/>
          </p:nvSpPr>
          <p:spPr bwMode="auto">
            <a:xfrm>
              <a:off x="297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8" name="Rectangle 73"/>
            <p:cNvSpPr>
              <a:spLocks noChangeArrowheads="1"/>
            </p:cNvSpPr>
            <p:nvPr/>
          </p:nvSpPr>
          <p:spPr bwMode="auto">
            <a:xfrm>
              <a:off x="321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799" name="Rectangle 74"/>
            <p:cNvSpPr>
              <a:spLocks noChangeArrowheads="1"/>
            </p:cNvSpPr>
            <p:nvPr/>
          </p:nvSpPr>
          <p:spPr bwMode="auto">
            <a:xfrm>
              <a:off x="34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28800" name="Group 75"/>
            <p:cNvGrpSpPr>
              <a:grpSpLocks/>
            </p:cNvGrpSpPr>
            <p:nvPr/>
          </p:nvGrpSpPr>
          <p:grpSpPr bwMode="auto">
            <a:xfrm>
              <a:off x="1776" y="1440"/>
              <a:ext cx="1920" cy="240"/>
              <a:chOff x="2208" y="1392"/>
              <a:chExt cx="1920" cy="240"/>
            </a:xfrm>
          </p:grpSpPr>
          <p:sp>
            <p:nvSpPr>
              <p:cNvPr id="28810" name="Rectangle 76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8811" name="Rectangle 77"/>
              <p:cNvSpPr>
                <a:spLocks noChangeArrowheads="1"/>
              </p:cNvSpPr>
              <p:nvPr/>
            </p:nvSpPr>
            <p:spPr bwMode="auto">
              <a:xfrm>
                <a:off x="22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8812" name="Rectangle 78"/>
              <p:cNvSpPr>
                <a:spLocks noChangeArrowheads="1"/>
              </p:cNvSpPr>
              <p:nvPr/>
            </p:nvSpPr>
            <p:spPr bwMode="auto">
              <a:xfrm>
                <a:off x="24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8813" name="Rectangle 79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8814" name="Rectangle 80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8815" name="Rectangle 81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8816" name="Rectangle 8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8817" name="Rectangle 83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28801" name="Group 84"/>
            <p:cNvGrpSpPr>
              <a:grpSpLocks/>
            </p:cNvGrpSpPr>
            <p:nvPr/>
          </p:nvGrpSpPr>
          <p:grpSpPr bwMode="auto">
            <a:xfrm>
              <a:off x="1488" y="1728"/>
              <a:ext cx="240" cy="1920"/>
              <a:chOff x="1392" y="1728"/>
              <a:chExt cx="240" cy="1920"/>
            </a:xfrm>
          </p:grpSpPr>
          <p:sp>
            <p:nvSpPr>
              <p:cNvPr id="28802" name="Rectangle 85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28803" name="Rectangle 86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8804" name="Rectangle 87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8805" name="Rectangle 88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8806" name="Rectangle 89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8807" name="Rectangle 90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8808" name="Rectangle 91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8809" name="Rectangle 92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28678" name="Group 93"/>
          <p:cNvGrpSpPr>
            <a:grpSpLocks/>
          </p:cNvGrpSpPr>
          <p:nvPr/>
        </p:nvGrpSpPr>
        <p:grpSpPr bwMode="auto">
          <a:xfrm>
            <a:off x="2576513" y="2822575"/>
            <a:ext cx="3567112" cy="3473450"/>
            <a:chOff x="105" y="1778"/>
            <a:chExt cx="2247" cy="2188"/>
          </a:xfrm>
        </p:grpSpPr>
        <p:sp>
          <p:nvSpPr>
            <p:cNvPr id="28723" name="Rectangle 94"/>
            <p:cNvSpPr>
              <a:spLocks noChangeArrowheads="1"/>
            </p:cNvSpPr>
            <p:nvPr/>
          </p:nvSpPr>
          <p:spPr bwMode="auto">
            <a:xfrm>
              <a:off x="105" y="3784"/>
              <a:ext cx="91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(1,1)</a:t>
              </a:r>
            </a:p>
          </p:txBody>
        </p:sp>
        <p:sp>
          <p:nvSpPr>
            <p:cNvPr id="28724" name="Rectangle 95"/>
            <p:cNvSpPr>
              <a:spLocks noChangeArrowheads="1"/>
            </p:cNvSpPr>
            <p:nvPr/>
          </p:nvSpPr>
          <p:spPr bwMode="auto">
            <a:xfrm>
              <a:off x="2133" y="1778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25" name="Rectangle 96"/>
            <p:cNvSpPr>
              <a:spLocks noChangeArrowheads="1"/>
            </p:cNvSpPr>
            <p:nvPr/>
          </p:nvSpPr>
          <p:spPr bwMode="auto">
            <a:xfrm>
              <a:off x="108" y="3581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(2,1)</a:t>
              </a:r>
            </a:p>
          </p:txBody>
        </p:sp>
        <p:sp>
          <p:nvSpPr>
            <p:cNvPr id="28726" name="Rectangle 97"/>
            <p:cNvSpPr>
              <a:spLocks noChangeArrowheads="1"/>
            </p:cNvSpPr>
            <p:nvPr/>
          </p:nvSpPr>
          <p:spPr bwMode="auto">
            <a:xfrm>
              <a:off x="2130" y="202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27" name="Rectangle 98"/>
            <p:cNvSpPr>
              <a:spLocks noChangeArrowheads="1"/>
            </p:cNvSpPr>
            <p:nvPr/>
          </p:nvSpPr>
          <p:spPr bwMode="auto">
            <a:xfrm>
              <a:off x="105" y="3380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(3,1)</a:t>
              </a:r>
            </a:p>
          </p:txBody>
        </p:sp>
        <p:sp>
          <p:nvSpPr>
            <p:cNvPr id="28728" name="Rectangle 99"/>
            <p:cNvSpPr>
              <a:spLocks noChangeArrowheads="1"/>
            </p:cNvSpPr>
            <p:nvPr/>
          </p:nvSpPr>
          <p:spPr bwMode="auto">
            <a:xfrm>
              <a:off x="2130" y="226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29" name="Rectangle 100"/>
            <p:cNvSpPr>
              <a:spLocks noChangeArrowheads="1"/>
            </p:cNvSpPr>
            <p:nvPr/>
          </p:nvSpPr>
          <p:spPr bwMode="auto">
            <a:xfrm>
              <a:off x="105" y="3178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(4,1)</a:t>
              </a:r>
            </a:p>
          </p:txBody>
        </p:sp>
        <p:sp>
          <p:nvSpPr>
            <p:cNvPr id="28730" name="Rectangle 101"/>
            <p:cNvSpPr>
              <a:spLocks noChangeArrowheads="1"/>
            </p:cNvSpPr>
            <p:nvPr/>
          </p:nvSpPr>
          <p:spPr bwMode="auto">
            <a:xfrm>
              <a:off x="2130" y="2497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31" name="Rectangle 102"/>
            <p:cNvSpPr>
              <a:spLocks noChangeArrowheads="1"/>
            </p:cNvSpPr>
            <p:nvPr/>
          </p:nvSpPr>
          <p:spPr bwMode="auto">
            <a:xfrm>
              <a:off x="105" y="2975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(5,1)</a:t>
              </a:r>
            </a:p>
          </p:txBody>
        </p:sp>
        <p:sp>
          <p:nvSpPr>
            <p:cNvPr id="28732" name="Rectangle 103"/>
            <p:cNvSpPr>
              <a:spLocks noChangeArrowheads="1"/>
            </p:cNvSpPr>
            <p:nvPr/>
          </p:nvSpPr>
          <p:spPr bwMode="auto">
            <a:xfrm>
              <a:off x="2139" y="2737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33" name="Rectangle 104"/>
            <p:cNvSpPr>
              <a:spLocks noChangeArrowheads="1"/>
            </p:cNvSpPr>
            <p:nvPr/>
          </p:nvSpPr>
          <p:spPr bwMode="auto">
            <a:xfrm>
              <a:off x="105" y="2773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(6,1)</a:t>
              </a:r>
            </a:p>
          </p:txBody>
        </p:sp>
        <p:sp>
          <p:nvSpPr>
            <p:cNvPr id="28734" name="Rectangle 105"/>
            <p:cNvSpPr>
              <a:spLocks noChangeArrowheads="1"/>
            </p:cNvSpPr>
            <p:nvPr/>
          </p:nvSpPr>
          <p:spPr bwMode="auto">
            <a:xfrm>
              <a:off x="108" y="2572"/>
              <a:ext cx="911" cy="2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(7,1)</a:t>
              </a:r>
            </a:p>
          </p:txBody>
        </p:sp>
        <p:sp>
          <p:nvSpPr>
            <p:cNvPr id="28735" name="Rectangle 106"/>
            <p:cNvSpPr>
              <a:spLocks noChangeArrowheads="1"/>
            </p:cNvSpPr>
            <p:nvPr/>
          </p:nvSpPr>
          <p:spPr bwMode="auto">
            <a:xfrm>
              <a:off x="2148" y="2977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15" name="Group 107"/>
          <p:cNvGrpSpPr>
            <a:grpSpLocks/>
          </p:cNvGrpSpPr>
          <p:nvPr/>
        </p:nvGrpSpPr>
        <p:grpSpPr bwMode="auto">
          <a:xfrm>
            <a:off x="2578101" y="4067175"/>
            <a:ext cx="3573463" cy="1398588"/>
            <a:chOff x="664" y="2562"/>
            <a:chExt cx="2251" cy="881"/>
          </a:xfrm>
        </p:grpSpPr>
        <p:sp>
          <p:nvSpPr>
            <p:cNvPr id="28720" name="Rectangle 108"/>
            <p:cNvSpPr>
              <a:spLocks noChangeArrowheads="1"/>
            </p:cNvSpPr>
            <p:nvPr/>
          </p:nvSpPr>
          <p:spPr bwMode="auto">
            <a:xfrm>
              <a:off x="2688" y="3216"/>
              <a:ext cx="22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@</a:t>
              </a:r>
            </a:p>
          </p:txBody>
        </p:sp>
        <p:sp>
          <p:nvSpPr>
            <p:cNvPr id="28721" name="Rectangle 109"/>
            <p:cNvSpPr>
              <a:spLocks noChangeArrowheads="1"/>
            </p:cNvSpPr>
            <p:nvPr/>
          </p:nvSpPr>
          <p:spPr bwMode="auto">
            <a:xfrm>
              <a:off x="664" y="2562"/>
              <a:ext cx="911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pic>
          <p:nvPicPr>
            <p:cNvPr id="28722" name="Picture 110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2985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1519" name="Group 111"/>
          <p:cNvGrpSpPr>
            <a:grpSpLocks/>
          </p:cNvGrpSpPr>
          <p:nvPr/>
        </p:nvGrpSpPr>
        <p:grpSpPr bwMode="auto">
          <a:xfrm>
            <a:off x="2576513" y="4356101"/>
            <a:ext cx="3573462" cy="735013"/>
            <a:chOff x="663" y="2744"/>
            <a:chExt cx="2251" cy="463"/>
          </a:xfrm>
        </p:grpSpPr>
        <p:sp>
          <p:nvSpPr>
            <p:cNvPr id="28717" name="Rectangle 112"/>
            <p:cNvSpPr>
              <a:spLocks noChangeArrowheads="1"/>
            </p:cNvSpPr>
            <p:nvPr/>
          </p:nvSpPr>
          <p:spPr bwMode="auto">
            <a:xfrm>
              <a:off x="2687" y="2978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@</a:t>
              </a:r>
            </a:p>
          </p:txBody>
        </p:sp>
        <p:sp>
          <p:nvSpPr>
            <p:cNvPr id="28718" name="Rectangle 113"/>
            <p:cNvSpPr>
              <a:spLocks noChangeArrowheads="1"/>
            </p:cNvSpPr>
            <p:nvPr/>
          </p:nvSpPr>
          <p:spPr bwMode="auto">
            <a:xfrm>
              <a:off x="663" y="2765"/>
              <a:ext cx="911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pic>
          <p:nvPicPr>
            <p:cNvPr id="28719" name="Picture 114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" y="2744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1523" name="Group 115"/>
          <p:cNvGrpSpPr>
            <a:grpSpLocks/>
          </p:cNvGrpSpPr>
          <p:nvPr/>
        </p:nvGrpSpPr>
        <p:grpSpPr bwMode="auto">
          <a:xfrm>
            <a:off x="2576514" y="4343401"/>
            <a:ext cx="3921125" cy="392113"/>
            <a:chOff x="663" y="2736"/>
            <a:chExt cx="2470" cy="247"/>
          </a:xfrm>
        </p:grpSpPr>
        <p:sp>
          <p:nvSpPr>
            <p:cNvPr id="28714" name="Rectangle 116"/>
            <p:cNvSpPr>
              <a:spLocks noChangeArrowheads="1"/>
            </p:cNvSpPr>
            <p:nvPr/>
          </p:nvSpPr>
          <p:spPr bwMode="auto">
            <a:xfrm>
              <a:off x="663" y="2772"/>
              <a:ext cx="911" cy="21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(5,2)</a:t>
              </a:r>
            </a:p>
          </p:txBody>
        </p:sp>
        <p:pic>
          <p:nvPicPr>
            <p:cNvPr id="28715" name="Picture 117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" y="2745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6" name="Rectangle 118"/>
            <p:cNvSpPr>
              <a:spLocks noChangeArrowheads="1"/>
            </p:cNvSpPr>
            <p:nvPr/>
          </p:nvSpPr>
          <p:spPr bwMode="auto">
            <a:xfrm>
              <a:off x="2688" y="273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27" name="Group 119"/>
          <p:cNvGrpSpPr>
            <a:grpSpLocks/>
          </p:cNvGrpSpPr>
          <p:nvPr/>
        </p:nvGrpSpPr>
        <p:grpSpPr bwMode="auto">
          <a:xfrm>
            <a:off x="2576514" y="4067176"/>
            <a:ext cx="4314825" cy="639763"/>
            <a:chOff x="663" y="2562"/>
            <a:chExt cx="2718" cy="403"/>
          </a:xfrm>
        </p:grpSpPr>
        <p:sp>
          <p:nvSpPr>
            <p:cNvPr id="28711" name="Rectangle 120"/>
            <p:cNvSpPr>
              <a:spLocks noChangeArrowheads="1"/>
            </p:cNvSpPr>
            <p:nvPr/>
          </p:nvSpPr>
          <p:spPr bwMode="auto">
            <a:xfrm>
              <a:off x="663" y="2562"/>
              <a:ext cx="911" cy="21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(5,3)</a:t>
              </a:r>
            </a:p>
          </p:txBody>
        </p:sp>
        <p:pic>
          <p:nvPicPr>
            <p:cNvPr id="28712" name="Picture 121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745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3" name="Rectangle 122"/>
            <p:cNvSpPr>
              <a:spLocks noChangeArrowheads="1"/>
            </p:cNvSpPr>
            <p:nvPr/>
          </p:nvSpPr>
          <p:spPr bwMode="auto">
            <a:xfrm>
              <a:off x="2936" y="273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31" name="Group 123"/>
          <p:cNvGrpSpPr>
            <a:grpSpLocks/>
          </p:cNvGrpSpPr>
          <p:nvPr/>
        </p:nvGrpSpPr>
        <p:grpSpPr bwMode="auto">
          <a:xfrm>
            <a:off x="2578101" y="3733801"/>
            <a:ext cx="4335463" cy="1355725"/>
            <a:chOff x="664" y="2352"/>
            <a:chExt cx="2731" cy="854"/>
          </a:xfrm>
        </p:grpSpPr>
        <p:sp>
          <p:nvSpPr>
            <p:cNvPr id="28708" name="Rectangle 124"/>
            <p:cNvSpPr>
              <a:spLocks noChangeArrowheads="1"/>
            </p:cNvSpPr>
            <p:nvPr/>
          </p:nvSpPr>
          <p:spPr bwMode="auto">
            <a:xfrm>
              <a:off x="664" y="2352"/>
              <a:ext cx="911" cy="21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(6,3)</a:t>
              </a:r>
            </a:p>
          </p:txBody>
        </p:sp>
        <p:pic>
          <p:nvPicPr>
            <p:cNvPr id="28709" name="Picture 125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2996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0" name="Rectangle 126"/>
            <p:cNvSpPr>
              <a:spLocks noChangeArrowheads="1"/>
            </p:cNvSpPr>
            <p:nvPr/>
          </p:nvSpPr>
          <p:spPr bwMode="auto">
            <a:xfrm>
              <a:off x="3168" y="2745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35" name="Group 127"/>
          <p:cNvGrpSpPr>
            <a:grpSpLocks/>
          </p:cNvGrpSpPr>
          <p:nvPr/>
        </p:nvGrpSpPr>
        <p:grpSpPr bwMode="auto">
          <a:xfrm>
            <a:off x="2576514" y="3400425"/>
            <a:ext cx="4695825" cy="1690688"/>
            <a:chOff x="663" y="2142"/>
            <a:chExt cx="2958" cy="1065"/>
          </a:xfrm>
        </p:grpSpPr>
        <p:sp>
          <p:nvSpPr>
            <p:cNvPr id="28705" name="Rectangle 128"/>
            <p:cNvSpPr>
              <a:spLocks noChangeArrowheads="1"/>
            </p:cNvSpPr>
            <p:nvPr/>
          </p:nvSpPr>
          <p:spPr bwMode="auto">
            <a:xfrm>
              <a:off x="663" y="2142"/>
              <a:ext cx="911" cy="21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(6,4)</a:t>
              </a:r>
            </a:p>
          </p:txBody>
        </p:sp>
        <p:pic>
          <p:nvPicPr>
            <p:cNvPr id="28706" name="Picture 129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" y="2987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7" name="Rectangle 130"/>
            <p:cNvSpPr>
              <a:spLocks noChangeArrowheads="1"/>
            </p:cNvSpPr>
            <p:nvPr/>
          </p:nvSpPr>
          <p:spPr bwMode="auto">
            <a:xfrm>
              <a:off x="3176" y="2978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39" name="Group 131"/>
          <p:cNvGrpSpPr>
            <a:grpSpLocks/>
          </p:cNvGrpSpPr>
          <p:nvPr/>
        </p:nvGrpSpPr>
        <p:grpSpPr bwMode="auto">
          <a:xfrm>
            <a:off x="2576513" y="1795463"/>
            <a:ext cx="1454150" cy="1600200"/>
            <a:chOff x="663" y="1131"/>
            <a:chExt cx="916" cy="1008"/>
          </a:xfrm>
        </p:grpSpPr>
        <p:sp>
          <p:nvSpPr>
            <p:cNvPr id="28703" name="Rectangle 132"/>
            <p:cNvSpPr>
              <a:spLocks noChangeArrowheads="1"/>
            </p:cNvSpPr>
            <p:nvPr/>
          </p:nvSpPr>
          <p:spPr bwMode="auto">
            <a:xfrm>
              <a:off x="670" y="1344"/>
              <a:ext cx="909" cy="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…</a:t>
              </a:r>
              <a:endPara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4" name="Rectangle 133"/>
            <p:cNvSpPr>
              <a:spLocks noChangeArrowheads="1"/>
            </p:cNvSpPr>
            <p:nvPr/>
          </p:nvSpPr>
          <p:spPr bwMode="auto">
            <a:xfrm>
              <a:off x="663" y="1131"/>
              <a:ext cx="911" cy="21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(8,8)</a:t>
              </a:r>
            </a:p>
          </p:txBody>
        </p:sp>
      </p:grpSp>
      <p:grpSp>
        <p:nvGrpSpPr>
          <p:cNvPr id="401542" name="Group 134"/>
          <p:cNvGrpSpPr>
            <a:grpSpLocks/>
          </p:cNvGrpSpPr>
          <p:nvPr/>
        </p:nvGrpSpPr>
        <p:grpSpPr bwMode="auto">
          <a:xfrm>
            <a:off x="6934201" y="4724401"/>
            <a:ext cx="1857375" cy="1128713"/>
            <a:chOff x="3408" y="2976"/>
            <a:chExt cx="1170" cy="711"/>
          </a:xfrm>
        </p:grpSpPr>
        <p:pic>
          <p:nvPicPr>
            <p:cNvPr id="28696" name="Picture 135" descr="zoulu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67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7" name="Rectangle 136"/>
            <p:cNvSpPr>
              <a:spLocks noChangeArrowheads="1"/>
            </p:cNvSpPr>
            <p:nvPr/>
          </p:nvSpPr>
          <p:spPr bwMode="auto">
            <a:xfrm>
              <a:off x="4133" y="3458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698" name="Rectangle 137"/>
            <p:cNvSpPr>
              <a:spLocks noChangeArrowheads="1"/>
            </p:cNvSpPr>
            <p:nvPr/>
          </p:nvSpPr>
          <p:spPr bwMode="auto">
            <a:xfrm>
              <a:off x="3408" y="297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699" name="Rectangle 138"/>
            <p:cNvSpPr>
              <a:spLocks noChangeArrowheads="1"/>
            </p:cNvSpPr>
            <p:nvPr/>
          </p:nvSpPr>
          <p:spPr bwMode="auto">
            <a:xfrm>
              <a:off x="3652" y="297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00" name="Rectangle 139"/>
            <p:cNvSpPr>
              <a:spLocks noChangeArrowheads="1"/>
            </p:cNvSpPr>
            <p:nvPr/>
          </p:nvSpPr>
          <p:spPr bwMode="auto">
            <a:xfrm>
              <a:off x="3648" y="3209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01" name="Rectangle 140"/>
            <p:cNvSpPr>
              <a:spLocks noChangeArrowheads="1"/>
            </p:cNvSpPr>
            <p:nvPr/>
          </p:nvSpPr>
          <p:spPr bwMode="auto">
            <a:xfrm>
              <a:off x="3648" y="3458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8702" name="Rectangle 141"/>
            <p:cNvSpPr>
              <a:spLocks noChangeArrowheads="1"/>
            </p:cNvSpPr>
            <p:nvPr/>
          </p:nvSpPr>
          <p:spPr bwMode="auto">
            <a:xfrm>
              <a:off x="3892" y="345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01550" name="Group 142"/>
          <p:cNvGrpSpPr>
            <a:grpSpLocks/>
          </p:cNvGrpSpPr>
          <p:nvPr/>
        </p:nvGrpSpPr>
        <p:grpSpPr bwMode="auto">
          <a:xfrm>
            <a:off x="5867400" y="2971800"/>
            <a:ext cx="2743200" cy="2667000"/>
            <a:chOff x="2736" y="1872"/>
            <a:chExt cx="1728" cy="1680"/>
          </a:xfrm>
        </p:grpSpPr>
        <p:sp>
          <p:nvSpPr>
            <p:cNvPr id="28689" name="Line 143"/>
            <p:cNvSpPr>
              <a:spLocks noChangeShapeType="1"/>
            </p:cNvSpPr>
            <p:nvPr/>
          </p:nvSpPr>
          <p:spPr bwMode="auto">
            <a:xfrm>
              <a:off x="2736" y="1872"/>
              <a:ext cx="9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0" name="Line 144"/>
            <p:cNvSpPr>
              <a:spLocks noChangeShapeType="1"/>
            </p:cNvSpPr>
            <p:nvPr/>
          </p:nvSpPr>
          <p:spPr bwMode="auto">
            <a:xfrm>
              <a:off x="2832" y="1872"/>
              <a:ext cx="0" cy="9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1" name="Line 145"/>
            <p:cNvSpPr>
              <a:spLocks noChangeShapeType="1"/>
            </p:cNvSpPr>
            <p:nvPr/>
          </p:nvSpPr>
          <p:spPr bwMode="auto">
            <a:xfrm>
              <a:off x="2832" y="283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2" name="Line 146"/>
            <p:cNvSpPr>
              <a:spLocks noChangeShapeType="1"/>
            </p:cNvSpPr>
            <p:nvPr/>
          </p:nvSpPr>
          <p:spPr bwMode="auto">
            <a:xfrm>
              <a:off x="3312" y="2832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3" name="Line 147"/>
            <p:cNvSpPr>
              <a:spLocks noChangeShapeType="1"/>
            </p:cNvSpPr>
            <p:nvPr/>
          </p:nvSpPr>
          <p:spPr bwMode="auto">
            <a:xfrm>
              <a:off x="3312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4" name="Line 148"/>
            <p:cNvSpPr>
              <a:spLocks noChangeShapeType="1"/>
            </p:cNvSpPr>
            <p:nvPr/>
          </p:nvSpPr>
          <p:spPr bwMode="auto">
            <a:xfrm>
              <a:off x="3792" y="3072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3792" y="3552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8688" name="Rectangle 151"/>
          <p:cNvSpPr>
            <a:spLocks noChangeArrowheads="1"/>
          </p:cNvSpPr>
          <p:nvPr/>
        </p:nvSpPr>
        <p:spPr bwMode="auto">
          <a:xfrm>
            <a:off x="2078038" y="557213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>
                <a:solidFill>
                  <a:srgbClr val="3333CC"/>
                </a:solidFill>
              </a:rPr>
              <a:t>栈的应用举例</a:t>
            </a:r>
            <a:r>
              <a:rPr lang="en-US" altLang="zh-CN" sz="4000" b="1">
                <a:solidFill>
                  <a:srgbClr val="3333CC"/>
                </a:solidFill>
              </a:rPr>
              <a:t>--</a:t>
            </a:r>
            <a:r>
              <a:rPr lang="zh-CN" altLang="en-US" sz="4000" b="1">
                <a:solidFill>
                  <a:srgbClr val="3333CC"/>
                </a:solidFill>
              </a:rPr>
              <a:t>迷宫问题</a:t>
            </a:r>
          </a:p>
        </p:txBody>
      </p:sp>
    </p:spTree>
    <p:extLst>
      <p:ext uri="{BB962C8B-B14F-4D97-AF65-F5344CB8AC3E}">
        <p14:creationId xmlns:p14="http://schemas.microsoft.com/office/powerpoint/2010/main" val="22309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1E6319-FCAC-47A1-A994-1659333B4AC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1912" y="230659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accent6"/>
                </a:solidFill>
              </a:rPr>
              <a:t>POJ </a:t>
            </a:r>
            <a:r>
              <a:rPr lang="en-US" altLang="zh-CN" sz="4800" dirty="0" smtClean="0">
                <a:solidFill>
                  <a:schemeClr val="accent6"/>
                </a:solidFill>
              </a:rPr>
              <a:t>1363 </a:t>
            </a:r>
            <a:r>
              <a:rPr lang="en-US" altLang="zh-CN" sz="4800" b="1" dirty="0">
                <a:solidFill>
                  <a:schemeClr val="accent6"/>
                </a:solidFill>
              </a:rPr>
              <a:t>Rails</a:t>
            </a:r>
            <a:endParaRPr lang="zh-CN" altLang="en-US" sz="4800" dirty="0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314" y="19305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题意？</a:t>
            </a:r>
            <a:endParaRPr lang="zh-CN" altLang="en-US" sz="2800" b="1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056711" y="3795419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056712" y="5973469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66398" y="3808119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97969"/>
              </p:ext>
            </p:extLst>
          </p:nvPr>
        </p:nvGraphicFramePr>
        <p:xfrm>
          <a:off x="7663880" y="2799343"/>
          <a:ext cx="3094734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789"/>
                <a:gridCol w="515789"/>
                <a:gridCol w="515789"/>
                <a:gridCol w="515789"/>
                <a:gridCol w="515789"/>
                <a:gridCol w="515789"/>
              </a:tblGrid>
              <a:tr h="422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90747"/>
              </p:ext>
            </p:extLst>
          </p:nvPr>
        </p:nvGraphicFramePr>
        <p:xfrm>
          <a:off x="731739" y="2799343"/>
          <a:ext cx="3094734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789"/>
                <a:gridCol w="515789"/>
                <a:gridCol w="515789"/>
                <a:gridCol w="515789"/>
                <a:gridCol w="515789"/>
                <a:gridCol w="515789"/>
              </a:tblGrid>
              <a:tr h="422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13838" y="54786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784" y="367043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 smtClean="0"/>
              <a:t>i</a:t>
            </a:r>
            <a:endParaRPr lang="zh-CN" altLang="en-US" sz="2800" b="1" i="1" dirty="0"/>
          </a:p>
        </p:txBody>
      </p:sp>
      <p:cxnSp>
        <p:nvCxnSpPr>
          <p:cNvPr id="15" name="直接箭头连接符 14"/>
          <p:cNvCxnSpPr>
            <a:stCxn id="9" idx="0"/>
          </p:cNvCxnSpPr>
          <p:nvPr/>
        </p:nvCxnSpPr>
        <p:spPr bwMode="auto">
          <a:xfrm flipV="1">
            <a:off x="965810" y="3320327"/>
            <a:ext cx="0" cy="350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764138" y="366631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j</a:t>
            </a:r>
            <a:endParaRPr lang="zh-CN" altLang="en-US" sz="2800" b="1" i="1" dirty="0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 bwMode="auto">
          <a:xfrm flipV="1">
            <a:off x="7906164" y="3316205"/>
            <a:ext cx="0" cy="350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617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4B64B3-8104-4B67-A456-301C9E5A6A2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3810000" y="2921000"/>
            <a:ext cx="1924050" cy="2819400"/>
            <a:chOff x="1440" y="1920"/>
            <a:chExt cx="1212" cy="1776"/>
          </a:xfrm>
        </p:grpSpPr>
        <p:sp>
          <p:nvSpPr>
            <p:cNvPr id="6170" name="Line 3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71" name="Line 4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72" name="Line 5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810000" y="5111750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810000" y="4492625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3810000" y="3878263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1" name="Arc 9"/>
          <p:cNvSpPr>
            <a:spLocks/>
          </p:cNvSpPr>
          <p:nvPr/>
        </p:nvSpPr>
        <p:spPr bwMode="auto">
          <a:xfrm>
            <a:off x="3035301" y="2079625"/>
            <a:ext cx="949325" cy="1079500"/>
          </a:xfrm>
          <a:custGeom>
            <a:avLst/>
            <a:gdLst>
              <a:gd name="T0" fmla="*/ 0 w 21600"/>
              <a:gd name="T1" fmla="*/ 0 h 21600"/>
              <a:gd name="T2" fmla="*/ 41723054 w 21600"/>
              <a:gd name="T3" fmla="*/ 53950012 h 21600"/>
              <a:gd name="T4" fmla="*/ 0 w 21600"/>
              <a:gd name="T5" fmla="*/ 539500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2855913" y="234950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</a:rPr>
              <a:t>入栈</a:t>
            </a:r>
          </a:p>
        </p:txBody>
      </p:sp>
      <p:sp>
        <p:nvSpPr>
          <p:cNvPr id="6153" name="Arc 11"/>
          <p:cNvSpPr>
            <a:spLocks/>
          </p:cNvSpPr>
          <p:nvPr/>
        </p:nvSpPr>
        <p:spPr bwMode="auto">
          <a:xfrm rot="10886353" flipV="1">
            <a:off x="5502276" y="2079625"/>
            <a:ext cx="1012825" cy="1157288"/>
          </a:xfrm>
          <a:custGeom>
            <a:avLst/>
            <a:gdLst>
              <a:gd name="T0" fmla="*/ 0 w 26092"/>
              <a:gd name="T1" fmla="*/ 1403747 h 21600"/>
              <a:gd name="T2" fmla="*/ 39315287 w 26092"/>
              <a:gd name="T3" fmla="*/ 56720560 h 21600"/>
              <a:gd name="T4" fmla="*/ 6887575 w 26092"/>
              <a:gd name="T5" fmla="*/ 6200534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lnTo>
                  <a:pt x="0" y="48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5691188" y="23939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</a:rPr>
              <a:t>出栈</a:t>
            </a:r>
          </a:p>
        </p:txBody>
      </p: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2330450" y="5270500"/>
            <a:ext cx="1295400" cy="457200"/>
            <a:chOff x="528" y="3360"/>
            <a:chExt cx="816" cy="288"/>
          </a:xfrm>
        </p:grpSpPr>
        <p:sp>
          <p:nvSpPr>
            <p:cNvPr id="6168" name="Line 1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69" name="Text Box 1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grpSp>
        <p:nvGrpSpPr>
          <p:cNvPr id="207888" name="Group 16"/>
          <p:cNvGrpSpPr>
            <a:grpSpLocks/>
          </p:cNvGrpSpPr>
          <p:nvPr/>
        </p:nvGrpSpPr>
        <p:grpSpPr bwMode="auto">
          <a:xfrm>
            <a:off x="2341563" y="3751263"/>
            <a:ext cx="1295400" cy="457200"/>
            <a:chOff x="528" y="3360"/>
            <a:chExt cx="816" cy="288"/>
          </a:xfrm>
        </p:grpSpPr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67" name="Text Box 1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6157" name="Text Box 19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6227764" y="3833813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插入：入栈、进栈、压栈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删除：出栈、弹栈</a:t>
            </a:r>
          </a:p>
        </p:txBody>
      </p:sp>
      <p:grpSp>
        <p:nvGrpSpPr>
          <p:cNvPr id="207893" name="Group 21"/>
          <p:cNvGrpSpPr>
            <a:grpSpLocks/>
          </p:cNvGrpSpPr>
          <p:nvPr/>
        </p:nvGrpSpPr>
        <p:grpSpPr bwMode="auto">
          <a:xfrm>
            <a:off x="2328863" y="4832350"/>
            <a:ext cx="1295400" cy="457200"/>
            <a:chOff x="528" y="3360"/>
            <a:chExt cx="816" cy="288"/>
          </a:xfrm>
        </p:grpSpPr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grpSp>
        <p:nvGrpSpPr>
          <p:cNvPr id="207896" name="Group 24"/>
          <p:cNvGrpSpPr>
            <a:grpSpLocks/>
          </p:cNvGrpSpPr>
          <p:nvPr/>
        </p:nvGrpSpPr>
        <p:grpSpPr bwMode="auto">
          <a:xfrm>
            <a:off x="2325688" y="4337050"/>
            <a:ext cx="1295400" cy="457200"/>
            <a:chOff x="528" y="3360"/>
            <a:chExt cx="816" cy="288"/>
          </a:xfrm>
        </p:grpSpPr>
        <p:sp>
          <p:nvSpPr>
            <p:cNvPr id="6162" name="Line 2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63" name="Text Box 2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6161" name="Text Box 27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栈的示意图</a:t>
            </a:r>
          </a:p>
        </p:txBody>
      </p:sp>
    </p:spTree>
    <p:extLst>
      <p:ext uri="{BB962C8B-B14F-4D97-AF65-F5344CB8AC3E}">
        <p14:creationId xmlns:p14="http://schemas.microsoft.com/office/powerpoint/2010/main" val="30126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animBg="1" autoUpdateAnimBg="0"/>
      <p:bldP spid="207879" grpId="0" animBg="1" autoUpdateAnimBg="0"/>
      <p:bldP spid="20788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98F9DD-A212-4570-962F-DC1C940F313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2225675" y="594995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FF3300"/>
                </a:solidFill>
              </a:rPr>
              <a:t>栈的操作特性：</a:t>
            </a:r>
            <a:r>
              <a:rPr kumimoji="0" lang="zh-CN" altLang="en-US" b="1">
                <a:solidFill>
                  <a:srgbClr val="000000"/>
                </a:solidFill>
              </a:rPr>
              <a:t>后进先出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3810000" y="2921000"/>
            <a:ext cx="1924050" cy="2819400"/>
            <a:chOff x="1440" y="1920"/>
            <a:chExt cx="1212" cy="1776"/>
          </a:xfrm>
        </p:grpSpPr>
        <p:sp>
          <p:nvSpPr>
            <p:cNvPr id="7192" name="Line 4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93" name="Line 5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94" name="Line 6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3810000" y="5111750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3810000" y="4492625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3810000" y="3878263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4000">
                <a:solidFill>
                  <a:srgbClr val="000000"/>
                </a:solidFill>
              </a:rPr>
              <a:t>a</a:t>
            </a:r>
            <a:r>
              <a:rPr kumimoji="0" lang="en-US" altLang="zh-CN" sz="40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6" name="Arc 10"/>
          <p:cNvSpPr>
            <a:spLocks/>
          </p:cNvSpPr>
          <p:nvPr/>
        </p:nvSpPr>
        <p:spPr bwMode="auto">
          <a:xfrm>
            <a:off x="3035301" y="2079625"/>
            <a:ext cx="949325" cy="1079500"/>
          </a:xfrm>
          <a:custGeom>
            <a:avLst/>
            <a:gdLst>
              <a:gd name="T0" fmla="*/ 0 w 21600"/>
              <a:gd name="T1" fmla="*/ 0 h 21600"/>
              <a:gd name="T2" fmla="*/ 41723054 w 21600"/>
              <a:gd name="T3" fmla="*/ 53950012 h 21600"/>
              <a:gd name="T4" fmla="*/ 0 w 21600"/>
              <a:gd name="T5" fmla="*/ 539500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2855913" y="234950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</a:rPr>
              <a:t>入栈</a:t>
            </a:r>
          </a:p>
        </p:txBody>
      </p:sp>
      <p:sp>
        <p:nvSpPr>
          <p:cNvPr id="7178" name="Arc 12"/>
          <p:cNvSpPr>
            <a:spLocks/>
          </p:cNvSpPr>
          <p:nvPr/>
        </p:nvSpPr>
        <p:spPr bwMode="auto">
          <a:xfrm rot="10886353" flipV="1">
            <a:off x="5502276" y="2079625"/>
            <a:ext cx="1012825" cy="1157288"/>
          </a:xfrm>
          <a:custGeom>
            <a:avLst/>
            <a:gdLst>
              <a:gd name="T0" fmla="*/ 0 w 26092"/>
              <a:gd name="T1" fmla="*/ 1403747 h 21600"/>
              <a:gd name="T2" fmla="*/ 39315287 w 26092"/>
              <a:gd name="T3" fmla="*/ 56720560 h 21600"/>
              <a:gd name="T4" fmla="*/ 6887575 w 26092"/>
              <a:gd name="T5" fmla="*/ 6200534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lnTo>
                  <a:pt x="0" y="48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5691188" y="23939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</a:rPr>
              <a:t>出栈</a:t>
            </a:r>
          </a:p>
        </p:txBody>
      </p:sp>
      <p:grpSp>
        <p:nvGrpSpPr>
          <p:cNvPr id="7180" name="Group 14"/>
          <p:cNvGrpSpPr>
            <a:grpSpLocks/>
          </p:cNvGrpSpPr>
          <p:nvPr/>
        </p:nvGrpSpPr>
        <p:grpSpPr bwMode="auto">
          <a:xfrm>
            <a:off x="2330450" y="5270500"/>
            <a:ext cx="1295400" cy="457200"/>
            <a:chOff x="528" y="3360"/>
            <a:chExt cx="816" cy="288"/>
          </a:xfrm>
        </p:grpSpPr>
        <p:sp>
          <p:nvSpPr>
            <p:cNvPr id="7190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91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grpSp>
        <p:nvGrpSpPr>
          <p:cNvPr id="208913" name="Group 17"/>
          <p:cNvGrpSpPr>
            <a:grpSpLocks/>
          </p:cNvGrpSpPr>
          <p:nvPr/>
        </p:nvGrpSpPr>
        <p:grpSpPr bwMode="auto">
          <a:xfrm>
            <a:off x="2341563" y="3751263"/>
            <a:ext cx="1295400" cy="457200"/>
            <a:chOff x="528" y="3360"/>
            <a:chExt cx="816" cy="288"/>
          </a:xfrm>
        </p:grpSpPr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7182" name="Text Box 20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7183" name="Text Box 21"/>
          <p:cNvSpPr txBox="1">
            <a:spLocks noChangeArrowheads="1"/>
          </p:cNvSpPr>
          <p:nvPr/>
        </p:nvSpPr>
        <p:spPr bwMode="auto">
          <a:xfrm>
            <a:off x="6227764" y="3833813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插入：入栈、进栈、压栈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删除：出栈、弹栈</a:t>
            </a:r>
          </a:p>
        </p:txBody>
      </p:sp>
      <p:grpSp>
        <p:nvGrpSpPr>
          <p:cNvPr id="208918" name="Group 22"/>
          <p:cNvGrpSpPr>
            <a:grpSpLocks/>
          </p:cNvGrpSpPr>
          <p:nvPr/>
        </p:nvGrpSpPr>
        <p:grpSpPr bwMode="auto">
          <a:xfrm>
            <a:off x="2341563" y="4333875"/>
            <a:ext cx="1295400" cy="457200"/>
            <a:chOff x="528" y="3360"/>
            <a:chExt cx="816" cy="288"/>
          </a:xfrm>
        </p:grpSpPr>
        <p:sp>
          <p:nvSpPr>
            <p:cNvPr id="7186" name="Line 2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7" name="Text Box 24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7185" name="Text Box 25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栈的示意图</a:t>
            </a:r>
          </a:p>
        </p:txBody>
      </p:sp>
    </p:spTree>
    <p:extLst>
      <p:ext uri="{BB962C8B-B14F-4D97-AF65-F5344CB8AC3E}">
        <p14:creationId xmlns:p14="http://schemas.microsoft.com/office/powerpoint/2010/main" val="42793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253F90-71A2-4D86-A834-6C48C91F972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038350" y="17192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例：有三个元素按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的次序依次进栈，且每个元素只允许进一次栈，则可能的出栈序列有多少种？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3765550" y="37290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3765550" y="5907088"/>
            <a:ext cx="1328738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5091113" y="37417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8200" name="Group 7"/>
          <p:cNvGrpSpPr>
            <a:grpSpLocks/>
          </p:cNvGrpSpPr>
          <p:nvPr/>
        </p:nvGrpSpPr>
        <p:grpSpPr bwMode="auto">
          <a:xfrm>
            <a:off x="2360613" y="5489575"/>
            <a:ext cx="1295400" cy="457200"/>
            <a:chOff x="528" y="3360"/>
            <a:chExt cx="816" cy="288"/>
          </a:xfrm>
        </p:grpSpPr>
        <p:sp>
          <p:nvSpPr>
            <p:cNvPr id="8215" name="Line 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6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grpSp>
        <p:nvGrpSpPr>
          <p:cNvPr id="209930" name="Group 10"/>
          <p:cNvGrpSpPr>
            <a:grpSpLocks/>
          </p:cNvGrpSpPr>
          <p:nvPr/>
        </p:nvGrpSpPr>
        <p:grpSpPr bwMode="auto">
          <a:xfrm>
            <a:off x="2360613" y="5110163"/>
            <a:ext cx="1295400" cy="457200"/>
            <a:chOff x="528" y="3360"/>
            <a:chExt cx="816" cy="288"/>
          </a:xfrm>
        </p:grpSpPr>
        <p:sp>
          <p:nvSpPr>
            <p:cNvPr id="8213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3802064" y="53832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a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802064" y="49133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b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09935" name="Group 15"/>
          <p:cNvGrpSpPr>
            <a:grpSpLocks/>
          </p:cNvGrpSpPr>
          <p:nvPr/>
        </p:nvGrpSpPr>
        <p:grpSpPr bwMode="auto">
          <a:xfrm>
            <a:off x="2360613" y="4648200"/>
            <a:ext cx="1295400" cy="457200"/>
            <a:chOff x="528" y="3360"/>
            <a:chExt cx="816" cy="288"/>
          </a:xfrm>
        </p:grpSpPr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2" name="Text Box 1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3802064" y="44180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c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09939" name="Group 19"/>
          <p:cNvGrpSpPr>
            <a:grpSpLocks/>
          </p:cNvGrpSpPr>
          <p:nvPr/>
        </p:nvGrpSpPr>
        <p:grpSpPr bwMode="auto">
          <a:xfrm>
            <a:off x="2390775" y="4170363"/>
            <a:ext cx="1295400" cy="457200"/>
            <a:chOff x="528" y="3360"/>
            <a:chExt cx="816" cy="288"/>
          </a:xfrm>
        </p:grpSpPr>
        <p:sp>
          <p:nvSpPr>
            <p:cNvPr id="8209" name="Line 2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0" name="Text Box 2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1990725" y="284321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000000"/>
                </a:solidFill>
              </a:rPr>
              <a:t> 情况</a:t>
            </a:r>
            <a:r>
              <a:rPr kumimoji="0" lang="en-US" altLang="zh-CN" sz="2800" b="1">
                <a:solidFill>
                  <a:srgbClr val="000000"/>
                </a:solidFill>
              </a:rPr>
              <a:t>1</a:t>
            </a:r>
            <a:r>
              <a:rPr kumimoji="0" lang="zh-CN" altLang="en-US" sz="2800" b="1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8208" name="Text Box 23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栈的逻辑结构</a:t>
            </a:r>
          </a:p>
        </p:txBody>
      </p:sp>
    </p:spTree>
    <p:extLst>
      <p:ext uri="{BB962C8B-B14F-4D97-AF65-F5344CB8AC3E}">
        <p14:creationId xmlns:p14="http://schemas.microsoft.com/office/powerpoint/2010/main" val="27663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3" grpId="0" animBg="1"/>
      <p:bldP spid="209934" grpId="0" animBg="1"/>
      <p:bldP spid="209938" grpId="0" animBg="1"/>
      <p:bldP spid="209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460E58-D2CA-459C-85E4-1596F97F940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763963" y="37322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763964" y="5910263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5089525" y="37449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9223" name="Group 6"/>
          <p:cNvGrpSpPr>
            <a:grpSpLocks/>
          </p:cNvGrpSpPr>
          <p:nvPr/>
        </p:nvGrpSpPr>
        <p:grpSpPr bwMode="auto">
          <a:xfrm>
            <a:off x="2359025" y="5492750"/>
            <a:ext cx="1295400" cy="457200"/>
            <a:chOff x="528" y="3360"/>
            <a:chExt cx="816" cy="288"/>
          </a:xfrm>
        </p:grpSpPr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43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grpSp>
        <p:nvGrpSpPr>
          <p:cNvPr id="210953" name="Group 9"/>
          <p:cNvGrpSpPr>
            <a:grpSpLocks/>
          </p:cNvGrpSpPr>
          <p:nvPr/>
        </p:nvGrpSpPr>
        <p:grpSpPr bwMode="auto">
          <a:xfrm>
            <a:off x="2359025" y="5113338"/>
            <a:ext cx="1295400" cy="457200"/>
            <a:chOff x="528" y="3360"/>
            <a:chExt cx="816" cy="288"/>
          </a:xfrm>
        </p:grpSpPr>
        <p:sp>
          <p:nvSpPr>
            <p:cNvPr id="9240" name="Line 1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41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800475" y="5386388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a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800475" y="49133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b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10958" name="Group 14"/>
          <p:cNvGrpSpPr>
            <a:grpSpLocks/>
          </p:cNvGrpSpPr>
          <p:nvPr/>
        </p:nvGrpSpPr>
        <p:grpSpPr bwMode="auto">
          <a:xfrm>
            <a:off x="2359025" y="4651375"/>
            <a:ext cx="1295400" cy="457200"/>
            <a:chOff x="528" y="3360"/>
            <a:chExt cx="816" cy="288"/>
          </a:xfrm>
        </p:grpSpPr>
        <p:sp>
          <p:nvSpPr>
            <p:cNvPr id="9238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3800475" y="442436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c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10962" name="Group 18"/>
          <p:cNvGrpSpPr>
            <a:grpSpLocks/>
          </p:cNvGrpSpPr>
          <p:nvPr/>
        </p:nvGrpSpPr>
        <p:grpSpPr bwMode="auto">
          <a:xfrm>
            <a:off x="2389188" y="4173538"/>
            <a:ext cx="1295400" cy="457200"/>
            <a:chOff x="528" y="3360"/>
            <a:chExt cx="816" cy="288"/>
          </a:xfrm>
        </p:grpSpPr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6096000" y="3743326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6096000" y="4464051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6086475" y="5138738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33" name="Text Box 24"/>
          <p:cNvSpPr txBox="1">
            <a:spLocks noChangeArrowheads="1"/>
          </p:cNvSpPr>
          <p:nvPr/>
        </p:nvSpPr>
        <p:spPr bwMode="auto">
          <a:xfrm>
            <a:off x="2038350" y="17192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例：有三个元素按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的次序依次进栈，且每个元素只允许进一次栈，则可能的出栈序列有多少种？</a:t>
            </a:r>
          </a:p>
        </p:txBody>
      </p:sp>
      <p:sp>
        <p:nvSpPr>
          <p:cNvPr id="9234" name="Text Box 25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栈的逻辑结构</a:t>
            </a:r>
          </a:p>
        </p:txBody>
      </p:sp>
      <p:sp>
        <p:nvSpPr>
          <p:cNvPr id="9235" name="Text Box 26"/>
          <p:cNvSpPr txBox="1">
            <a:spLocks noChangeArrowheads="1"/>
          </p:cNvSpPr>
          <p:nvPr/>
        </p:nvSpPr>
        <p:spPr bwMode="auto">
          <a:xfrm>
            <a:off x="1990725" y="284321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000000"/>
                </a:solidFill>
              </a:rPr>
              <a:t> 情况</a:t>
            </a:r>
            <a:r>
              <a:rPr kumimoji="0" lang="en-US" altLang="zh-CN" sz="2800" b="1">
                <a:solidFill>
                  <a:srgbClr val="000000"/>
                </a:solidFill>
              </a:rPr>
              <a:t>1</a:t>
            </a:r>
            <a:r>
              <a:rPr kumimoji="0" lang="zh-CN" altLang="en-US" sz="2800" b="1">
                <a:solidFill>
                  <a:srgbClr val="00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85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6" grpId="0" animBg="1"/>
      <p:bldP spid="210957" grpId="0" animBg="1"/>
      <p:bldP spid="210961" grpId="0" animBg="1"/>
      <p:bldP spid="210965" grpId="0"/>
      <p:bldP spid="210966" grpId="0"/>
      <p:bldP spid="2109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F79C29-4FB4-4CF5-B10F-C5D1DD10252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779838" y="34242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779839" y="5602288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5089525" y="34369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0247" name="Group 6"/>
          <p:cNvGrpSpPr>
            <a:grpSpLocks/>
          </p:cNvGrpSpPr>
          <p:nvPr/>
        </p:nvGrpSpPr>
        <p:grpSpPr bwMode="auto">
          <a:xfrm>
            <a:off x="2374900" y="5184775"/>
            <a:ext cx="1295400" cy="457200"/>
            <a:chOff x="528" y="3360"/>
            <a:chExt cx="816" cy="288"/>
          </a:xfrm>
        </p:grpSpPr>
        <p:sp>
          <p:nvSpPr>
            <p:cNvPr id="10260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61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grpSp>
        <p:nvGrpSpPr>
          <p:cNvPr id="211977" name="Group 9"/>
          <p:cNvGrpSpPr>
            <a:grpSpLocks/>
          </p:cNvGrpSpPr>
          <p:nvPr/>
        </p:nvGrpSpPr>
        <p:grpSpPr bwMode="auto">
          <a:xfrm>
            <a:off x="2374900" y="4805363"/>
            <a:ext cx="1295400" cy="457200"/>
            <a:chOff x="528" y="3360"/>
            <a:chExt cx="816" cy="288"/>
          </a:xfrm>
        </p:grpSpPr>
        <p:sp>
          <p:nvSpPr>
            <p:cNvPr id="10258" name="Line 1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9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3800475" y="50784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a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3800475" y="45704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b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11982" name="Group 14"/>
          <p:cNvGrpSpPr>
            <a:grpSpLocks/>
          </p:cNvGrpSpPr>
          <p:nvPr/>
        </p:nvGrpSpPr>
        <p:grpSpPr bwMode="auto">
          <a:xfrm>
            <a:off x="2374900" y="4343400"/>
            <a:ext cx="1295400" cy="457200"/>
            <a:chOff x="528" y="3360"/>
            <a:chExt cx="816" cy="288"/>
          </a:xfrm>
        </p:grpSpPr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6140450" y="3563938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2046288" y="2798763"/>
            <a:ext cx="193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000000"/>
                </a:solidFill>
              </a:rPr>
              <a:t> 情况</a:t>
            </a:r>
            <a:r>
              <a:rPr kumimoji="0" lang="en-US" altLang="zh-CN" sz="2800" b="1">
                <a:solidFill>
                  <a:srgbClr val="000000"/>
                </a:solidFill>
              </a:rPr>
              <a:t>2</a:t>
            </a:r>
            <a:r>
              <a:rPr kumimoji="0" lang="zh-CN" altLang="en-US" sz="2800" b="1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0254" name="Text Box 19"/>
          <p:cNvSpPr txBox="1">
            <a:spLocks noChangeArrowheads="1"/>
          </p:cNvSpPr>
          <p:nvPr/>
        </p:nvSpPr>
        <p:spPr bwMode="auto">
          <a:xfrm>
            <a:off x="2038350" y="17192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例：有三个元素按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的次序依次进栈，且每个元素只允许进一次栈，则可能的出栈序列有多少种？</a:t>
            </a:r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栈的逻辑结构</a:t>
            </a:r>
          </a:p>
        </p:txBody>
      </p:sp>
    </p:spTree>
    <p:extLst>
      <p:ext uri="{BB962C8B-B14F-4D97-AF65-F5344CB8AC3E}">
        <p14:creationId xmlns:p14="http://schemas.microsoft.com/office/powerpoint/2010/main" val="27163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0" grpId="0" animBg="1"/>
      <p:bldP spid="211981" grpId="0" animBg="1"/>
      <p:bldP spid="211981" grpId="1" animBg="1"/>
      <p:bldP spid="211985" grpId="0"/>
      <p:bldP spid="2119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542E9E-CEFF-4038-A3B0-9784FB08D6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3789363" y="34004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3773489" y="5594350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5099050" y="34131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2368550" y="5176838"/>
            <a:ext cx="1295400" cy="457200"/>
            <a:chOff x="528" y="3360"/>
            <a:chExt cx="816" cy="288"/>
          </a:xfrm>
        </p:grpSpPr>
        <p:sp>
          <p:nvSpPr>
            <p:cNvPr id="11287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288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栈底</a:t>
              </a:r>
            </a:p>
          </p:txBody>
        </p:sp>
      </p:grpSp>
      <p:sp>
        <p:nvSpPr>
          <p:cNvPr id="213001" name="Rectangle 9"/>
          <p:cNvSpPr>
            <a:spLocks noChangeArrowheads="1"/>
          </p:cNvSpPr>
          <p:nvPr/>
        </p:nvSpPr>
        <p:spPr bwMode="auto">
          <a:xfrm>
            <a:off x="3810000" y="5070475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a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140450" y="3563938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6140450" y="4284663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6130925" y="4959351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出栈序列： 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zh-CN" altLang="en-US" sz="2800" b="1">
                <a:solidFill>
                  <a:srgbClr val="000000"/>
                </a:solidFill>
              </a:rPr>
              <a:t>、 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3794125" y="4559300"/>
            <a:ext cx="12715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3600" b="1" i="1">
                <a:solidFill>
                  <a:srgbClr val="000000"/>
                </a:solidFill>
              </a:rPr>
              <a:t>c</a:t>
            </a:r>
            <a:endParaRPr kumimoji="0" lang="en-US" altLang="zh-CN" sz="3600" b="1" i="1" baseline="-25000">
              <a:solidFill>
                <a:srgbClr val="000000"/>
              </a:solidFill>
            </a:endParaRPr>
          </a:p>
        </p:txBody>
      </p:sp>
      <p:grpSp>
        <p:nvGrpSpPr>
          <p:cNvPr id="213006" name="Group 14"/>
          <p:cNvGrpSpPr>
            <a:grpSpLocks/>
          </p:cNvGrpSpPr>
          <p:nvPr/>
        </p:nvGrpSpPr>
        <p:grpSpPr bwMode="auto">
          <a:xfrm>
            <a:off x="2368550" y="4772025"/>
            <a:ext cx="1295400" cy="457200"/>
            <a:chOff x="528" y="3360"/>
            <a:chExt cx="816" cy="288"/>
          </a:xfrm>
        </p:grpSpPr>
        <p:sp>
          <p:nvSpPr>
            <p:cNvPr id="11285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286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grpSp>
        <p:nvGrpSpPr>
          <p:cNvPr id="213009" name="Group 17"/>
          <p:cNvGrpSpPr>
            <a:grpSpLocks/>
          </p:cNvGrpSpPr>
          <p:nvPr/>
        </p:nvGrpSpPr>
        <p:grpSpPr bwMode="auto">
          <a:xfrm>
            <a:off x="2382838" y="4335463"/>
            <a:ext cx="1295400" cy="457200"/>
            <a:chOff x="528" y="3360"/>
            <a:chExt cx="816" cy="288"/>
          </a:xfrm>
        </p:grpSpPr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</a:rPr>
                <a:t>栈顶</a:t>
              </a:r>
            </a:p>
          </p:txBody>
        </p:sp>
      </p:grp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2000250" y="5851526"/>
            <a:ext cx="8123238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FF3300"/>
                </a:solidFill>
              </a:rPr>
              <a:t>注意：</a:t>
            </a:r>
            <a:r>
              <a:rPr kumimoji="0" lang="zh-CN" altLang="en-US" sz="2800" b="1">
                <a:solidFill>
                  <a:srgbClr val="000000"/>
                </a:solidFill>
              </a:rPr>
              <a:t>栈只是对表插入和删除操作的位置进行了限制，并没有限定插入和删除操作进行的时间。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2038350" y="17192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例：有三个元素按</a:t>
            </a:r>
            <a:r>
              <a:rPr kumimoji="0" lang="en-US" altLang="zh-CN" sz="2800" b="1" i="1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的次序依次进栈，且每个元素只允许进一次栈，则可能的出栈序列有多少种？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1909763" y="10890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栈的逻辑结构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2046288" y="2798763"/>
            <a:ext cx="193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000000"/>
                </a:solidFill>
              </a:rPr>
              <a:t> 情况</a:t>
            </a:r>
            <a:r>
              <a:rPr kumimoji="0" lang="en-US" altLang="zh-CN" sz="2800" b="1">
                <a:solidFill>
                  <a:srgbClr val="000000"/>
                </a:solidFill>
              </a:rPr>
              <a:t>2</a:t>
            </a:r>
            <a:r>
              <a:rPr kumimoji="0" lang="zh-CN" altLang="en-US" sz="2800" b="1">
                <a:solidFill>
                  <a:srgbClr val="00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89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1" grpId="0" animBg="1"/>
      <p:bldP spid="213003" grpId="0"/>
      <p:bldP spid="213004" grpId="0"/>
      <p:bldP spid="213005" grpId="0" animBg="1"/>
      <p:bldP spid="213005" grpId="1" animBg="1"/>
      <p:bldP spid="2130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814C19-26A8-4A8D-A054-89B8554DC19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00250" y="1133475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>
                <a:solidFill>
                  <a:srgbClr val="3333CC"/>
                </a:solidFill>
              </a:rPr>
              <a:t>栈的顺序存储结构及实现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090738" y="1808163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FF3300"/>
                </a:solidFill>
              </a:rPr>
              <a:t>顺序栈</a:t>
            </a:r>
            <a:r>
              <a:rPr kumimoji="0" lang="en-US" altLang="zh-CN" sz="2800" b="1">
                <a:solidFill>
                  <a:srgbClr val="FF3300"/>
                </a:solidFill>
              </a:rPr>
              <a:t>——</a:t>
            </a:r>
            <a:r>
              <a:rPr kumimoji="0" lang="zh-CN" altLang="en-US" sz="2800" b="1">
                <a:solidFill>
                  <a:srgbClr val="000000"/>
                </a:solidFill>
              </a:rPr>
              <a:t>栈的顺序存储结构</a:t>
            </a:r>
            <a:endParaRPr kumimoji="0"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2316164" y="2619375"/>
            <a:ext cx="6237287" cy="598488"/>
            <a:chOff x="499" y="1650"/>
            <a:chExt cx="3929" cy="377"/>
          </a:xfrm>
        </p:grpSpPr>
        <p:graphicFrame>
          <p:nvGraphicFramePr>
            <p:cNvPr id="12314" name="Object 5"/>
            <p:cNvGraphicFramePr>
              <a:graphicFrameLocks noChangeAspect="1"/>
            </p:cNvGraphicFramePr>
            <p:nvPr/>
          </p:nvGraphicFramePr>
          <p:xfrm>
            <a:off x="499" y="1650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650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Text Box 6"/>
            <p:cNvSpPr txBox="1">
              <a:spLocks noChangeArrowheads="1"/>
            </p:cNvSpPr>
            <p:nvPr/>
          </p:nvSpPr>
          <p:spPr bwMode="auto">
            <a:xfrm>
              <a:off x="924" y="1650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800" b="1">
                  <a:solidFill>
                    <a:srgbClr val="000000"/>
                  </a:solidFill>
                </a:rPr>
                <a:t>如何改造数组实现栈的顺序存储？</a:t>
              </a:r>
            </a:p>
          </p:txBody>
        </p:sp>
      </p:grp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876800" y="55864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0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18120" name="Group 8"/>
          <p:cNvGrpSpPr>
            <a:grpSpLocks/>
          </p:cNvGrpSpPr>
          <p:nvPr/>
        </p:nvGrpSpPr>
        <p:grpSpPr bwMode="auto">
          <a:xfrm>
            <a:off x="2667001" y="3308351"/>
            <a:ext cx="6715125" cy="1166813"/>
            <a:chOff x="720" y="2084"/>
            <a:chExt cx="4230" cy="735"/>
          </a:xfrm>
        </p:grpSpPr>
        <p:sp>
          <p:nvSpPr>
            <p:cNvPr id="12304" name="Rectangle 9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400">
                  <a:solidFill>
                    <a:srgbClr val="000000"/>
                  </a:solidFill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</a:rPr>
                <a:t>0       1       2        3        4        5       6        7       8</a:t>
              </a:r>
            </a:p>
          </p:txBody>
        </p:sp>
        <p:sp>
          <p:nvSpPr>
            <p:cNvPr id="12306" name="Line 11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08" name="Line 13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09" name="Line 14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10" name="Line 15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11" name="Line 16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12" name="Line 17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13" name="Line 18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18131" name="Line 19"/>
          <p:cNvSpPr>
            <a:spLocks noChangeShapeType="1"/>
          </p:cNvSpPr>
          <p:nvPr/>
        </p:nvSpPr>
        <p:spPr bwMode="auto">
          <a:xfrm flipH="1">
            <a:off x="2646363" y="3519489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8132" name="Text Box 20"/>
          <p:cNvSpPr txBox="1">
            <a:spLocks noChangeArrowheads="1"/>
          </p:cNvSpPr>
          <p:nvPr/>
        </p:nvSpPr>
        <p:spPr bwMode="auto">
          <a:xfrm>
            <a:off x="2765425" y="3789364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zh-CN" b="1" i="1">
                <a:solidFill>
                  <a:srgbClr val="000000"/>
                </a:solidFill>
              </a:rPr>
              <a:t>a</a:t>
            </a:r>
            <a:r>
              <a:rPr kumimoji="0" lang="en-US" altLang="zh-CN" b="1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2674939" y="5451475"/>
            <a:ext cx="6148387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确定用数组的哪一端表示栈底。</a:t>
            </a:r>
            <a:endParaRPr kumimoji="0"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3846513" y="323850"/>
            <a:ext cx="43942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3600" b="1">
                <a:solidFill>
                  <a:srgbClr val="3333CC"/>
                </a:solidFill>
              </a:rPr>
              <a:t> 特殊线性表——栈</a:t>
            </a:r>
          </a:p>
        </p:txBody>
      </p: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2674938" y="6211888"/>
            <a:ext cx="711200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附设指针</a:t>
            </a:r>
            <a:r>
              <a:rPr kumimoji="0" lang="en-US" altLang="zh-CN" sz="2800" b="1">
                <a:solidFill>
                  <a:srgbClr val="000000"/>
                </a:solidFill>
              </a:rPr>
              <a:t>top</a:t>
            </a:r>
            <a:r>
              <a:rPr kumimoji="0" lang="zh-CN" altLang="en-US" sz="2800" b="1">
                <a:solidFill>
                  <a:srgbClr val="000000"/>
                </a:solidFill>
              </a:rPr>
              <a:t>指示栈顶元素在数组中的位置。</a:t>
            </a:r>
            <a:r>
              <a:rPr kumimoji="0" lang="zh-CN" alt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18136" name="Group 24"/>
          <p:cNvGrpSpPr>
            <a:grpSpLocks/>
          </p:cNvGrpSpPr>
          <p:nvPr/>
        </p:nvGrpSpPr>
        <p:grpSpPr bwMode="auto">
          <a:xfrm>
            <a:off x="2674939" y="4464051"/>
            <a:ext cx="719137" cy="923925"/>
            <a:chOff x="725" y="2812"/>
            <a:chExt cx="453" cy="582"/>
          </a:xfrm>
        </p:grpSpPr>
        <p:sp>
          <p:nvSpPr>
            <p:cNvPr id="12302" name="Line 25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03" name="Text Box 26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0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1" grpId="0" animBg="1"/>
      <p:bldP spid="218132" grpId="0"/>
      <p:bldP spid="218133" grpId="0" animBg="1"/>
      <p:bldP spid="218135" grpId="0" animBg="1"/>
    </p:bld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1413</Words>
  <Application>Microsoft Office PowerPoint</Application>
  <PresentationFormat>宽屏</PresentationFormat>
  <Paragraphs>419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华文行楷</vt:lpstr>
      <vt:lpstr>楷体_GB2312</vt:lpstr>
      <vt:lpstr>宋体</vt:lpstr>
      <vt:lpstr>微软雅黑</vt:lpstr>
      <vt:lpstr>Arial</vt:lpstr>
      <vt:lpstr>Calibri</vt:lpstr>
      <vt:lpstr>Courier New</vt:lpstr>
      <vt:lpstr>Franklin Gothic Medium</vt:lpstr>
      <vt:lpstr>Tahoma</vt:lpstr>
      <vt:lpstr>Times New Roman</vt:lpstr>
      <vt:lpstr>Verdana</vt:lpstr>
      <vt:lpstr>Wingdings</vt:lpstr>
      <vt:lpstr>清华版教材展示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STL中栈的使用演示</vt:lpstr>
      <vt:lpstr>栈的应用</vt:lpstr>
      <vt:lpstr>PowerPoint 演示文稿</vt:lpstr>
      <vt:lpstr>十进制整数转为二进制数方法</vt:lpstr>
      <vt:lpstr>十进制整数转为二进制数例题</vt:lpstr>
      <vt:lpstr>PowerPoint 演示文稿</vt:lpstr>
      <vt:lpstr> 输入十进制数， 以其他进制输出</vt:lpstr>
      <vt:lpstr>栈的应用举例--括号匹配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holgst</dc:creator>
  <cp:lastModifiedBy>Wu Shunxin</cp:lastModifiedBy>
  <cp:revision>13</cp:revision>
  <dcterms:created xsi:type="dcterms:W3CDTF">2018-03-16T05:41:25Z</dcterms:created>
  <dcterms:modified xsi:type="dcterms:W3CDTF">2021-06-18T05:40:14Z</dcterms:modified>
</cp:coreProperties>
</file>