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1" r:id="rId1"/>
  </p:sldMasterIdLst>
  <p:notesMasterIdLst>
    <p:notesMasterId r:id="rId29"/>
  </p:notesMasterIdLst>
  <p:handoutMasterIdLst>
    <p:handoutMasterId r:id="rId30"/>
  </p:handoutMasterIdLst>
  <p:sldIdLst>
    <p:sldId id="300" r:id="rId2"/>
    <p:sldId id="301" r:id="rId3"/>
    <p:sldId id="311" r:id="rId4"/>
    <p:sldId id="312" r:id="rId5"/>
    <p:sldId id="313" r:id="rId6"/>
    <p:sldId id="314" r:id="rId7"/>
    <p:sldId id="315" r:id="rId8"/>
    <p:sldId id="316" r:id="rId9"/>
    <p:sldId id="470" r:id="rId10"/>
    <p:sldId id="317" r:id="rId11"/>
    <p:sldId id="318" r:id="rId12"/>
    <p:sldId id="319" r:id="rId13"/>
    <p:sldId id="320" r:id="rId14"/>
    <p:sldId id="321" r:id="rId15"/>
    <p:sldId id="322" r:id="rId16"/>
    <p:sldId id="513" r:id="rId17"/>
    <p:sldId id="325" r:id="rId18"/>
    <p:sldId id="326" r:id="rId19"/>
    <p:sldId id="514" r:id="rId20"/>
    <p:sldId id="475" r:id="rId21"/>
    <p:sldId id="500" r:id="rId22"/>
    <p:sldId id="501" r:id="rId23"/>
    <p:sldId id="486" r:id="rId24"/>
    <p:sldId id="502" r:id="rId25"/>
    <p:sldId id="504" r:id="rId26"/>
    <p:sldId id="515" r:id="rId27"/>
    <p:sldId id="516" r:id="rId2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accent2"/>
        </a:solidFill>
        <a:latin typeface="Arial" panose="020B0604020202020204" pitchFamily="34" charset="0"/>
        <a:ea typeface="华文行楷" panose="02010800040101010101" pitchFamily="2" charset="-122"/>
        <a:cs typeface="+mn-cs"/>
      </a:defRPr>
    </a:lvl1pPr>
    <a:lvl2pPr marL="457200" algn="l" rtl="0" eaLnBrk="0" fontAlgn="base" hangingPunct="0">
      <a:spcBef>
        <a:spcPct val="0"/>
      </a:spcBef>
      <a:spcAft>
        <a:spcPct val="0"/>
      </a:spcAft>
      <a:defRPr kern="1200">
        <a:solidFill>
          <a:schemeClr val="accent2"/>
        </a:solidFill>
        <a:latin typeface="Arial" panose="020B0604020202020204" pitchFamily="34" charset="0"/>
        <a:ea typeface="华文行楷" panose="02010800040101010101" pitchFamily="2" charset="-122"/>
        <a:cs typeface="+mn-cs"/>
      </a:defRPr>
    </a:lvl2pPr>
    <a:lvl3pPr marL="914400" algn="l" rtl="0" eaLnBrk="0" fontAlgn="base" hangingPunct="0">
      <a:spcBef>
        <a:spcPct val="0"/>
      </a:spcBef>
      <a:spcAft>
        <a:spcPct val="0"/>
      </a:spcAft>
      <a:defRPr kern="1200">
        <a:solidFill>
          <a:schemeClr val="accent2"/>
        </a:solidFill>
        <a:latin typeface="Arial" panose="020B0604020202020204" pitchFamily="34" charset="0"/>
        <a:ea typeface="华文行楷" panose="02010800040101010101" pitchFamily="2" charset="-122"/>
        <a:cs typeface="+mn-cs"/>
      </a:defRPr>
    </a:lvl3pPr>
    <a:lvl4pPr marL="1371600" algn="l" rtl="0" eaLnBrk="0" fontAlgn="base" hangingPunct="0">
      <a:spcBef>
        <a:spcPct val="0"/>
      </a:spcBef>
      <a:spcAft>
        <a:spcPct val="0"/>
      </a:spcAft>
      <a:defRPr kern="1200">
        <a:solidFill>
          <a:schemeClr val="accent2"/>
        </a:solidFill>
        <a:latin typeface="Arial" panose="020B0604020202020204" pitchFamily="34" charset="0"/>
        <a:ea typeface="华文行楷" panose="02010800040101010101" pitchFamily="2" charset="-122"/>
        <a:cs typeface="+mn-cs"/>
      </a:defRPr>
    </a:lvl4pPr>
    <a:lvl5pPr marL="1828800" algn="l" rtl="0" eaLnBrk="0" fontAlgn="base" hangingPunct="0">
      <a:spcBef>
        <a:spcPct val="0"/>
      </a:spcBef>
      <a:spcAft>
        <a:spcPct val="0"/>
      </a:spcAft>
      <a:defRPr kern="1200">
        <a:solidFill>
          <a:schemeClr val="accent2"/>
        </a:solidFill>
        <a:latin typeface="Arial" panose="020B0604020202020204" pitchFamily="34" charset="0"/>
        <a:ea typeface="华文行楷" panose="02010800040101010101" pitchFamily="2" charset="-122"/>
        <a:cs typeface="+mn-cs"/>
      </a:defRPr>
    </a:lvl5pPr>
    <a:lvl6pPr marL="2286000" algn="l" defTabSz="914400" rtl="0" eaLnBrk="1" latinLnBrk="0" hangingPunct="1">
      <a:defRPr kern="1200">
        <a:solidFill>
          <a:schemeClr val="accent2"/>
        </a:solidFill>
        <a:latin typeface="Arial" panose="020B0604020202020204" pitchFamily="34" charset="0"/>
        <a:ea typeface="华文行楷" panose="02010800040101010101" pitchFamily="2" charset="-122"/>
        <a:cs typeface="+mn-cs"/>
      </a:defRPr>
    </a:lvl6pPr>
    <a:lvl7pPr marL="2743200" algn="l" defTabSz="914400" rtl="0" eaLnBrk="1" latinLnBrk="0" hangingPunct="1">
      <a:defRPr kern="1200">
        <a:solidFill>
          <a:schemeClr val="accent2"/>
        </a:solidFill>
        <a:latin typeface="Arial" panose="020B0604020202020204" pitchFamily="34" charset="0"/>
        <a:ea typeface="华文行楷" panose="02010800040101010101" pitchFamily="2" charset="-122"/>
        <a:cs typeface="+mn-cs"/>
      </a:defRPr>
    </a:lvl7pPr>
    <a:lvl8pPr marL="3200400" algn="l" defTabSz="914400" rtl="0" eaLnBrk="1" latinLnBrk="0" hangingPunct="1">
      <a:defRPr kern="1200">
        <a:solidFill>
          <a:schemeClr val="accent2"/>
        </a:solidFill>
        <a:latin typeface="Arial" panose="020B0604020202020204" pitchFamily="34" charset="0"/>
        <a:ea typeface="华文行楷" panose="02010800040101010101" pitchFamily="2" charset="-122"/>
        <a:cs typeface="+mn-cs"/>
      </a:defRPr>
    </a:lvl8pPr>
    <a:lvl9pPr marL="3657600" algn="l" defTabSz="914400" rtl="0" eaLnBrk="1" latinLnBrk="0" hangingPunct="1">
      <a:defRPr kern="1200">
        <a:solidFill>
          <a:schemeClr val="accent2"/>
        </a:solidFill>
        <a:latin typeface="Arial" panose="020B0604020202020204" pitchFamily="34" charset="0"/>
        <a:ea typeface="华文行楷" panose="0201080004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3300"/>
    <a:srgbClr val="3333CC"/>
    <a:srgbClr val="FF9933"/>
    <a:srgbClr val="00CCFF"/>
    <a:srgbClr val="CBD3D1"/>
    <a:srgbClr val="FF3300"/>
    <a:srgbClr val="00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7780" autoAdjust="0"/>
    <p:restoredTop sz="94683" autoAdjust="0"/>
  </p:normalViewPr>
  <p:slideViewPr>
    <p:cSldViewPr snapToGrid="0">
      <p:cViewPr varScale="1">
        <p:scale>
          <a:sx n="116" d="100"/>
          <a:sy n="116" d="100"/>
        </p:scale>
        <p:origin x="2244"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1308"/>
    </p:cViewPr>
  </p:sorterViewPr>
  <p:notesViewPr>
    <p:cSldViewPr snapToGrid="0">
      <p:cViewPr varScale="1">
        <p:scale>
          <a:sx n="53" d="100"/>
          <a:sy n="53" d="100"/>
        </p:scale>
        <p:origin x="-1794" y="-108"/>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a:solidFill>
                  <a:schemeClr val="tx1"/>
                </a:solidFill>
                <a:ea typeface="宋体" panose="02010600030101010101" pitchFamily="2" charset="-122"/>
              </a:defRPr>
            </a:lvl1pPr>
          </a:lstStyle>
          <a:p>
            <a:pPr>
              <a:defRPr/>
            </a:pPr>
            <a:endParaRPr lang="zh-CN" altLang="en-US"/>
          </a:p>
        </p:txBody>
      </p:sp>
      <p:sp>
        <p:nvSpPr>
          <p:cNvPr id="22531"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solidFill>
                  <a:schemeClr val="tx1"/>
                </a:solidFill>
                <a:ea typeface="宋体" panose="02010600030101010101" pitchFamily="2" charset="-122"/>
              </a:defRPr>
            </a:lvl1pPr>
          </a:lstStyle>
          <a:p>
            <a:pPr>
              <a:defRPr/>
            </a:pPr>
            <a:endParaRPr lang="en-US" altLang="zh-CN"/>
          </a:p>
        </p:txBody>
      </p:sp>
      <p:sp>
        <p:nvSpPr>
          <p:cNvPr id="22532"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a:solidFill>
                  <a:schemeClr val="tx1"/>
                </a:solidFill>
                <a:ea typeface="宋体" panose="02010600030101010101" pitchFamily="2" charset="-122"/>
              </a:defRPr>
            </a:lvl1pPr>
          </a:lstStyle>
          <a:p>
            <a:pPr>
              <a:defRPr/>
            </a:pPr>
            <a:r>
              <a:rPr lang="zh-CN" altLang="en-US"/>
              <a:t>copyright @ Yu Lasheng</a:t>
            </a:r>
            <a:endParaRPr lang="en-US" altLang="zh-CN"/>
          </a:p>
        </p:txBody>
      </p:sp>
      <p:sp>
        <p:nvSpPr>
          <p:cNvPr id="22533"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solidFill>
                  <a:schemeClr val="tx1"/>
                </a:solidFill>
                <a:ea typeface="宋体" panose="02010600030101010101" pitchFamily="2" charset="-122"/>
              </a:defRPr>
            </a:lvl1pPr>
          </a:lstStyle>
          <a:p>
            <a:pPr>
              <a:defRPr/>
            </a:pPr>
            <a:fld id="{372A11DD-43D1-415B-A7C6-E96F412F90AE}" type="slidenum">
              <a:rPr lang="zh-CN" altLang="en-US"/>
              <a:pPr>
                <a:defRPr/>
              </a:pPr>
              <a:t>‹#›</a:t>
            </a:fld>
            <a:endParaRPr lang="en-US" altLang="zh-CN"/>
          </a:p>
        </p:txBody>
      </p:sp>
    </p:spTree>
    <p:extLst>
      <p:ext uri="{BB962C8B-B14F-4D97-AF65-F5344CB8AC3E}">
        <p14:creationId xmlns:p14="http://schemas.microsoft.com/office/powerpoint/2010/main" val="23567182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a:solidFill>
                  <a:schemeClr val="tx1"/>
                </a:solidFill>
                <a:ea typeface="宋体" panose="02010600030101010101" pitchFamily="2" charset="-122"/>
              </a:defRPr>
            </a:lvl1pPr>
          </a:lstStyle>
          <a:p>
            <a:pPr>
              <a:defRPr/>
            </a:pPr>
            <a:endParaRPr lang="zh-CN" altLang="en-US"/>
          </a:p>
        </p:txBody>
      </p:sp>
      <p:sp>
        <p:nvSpPr>
          <p:cNvPr id="512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solidFill>
                  <a:schemeClr val="tx1"/>
                </a:solidFill>
                <a:ea typeface="宋体" panose="02010600030101010101" pitchFamily="2" charset="-122"/>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a:solidFill>
                  <a:schemeClr val="tx1"/>
                </a:solidFill>
                <a:ea typeface="宋体" panose="02010600030101010101" pitchFamily="2" charset="-122"/>
              </a:defRPr>
            </a:lvl1pPr>
          </a:lstStyle>
          <a:p>
            <a:pPr>
              <a:defRPr/>
            </a:pPr>
            <a:r>
              <a:rPr lang="zh-CN" altLang="en-US"/>
              <a:t>copyright @ Yu Lasheng</a:t>
            </a:r>
            <a:endParaRPr lang="en-US" altLang="zh-CN"/>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solidFill>
                  <a:schemeClr val="tx1"/>
                </a:solidFill>
                <a:ea typeface="宋体" panose="02010600030101010101" pitchFamily="2" charset="-122"/>
              </a:defRPr>
            </a:lvl1pPr>
          </a:lstStyle>
          <a:p>
            <a:pPr>
              <a:defRPr/>
            </a:pPr>
            <a:fld id="{67AC0BA8-0FAA-4846-81C1-060674ADA8BE}" type="slidenum">
              <a:rPr lang="zh-CN" altLang="en-US"/>
              <a:pPr>
                <a:defRPr/>
              </a:pPr>
              <a:t>‹#›</a:t>
            </a:fld>
            <a:endParaRPr lang="en-US" altLang="zh-CN"/>
          </a:p>
        </p:txBody>
      </p:sp>
    </p:spTree>
    <p:extLst>
      <p:ext uri="{BB962C8B-B14F-4D97-AF65-F5344CB8AC3E}">
        <p14:creationId xmlns:p14="http://schemas.microsoft.com/office/powerpoint/2010/main" val="2483129749"/>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Rectangle 11"/>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12"/>
          <p:cNvSpPr>
            <a:spLocks noGrp="1" noChangeArrowheads="1"/>
          </p:cNvSpPr>
          <p:nvPr>
            <p:ph type="sldNum" sz="quarter" idx="11"/>
          </p:nvPr>
        </p:nvSpPr>
        <p:spPr>
          <a:ln/>
        </p:spPr>
        <p:txBody>
          <a:bodyPr/>
          <a:lstStyle>
            <a:lvl1pPr>
              <a:defRPr/>
            </a:lvl1pPr>
          </a:lstStyle>
          <a:p>
            <a:pPr>
              <a:defRPr/>
            </a:pPr>
            <a:fld id="{B6BCF013-F1AF-4DFE-9481-6166233F079F}" type="slidenum">
              <a:rPr lang="zh-CN" altLang="en-US"/>
              <a:pPr>
                <a:defRPr/>
              </a:pPr>
              <a:t>‹#›</a:t>
            </a:fld>
            <a:endParaRPr lang="en-US" altLang="zh-CN"/>
          </a:p>
        </p:txBody>
      </p:sp>
    </p:spTree>
    <p:extLst>
      <p:ext uri="{BB962C8B-B14F-4D97-AF65-F5344CB8AC3E}">
        <p14:creationId xmlns:p14="http://schemas.microsoft.com/office/powerpoint/2010/main" val="379625192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12"/>
          <p:cNvSpPr>
            <a:spLocks noGrp="1" noChangeArrowheads="1"/>
          </p:cNvSpPr>
          <p:nvPr>
            <p:ph type="sldNum" sz="quarter" idx="11"/>
          </p:nvPr>
        </p:nvSpPr>
        <p:spPr>
          <a:ln/>
        </p:spPr>
        <p:txBody>
          <a:bodyPr/>
          <a:lstStyle>
            <a:lvl1pPr>
              <a:defRPr/>
            </a:lvl1pPr>
          </a:lstStyle>
          <a:p>
            <a:pPr>
              <a:defRPr/>
            </a:pPr>
            <a:fld id="{780A191C-B338-44A5-99D9-B2337D03C37F}" type="slidenum">
              <a:rPr lang="zh-CN" altLang="en-US"/>
              <a:pPr>
                <a:defRPr/>
              </a:pPr>
              <a:t>‹#›</a:t>
            </a:fld>
            <a:endParaRPr lang="en-US" altLang="zh-CN"/>
          </a:p>
        </p:txBody>
      </p:sp>
    </p:spTree>
    <p:extLst>
      <p:ext uri="{BB962C8B-B14F-4D97-AF65-F5344CB8AC3E}">
        <p14:creationId xmlns:p14="http://schemas.microsoft.com/office/powerpoint/2010/main" val="347557493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12"/>
          <p:cNvSpPr>
            <a:spLocks noGrp="1" noChangeArrowheads="1"/>
          </p:cNvSpPr>
          <p:nvPr>
            <p:ph type="sldNum" sz="quarter" idx="11"/>
          </p:nvPr>
        </p:nvSpPr>
        <p:spPr>
          <a:ln/>
        </p:spPr>
        <p:txBody>
          <a:bodyPr/>
          <a:lstStyle>
            <a:lvl1pPr>
              <a:defRPr/>
            </a:lvl1pPr>
          </a:lstStyle>
          <a:p>
            <a:pPr>
              <a:defRPr/>
            </a:pPr>
            <a:fld id="{4CD281CC-F377-4B8A-8C71-57E8A8BFC41F}" type="slidenum">
              <a:rPr lang="zh-CN" altLang="en-US"/>
              <a:pPr>
                <a:defRPr/>
              </a:pPr>
              <a:t>‹#›</a:t>
            </a:fld>
            <a:endParaRPr lang="en-US" altLang="zh-CN"/>
          </a:p>
        </p:txBody>
      </p:sp>
    </p:spTree>
    <p:extLst>
      <p:ext uri="{BB962C8B-B14F-4D97-AF65-F5344CB8AC3E}">
        <p14:creationId xmlns:p14="http://schemas.microsoft.com/office/powerpoint/2010/main" val="19068013"/>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486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11"/>
          <p:cNvSpPr>
            <a:spLocks noGrp="1" noChangeArrowheads="1"/>
          </p:cNvSpPr>
          <p:nvPr>
            <p:ph type="ftr" sz="quarter" idx="10"/>
          </p:nvPr>
        </p:nvSpPr>
        <p:spPr>
          <a:ln/>
        </p:spPr>
        <p:txBody>
          <a:bodyPr/>
          <a:lstStyle>
            <a:lvl1pPr>
              <a:defRPr/>
            </a:lvl1pPr>
          </a:lstStyle>
          <a:p>
            <a:pPr>
              <a:defRPr/>
            </a:pPr>
            <a:endParaRPr lang="en-US" altLang="zh-CN"/>
          </a:p>
        </p:txBody>
      </p:sp>
      <p:sp>
        <p:nvSpPr>
          <p:cNvPr id="4" name="Rectangle 12"/>
          <p:cNvSpPr>
            <a:spLocks noGrp="1" noChangeArrowheads="1"/>
          </p:cNvSpPr>
          <p:nvPr>
            <p:ph type="sldNum" sz="quarter" idx="11"/>
          </p:nvPr>
        </p:nvSpPr>
        <p:spPr>
          <a:ln/>
        </p:spPr>
        <p:txBody>
          <a:bodyPr/>
          <a:lstStyle>
            <a:lvl1pPr>
              <a:defRPr/>
            </a:lvl1pPr>
          </a:lstStyle>
          <a:p>
            <a:pPr>
              <a:defRPr/>
            </a:pPr>
            <a:fld id="{CFB40855-DDC9-4797-ADB7-481575F922E4}" type="slidenum">
              <a:rPr lang="zh-CN" altLang="en-US"/>
              <a:pPr>
                <a:defRPr/>
              </a:pPr>
              <a:t>‹#›</a:t>
            </a:fld>
            <a:endParaRPr lang="en-US" altLang="zh-CN"/>
          </a:p>
        </p:txBody>
      </p:sp>
    </p:spTree>
    <p:extLst>
      <p:ext uri="{BB962C8B-B14F-4D97-AF65-F5344CB8AC3E}">
        <p14:creationId xmlns:p14="http://schemas.microsoft.com/office/powerpoint/2010/main" val="320418008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12"/>
          <p:cNvSpPr>
            <a:spLocks noGrp="1" noChangeArrowheads="1"/>
          </p:cNvSpPr>
          <p:nvPr>
            <p:ph type="sldNum" sz="quarter" idx="11"/>
          </p:nvPr>
        </p:nvSpPr>
        <p:spPr>
          <a:ln/>
        </p:spPr>
        <p:txBody>
          <a:bodyPr/>
          <a:lstStyle>
            <a:lvl1pPr>
              <a:defRPr/>
            </a:lvl1pPr>
          </a:lstStyle>
          <a:p>
            <a:pPr>
              <a:defRPr/>
            </a:pPr>
            <a:fld id="{FEBF79D1-798A-45E0-91F2-C410BE2A8D3F}" type="slidenum">
              <a:rPr lang="zh-CN" altLang="en-US"/>
              <a:pPr>
                <a:defRPr/>
              </a:pPr>
              <a:t>‹#›</a:t>
            </a:fld>
            <a:endParaRPr lang="en-US" altLang="zh-CN"/>
          </a:p>
        </p:txBody>
      </p:sp>
    </p:spTree>
    <p:extLst>
      <p:ext uri="{BB962C8B-B14F-4D97-AF65-F5344CB8AC3E}">
        <p14:creationId xmlns:p14="http://schemas.microsoft.com/office/powerpoint/2010/main" val="287563890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Rectangle 11"/>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12"/>
          <p:cNvSpPr>
            <a:spLocks noGrp="1" noChangeArrowheads="1"/>
          </p:cNvSpPr>
          <p:nvPr>
            <p:ph type="sldNum" sz="quarter" idx="11"/>
          </p:nvPr>
        </p:nvSpPr>
        <p:spPr>
          <a:ln/>
        </p:spPr>
        <p:txBody>
          <a:bodyPr/>
          <a:lstStyle>
            <a:lvl1pPr>
              <a:defRPr/>
            </a:lvl1pPr>
          </a:lstStyle>
          <a:p>
            <a:pPr>
              <a:defRPr/>
            </a:pPr>
            <a:fld id="{8F2C8AB4-E32E-4924-B752-FB76AC29E5B0}" type="slidenum">
              <a:rPr lang="zh-CN" altLang="en-US"/>
              <a:pPr>
                <a:defRPr/>
              </a:pPr>
              <a:t>‹#›</a:t>
            </a:fld>
            <a:endParaRPr lang="en-US" altLang="zh-CN"/>
          </a:p>
        </p:txBody>
      </p:sp>
    </p:spTree>
    <p:extLst>
      <p:ext uri="{BB962C8B-B14F-4D97-AF65-F5344CB8AC3E}">
        <p14:creationId xmlns:p14="http://schemas.microsoft.com/office/powerpoint/2010/main" val="252267072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12"/>
          <p:cNvSpPr>
            <a:spLocks noGrp="1" noChangeArrowheads="1"/>
          </p:cNvSpPr>
          <p:nvPr>
            <p:ph type="sldNum" sz="quarter" idx="11"/>
          </p:nvPr>
        </p:nvSpPr>
        <p:spPr>
          <a:ln/>
        </p:spPr>
        <p:txBody>
          <a:bodyPr/>
          <a:lstStyle>
            <a:lvl1pPr>
              <a:defRPr/>
            </a:lvl1pPr>
          </a:lstStyle>
          <a:p>
            <a:pPr>
              <a:defRPr/>
            </a:pPr>
            <a:fld id="{FC9220BC-E639-4954-9E8D-14394EC0118D}" type="slidenum">
              <a:rPr lang="zh-CN" altLang="en-US"/>
              <a:pPr>
                <a:defRPr/>
              </a:pPr>
              <a:t>‹#›</a:t>
            </a:fld>
            <a:endParaRPr lang="en-US" altLang="zh-CN"/>
          </a:p>
        </p:txBody>
      </p:sp>
    </p:spTree>
    <p:extLst>
      <p:ext uri="{BB962C8B-B14F-4D97-AF65-F5344CB8AC3E}">
        <p14:creationId xmlns:p14="http://schemas.microsoft.com/office/powerpoint/2010/main" val="421037025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1"/>
          <p:cNvSpPr>
            <a:spLocks noGrp="1" noChangeArrowheads="1"/>
          </p:cNvSpPr>
          <p:nvPr>
            <p:ph type="ftr" sz="quarter" idx="10"/>
          </p:nvPr>
        </p:nvSpPr>
        <p:spPr>
          <a:ln/>
        </p:spPr>
        <p:txBody>
          <a:bodyPr/>
          <a:lstStyle>
            <a:lvl1pPr>
              <a:defRPr/>
            </a:lvl1pPr>
          </a:lstStyle>
          <a:p>
            <a:pPr>
              <a:defRPr/>
            </a:pPr>
            <a:endParaRPr lang="en-US" altLang="zh-CN"/>
          </a:p>
        </p:txBody>
      </p:sp>
      <p:sp>
        <p:nvSpPr>
          <p:cNvPr id="8" name="Rectangle 12"/>
          <p:cNvSpPr>
            <a:spLocks noGrp="1" noChangeArrowheads="1"/>
          </p:cNvSpPr>
          <p:nvPr>
            <p:ph type="sldNum" sz="quarter" idx="11"/>
          </p:nvPr>
        </p:nvSpPr>
        <p:spPr>
          <a:ln/>
        </p:spPr>
        <p:txBody>
          <a:bodyPr/>
          <a:lstStyle>
            <a:lvl1pPr>
              <a:defRPr/>
            </a:lvl1pPr>
          </a:lstStyle>
          <a:p>
            <a:pPr>
              <a:defRPr/>
            </a:pPr>
            <a:fld id="{A20CBC1A-1AAF-4D1E-8C91-726A6326361D}" type="slidenum">
              <a:rPr lang="zh-CN" altLang="en-US"/>
              <a:pPr>
                <a:defRPr/>
              </a:pPr>
              <a:t>‹#›</a:t>
            </a:fld>
            <a:endParaRPr lang="en-US" altLang="zh-CN"/>
          </a:p>
        </p:txBody>
      </p:sp>
    </p:spTree>
    <p:extLst>
      <p:ext uri="{BB962C8B-B14F-4D97-AF65-F5344CB8AC3E}">
        <p14:creationId xmlns:p14="http://schemas.microsoft.com/office/powerpoint/2010/main" val="397722622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
          <p:cNvSpPr>
            <a:spLocks noGrp="1" noChangeArrowheads="1"/>
          </p:cNvSpPr>
          <p:nvPr>
            <p:ph type="ftr" sz="quarter" idx="10"/>
          </p:nvPr>
        </p:nvSpPr>
        <p:spPr>
          <a:ln/>
        </p:spPr>
        <p:txBody>
          <a:bodyPr/>
          <a:lstStyle>
            <a:lvl1pPr>
              <a:defRPr/>
            </a:lvl1pPr>
          </a:lstStyle>
          <a:p>
            <a:pPr>
              <a:defRPr/>
            </a:pPr>
            <a:endParaRPr lang="en-US" altLang="zh-CN"/>
          </a:p>
        </p:txBody>
      </p:sp>
      <p:sp>
        <p:nvSpPr>
          <p:cNvPr id="4" name="Rectangle 12"/>
          <p:cNvSpPr>
            <a:spLocks noGrp="1" noChangeArrowheads="1"/>
          </p:cNvSpPr>
          <p:nvPr>
            <p:ph type="sldNum" sz="quarter" idx="11"/>
          </p:nvPr>
        </p:nvSpPr>
        <p:spPr>
          <a:ln/>
        </p:spPr>
        <p:txBody>
          <a:bodyPr/>
          <a:lstStyle>
            <a:lvl1pPr>
              <a:defRPr/>
            </a:lvl1pPr>
          </a:lstStyle>
          <a:p>
            <a:pPr>
              <a:defRPr/>
            </a:pPr>
            <a:fld id="{111B851E-061D-4B33-82D5-0B3FA09EBE31}" type="slidenum">
              <a:rPr lang="zh-CN" altLang="en-US"/>
              <a:pPr>
                <a:defRPr/>
              </a:pPr>
              <a:t>‹#›</a:t>
            </a:fld>
            <a:endParaRPr lang="en-US" altLang="zh-CN"/>
          </a:p>
        </p:txBody>
      </p:sp>
    </p:spTree>
    <p:extLst>
      <p:ext uri="{BB962C8B-B14F-4D97-AF65-F5344CB8AC3E}">
        <p14:creationId xmlns:p14="http://schemas.microsoft.com/office/powerpoint/2010/main" val="4086331186"/>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ftr" sz="quarter" idx="10"/>
          </p:nvPr>
        </p:nvSpPr>
        <p:spPr>
          <a:ln/>
        </p:spPr>
        <p:txBody>
          <a:bodyPr/>
          <a:lstStyle>
            <a:lvl1pPr>
              <a:defRPr/>
            </a:lvl1pPr>
          </a:lstStyle>
          <a:p>
            <a:pPr>
              <a:defRPr/>
            </a:pPr>
            <a:endParaRPr lang="en-US" altLang="zh-CN"/>
          </a:p>
        </p:txBody>
      </p:sp>
      <p:sp>
        <p:nvSpPr>
          <p:cNvPr id="3" name="Rectangle 12"/>
          <p:cNvSpPr>
            <a:spLocks noGrp="1" noChangeArrowheads="1"/>
          </p:cNvSpPr>
          <p:nvPr>
            <p:ph type="sldNum" sz="quarter" idx="11"/>
          </p:nvPr>
        </p:nvSpPr>
        <p:spPr>
          <a:ln/>
        </p:spPr>
        <p:txBody>
          <a:bodyPr/>
          <a:lstStyle>
            <a:lvl1pPr>
              <a:defRPr/>
            </a:lvl1pPr>
          </a:lstStyle>
          <a:p>
            <a:pPr>
              <a:defRPr/>
            </a:pPr>
            <a:fld id="{C389E6A0-8AFB-4E75-9819-ECF2C3089862}" type="slidenum">
              <a:rPr lang="zh-CN" altLang="en-US"/>
              <a:pPr>
                <a:defRPr/>
              </a:pPr>
              <a:t>‹#›</a:t>
            </a:fld>
            <a:endParaRPr lang="en-US" altLang="zh-CN"/>
          </a:p>
        </p:txBody>
      </p:sp>
    </p:spTree>
    <p:extLst>
      <p:ext uri="{BB962C8B-B14F-4D97-AF65-F5344CB8AC3E}">
        <p14:creationId xmlns:p14="http://schemas.microsoft.com/office/powerpoint/2010/main" val="1237146318"/>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11"/>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12"/>
          <p:cNvSpPr>
            <a:spLocks noGrp="1" noChangeArrowheads="1"/>
          </p:cNvSpPr>
          <p:nvPr>
            <p:ph type="sldNum" sz="quarter" idx="11"/>
          </p:nvPr>
        </p:nvSpPr>
        <p:spPr>
          <a:ln/>
        </p:spPr>
        <p:txBody>
          <a:bodyPr/>
          <a:lstStyle>
            <a:lvl1pPr>
              <a:defRPr/>
            </a:lvl1pPr>
          </a:lstStyle>
          <a:p>
            <a:pPr>
              <a:defRPr/>
            </a:pPr>
            <a:fld id="{649789AE-5488-440D-8789-D302064A0218}" type="slidenum">
              <a:rPr lang="zh-CN" altLang="en-US"/>
              <a:pPr>
                <a:defRPr/>
              </a:pPr>
              <a:t>‹#›</a:t>
            </a:fld>
            <a:endParaRPr lang="en-US" altLang="zh-CN"/>
          </a:p>
        </p:txBody>
      </p:sp>
    </p:spTree>
    <p:extLst>
      <p:ext uri="{BB962C8B-B14F-4D97-AF65-F5344CB8AC3E}">
        <p14:creationId xmlns:p14="http://schemas.microsoft.com/office/powerpoint/2010/main" val="222731923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11"/>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12"/>
          <p:cNvSpPr>
            <a:spLocks noGrp="1" noChangeArrowheads="1"/>
          </p:cNvSpPr>
          <p:nvPr>
            <p:ph type="sldNum" sz="quarter" idx="11"/>
          </p:nvPr>
        </p:nvSpPr>
        <p:spPr>
          <a:ln/>
        </p:spPr>
        <p:txBody>
          <a:bodyPr/>
          <a:lstStyle>
            <a:lvl1pPr>
              <a:defRPr/>
            </a:lvl1pPr>
          </a:lstStyle>
          <a:p>
            <a:pPr>
              <a:defRPr/>
            </a:pPr>
            <a:fld id="{681C5AFA-4ABB-4EC9-995F-DDE8E4DD07E6}" type="slidenum">
              <a:rPr lang="zh-CN" altLang="en-US"/>
              <a:pPr>
                <a:defRPr/>
              </a:pPr>
              <a:t>‹#›</a:t>
            </a:fld>
            <a:endParaRPr lang="en-US" altLang="zh-CN"/>
          </a:p>
        </p:txBody>
      </p:sp>
    </p:spTree>
    <p:extLst>
      <p:ext uri="{BB962C8B-B14F-4D97-AF65-F5344CB8AC3E}">
        <p14:creationId xmlns:p14="http://schemas.microsoft.com/office/powerpoint/2010/main" val="1380787530"/>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hlink"/>
            </a:gs>
            <a:gs pos="100000">
              <a:schemeClr val="bg1"/>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11702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9"/>
          <p:cNvSpPr>
            <a:spLocks noChangeArrowheads="1"/>
          </p:cNvSpPr>
          <p:nvPr userDrawn="1"/>
        </p:nvSpPr>
        <p:spPr bwMode="auto">
          <a:xfrm>
            <a:off x="0" y="700318"/>
            <a:ext cx="8991600" cy="76200"/>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accent2"/>
                </a:solidFill>
                <a:latin typeface="Arial" panose="020B0604020202020204" pitchFamily="34" charset="0"/>
                <a:ea typeface="华文行楷" panose="02010800040101010101" pitchFamily="2" charset="-122"/>
              </a:defRPr>
            </a:lvl1pPr>
            <a:lvl2pPr marL="742950" indent="-285750" algn="ctr">
              <a:defRPr>
                <a:solidFill>
                  <a:schemeClr val="accent2"/>
                </a:solidFill>
                <a:latin typeface="Arial" panose="020B0604020202020204" pitchFamily="34" charset="0"/>
                <a:ea typeface="华文行楷" panose="02010800040101010101" pitchFamily="2" charset="-122"/>
              </a:defRPr>
            </a:lvl2pPr>
            <a:lvl3pPr marL="1143000" indent="-228600" algn="ctr">
              <a:defRPr>
                <a:solidFill>
                  <a:schemeClr val="accent2"/>
                </a:solidFill>
                <a:latin typeface="Arial" panose="020B0604020202020204" pitchFamily="34" charset="0"/>
                <a:ea typeface="华文行楷" panose="02010800040101010101" pitchFamily="2" charset="-122"/>
              </a:defRPr>
            </a:lvl3pPr>
            <a:lvl4pPr marL="1600200" indent="-228600" algn="ctr">
              <a:defRPr>
                <a:solidFill>
                  <a:schemeClr val="accent2"/>
                </a:solidFill>
                <a:latin typeface="Arial" panose="020B0604020202020204" pitchFamily="34" charset="0"/>
                <a:ea typeface="华文行楷" panose="02010800040101010101" pitchFamily="2" charset="-122"/>
              </a:defRPr>
            </a:lvl4pPr>
            <a:lvl5pPr marL="2057400" indent="-228600" algn="ctr">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defRPr/>
            </a:pPr>
            <a:endParaRPr lang="zh-CN" altLang="en-US" smtClean="0"/>
          </a:p>
        </p:txBody>
      </p:sp>
      <p:sp>
        <p:nvSpPr>
          <p:cNvPr id="109579" name="Rectangle 11"/>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solidFill>
                  <a:schemeClr val="tx1"/>
                </a:solidFill>
                <a:ea typeface="+mn-ea"/>
              </a:defRPr>
            </a:lvl1pPr>
          </a:lstStyle>
          <a:p>
            <a:pPr>
              <a:defRPr/>
            </a:pPr>
            <a:endParaRPr lang="en-US" altLang="zh-CN"/>
          </a:p>
        </p:txBody>
      </p:sp>
      <p:sp>
        <p:nvSpPr>
          <p:cNvPr id="109580" name="Rectangle 12"/>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solidFill>
                  <a:schemeClr val="tx1"/>
                </a:solidFill>
                <a:ea typeface="+mn-ea"/>
              </a:defRPr>
            </a:lvl1pPr>
          </a:lstStyle>
          <a:p>
            <a:pPr>
              <a:defRPr/>
            </a:pPr>
            <a:fld id="{0CEBE345-4825-46E9-9021-BBF4C6995FE6}"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transition/>
  <p:hf hdr="0" ftr="0" dt="0"/>
  <p:txStyles>
    <p:titleStyle>
      <a:lvl1pPr algn="ctr" rtl="0" eaLnBrk="0" fontAlgn="base" hangingPunct="0">
        <a:spcBef>
          <a:spcPct val="0"/>
        </a:spcBef>
        <a:spcAft>
          <a:spcPct val="0"/>
        </a:spcAft>
        <a:defRPr kumimoji="1" sz="3600" b="1" kern="1200">
          <a:solidFill>
            <a:srgbClr val="663300"/>
          </a:solidFill>
          <a:latin typeface="+mj-lt"/>
          <a:ea typeface="+mj-ea"/>
          <a:cs typeface="+mj-cs"/>
        </a:defRPr>
      </a:lvl1pPr>
      <a:lvl2pPr algn="ctr" rtl="0" eaLnBrk="0" fontAlgn="base" hangingPunct="0">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1.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灯片编号占位符 2"/>
          <p:cNvSpPr>
            <a:spLocks noGrp="1"/>
          </p:cNvSpPr>
          <p:nvPr>
            <p:ph type="sldNum" sz="quarter" idx="11"/>
          </p:nvPr>
        </p:nvSpPr>
        <p:spPr/>
        <p:txBody>
          <a:bodyPr/>
          <a:lstStyle/>
          <a:p>
            <a:pPr>
              <a:defRPr/>
            </a:pPr>
            <a:fld id="{FE71041E-DF80-44A2-951E-D3AC70A1B93B}" type="slidenum">
              <a:rPr lang="zh-CN" altLang="en-US"/>
              <a:pPr>
                <a:defRPr/>
              </a:pPr>
              <a:t>1</a:t>
            </a:fld>
            <a:endParaRPr lang="en-US" altLang="zh-CN"/>
          </a:p>
        </p:txBody>
      </p:sp>
      <p:sp>
        <p:nvSpPr>
          <p:cNvPr id="29699" name="Text Box 2"/>
          <p:cNvSpPr txBox="1">
            <a:spLocks noChangeArrowheads="1"/>
          </p:cNvSpPr>
          <p:nvPr/>
        </p:nvSpPr>
        <p:spPr bwMode="auto">
          <a:xfrm>
            <a:off x="3647089" y="109772"/>
            <a:ext cx="2275916" cy="641350"/>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en-US" altLang="zh-CN" sz="3600" b="1" dirty="0" smtClean="0">
                <a:solidFill>
                  <a:schemeClr val="accent2"/>
                </a:solidFill>
              </a:rPr>
              <a:t>8</a:t>
            </a:r>
            <a:r>
              <a:rPr kumimoji="0" lang="en-US" altLang="zh-CN" sz="3600" b="1" dirty="0" smtClean="0">
                <a:solidFill>
                  <a:schemeClr val="accent2"/>
                </a:solidFill>
              </a:rPr>
              <a:t>. </a:t>
            </a:r>
            <a:r>
              <a:rPr kumimoji="0" lang="zh-CN" altLang="en-US" sz="3600" b="1" dirty="0" smtClean="0">
                <a:solidFill>
                  <a:schemeClr val="accent2"/>
                </a:solidFill>
              </a:rPr>
              <a:t>队列</a:t>
            </a:r>
            <a:endParaRPr kumimoji="0" lang="en-US" altLang="zh-CN" sz="3600" b="1" dirty="0">
              <a:solidFill>
                <a:schemeClr val="accent2"/>
              </a:solidFill>
            </a:endParaRPr>
          </a:p>
        </p:txBody>
      </p:sp>
      <p:sp>
        <p:nvSpPr>
          <p:cNvPr id="29700" name="Text Box 3"/>
          <p:cNvSpPr txBox="1">
            <a:spLocks noChangeArrowheads="1"/>
          </p:cNvSpPr>
          <p:nvPr/>
        </p:nvSpPr>
        <p:spPr bwMode="auto">
          <a:xfrm>
            <a:off x="422275" y="1089025"/>
            <a:ext cx="5105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b="1">
                <a:solidFill>
                  <a:schemeClr val="accent2"/>
                </a:solidFill>
              </a:rPr>
              <a:t>队列的逻辑结构</a:t>
            </a:r>
            <a:endParaRPr lang="zh-CN" altLang="en-US" sz="1800" b="1">
              <a:latin typeface="Arial" panose="020B0604020202020204" pitchFamily="34" charset="0"/>
              <a:ea typeface="华文行楷" panose="02010800040101010101" pitchFamily="2" charset="-122"/>
            </a:endParaRPr>
          </a:p>
        </p:txBody>
      </p:sp>
      <p:sp>
        <p:nvSpPr>
          <p:cNvPr id="29701" name="Text Box 4"/>
          <p:cNvSpPr txBox="1">
            <a:spLocks noChangeArrowheads="1"/>
          </p:cNvSpPr>
          <p:nvPr/>
        </p:nvSpPr>
        <p:spPr bwMode="auto">
          <a:xfrm>
            <a:off x="479425" y="2708275"/>
            <a:ext cx="7426325" cy="60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Clr>
                <a:srgbClr val="0033CC"/>
              </a:buClr>
              <a:buFont typeface="Wingdings" panose="05000000000000000000" pitchFamily="2" charset="2"/>
              <a:buNone/>
            </a:pPr>
            <a:r>
              <a:rPr lang="zh-CN" altLang="en-US" sz="2800" b="1">
                <a:solidFill>
                  <a:srgbClr val="FF3300"/>
                </a:solidFill>
                <a:latin typeface="宋体" panose="02010600030101010101" pitchFamily="2" charset="-122"/>
              </a:rPr>
              <a:t>空队列：</a:t>
            </a:r>
            <a:r>
              <a:rPr lang="zh-CN" altLang="en-US" sz="2800" b="1">
                <a:latin typeface="宋体" panose="02010600030101010101" pitchFamily="2" charset="-122"/>
              </a:rPr>
              <a:t>不含任何数据元素的队列。</a:t>
            </a:r>
            <a:r>
              <a:rPr lang="zh-CN" altLang="en-US" sz="2800" b="1"/>
              <a:t> </a:t>
            </a:r>
          </a:p>
        </p:txBody>
      </p:sp>
      <p:sp>
        <p:nvSpPr>
          <p:cNvPr id="29702" name="Rectangle 5"/>
          <p:cNvSpPr>
            <a:spLocks noChangeArrowheads="1"/>
          </p:cNvSpPr>
          <p:nvPr/>
        </p:nvSpPr>
        <p:spPr bwMode="auto">
          <a:xfrm>
            <a:off x="415925" y="1719263"/>
            <a:ext cx="8205788"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sz="2800" b="1">
                <a:solidFill>
                  <a:srgbClr val="FF3300"/>
                </a:solidFill>
                <a:latin typeface="Arial" panose="020B0604020202020204" pitchFamily="34" charset="0"/>
              </a:rPr>
              <a:t>队列：</a:t>
            </a:r>
            <a:r>
              <a:rPr lang="zh-CN" altLang="en-US" sz="2800" b="1">
                <a:latin typeface="Arial" panose="020B0604020202020204" pitchFamily="34" charset="0"/>
              </a:rPr>
              <a:t>只允许在</a:t>
            </a:r>
            <a:r>
              <a:rPr lang="zh-CN" altLang="en-US" sz="2800" b="1">
                <a:solidFill>
                  <a:srgbClr val="FF3300"/>
                </a:solidFill>
                <a:latin typeface="Arial" panose="020B0604020202020204" pitchFamily="34" charset="0"/>
              </a:rPr>
              <a:t>一端</a:t>
            </a:r>
            <a:r>
              <a:rPr lang="zh-CN" altLang="en-US" sz="2800" b="1">
                <a:latin typeface="Arial" panose="020B0604020202020204" pitchFamily="34" charset="0"/>
              </a:rPr>
              <a:t>进行插入操作，而</a:t>
            </a:r>
            <a:r>
              <a:rPr lang="zh-CN" altLang="en-US" sz="2800" b="1">
                <a:solidFill>
                  <a:srgbClr val="FF3300"/>
                </a:solidFill>
                <a:latin typeface="Arial" panose="020B0604020202020204" pitchFamily="34" charset="0"/>
              </a:rPr>
              <a:t>另一端</a:t>
            </a:r>
            <a:r>
              <a:rPr lang="zh-CN" altLang="en-US" sz="2800" b="1">
                <a:latin typeface="Arial" panose="020B0604020202020204" pitchFamily="34" charset="0"/>
              </a:rPr>
              <a:t>进行删除操作的线性表。</a:t>
            </a:r>
          </a:p>
        </p:txBody>
      </p:sp>
      <p:sp>
        <p:nvSpPr>
          <p:cNvPr id="29703" name="Rectangle 6"/>
          <p:cNvSpPr>
            <a:spLocks noChangeArrowheads="1"/>
          </p:cNvSpPr>
          <p:nvPr/>
        </p:nvSpPr>
        <p:spPr bwMode="auto">
          <a:xfrm>
            <a:off x="447675" y="3384550"/>
            <a:ext cx="8129588"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0" lang="zh-CN" altLang="en-US" sz="2800" b="1">
                <a:latin typeface="宋体" panose="02010600030101010101" pitchFamily="2" charset="-122"/>
              </a:rPr>
              <a:t>允许插入（也称入队、进队）的一端称为队尾，允许删除（也称出队）的一端称为队头。 </a:t>
            </a:r>
          </a:p>
        </p:txBody>
      </p:sp>
      <p:sp>
        <p:nvSpPr>
          <p:cNvPr id="250887" name="Text Box 7"/>
          <p:cNvSpPr txBox="1">
            <a:spLocks noChangeArrowheads="1"/>
          </p:cNvSpPr>
          <p:nvPr/>
        </p:nvSpPr>
        <p:spPr bwMode="auto">
          <a:xfrm>
            <a:off x="2097088" y="4689475"/>
            <a:ext cx="3689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b="1"/>
              <a:t>（</a:t>
            </a:r>
            <a:r>
              <a:rPr kumimoji="0" lang="en-US" altLang="zh-CN" b="1" i="1"/>
              <a:t>a</a:t>
            </a:r>
            <a:r>
              <a:rPr kumimoji="0" lang="en-US" altLang="zh-CN" b="1" baseline="-25000"/>
              <a:t>1</a:t>
            </a:r>
            <a:r>
              <a:rPr kumimoji="0" lang="en-US" altLang="zh-CN" b="1"/>
              <a:t>, </a:t>
            </a:r>
            <a:r>
              <a:rPr kumimoji="0" lang="en-US" altLang="zh-CN" b="1" i="1"/>
              <a:t>a</a:t>
            </a:r>
            <a:r>
              <a:rPr kumimoji="0" lang="en-US" altLang="zh-CN" b="1" baseline="-25000"/>
              <a:t>2</a:t>
            </a:r>
            <a:r>
              <a:rPr kumimoji="0" lang="en-US" altLang="zh-CN" b="1"/>
              <a:t>, </a:t>
            </a:r>
            <a:r>
              <a:rPr kumimoji="0" lang="en-US" altLang="zh-CN" b="1">
                <a:latin typeface="宋体" panose="02010600030101010101" pitchFamily="2" charset="-122"/>
              </a:rPr>
              <a:t>……</a:t>
            </a:r>
            <a:r>
              <a:rPr kumimoji="0" lang="en-US" altLang="zh-CN" b="1"/>
              <a:t>, </a:t>
            </a:r>
            <a:r>
              <a:rPr kumimoji="0" lang="en-US" altLang="zh-CN" b="1" i="1"/>
              <a:t>a</a:t>
            </a:r>
            <a:r>
              <a:rPr kumimoji="0" lang="en-US" altLang="zh-CN" b="1" i="1" baseline="-25000"/>
              <a:t>n</a:t>
            </a:r>
            <a:r>
              <a:rPr kumimoji="0" lang="zh-CN" altLang="en-US" b="1"/>
              <a:t>）</a:t>
            </a:r>
          </a:p>
        </p:txBody>
      </p:sp>
      <p:grpSp>
        <p:nvGrpSpPr>
          <p:cNvPr id="250888" name="Group 8"/>
          <p:cNvGrpSpPr>
            <a:grpSpLocks/>
          </p:cNvGrpSpPr>
          <p:nvPr/>
        </p:nvGrpSpPr>
        <p:grpSpPr bwMode="auto">
          <a:xfrm>
            <a:off x="4386263" y="5229225"/>
            <a:ext cx="1011237" cy="835025"/>
            <a:chOff x="2710" y="1905"/>
            <a:chExt cx="502" cy="502"/>
          </a:xfrm>
        </p:grpSpPr>
        <p:sp>
          <p:nvSpPr>
            <p:cNvPr id="29709" name="Line 9"/>
            <p:cNvSpPr>
              <a:spLocks noChangeShapeType="1"/>
            </p:cNvSpPr>
            <p:nvPr/>
          </p:nvSpPr>
          <p:spPr bwMode="auto">
            <a:xfrm flipV="1">
              <a:off x="2965" y="1905"/>
              <a:ext cx="0" cy="227"/>
            </a:xfrm>
            <a:prstGeom prst="line">
              <a:avLst/>
            </a:prstGeom>
            <a:noFill/>
            <a:ln w="28575">
              <a:solidFill>
                <a:srgbClr val="006666"/>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a:p>
          </p:txBody>
        </p:sp>
        <p:sp>
          <p:nvSpPr>
            <p:cNvPr id="29710" name="Rectangle 10"/>
            <p:cNvSpPr>
              <a:spLocks noChangeArrowheads="1"/>
            </p:cNvSpPr>
            <p:nvPr/>
          </p:nvSpPr>
          <p:spPr bwMode="auto">
            <a:xfrm>
              <a:off x="2710" y="2132"/>
              <a:ext cx="502"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kumimoji="0" lang="zh-CN" altLang="en-US" sz="2400" b="1">
                  <a:latin typeface="Arial" panose="020B0604020202020204" pitchFamily="34" charset="0"/>
                </a:rPr>
                <a:t>队尾</a:t>
              </a:r>
              <a:endParaRPr lang="zh-CN" altLang="en-US" sz="2400" b="1">
                <a:latin typeface="Arial" panose="020B0604020202020204" pitchFamily="34" charset="0"/>
              </a:endParaRPr>
            </a:p>
          </p:txBody>
        </p:sp>
      </p:grpSp>
      <p:grpSp>
        <p:nvGrpSpPr>
          <p:cNvPr id="250891" name="Group 11"/>
          <p:cNvGrpSpPr>
            <a:grpSpLocks/>
          </p:cNvGrpSpPr>
          <p:nvPr/>
        </p:nvGrpSpPr>
        <p:grpSpPr bwMode="auto">
          <a:xfrm>
            <a:off x="2282825" y="5216525"/>
            <a:ext cx="998538" cy="876300"/>
            <a:chOff x="1377" y="1897"/>
            <a:chExt cx="502" cy="474"/>
          </a:xfrm>
        </p:grpSpPr>
        <p:sp>
          <p:nvSpPr>
            <p:cNvPr id="29707" name="Line 12"/>
            <p:cNvSpPr>
              <a:spLocks noChangeShapeType="1"/>
            </p:cNvSpPr>
            <p:nvPr/>
          </p:nvSpPr>
          <p:spPr bwMode="auto">
            <a:xfrm flipV="1">
              <a:off x="1632" y="1897"/>
              <a:ext cx="0" cy="227"/>
            </a:xfrm>
            <a:prstGeom prst="line">
              <a:avLst/>
            </a:prstGeom>
            <a:noFill/>
            <a:ln w="28575">
              <a:solidFill>
                <a:srgbClr val="006666"/>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a:p>
          </p:txBody>
        </p:sp>
        <p:sp>
          <p:nvSpPr>
            <p:cNvPr id="29708" name="Rectangle 13"/>
            <p:cNvSpPr>
              <a:spLocks noChangeArrowheads="1"/>
            </p:cNvSpPr>
            <p:nvPr/>
          </p:nvSpPr>
          <p:spPr bwMode="auto">
            <a:xfrm>
              <a:off x="1377" y="2124"/>
              <a:ext cx="502" cy="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kumimoji="0" lang="zh-CN" altLang="en-US" sz="2400" b="1">
                  <a:latin typeface="Arial" panose="020B0604020202020204" pitchFamily="34" charset="0"/>
                </a:rPr>
                <a:t>队头</a:t>
              </a:r>
              <a:endParaRPr lang="zh-CN" altLang="en-US" sz="2400" b="1">
                <a:latin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088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4" fill="hold" nodeType="clickEffect">
                                  <p:stCondLst>
                                    <p:cond delay="0"/>
                                  </p:stCondLst>
                                  <p:childTnLst>
                                    <p:set>
                                      <p:cBhvr>
                                        <p:cTn id="10" dur="1" fill="hold">
                                          <p:stCondLst>
                                            <p:cond delay="0"/>
                                          </p:stCondLst>
                                        </p:cTn>
                                        <p:tgtEl>
                                          <p:spTgt spid="250888"/>
                                        </p:tgtEl>
                                        <p:attrNameLst>
                                          <p:attrName>style.visibility</p:attrName>
                                        </p:attrNameLst>
                                      </p:cBhvr>
                                      <p:to>
                                        <p:strVal val="visible"/>
                                      </p:to>
                                    </p:set>
                                    <p:animEffect transition="in" filter="wipe(down)">
                                      <p:cBhvr>
                                        <p:cTn id="11" dur="500"/>
                                        <p:tgtEl>
                                          <p:spTgt spid="25088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4" fill="hold" nodeType="clickEffect">
                                  <p:stCondLst>
                                    <p:cond delay="0"/>
                                  </p:stCondLst>
                                  <p:childTnLst>
                                    <p:set>
                                      <p:cBhvr>
                                        <p:cTn id="15" dur="1" fill="hold">
                                          <p:stCondLst>
                                            <p:cond delay="0"/>
                                          </p:stCondLst>
                                        </p:cTn>
                                        <p:tgtEl>
                                          <p:spTgt spid="250891"/>
                                        </p:tgtEl>
                                        <p:attrNameLst>
                                          <p:attrName>style.visibility</p:attrName>
                                        </p:attrNameLst>
                                      </p:cBhvr>
                                      <p:to>
                                        <p:strVal val="visible"/>
                                      </p:to>
                                    </p:set>
                                    <p:animEffect transition="in" filter="wipe(down)">
                                      <p:cBhvr>
                                        <p:cTn id="16" dur="500"/>
                                        <p:tgtEl>
                                          <p:spTgt spid="2508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灯片编号占位符 4"/>
          <p:cNvSpPr>
            <a:spLocks noGrp="1"/>
          </p:cNvSpPr>
          <p:nvPr>
            <p:ph type="sldNum" sz="quarter" idx="11"/>
          </p:nvPr>
        </p:nvSpPr>
        <p:spPr/>
        <p:txBody>
          <a:bodyPr/>
          <a:lstStyle/>
          <a:p>
            <a:pPr>
              <a:defRPr/>
            </a:pPr>
            <a:fld id="{44622118-F054-4914-80D8-7685FC3C2391}" type="slidenum">
              <a:rPr lang="zh-CN" altLang="en-US"/>
              <a:pPr>
                <a:defRPr/>
              </a:pPr>
              <a:t>10</a:t>
            </a:fld>
            <a:endParaRPr lang="en-US" altLang="zh-CN"/>
          </a:p>
        </p:txBody>
      </p:sp>
      <p:sp>
        <p:nvSpPr>
          <p:cNvPr id="38915" name="Text Box 2"/>
          <p:cNvSpPr txBox="1">
            <a:spLocks noChangeArrowheads="1"/>
          </p:cNvSpPr>
          <p:nvPr/>
        </p:nvSpPr>
        <p:spPr bwMode="auto">
          <a:xfrm>
            <a:off x="2411413" y="145876"/>
            <a:ext cx="5384800" cy="641350"/>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sz="3600" b="1" dirty="0">
                <a:solidFill>
                  <a:schemeClr val="accent2"/>
                </a:solidFill>
              </a:rPr>
              <a:t>特殊线性表——队列</a:t>
            </a:r>
            <a:endParaRPr kumimoji="0" lang="en-US" altLang="zh-CN" sz="3600" b="1" dirty="0">
              <a:solidFill>
                <a:schemeClr val="accent2"/>
              </a:solidFill>
            </a:endParaRPr>
          </a:p>
        </p:txBody>
      </p:sp>
      <p:sp>
        <p:nvSpPr>
          <p:cNvPr id="268291" name="Text Box 3"/>
          <p:cNvSpPr txBox="1">
            <a:spLocks noChangeArrowheads="1"/>
          </p:cNvSpPr>
          <p:nvPr/>
        </p:nvSpPr>
        <p:spPr bwMode="auto">
          <a:xfrm>
            <a:off x="1031875" y="5454650"/>
            <a:ext cx="7110413" cy="1060450"/>
          </a:xfrm>
          <a:prstGeom prst="rect">
            <a:avLst/>
          </a:prstGeom>
          <a:noFill/>
          <a:ln w="2857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buFontTx/>
              <a:buNone/>
            </a:pPr>
            <a:r>
              <a:rPr kumimoji="0" lang="zh-CN" altLang="en-US" sz="2800" b="1"/>
              <a:t>不存在物理的循环结构，用软件方法实现。</a:t>
            </a:r>
          </a:p>
          <a:p>
            <a:pPr>
              <a:buFontTx/>
              <a:buNone/>
            </a:pPr>
            <a:r>
              <a:rPr kumimoji="0" lang="zh-CN" altLang="en-US" sz="2800" b="1"/>
              <a:t>求模</a:t>
            </a:r>
            <a:r>
              <a:rPr kumimoji="0" lang="zh-CN" altLang="en-US" sz="2800" b="1">
                <a:sym typeface="Wingdings" panose="05000000000000000000" pitchFamily="2" charset="2"/>
              </a:rPr>
              <a:t>：（</a:t>
            </a:r>
            <a:r>
              <a:rPr kumimoji="0" lang="en-US" altLang="zh-CN" sz="2800" b="1"/>
              <a:t>4</a:t>
            </a:r>
            <a:r>
              <a:rPr kumimoji="0" lang="zh-CN" altLang="en-US" sz="2800" b="1"/>
              <a:t>＋</a:t>
            </a:r>
            <a:r>
              <a:rPr kumimoji="0" lang="en-US" altLang="zh-CN" sz="2800" b="1"/>
              <a:t>1</a:t>
            </a:r>
            <a:r>
              <a:rPr kumimoji="0" lang="zh-CN" altLang="en-US" sz="2800" b="1"/>
              <a:t>）</a:t>
            </a:r>
            <a:r>
              <a:rPr kumimoji="0" lang="en-US" altLang="zh-CN" sz="2800" b="1"/>
              <a:t>mod 5</a:t>
            </a:r>
            <a:r>
              <a:rPr kumimoji="0" lang="zh-CN" altLang="en-US" sz="2800" b="1"/>
              <a:t>＝</a:t>
            </a:r>
            <a:r>
              <a:rPr kumimoji="0" lang="en-US" altLang="zh-CN" sz="2800" b="1"/>
              <a:t>0</a:t>
            </a:r>
          </a:p>
        </p:txBody>
      </p:sp>
      <p:sp>
        <p:nvSpPr>
          <p:cNvPr id="38917" name="Text Box 4"/>
          <p:cNvSpPr txBox="1">
            <a:spLocks noChangeArrowheads="1"/>
          </p:cNvSpPr>
          <p:nvPr/>
        </p:nvSpPr>
        <p:spPr bwMode="auto">
          <a:xfrm>
            <a:off x="522288" y="1133475"/>
            <a:ext cx="6172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b="1">
                <a:solidFill>
                  <a:schemeClr val="accent2"/>
                </a:solidFill>
              </a:rPr>
              <a:t>队列的顺序存储结构及实现 </a:t>
            </a:r>
          </a:p>
        </p:txBody>
      </p:sp>
      <p:grpSp>
        <p:nvGrpSpPr>
          <p:cNvPr id="268293" name="Group 5"/>
          <p:cNvGrpSpPr>
            <a:grpSpLocks/>
          </p:cNvGrpSpPr>
          <p:nvPr/>
        </p:nvGrpSpPr>
        <p:grpSpPr bwMode="auto">
          <a:xfrm>
            <a:off x="611188" y="1854200"/>
            <a:ext cx="6705600" cy="573088"/>
            <a:chOff x="385" y="1168"/>
            <a:chExt cx="4224" cy="361"/>
          </a:xfrm>
        </p:grpSpPr>
        <p:sp>
          <p:nvSpPr>
            <p:cNvPr id="38940" name="Text Box 6"/>
            <p:cNvSpPr txBox="1">
              <a:spLocks noChangeArrowheads="1"/>
            </p:cNvSpPr>
            <p:nvPr/>
          </p:nvSpPr>
          <p:spPr bwMode="auto">
            <a:xfrm>
              <a:off x="810" y="1177"/>
              <a:ext cx="379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sz="2800" b="1"/>
                <a:t>如何实现循环队列？</a:t>
              </a:r>
            </a:p>
          </p:txBody>
        </p:sp>
        <p:graphicFrame>
          <p:nvGraphicFramePr>
            <p:cNvPr id="38941" name="Object 7"/>
            <p:cNvGraphicFramePr>
              <a:graphicFrameLocks noChangeAspect="1"/>
            </p:cNvGraphicFramePr>
            <p:nvPr/>
          </p:nvGraphicFramePr>
          <p:xfrm>
            <a:off x="385" y="1168"/>
            <a:ext cx="368" cy="361"/>
          </p:xfrm>
          <a:graphic>
            <a:graphicData uri="http://schemas.openxmlformats.org/presentationml/2006/ole">
              <mc:AlternateContent xmlns:mc="http://schemas.openxmlformats.org/markup-compatibility/2006">
                <mc:Choice xmlns:v="urn:schemas-microsoft-com:vml" Requires="v">
                  <p:oleObj spid="_x0000_s38950" name="Clip" r:id="rId3" imgW="861365" imgH="844906" progId="MS_ClipArt_Gallery.5">
                    <p:embed/>
                  </p:oleObj>
                </mc:Choice>
                <mc:Fallback>
                  <p:oleObj name="Clip" r:id="rId3" imgW="861365" imgH="844906" progId="MS_ClipArt_Gallery.5">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 y="1168"/>
                          <a:ext cx="368" cy="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38919" name="Group 8"/>
          <p:cNvGrpSpPr>
            <a:grpSpLocks/>
          </p:cNvGrpSpPr>
          <p:nvPr/>
        </p:nvGrpSpPr>
        <p:grpSpPr bwMode="auto">
          <a:xfrm>
            <a:off x="2136775" y="3614738"/>
            <a:ext cx="4572000" cy="681037"/>
            <a:chOff x="720" y="2400"/>
            <a:chExt cx="2880" cy="333"/>
          </a:xfrm>
        </p:grpSpPr>
        <p:sp>
          <p:nvSpPr>
            <p:cNvPr id="38935" name="Text Box 9"/>
            <p:cNvSpPr txBox="1">
              <a:spLocks noChangeArrowheads="1"/>
            </p:cNvSpPr>
            <p:nvPr/>
          </p:nvSpPr>
          <p:spPr bwMode="auto">
            <a:xfrm>
              <a:off x="720" y="2400"/>
              <a:ext cx="576" cy="333"/>
            </a:xfrm>
            <a:prstGeom prst="rect">
              <a:avLst/>
            </a:prstGeom>
            <a:solidFill>
              <a:schemeClr va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kumimoji="0" lang="zh-CN" altLang="en-US" sz="3600" b="1"/>
            </a:p>
          </p:txBody>
        </p:sp>
        <p:sp>
          <p:nvSpPr>
            <p:cNvPr id="38936" name="Text Box 10"/>
            <p:cNvSpPr txBox="1">
              <a:spLocks noChangeArrowheads="1"/>
            </p:cNvSpPr>
            <p:nvPr/>
          </p:nvSpPr>
          <p:spPr bwMode="auto">
            <a:xfrm>
              <a:off x="1296" y="2400"/>
              <a:ext cx="576" cy="332"/>
            </a:xfrm>
            <a:prstGeom prst="rect">
              <a:avLst/>
            </a:prstGeom>
            <a:solidFill>
              <a:schemeClr va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kumimoji="0" lang="zh-CN" altLang="en-US" sz="3600" b="1"/>
            </a:p>
          </p:txBody>
        </p:sp>
        <p:sp>
          <p:nvSpPr>
            <p:cNvPr id="38937" name="Text Box 11"/>
            <p:cNvSpPr txBox="1">
              <a:spLocks noChangeArrowheads="1"/>
            </p:cNvSpPr>
            <p:nvPr/>
          </p:nvSpPr>
          <p:spPr bwMode="auto">
            <a:xfrm>
              <a:off x="2448" y="2400"/>
              <a:ext cx="576" cy="332"/>
            </a:xfrm>
            <a:prstGeom prst="rect">
              <a:avLst/>
            </a:prstGeom>
            <a:solidFill>
              <a:schemeClr va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kumimoji="0" lang="zh-CN" altLang="en-US" sz="3600" b="1"/>
            </a:p>
          </p:txBody>
        </p:sp>
        <p:sp>
          <p:nvSpPr>
            <p:cNvPr id="38938" name="Text Box 12"/>
            <p:cNvSpPr txBox="1">
              <a:spLocks noChangeArrowheads="1"/>
            </p:cNvSpPr>
            <p:nvPr/>
          </p:nvSpPr>
          <p:spPr bwMode="auto">
            <a:xfrm>
              <a:off x="3024" y="2400"/>
              <a:ext cx="576" cy="332"/>
            </a:xfrm>
            <a:prstGeom prst="rect">
              <a:avLst/>
            </a:prstGeom>
            <a:solidFill>
              <a:schemeClr va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kumimoji="0" lang="zh-CN" altLang="en-US" sz="3600" b="1"/>
            </a:p>
          </p:txBody>
        </p:sp>
        <p:sp>
          <p:nvSpPr>
            <p:cNvPr id="38939" name="Text Box 13"/>
            <p:cNvSpPr txBox="1">
              <a:spLocks noChangeArrowheads="1"/>
            </p:cNvSpPr>
            <p:nvPr/>
          </p:nvSpPr>
          <p:spPr bwMode="auto">
            <a:xfrm>
              <a:off x="1872" y="2400"/>
              <a:ext cx="576" cy="332"/>
            </a:xfrm>
            <a:prstGeom prst="rect">
              <a:avLst/>
            </a:prstGeom>
            <a:solidFill>
              <a:schemeClr va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kumimoji="0" lang="zh-CN" altLang="en-US" sz="3600" b="1"/>
            </a:p>
          </p:txBody>
        </p:sp>
      </p:grpSp>
      <p:sp>
        <p:nvSpPr>
          <p:cNvPr id="38920" name="Text Box 14"/>
          <p:cNvSpPr txBox="1">
            <a:spLocks noChangeArrowheads="1"/>
          </p:cNvSpPr>
          <p:nvPr/>
        </p:nvSpPr>
        <p:spPr bwMode="auto">
          <a:xfrm>
            <a:off x="2406650" y="3074988"/>
            <a:ext cx="42751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kumimoji="0" lang="en-US" altLang="zh-CN" sz="2800"/>
              <a:t>0        1        2         3        4  </a:t>
            </a:r>
          </a:p>
        </p:txBody>
      </p:sp>
      <p:sp>
        <p:nvSpPr>
          <p:cNvPr id="38921" name="Line 15"/>
          <p:cNvSpPr>
            <a:spLocks noChangeShapeType="1"/>
          </p:cNvSpPr>
          <p:nvPr/>
        </p:nvSpPr>
        <p:spPr bwMode="auto">
          <a:xfrm flipH="1">
            <a:off x="6726238" y="3795713"/>
            <a:ext cx="719137" cy="0"/>
          </a:xfrm>
          <a:prstGeom prst="line">
            <a:avLst/>
          </a:prstGeom>
          <a:noFill/>
          <a:ln w="28575">
            <a:solidFill>
              <a:srgbClr val="006666"/>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8922" name="Text Box 16"/>
          <p:cNvSpPr txBox="1">
            <a:spLocks noChangeArrowheads="1"/>
          </p:cNvSpPr>
          <p:nvPr/>
        </p:nvSpPr>
        <p:spPr bwMode="auto">
          <a:xfrm>
            <a:off x="6770688" y="3254375"/>
            <a:ext cx="99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sz="2400" b="1"/>
              <a:t>入队</a:t>
            </a:r>
          </a:p>
        </p:txBody>
      </p:sp>
      <p:sp>
        <p:nvSpPr>
          <p:cNvPr id="38923" name="Line 17"/>
          <p:cNvSpPr>
            <a:spLocks noChangeShapeType="1"/>
          </p:cNvSpPr>
          <p:nvPr/>
        </p:nvSpPr>
        <p:spPr bwMode="auto">
          <a:xfrm flipH="1">
            <a:off x="1341438" y="3806825"/>
            <a:ext cx="719137" cy="0"/>
          </a:xfrm>
          <a:prstGeom prst="line">
            <a:avLst/>
          </a:prstGeom>
          <a:noFill/>
          <a:ln w="28575">
            <a:solidFill>
              <a:srgbClr val="006666"/>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8924" name="Text Box 18"/>
          <p:cNvSpPr txBox="1">
            <a:spLocks noChangeArrowheads="1"/>
          </p:cNvSpPr>
          <p:nvPr/>
        </p:nvSpPr>
        <p:spPr bwMode="auto">
          <a:xfrm>
            <a:off x="1243013" y="3270250"/>
            <a:ext cx="912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sz="2400" b="1"/>
              <a:t>出队</a:t>
            </a:r>
          </a:p>
        </p:txBody>
      </p:sp>
      <p:sp>
        <p:nvSpPr>
          <p:cNvPr id="38925" name="Text Box 19"/>
          <p:cNvSpPr txBox="1">
            <a:spLocks noChangeArrowheads="1"/>
          </p:cNvSpPr>
          <p:nvPr/>
        </p:nvSpPr>
        <p:spPr bwMode="auto">
          <a:xfrm>
            <a:off x="4119563" y="3630613"/>
            <a:ext cx="585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kumimoji="0" lang="en-US" altLang="zh-CN" sz="3600" b="1" i="1"/>
              <a:t>a</a:t>
            </a:r>
            <a:r>
              <a:rPr kumimoji="0" lang="en-US" altLang="zh-CN" sz="3600" b="1" baseline="-25000"/>
              <a:t>3</a:t>
            </a:r>
            <a:endParaRPr kumimoji="0" lang="zh-CN" altLang="en-US" sz="3600" b="1" baseline="-25000"/>
          </a:p>
        </p:txBody>
      </p:sp>
      <p:sp>
        <p:nvSpPr>
          <p:cNvPr id="38926" name="Text Box 20"/>
          <p:cNvSpPr txBox="1">
            <a:spLocks noChangeArrowheads="1"/>
          </p:cNvSpPr>
          <p:nvPr/>
        </p:nvSpPr>
        <p:spPr bwMode="auto">
          <a:xfrm>
            <a:off x="5064125" y="3630613"/>
            <a:ext cx="5857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kumimoji="0" lang="en-US" altLang="zh-CN" sz="3600" b="1" i="1"/>
              <a:t>a</a:t>
            </a:r>
            <a:r>
              <a:rPr kumimoji="0" lang="en-US" altLang="zh-CN" sz="3600" b="1" baseline="-25000"/>
              <a:t>4</a:t>
            </a:r>
            <a:endParaRPr kumimoji="0" lang="zh-CN" altLang="en-US" sz="3600" b="1" baseline="-25000"/>
          </a:p>
        </p:txBody>
      </p:sp>
      <p:grpSp>
        <p:nvGrpSpPr>
          <p:cNvPr id="38927" name="Group 21"/>
          <p:cNvGrpSpPr>
            <a:grpSpLocks/>
          </p:cNvGrpSpPr>
          <p:nvPr/>
        </p:nvGrpSpPr>
        <p:grpSpPr bwMode="auto">
          <a:xfrm>
            <a:off x="3086100" y="4329113"/>
            <a:ext cx="957263" cy="903287"/>
            <a:chOff x="774" y="2725"/>
            <a:chExt cx="603" cy="569"/>
          </a:xfrm>
        </p:grpSpPr>
        <p:sp>
          <p:nvSpPr>
            <p:cNvPr id="38933" name="Line 22"/>
            <p:cNvSpPr>
              <a:spLocks noChangeShapeType="1"/>
            </p:cNvSpPr>
            <p:nvPr/>
          </p:nvSpPr>
          <p:spPr bwMode="auto">
            <a:xfrm flipV="1">
              <a:off x="1030" y="2725"/>
              <a:ext cx="0" cy="312"/>
            </a:xfrm>
            <a:prstGeom prst="line">
              <a:avLst/>
            </a:prstGeom>
            <a:noFill/>
            <a:ln w="38100">
              <a:solidFill>
                <a:srgbClr val="006666"/>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8934" name="Text Box 23"/>
            <p:cNvSpPr txBox="1">
              <a:spLocks noChangeArrowheads="1"/>
            </p:cNvSpPr>
            <p:nvPr/>
          </p:nvSpPr>
          <p:spPr bwMode="auto">
            <a:xfrm>
              <a:off x="774" y="2967"/>
              <a:ext cx="60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kumimoji="0" lang="en-US" altLang="zh-CN" sz="2800" b="1"/>
                <a:t>front</a:t>
              </a:r>
            </a:p>
          </p:txBody>
        </p:sp>
      </p:grpSp>
      <p:grpSp>
        <p:nvGrpSpPr>
          <p:cNvPr id="38928" name="Group 24"/>
          <p:cNvGrpSpPr>
            <a:grpSpLocks/>
          </p:cNvGrpSpPr>
          <p:nvPr/>
        </p:nvGrpSpPr>
        <p:grpSpPr bwMode="auto">
          <a:xfrm>
            <a:off x="2162175" y="4333875"/>
            <a:ext cx="1035050" cy="903288"/>
            <a:chOff x="2567" y="2939"/>
            <a:chExt cx="652" cy="569"/>
          </a:xfrm>
        </p:grpSpPr>
        <p:sp>
          <p:nvSpPr>
            <p:cNvPr id="38931" name="Line 25"/>
            <p:cNvSpPr>
              <a:spLocks noChangeShapeType="1"/>
            </p:cNvSpPr>
            <p:nvPr/>
          </p:nvSpPr>
          <p:spPr bwMode="auto">
            <a:xfrm flipV="1">
              <a:off x="2823" y="2939"/>
              <a:ext cx="0" cy="312"/>
            </a:xfrm>
            <a:prstGeom prst="line">
              <a:avLst/>
            </a:prstGeom>
            <a:noFill/>
            <a:ln w="38100">
              <a:solidFill>
                <a:srgbClr val="006666"/>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8932" name="Text Box 26"/>
            <p:cNvSpPr txBox="1">
              <a:spLocks noChangeArrowheads="1"/>
            </p:cNvSpPr>
            <p:nvPr/>
          </p:nvSpPr>
          <p:spPr bwMode="auto">
            <a:xfrm>
              <a:off x="2567" y="3181"/>
              <a:ext cx="6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kumimoji="0" lang="en-US" altLang="zh-CN" sz="2800" b="1"/>
                <a:t>rear</a:t>
              </a:r>
            </a:p>
          </p:txBody>
        </p:sp>
      </p:grpSp>
      <p:sp>
        <p:nvSpPr>
          <p:cNvPr id="38929" name="Text Box 27"/>
          <p:cNvSpPr txBox="1">
            <a:spLocks noChangeArrowheads="1"/>
          </p:cNvSpPr>
          <p:nvPr/>
        </p:nvSpPr>
        <p:spPr bwMode="auto">
          <a:xfrm>
            <a:off x="2327275" y="3629025"/>
            <a:ext cx="5857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kumimoji="0" lang="en-US" altLang="zh-CN" sz="3600" b="1" i="1"/>
              <a:t>a</a:t>
            </a:r>
            <a:r>
              <a:rPr kumimoji="0" lang="en-US" altLang="zh-CN" sz="3600" b="1" baseline="-25000"/>
              <a:t>6</a:t>
            </a:r>
            <a:endParaRPr kumimoji="0" lang="zh-CN" altLang="en-US" sz="3600" b="1" baseline="-25000"/>
          </a:p>
        </p:txBody>
      </p:sp>
      <p:sp>
        <p:nvSpPr>
          <p:cNvPr id="38930" name="Text Box 28"/>
          <p:cNvSpPr txBox="1">
            <a:spLocks noChangeArrowheads="1"/>
          </p:cNvSpPr>
          <p:nvPr/>
        </p:nvSpPr>
        <p:spPr bwMode="auto">
          <a:xfrm>
            <a:off x="5957888" y="3609975"/>
            <a:ext cx="585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kumimoji="0" lang="en-US" altLang="zh-CN" sz="3600" b="1" i="1"/>
              <a:t>a</a:t>
            </a:r>
            <a:r>
              <a:rPr kumimoji="0" lang="en-US" altLang="zh-CN" sz="3600" b="1" baseline="-25000"/>
              <a:t>5</a:t>
            </a:r>
            <a:endParaRPr kumimoji="0" lang="zh-CN" altLang="en-US" sz="3600" b="1" baseline="-250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68293"/>
                                        </p:tgtEl>
                                        <p:attrNameLst>
                                          <p:attrName>style.visibility</p:attrName>
                                        </p:attrNameLst>
                                      </p:cBhvr>
                                      <p:to>
                                        <p:strVal val="visible"/>
                                      </p:to>
                                    </p:set>
                                    <p:animEffect transition="in" filter="wipe(up)">
                                      <p:cBhvr>
                                        <p:cTn id="7" dur="500"/>
                                        <p:tgtEl>
                                          <p:spTgt spid="2682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682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灯片编号占位符 4"/>
          <p:cNvSpPr>
            <a:spLocks noGrp="1"/>
          </p:cNvSpPr>
          <p:nvPr>
            <p:ph type="sldNum" sz="quarter" idx="11"/>
          </p:nvPr>
        </p:nvSpPr>
        <p:spPr/>
        <p:txBody>
          <a:bodyPr/>
          <a:lstStyle/>
          <a:p>
            <a:pPr>
              <a:defRPr/>
            </a:pPr>
            <a:fld id="{8620BAC2-C4AF-4F30-8C2E-188DD10056A4}" type="slidenum">
              <a:rPr lang="zh-CN" altLang="en-US"/>
              <a:pPr>
                <a:defRPr/>
              </a:pPr>
              <a:t>11</a:t>
            </a:fld>
            <a:endParaRPr lang="en-US" altLang="zh-CN"/>
          </a:p>
        </p:txBody>
      </p:sp>
      <p:grpSp>
        <p:nvGrpSpPr>
          <p:cNvPr id="39939" name="Group 2"/>
          <p:cNvGrpSpPr>
            <a:grpSpLocks/>
          </p:cNvGrpSpPr>
          <p:nvPr/>
        </p:nvGrpSpPr>
        <p:grpSpPr bwMode="auto">
          <a:xfrm>
            <a:off x="566738" y="1763713"/>
            <a:ext cx="7062787" cy="533400"/>
            <a:chOff x="528" y="768"/>
            <a:chExt cx="4449" cy="336"/>
          </a:xfrm>
        </p:grpSpPr>
        <p:graphicFrame>
          <p:nvGraphicFramePr>
            <p:cNvPr id="39961" name="Object 3"/>
            <p:cNvGraphicFramePr>
              <a:graphicFrameLocks noChangeAspect="1"/>
            </p:cNvGraphicFramePr>
            <p:nvPr/>
          </p:nvGraphicFramePr>
          <p:xfrm>
            <a:off x="528" y="768"/>
            <a:ext cx="339" cy="336"/>
          </p:xfrm>
          <a:graphic>
            <a:graphicData uri="http://schemas.openxmlformats.org/presentationml/2006/ole">
              <mc:AlternateContent xmlns:mc="http://schemas.openxmlformats.org/markup-compatibility/2006">
                <mc:Choice xmlns:v="urn:schemas-microsoft-com:vml" Requires="v">
                  <p:oleObj spid="_x0000_s39971" name="Clip" r:id="rId3" imgW="861365" imgH="844906" progId="MS_ClipArt_Gallery.5">
                    <p:embed/>
                  </p:oleObj>
                </mc:Choice>
                <mc:Fallback>
                  <p:oleObj name="Clip" r:id="rId3" imgW="861365" imgH="844906" progId="MS_ClipArt_Gallery.5">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 y="768"/>
                          <a:ext cx="339"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9962" name="Text Box 4"/>
            <p:cNvSpPr txBox="1">
              <a:spLocks noChangeArrowheads="1"/>
            </p:cNvSpPr>
            <p:nvPr/>
          </p:nvSpPr>
          <p:spPr bwMode="auto">
            <a:xfrm>
              <a:off x="1009" y="771"/>
              <a:ext cx="396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sz="2800" b="1"/>
                <a:t>如何判断循环队列队空？</a:t>
              </a:r>
            </a:p>
          </p:txBody>
        </p:sp>
      </p:grpSp>
      <p:sp>
        <p:nvSpPr>
          <p:cNvPr id="39940" name="Text Box 5"/>
          <p:cNvSpPr txBox="1">
            <a:spLocks noChangeArrowheads="1"/>
          </p:cNvSpPr>
          <p:nvPr/>
        </p:nvSpPr>
        <p:spPr bwMode="auto">
          <a:xfrm>
            <a:off x="2411413" y="162351"/>
            <a:ext cx="5384800" cy="641350"/>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sz="3600" b="1" dirty="0">
                <a:solidFill>
                  <a:schemeClr val="accent2"/>
                </a:solidFill>
              </a:rPr>
              <a:t>特殊线性表——队列</a:t>
            </a:r>
            <a:endParaRPr kumimoji="0" lang="en-US" altLang="zh-CN" sz="3600" b="1" dirty="0">
              <a:solidFill>
                <a:schemeClr val="accent2"/>
              </a:solidFill>
            </a:endParaRPr>
          </a:p>
        </p:txBody>
      </p:sp>
      <p:sp>
        <p:nvSpPr>
          <p:cNvPr id="39941" name="Text Box 6"/>
          <p:cNvSpPr txBox="1">
            <a:spLocks noChangeArrowheads="1"/>
          </p:cNvSpPr>
          <p:nvPr/>
        </p:nvSpPr>
        <p:spPr bwMode="auto">
          <a:xfrm>
            <a:off x="566738" y="2438400"/>
            <a:ext cx="27447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kumimoji="0" lang="zh-CN" altLang="en-US" sz="2800" b="1"/>
              <a:t>队空的临界状态</a:t>
            </a:r>
          </a:p>
        </p:txBody>
      </p:sp>
      <p:sp>
        <p:nvSpPr>
          <p:cNvPr id="39942" name="Text Box 7"/>
          <p:cNvSpPr txBox="1">
            <a:spLocks noChangeArrowheads="1"/>
          </p:cNvSpPr>
          <p:nvPr/>
        </p:nvSpPr>
        <p:spPr bwMode="auto">
          <a:xfrm>
            <a:off x="522288" y="1133475"/>
            <a:ext cx="6172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b="1">
                <a:solidFill>
                  <a:schemeClr val="accent2"/>
                </a:solidFill>
              </a:rPr>
              <a:t>队列的顺序存储结构及实现 </a:t>
            </a:r>
          </a:p>
        </p:txBody>
      </p:sp>
      <p:grpSp>
        <p:nvGrpSpPr>
          <p:cNvPr id="39943" name="Group 8"/>
          <p:cNvGrpSpPr>
            <a:grpSpLocks/>
          </p:cNvGrpSpPr>
          <p:nvPr/>
        </p:nvGrpSpPr>
        <p:grpSpPr bwMode="auto">
          <a:xfrm>
            <a:off x="2052638" y="3833813"/>
            <a:ext cx="4572000" cy="681037"/>
            <a:chOff x="720" y="2400"/>
            <a:chExt cx="2880" cy="333"/>
          </a:xfrm>
        </p:grpSpPr>
        <p:sp>
          <p:nvSpPr>
            <p:cNvPr id="39956" name="Text Box 9"/>
            <p:cNvSpPr txBox="1">
              <a:spLocks noChangeArrowheads="1"/>
            </p:cNvSpPr>
            <p:nvPr/>
          </p:nvSpPr>
          <p:spPr bwMode="auto">
            <a:xfrm>
              <a:off x="720" y="2400"/>
              <a:ext cx="576" cy="333"/>
            </a:xfrm>
            <a:prstGeom prst="rect">
              <a:avLst/>
            </a:prstGeom>
            <a:solidFill>
              <a:schemeClr va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kumimoji="0" lang="zh-CN" altLang="en-US" sz="3600" b="1"/>
            </a:p>
          </p:txBody>
        </p:sp>
        <p:sp>
          <p:nvSpPr>
            <p:cNvPr id="39957" name="Text Box 10"/>
            <p:cNvSpPr txBox="1">
              <a:spLocks noChangeArrowheads="1"/>
            </p:cNvSpPr>
            <p:nvPr/>
          </p:nvSpPr>
          <p:spPr bwMode="auto">
            <a:xfrm>
              <a:off x="1296" y="2400"/>
              <a:ext cx="576" cy="332"/>
            </a:xfrm>
            <a:prstGeom prst="rect">
              <a:avLst/>
            </a:prstGeom>
            <a:solidFill>
              <a:schemeClr va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kumimoji="0" lang="zh-CN" altLang="en-US" sz="3600" b="1"/>
            </a:p>
          </p:txBody>
        </p:sp>
        <p:sp>
          <p:nvSpPr>
            <p:cNvPr id="39958" name="Text Box 11"/>
            <p:cNvSpPr txBox="1">
              <a:spLocks noChangeArrowheads="1"/>
            </p:cNvSpPr>
            <p:nvPr/>
          </p:nvSpPr>
          <p:spPr bwMode="auto">
            <a:xfrm>
              <a:off x="2448" y="2400"/>
              <a:ext cx="576" cy="332"/>
            </a:xfrm>
            <a:prstGeom prst="rect">
              <a:avLst/>
            </a:prstGeom>
            <a:solidFill>
              <a:schemeClr va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kumimoji="0" lang="zh-CN" altLang="en-US" sz="3600" b="1"/>
            </a:p>
          </p:txBody>
        </p:sp>
        <p:sp>
          <p:nvSpPr>
            <p:cNvPr id="39959" name="Text Box 12"/>
            <p:cNvSpPr txBox="1">
              <a:spLocks noChangeArrowheads="1"/>
            </p:cNvSpPr>
            <p:nvPr/>
          </p:nvSpPr>
          <p:spPr bwMode="auto">
            <a:xfrm>
              <a:off x="3024" y="2400"/>
              <a:ext cx="576" cy="332"/>
            </a:xfrm>
            <a:prstGeom prst="rect">
              <a:avLst/>
            </a:prstGeom>
            <a:solidFill>
              <a:schemeClr va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kumimoji="0" lang="zh-CN" altLang="en-US" sz="3600" b="1"/>
            </a:p>
          </p:txBody>
        </p:sp>
        <p:sp>
          <p:nvSpPr>
            <p:cNvPr id="39960" name="Text Box 13"/>
            <p:cNvSpPr txBox="1">
              <a:spLocks noChangeArrowheads="1"/>
            </p:cNvSpPr>
            <p:nvPr/>
          </p:nvSpPr>
          <p:spPr bwMode="auto">
            <a:xfrm>
              <a:off x="1872" y="2400"/>
              <a:ext cx="576" cy="332"/>
            </a:xfrm>
            <a:prstGeom prst="rect">
              <a:avLst/>
            </a:prstGeom>
            <a:solidFill>
              <a:schemeClr va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kumimoji="0" lang="zh-CN" altLang="en-US" sz="3600" b="1"/>
            </a:p>
          </p:txBody>
        </p:sp>
      </p:grpSp>
      <p:sp>
        <p:nvSpPr>
          <p:cNvPr id="39944" name="Text Box 14"/>
          <p:cNvSpPr txBox="1">
            <a:spLocks noChangeArrowheads="1"/>
          </p:cNvSpPr>
          <p:nvPr/>
        </p:nvSpPr>
        <p:spPr bwMode="auto">
          <a:xfrm>
            <a:off x="2322513" y="3294063"/>
            <a:ext cx="42751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kumimoji="0" lang="en-US" altLang="zh-CN" sz="2800"/>
              <a:t>0        1        2         3        4  </a:t>
            </a:r>
          </a:p>
        </p:txBody>
      </p:sp>
      <p:sp>
        <p:nvSpPr>
          <p:cNvPr id="39945" name="Line 15"/>
          <p:cNvSpPr>
            <a:spLocks noChangeShapeType="1"/>
          </p:cNvSpPr>
          <p:nvPr/>
        </p:nvSpPr>
        <p:spPr bwMode="auto">
          <a:xfrm flipH="1">
            <a:off x="6642100" y="4014788"/>
            <a:ext cx="719138" cy="0"/>
          </a:xfrm>
          <a:prstGeom prst="line">
            <a:avLst/>
          </a:prstGeom>
          <a:noFill/>
          <a:ln w="28575">
            <a:solidFill>
              <a:srgbClr val="006666"/>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9946" name="Text Box 16"/>
          <p:cNvSpPr txBox="1">
            <a:spLocks noChangeArrowheads="1"/>
          </p:cNvSpPr>
          <p:nvPr/>
        </p:nvSpPr>
        <p:spPr bwMode="auto">
          <a:xfrm>
            <a:off x="6686550" y="3473450"/>
            <a:ext cx="99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sz="2400" b="1"/>
              <a:t>入队</a:t>
            </a:r>
          </a:p>
        </p:txBody>
      </p:sp>
      <p:sp>
        <p:nvSpPr>
          <p:cNvPr id="39947" name="Line 17"/>
          <p:cNvSpPr>
            <a:spLocks noChangeShapeType="1"/>
          </p:cNvSpPr>
          <p:nvPr/>
        </p:nvSpPr>
        <p:spPr bwMode="auto">
          <a:xfrm flipH="1">
            <a:off x="1257300" y="4025900"/>
            <a:ext cx="719138" cy="0"/>
          </a:xfrm>
          <a:prstGeom prst="line">
            <a:avLst/>
          </a:prstGeom>
          <a:noFill/>
          <a:ln w="28575">
            <a:solidFill>
              <a:srgbClr val="006666"/>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9948" name="Text Box 18"/>
          <p:cNvSpPr txBox="1">
            <a:spLocks noChangeArrowheads="1"/>
          </p:cNvSpPr>
          <p:nvPr/>
        </p:nvSpPr>
        <p:spPr bwMode="auto">
          <a:xfrm>
            <a:off x="1158875" y="3489325"/>
            <a:ext cx="912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sz="2400" b="1"/>
              <a:t>出队</a:t>
            </a:r>
          </a:p>
        </p:txBody>
      </p:sp>
      <p:sp>
        <p:nvSpPr>
          <p:cNvPr id="39949" name="Text Box 19"/>
          <p:cNvSpPr txBox="1">
            <a:spLocks noChangeArrowheads="1"/>
          </p:cNvSpPr>
          <p:nvPr/>
        </p:nvSpPr>
        <p:spPr bwMode="auto">
          <a:xfrm>
            <a:off x="4035425" y="3849688"/>
            <a:ext cx="5857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kumimoji="0" lang="en-US" altLang="zh-CN" sz="3600" b="1" i="1"/>
              <a:t>a</a:t>
            </a:r>
            <a:r>
              <a:rPr kumimoji="0" lang="en-US" altLang="zh-CN" sz="3600" b="1" baseline="-25000"/>
              <a:t>3</a:t>
            </a:r>
            <a:endParaRPr kumimoji="0" lang="zh-CN" altLang="en-US" sz="3600" b="1" baseline="-25000"/>
          </a:p>
        </p:txBody>
      </p:sp>
      <p:grpSp>
        <p:nvGrpSpPr>
          <p:cNvPr id="39950" name="Group 20"/>
          <p:cNvGrpSpPr>
            <a:grpSpLocks/>
          </p:cNvGrpSpPr>
          <p:nvPr/>
        </p:nvGrpSpPr>
        <p:grpSpPr bwMode="auto">
          <a:xfrm>
            <a:off x="4276725" y="4554538"/>
            <a:ext cx="1035050" cy="903287"/>
            <a:chOff x="2694" y="2869"/>
            <a:chExt cx="652" cy="569"/>
          </a:xfrm>
        </p:grpSpPr>
        <p:sp>
          <p:nvSpPr>
            <p:cNvPr id="39954" name="Line 21"/>
            <p:cNvSpPr>
              <a:spLocks noChangeShapeType="1"/>
            </p:cNvSpPr>
            <p:nvPr/>
          </p:nvSpPr>
          <p:spPr bwMode="auto">
            <a:xfrm flipV="1">
              <a:off x="2840" y="2869"/>
              <a:ext cx="0" cy="312"/>
            </a:xfrm>
            <a:prstGeom prst="line">
              <a:avLst/>
            </a:prstGeom>
            <a:noFill/>
            <a:ln w="38100">
              <a:solidFill>
                <a:srgbClr val="006666"/>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9955" name="Text Box 22"/>
            <p:cNvSpPr txBox="1">
              <a:spLocks noChangeArrowheads="1"/>
            </p:cNvSpPr>
            <p:nvPr/>
          </p:nvSpPr>
          <p:spPr bwMode="auto">
            <a:xfrm>
              <a:off x="2694" y="3111"/>
              <a:ext cx="6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kumimoji="0" lang="en-US" altLang="zh-CN" sz="2800" b="1"/>
                <a:t>rear</a:t>
              </a:r>
            </a:p>
          </p:txBody>
        </p:sp>
      </p:grpSp>
      <p:grpSp>
        <p:nvGrpSpPr>
          <p:cNvPr id="39951" name="Group 23"/>
          <p:cNvGrpSpPr>
            <a:grpSpLocks/>
          </p:cNvGrpSpPr>
          <p:nvPr/>
        </p:nvGrpSpPr>
        <p:grpSpPr bwMode="auto">
          <a:xfrm>
            <a:off x="2490788" y="4559300"/>
            <a:ext cx="957262" cy="903288"/>
            <a:chOff x="2141" y="2865"/>
            <a:chExt cx="603" cy="569"/>
          </a:xfrm>
        </p:grpSpPr>
        <p:sp>
          <p:nvSpPr>
            <p:cNvPr id="39952" name="Line 24"/>
            <p:cNvSpPr>
              <a:spLocks noChangeShapeType="1"/>
            </p:cNvSpPr>
            <p:nvPr/>
          </p:nvSpPr>
          <p:spPr bwMode="auto">
            <a:xfrm flipV="1">
              <a:off x="2607" y="2865"/>
              <a:ext cx="0" cy="312"/>
            </a:xfrm>
            <a:prstGeom prst="line">
              <a:avLst/>
            </a:prstGeom>
            <a:noFill/>
            <a:ln w="38100">
              <a:solidFill>
                <a:srgbClr val="006666"/>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9953" name="Text Box 25"/>
            <p:cNvSpPr txBox="1">
              <a:spLocks noChangeArrowheads="1"/>
            </p:cNvSpPr>
            <p:nvPr/>
          </p:nvSpPr>
          <p:spPr bwMode="auto">
            <a:xfrm>
              <a:off x="2141" y="3107"/>
              <a:ext cx="60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kumimoji="0" lang="en-US" altLang="zh-CN" sz="2800" b="1"/>
                <a:t>front</a:t>
              </a: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灯片编号占位符 4"/>
          <p:cNvSpPr>
            <a:spLocks noGrp="1"/>
          </p:cNvSpPr>
          <p:nvPr>
            <p:ph type="sldNum" sz="quarter" idx="11"/>
          </p:nvPr>
        </p:nvSpPr>
        <p:spPr/>
        <p:txBody>
          <a:bodyPr/>
          <a:lstStyle/>
          <a:p>
            <a:pPr>
              <a:defRPr/>
            </a:pPr>
            <a:fld id="{B4E6F277-31E0-46E6-A22F-BE827FB809EA}" type="slidenum">
              <a:rPr lang="zh-CN" altLang="en-US"/>
              <a:pPr>
                <a:defRPr/>
              </a:pPr>
              <a:t>12</a:t>
            </a:fld>
            <a:endParaRPr lang="en-US" altLang="zh-CN"/>
          </a:p>
        </p:txBody>
      </p:sp>
      <p:grpSp>
        <p:nvGrpSpPr>
          <p:cNvPr id="40963" name="Group 2"/>
          <p:cNvGrpSpPr>
            <a:grpSpLocks/>
          </p:cNvGrpSpPr>
          <p:nvPr/>
        </p:nvGrpSpPr>
        <p:grpSpPr bwMode="auto">
          <a:xfrm>
            <a:off x="566738" y="1763713"/>
            <a:ext cx="7062787" cy="533400"/>
            <a:chOff x="528" y="768"/>
            <a:chExt cx="4449" cy="336"/>
          </a:xfrm>
        </p:grpSpPr>
        <p:graphicFrame>
          <p:nvGraphicFramePr>
            <p:cNvPr id="40989" name="Object 3"/>
            <p:cNvGraphicFramePr>
              <a:graphicFrameLocks noChangeAspect="1"/>
            </p:cNvGraphicFramePr>
            <p:nvPr/>
          </p:nvGraphicFramePr>
          <p:xfrm>
            <a:off x="528" y="768"/>
            <a:ext cx="339" cy="336"/>
          </p:xfrm>
          <a:graphic>
            <a:graphicData uri="http://schemas.openxmlformats.org/presentationml/2006/ole">
              <mc:AlternateContent xmlns:mc="http://schemas.openxmlformats.org/markup-compatibility/2006">
                <mc:Choice xmlns:v="urn:schemas-microsoft-com:vml" Requires="v">
                  <p:oleObj spid="_x0000_s40999" name="Clip" r:id="rId3" imgW="861365" imgH="844906" progId="MS_ClipArt_Gallery.5">
                    <p:embed/>
                  </p:oleObj>
                </mc:Choice>
                <mc:Fallback>
                  <p:oleObj name="Clip" r:id="rId3" imgW="861365" imgH="844906" progId="MS_ClipArt_Gallery.5">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 y="768"/>
                          <a:ext cx="339"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990" name="Text Box 4"/>
            <p:cNvSpPr txBox="1">
              <a:spLocks noChangeArrowheads="1"/>
            </p:cNvSpPr>
            <p:nvPr/>
          </p:nvSpPr>
          <p:spPr bwMode="auto">
            <a:xfrm>
              <a:off x="1009" y="771"/>
              <a:ext cx="396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sz="2800" b="1"/>
                <a:t>如何判断循环队列队空？</a:t>
              </a:r>
            </a:p>
          </p:txBody>
        </p:sp>
      </p:grpSp>
      <p:sp>
        <p:nvSpPr>
          <p:cNvPr id="40964" name="Text Box 5"/>
          <p:cNvSpPr txBox="1">
            <a:spLocks noChangeArrowheads="1"/>
          </p:cNvSpPr>
          <p:nvPr/>
        </p:nvSpPr>
        <p:spPr bwMode="auto">
          <a:xfrm>
            <a:off x="2411413" y="145876"/>
            <a:ext cx="5384800" cy="641350"/>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sz="3600" b="1" dirty="0">
                <a:solidFill>
                  <a:schemeClr val="accent2"/>
                </a:solidFill>
              </a:rPr>
              <a:t>特殊线性表——队列</a:t>
            </a:r>
            <a:endParaRPr kumimoji="0" lang="en-US" altLang="zh-CN" sz="3600" b="1" dirty="0">
              <a:solidFill>
                <a:schemeClr val="accent2"/>
              </a:solidFill>
            </a:endParaRPr>
          </a:p>
        </p:txBody>
      </p:sp>
      <p:sp>
        <p:nvSpPr>
          <p:cNvPr id="40965" name="Text Box 6"/>
          <p:cNvSpPr txBox="1">
            <a:spLocks noChangeArrowheads="1"/>
          </p:cNvSpPr>
          <p:nvPr/>
        </p:nvSpPr>
        <p:spPr bwMode="auto">
          <a:xfrm>
            <a:off x="566738" y="2438400"/>
            <a:ext cx="27447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kumimoji="0" lang="zh-CN" altLang="en-US" sz="2800" b="1">
                <a:solidFill>
                  <a:srgbClr val="FF3300"/>
                </a:solidFill>
              </a:rPr>
              <a:t>执行出队操作</a:t>
            </a:r>
          </a:p>
        </p:txBody>
      </p:sp>
      <p:sp>
        <p:nvSpPr>
          <p:cNvPr id="270343" name="Text Box 7"/>
          <p:cNvSpPr txBox="1">
            <a:spLocks noChangeArrowheads="1"/>
          </p:cNvSpPr>
          <p:nvPr/>
        </p:nvSpPr>
        <p:spPr bwMode="auto">
          <a:xfrm>
            <a:off x="746125" y="5815013"/>
            <a:ext cx="3016250" cy="547687"/>
          </a:xfrm>
          <a:prstGeom prst="rect">
            <a:avLst/>
          </a:prstGeom>
          <a:noFill/>
          <a:ln w="2857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kumimoji="0" lang="zh-CN" altLang="en-US" sz="2800" b="1"/>
              <a:t>队空：</a:t>
            </a:r>
            <a:r>
              <a:rPr kumimoji="0" lang="en-US" altLang="zh-CN" sz="2800" b="1"/>
              <a:t>front=rear</a:t>
            </a:r>
            <a:endParaRPr kumimoji="0" lang="zh-CN" altLang="en-US" sz="2800" b="1"/>
          </a:p>
        </p:txBody>
      </p:sp>
      <p:sp>
        <p:nvSpPr>
          <p:cNvPr id="40967" name="Text Box 8"/>
          <p:cNvSpPr txBox="1">
            <a:spLocks noChangeArrowheads="1"/>
          </p:cNvSpPr>
          <p:nvPr/>
        </p:nvSpPr>
        <p:spPr bwMode="auto">
          <a:xfrm>
            <a:off x="522288" y="1133475"/>
            <a:ext cx="6172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b="1">
                <a:solidFill>
                  <a:schemeClr val="accent2"/>
                </a:solidFill>
              </a:rPr>
              <a:t>队列的顺序存储结构及实现 </a:t>
            </a:r>
          </a:p>
        </p:txBody>
      </p:sp>
      <p:grpSp>
        <p:nvGrpSpPr>
          <p:cNvPr id="40968" name="Group 9"/>
          <p:cNvGrpSpPr>
            <a:grpSpLocks/>
          </p:cNvGrpSpPr>
          <p:nvPr/>
        </p:nvGrpSpPr>
        <p:grpSpPr bwMode="auto">
          <a:xfrm>
            <a:off x="2052638" y="3833813"/>
            <a:ext cx="4572000" cy="681037"/>
            <a:chOff x="720" y="2400"/>
            <a:chExt cx="2880" cy="333"/>
          </a:xfrm>
        </p:grpSpPr>
        <p:sp>
          <p:nvSpPr>
            <p:cNvPr id="40984" name="Text Box 10"/>
            <p:cNvSpPr txBox="1">
              <a:spLocks noChangeArrowheads="1"/>
            </p:cNvSpPr>
            <p:nvPr/>
          </p:nvSpPr>
          <p:spPr bwMode="auto">
            <a:xfrm>
              <a:off x="720" y="2400"/>
              <a:ext cx="576" cy="333"/>
            </a:xfrm>
            <a:prstGeom prst="rect">
              <a:avLst/>
            </a:prstGeom>
            <a:solidFill>
              <a:schemeClr va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kumimoji="0" lang="zh-CN" altLang="en-US" sz="3600" b="1"/>
            </a:p>
          </p:txBody>
        </p:sp>
        <p:sp>
          <p:nvSpPr>
            <p:cNvPr id="40985" name="Text Box 11"/>
            <p:cNvSpPr txBox="1">
              <a:spLocks noChangeArrowheads="1"/>
            </p:cNvSpPr>
            <p:nvPr/>
          </p:nvSpPr>
          <p:spPr bwMode="auto">
            <a:xfrm>
              <a:off x="1296" y="2400"/>
              <a:ext cx="576" cy="332"/>
            </a:xfrm>
            <a:prstGeom prst="rect">
              <a:avLst/>
            </a:prstGeom>
            <a:solidFill>
              <a:schemeClr va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kumimoji="0" lang="zh-CN" altLang="en-US" sz="3600" b="1"/>
            </a:p>
          </p:txBody>
        </p:sp>
        <p:sp>
          <p:nvSpPr>
            <p:cNvPr id="40986" name="Text Box 12"/>
            <p:cNvSpPr txBox="1">
              <a:spLocks noChangeArrowheads="1"/>
            </p:cNvSpPr>
            <p:nvPr/>
          </p:nvSpPr>
          <p:spPr bwMode="auto">
            <a:xfrm>
              <a:off x="2448" y="2400"/>
              <a:ext cx="576" cy="332"/>
            </a:xfrm>
            <a:prstGeom prst="rect">
              <a:avLst/>
            </a:prstGeom>
            <a:solidFill>
              <a:schemeClr va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kumimoji="0" lang="zh-CN" altLang="en-US" sz="3600" b="1"/>
            </a:p>
          </p:txBody>
        </p:sp>
        <p:sp>
          <p:nvSpPr>
            <p:cNvPr id="40987" name="Text Box 13"/>
            <p:cNvSpPr txBox="1">
              <a:spLocks noChangeArrowheads="1"/>
            </p:cNvSpPr>
            <p:nvPr/>
          </p:nvSpPr>
          <p:spPr bwMode="auto">
            <a:xfrm>
              <a:off x="3024" y="2400"/>
              <a:ext cx="576" cy="332"/>
            </a:xfrm>
            <a:prstGeom prst="rect">
              <a:avLst/>
            </a:prstGeom>
            <a:solidFill>
              <a:schemeClr va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kumimoji="0" lang="zh-CN" altLang="en-US" sz="3600" b="1"/>
            </a:p>
          </p:txBody>
        </p:sp>
        <p:sp>
          <p:nvSpPr>
            <p:cNvPr id="40988" name="Text Box 14"/>
            <p:cNvSpPr txBox="1">
              <a:spLocks noChangeArrowheads="1"/>
            </p:cNvSpPr>
            <p:nvPr/>
          </p:nvSpPr>
          <p:spPr bwMode="auto">
            <a:xfrm>
              <a:off x="1872" y="2400"/>
              <a:ext cx="576" cy="332"/>
            </a:xfrm>
            <a:prstGeom prst="rect">
              <a:avLst/>
            </a:prstGeom>
            <a:solidFill>
              <a:schemeClr va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kumimoji="0" lang="zh-CN" altLang="en-US" sz="3600" b="1"/>
            </a:p>
          </p:txBody>
        </p:sp>
      </p:grpSp>
      <p:sp>
        <p:nvSpPr>
          <p:cNvPr id="40969" name="Text Box 15"/>
          <p:cNvSpPr txBox="1">
            <a:spLocks noChangeArrowheads="1"/>
          </p:cNvSpPr>
          <p:nvPr/>
        </p:nvSpPr>
        <p:spPr bwMode="auto">
          <a:xfrm>
            <a:off x="2322513" y="3294063"/>
            <a:ext cx="42751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kumimoji="0" lang="en-US" altLang="zh-CN" sz="2800"/>
              <a:t>0        1        2         3        4  </a:t>
            </a:r>
          </a:p>
        </p:txBody>
      </p:sp>
      <p:sp>
        <p:nvSpPr>
          <p:cNvPr id="40970" name="Line 16"/>
          <p:cNvSpPr>
            <a:spLocks noChangeShapeType="1"/>
          </p:cNvSpPr>
          <p:nvPr/>
        </p:nvSpPr>
        <p:spPr bwMode="auto">
          <a:xfrm flipH="1">
            <a:off x="6642100" y="4014788"/>
            <a:ext cx="719138" cy="0"/>
          </a:xfrm>
          <a:prstGeom prst="line">
            <a:avLst/>
          </a:prstGeom>
          <a:noFill/>
          <a:ln w="28575">
            <a:solidFill>
              <a:srgbClr val="006666"/>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0971" name="Text Box 17"/>
          <p:cNvSpPr txBox="1">
            <a:spLocks noChangeArrowheads="1"/>
          </p:cNvSpPr>
          <p:nvPr/>
        </p:nvSpPr>
        <p:spPr bwMode="auto">
          <a:xfrm>
            <a:off x="6686550" y="3473450"/>
            <a:ext cx="99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sz="2400" b="1"/>
              <a:t>入队</a:t>
            </a:r>
          </a:p>
        </p:txBody>
      </p:sp>
      <p:sp>
        <p:nvSpPr>
          <p:cNvPr id="40972" name="Line 18"/>
          <p:cNvSpPr>
            <a:spLocks noChangeShapeType="1"/>
          </p:cNvSpPr>
          <p:nvPr/>
        </p:nvSpPr>
        <p:spPr bwMode="auto">
          <a:xfrm flipH="1">
            <a:off x="1257300" y="4025900"/>
            <a:ext cx="719138" cy="0"/>
          </a:xfrm>
          <a:prstGeom prst="line">
            <a:avLst/>
          </a:prstGeom>
          <a:noFill/>
          <a:ln w="28575">
            <a:solidFill>
              <a:srgbClr val="006666"/>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0973" name="Text Box 19"/>
          <p:cNvSpPr txBox="1">
            <a:spLocks noChangeArrowheads="1"/>
          </p:cNvSpPr>
          <p:nvPr/>
        </p:nvSpPr>
        <p:spPr bwMode="auto">
          <a:xfrm>
            <a:off x="1158875" y="3489325"/>
            <a:ext cx="912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sz="2400" b="1"/>
              <a:t>出队</a:t>
            </a:r>
          </a:p>
        </p:txBody>
      </p:sp>
      <p:sp>
        <p:nvSpPr>
          <p:cNvPr id="270356" name="Text Box 20"/>
          <p:cNvSpPr txBox="1">
            <a:spLocks noChangeArrowheads="1"/>
          </p:cNvSpPr>
          <p:nvPr/>
        </p:nvSpPr>
        <p:spPr bwMode="auto">
          <a:xfrm>
            <a:off x="4035425" y="3849688"/>
            <a:ext cx="5857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kumimoji="0" lang="en-US" altLang="zh-CN" sz="3600" b="1" i="1"/>
              <a:t>a</a:t>
            </a:r>
            <a:r>
              <a:rPr kumimoji="0" lang="en-US" altLang="zh-CN" sz="3600" b="1" baseline="-25000"/>
              <a:t>3</a:t>
            </a:r>
            <a:endParaRPr kumimoji="0" lang="zh-CN" altLang="en-US" sz="3600" b="1" baseline="-25000"/>
          </a:p>
        </p:txBody>
      </p:sp>
      <p:grpSp>
        <p:nvGrpSpPr>
          <p:cNvPr id="270357" name="Group 21"/>
          <p:cNvGrpSpPr>
            <a:grpSpLocks/>
          </p:cNvGrpSpPr>
          <p:nvPr/>
        </p:nvGrpSpPr>
        <p:grpSpPr bwMode="auto">
          <a:xfrm>
            <a:off x="3398838" y="4548188"/>
            <a:ext cx="957262" cy="903287"/>
            <a:chOff x="2141" y="2865"/>
            <a:chExt cx="603" cy="569"/>
          </a:xfrm>
        </p:grpSpPr>
        <p:sp>
          <p:nvSpPr>
            <p:cNvPr id="40982" name="Line 22"/>
            <p:cNvSpPr>
              <a:spLocks noChangeShapeType="1"/>
            </p:cNvSpPr>
            <p:nvPr/>
          </p:nvSpPr>
          <p:spPr bwMode="auto">
            <a:xfrm flipV="1">
              <a:off x="2607" y="2865"/>
              <a:ext cx="0" cy="312"/>
            </a:xfrm>
            <a:prstGeom prst="line">
              <a:avLst/>
            </a:prstGeom>
            <a:noFill/>
            <a:ln w="38100">
              <a:solidFill>
                <a:srgbClr val="006666"/>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0983" name="Text Box 23"/>
            <p:cNvSpPr txBox="1">
              <a:spLocks noChangeArrowheads="1"/>
            </p:cNvSpPr>
            <p:nvPr/>
          </p:nvSpPr>
          <p:spPr bwMode="auto">
            <a:xfrm>
              <a:off x="2141" y="3107"/>
              <a:ext cx="60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kumimoji="0" lang="en-US" altLang="zh-CN" sz="2800" b="1"/>
                <a:t>front</a:t>
              </a:r>
            </a:p>
          </p:txBody>
        </p:sp>
      </p:grpSp>
      <p:grpSp>
        <p:nvGrpSpPr>
          <p:cNvPr id="40976" name="Group 24"/>
          <p:cNvGrpSpPr>
            <a:grpSpLocks/>
          </p:cNvGrpSpPr>
          <p:nvPr/>
        </p:nvGrpSpPr>
        <p:grpSpPr bwMode="auto">
          <a:xfrm>
            <a:off x="4276725" y="4554538"/>
            <a:ext cx="1035050" cy="903287"/>
            <a:chOff x="2694" y="2869"/>
            <a:chExt cx="652" cy="569"/>
          </a:xfrm>
        </p:grpSpPr>
        <p:sp>
          <p:nvSpPr>
            <p:cNvPr id="40980" name="Line 25"/>
            <p:cNvSpPr>
              <a:spLocks noChangeShapeType="1"/>
            </p:cNvSpPr>
            <p:nvPr/>
          </p:nvSpPr>
          <p:spPr bwMode="auto">
            <a:xfrm flipV="1">
              <a:off x="2840" y="2869"/>
              <a:ext cx="0" cy="312"/>
            </a:xfrm>
            <a:prstGeom prst="line">
              <a:avLst/>
            </a:prstGeom>
            <a:noFill/>
            <a:ln w="38100">
              <a:solidFill>
                <a:srgbClr val="006666"/>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0981" name="Text Box 26"/>
            <p:cNvSpPr txBox="1">
              <a:spLocks noChangeArrowheads="1"/>
            </p:cNvSpPr>
            <p:nvPr/>
          </p:nvSpPr>
          <p:spPr bwMode="auto">
            <a:xfrm>
              <a:off x="2694" y="3111"/>
              <a:ext cx="6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kumimoji="0" lang="en-US" altLang="zh-CN" sz="2800" b="1"/>
                <a:t>rear</a:t>
              </a:r>
            </a:p>
          </p:txBody>
        </p:sp>
      </p:grpSp>
      <p:grpSp>
        <p:nvGrpSpPr>
          <p:cNvPr id="270363" name="Group 27"/>
          <p:cNvGrpSpPr>
            <a:grpSpLocks/>
          </p:cNvGrpSpPr>
          <p:nvPr/>
        </p:nvGrpSpPr>
        <p:grpSpPr bwMode="auto">
          <a:xfrm>
            <a:off x="2490788" y="4559300"/>
            <a:ext cx="957262" cy="903288"/>
            <a:chOff x="2141" y="2865"/>
            <a:chExt cx="603" cy="569"/>
          </a:xfrm>
        </p:grpSpPr>
        <p:sp>
          <p:nvSpPr>
            <p:cNvPr id="40978" name="Line 28"/>
            <p:cNvSpPr>
              <a:spLocks noChangeShapeType="1"/>
            </p:cNvSpPr>
            <p:nvPr/>
          </p:nvSpPr>
          <p:spPr bwMode="auto">
            <a:xfrm flipV="1">
              <a:off x="2607" y="2865"/>
              <a:ext cx="0" cy="312"/>
            </a:xfrm>
            <a:prstGeom prst="line">
              <a:avLst/>
            </a:prstGeom>
            <a:noFill/>
            <a:ln w="38100">
              <a:solidFill>
                <a:srgbClr val="006666"/>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0979" name="Text Box 29"/>
            <p:cNvSpPr txBox="1">
              <a:spLocks noChangeArrowheads="1"/>
            </p:cNvSpPr>
            <p:nvPr/>
          </p:nvSpPr>
          <p:spPr bwMode="auto">
            <a:xfrm>
              <a:off x="2141" y="3107"/>
              <a:ext cx="60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kumimoji="0" lang="en-US" altLang="zh-CN" sz="2800" b="1"/>
                <a:t>front</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nodeType="clickEffect">
                                  <p:stCondLst>
                                    <p:cond delay="0"/>
                                  </p:stCondLst>
                                  <p:childTnLst>
                                    <p:set>
                                      <p:cBhvr>
                                        <p:cTn id="6" dur="1" fill="hold">
                                          <p:stCondLst>
                                            <p:cond delay="0"/>
                                          </p:stCondLst>
                                        </p:cTn>
                                        <p:tgtEl>
                                          <p:spTgt spid="270363"/>
                                        </p:tgtEl>
                                        <p:attrNameLst>
                                          <p:attrName>style.visibility</p:attrName>
                                        </p:attrNameLst>
                                      </p:cBhvr>
                                      <p:to>
                                        <p:strVal val="hidden"/>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4" fill="hold" nodeType="clickEffect">
                                  <p:stCondLst>
                                    <p:cond delay="0"/>
                                  </p:stCondLst>
                                  <p:childTnLst>
                                    <p:set>
                                      <p:cBhvr>
                                        <p:cTn id="10" dur="1" fill="hold">
                                          <p:stCondLst>
                                            <p:cond delay="0"/>
                                          </p:stCondLst>
                                        </p:cTn>
                                        <p:tgtEl>
                                          <p:spTgt spid="270357"/>
                                        </p:tgtEl>
                                        <p:attrNameLst>
                                          <p:attrName>style.visibility</p:attrName>
                                        </p:attrNameLst>
                                      </p:cBhvr>
                                      <p:to>
                                        <p:strVal val="visible"/>
                                      </p:to>
                                    </p:set>
                                    <p:animEffect transition="in" filter="wipe(down)">
                                      <p:cBhvr>
                                        <p:cTn id="11" dur="500"/>
                                        <p:tgtEl>
                                          <p:spTgt spid="27035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xit" presetSubtype="8" fill="hold" grpId="0" nodeType="clickEffect">
                                  <p:stCondLst>
                                    <p:cond delay="0"/>
                                  </p:stCondLst>
                                  <p:childTnLst>
                                    <p:anim calcmode="lin" valueType="num">
                                      <p:cBhvr additive="base">
                                        <p:cTn id="15" dur="500"/>
                                        <p:tgtEl>
                                          <p:spTgt spid="270356"/>
                                        </p:tgtEl>
                                        <p:attrNameLst>
                                          <p:attrName>ppt_x</p:attrName>
                                        </p:attrNameLst>
                                      </p:cBhvr>
                                      <p:tavLst>
                                        <p:tav tm="0">
                                          <p:val>
                                            <p:strVal val="ppt_x"/>
                                          </p:val>
                                        </p:tav>
                                        <p:tav tm="100000">
                                          <p:val>
                                            <p:strVal val="0-ppt_w/2"/>
                                          </p:val>
                                        </p:tav>
                                      </p:tavLst>
                                    </p:anim>
                                    <p:anim calcmode="lin" valueType="num">
                                      <p:cBhvr additive="base">
                                        <p:cTn id="16" dur="500"/>
                                        <p:tgtEl>
                                          <p:spTgt spid="270356"/>
                                        </p:tgtEl>
                                        <p:attrNameLst>
                                          <p:attrName>ppt_y</p:attrName>
                                        </p:attrNameLst>
                                      </p:cBhvr>
                                      <p:tavLst>
                                        <p:tav tm="0">
                                          <p:val>
                                            <p:strVal val="ppt_y"/>
                                          </p:val>
                                        </p:tav>
                                        <p:tav tm="100000">
                                          <p:val>
                                            <p:strVal val="ppt_y"/>
                                          </p:val>
                                        </p:tav>
                                      </p:tavLst>
                                    </p:anim>
                                    <p:set>
                                      <p:cBhvr>
                                        <p:cTn id="17" dur="1" fill="hold">
                                          <p:stCondLst>
                                            <p:cond delay="499"/>
                                          </p:stCondLst>
                                        </p:cTn>
                                        <p:tgtEl>
                                          <p:spTgt spid="270356"/>
                                        </p:tgtEl>
                                        <p:attrNameLst>
                                          <p:attrName>style.visibility</p:attrName>
                                        </p:attrNameLst>
                                      </p:cBhvr>
                                      <p:to>
                                        <p:strVal val="hidden"/>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70343"/>
                                        </p:tgtEl>
                                        <p:attrNameLst>
                                          <p:attrName>style.visibility</p:attrName>
                                        </p:attrNameLst>
                                      </p:cBhvr>
                                      <p:to>
                                        <p:strVal val="visible"/>
                                      </p:to>
                                    </p:set>
                                    <p:animEffect transition="in" filter="wipe(down)">
                                      <p:cBhvr>
                                        <p:cTn id="22" dur="500"/>
                                        <p:tgtEl>
                                          <p:spTgt spid="2703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43" grpId="0" animBg="1"/>
      <p:bldP spid="27035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灯片编号占位符 4"/>
          <p:cNvSpPr>
            <a:spLocks noGrp="1"/>
          </p:cNvSpPr>
          <p:nvPr>
            <p:ph type="sldNum" sz="quarter" idx="11"/>
          </p:nvPr>
        </p:nvSpPr>
        <p:spPr/>
        <p:txBody>
          <a:bodyPr/>
          <a:lstStyle/>
          <a:p>
            <a:pPr>
              <a:defRPr/>
            </a:pPr>
            <a:fld id="{F31EC3D8-D692-4191-B471-596554DD75B1}" type="slidenum">
              <a:rPr lang="zh-CN" altLang="en-US"/>
              <a:pPr>
                <a:defRPr/>
              </a:pPr>
              <a:t>13</a:t>
            </a:fld>
            <a:endParaRPr lang="en-US" altLang="zh-CN"/>
          </a:p>
        </p:txBody>
      </p:sp>
      <p:grpSp>
        <p:nvGrpSpPr>
          <p:cNvPr id="41987" name="Group 2"/>
          <p:cNvGrpSpPr>
            <a:grpSpLocks/>
          </p:cNvGrpSpPr>
          <p:nvPr/>
        </p:nvGrpSpPr>
        <p:grpSpPr bwMode="auto">
          <a:xfrm>
            <a:off x="611188" y="1763713"/>
            <a:ext cx="7062787" cy="533400"/>
            <a:chOff x="528" y="768"/>
            <a:chExt cx="4449" cy="336"/>
          </a:xfrm>
        </p:grpSpPr>
        <p:graphicFrame>
          <p:nvGraphicFramePr>
            <p:cNvPr id="42012" name="Object 3"/>
            <p:cNvGraphicFramePr>
              <a:graphicFrameLocks noChangeAspect="1"/>
            </p:cNvGraphicFramePr>
            <p:nvPr/>
          </p:nvGraphicFramePr>
          <p:xfrm>
            <a:off x="528" y="768"/>
            <a:ext cx="339" cy="336"/>
          </p:xfrm>
          <a:graphic>
            <a:graphicData uri="http://schemas.openxmlformats.org/presentationml/2006/ole">
              <mc:AlternateContent xmlns:mc="http://schemas.openxmlformats.org/markup-compatibility/2006">
                <mc:Choice xmlns:v="urn:schemas-microsoft-com:vml" Requires="v">
                  <p:oleObj spid="_x0000_s42022" name="Clip" r:id="rId3" imgW="861365" imgH="844906" progId="MS_ClipArt_Gallery.5">
                    <p:embed/>
                  </p:oleObj>
                </mc:Choice>
                <mc:Fallback>
                  <p:oleObj name="Clip" r:id="rId3" imgW="861365" imgH="844906" progId="MS_ClipArt_Gallery.5">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 y="768"/>
                          <a:ext cx="339"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2013" name="Text Box 4"/>
            <p:cNvSpPr txBox="1">
              <a:spLocks noChangeArrowheads="1"/>
            </p:cNvSpPr>
            <p:nvPr/>
          </p:nvSpPr>
          <p:spPr bwMode="auto">
            <a:xfrm>
              <a:off x="1009" y="771"/>
              <a:ext cx="396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sz="2800" b="1"/>
                <a:t>如何判断循环队列队满？</a:t>
              </a:r>
            </a:p>
          </p:txBody>
        </p:sp>
      </p:grpSp>
      <p:sp>
        <p:nvSpPr>
          <p:cNvPr id="41988" name="Text Box 5"/>
          <p:cNvSpPr txBox="1">
            <a:spLocks noChangeArrowheads="1"/>
          </p:cNvSpPr>
          <p:nvPr/>
        </p:nvSpPr>
        <p:spPr bwMode="auto">
          <a:xfrm>
            <a:off x="566738" y="2484438"/>
            <a:ext cx="31051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kumimoji="0" lang="zh-CN" altLang="en-US" sz="2800" b="1"/>
              <a:t>队满的临界状态</a:t>
            </a:r>
          </a:p>
        </p:txBody>
      </p:sp>
      <p:sp>
        <p:nvSpPr>
          <p:cNvPr id="41989" name="Text Box 6"/>
          <p:cNvSpPr txBox="1">
            <a:spLocks noChangeArrowheads="1"/>
          </p:cNvSpPr>
          <p:nvPr/>
        </p:nvSpPr>
        <p:spPr bwMode="auto">
          <a:xfrm>
            <a:off x="522288" y="1133475"/>
            <a:ext cx="6172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b="1">
                <a:solidFill>
                  <a:schemeClr val="accent2"/>
                </a:solidFill>
              </a:rPr>
              <a:t>队列的顺序存储结构及实现 </a:t>
            </a:r>
          </a:p>
        </p:txBody>
      </p:sp>
      <p:sp>
        <p:nvSpPr>
          <p:cNvPr id="41990" name="Text Box 7"/>
          <p:cNvSpPr txBox="1">
            <a:spLocks noChangeArrowheads="1"/>
          </p:cNvSpPr>
          <p:nvPr/>
        </p:nvSpPr>
        <p:spPr bwMode="auto">
          <a:xfrm>
            <a:off x="2411413" y="137636"/>
            <a:ext cx="5384800" cy="641350"/>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sz="3600" b="1" dirty="0">
                <a:solidFill>
                  <a:schemeClr val="accent2"/>
                </a:solidFill>
              </a:rPr>
              <a:t>特殊线性表——队列</a:t>
            </a:r>
            <a:endParaRPr kumimoji="0" lang="en-US" altLang="zh-CN" sz="3600" b="1" dirty="0">
              <a:solidFill>
                <a:schemeClr val="accent2"/>
              </a:solidFill>
            </a:endParaRPr>
          </a:p>
        </p:txBody>
      </p:sp>
      <p:grpSp>
        <p:nvGrpSpPr>
          <p:cNvPr id="41991" name="Group 8"/>
          <p:cNvGrpSpPr>
            <a:grpSpLocks/>
          </p:cNvGrpSpPr>
          <p:nvPr/>
        </p:nvGrpSpPr>
        <p:grpSpPr bwMode="auto">
          <a:xfrm>
            <a:off x="2316163" y="3794125"/>
            <a:ext cx="4572000" cy="681038"/>
            <a:chOff x="720" y="2400"/>
            <a:chExt cx="2880" cy="333"/>
          </a:xfrm>
        </p:grpSpPr>
        <p:sp>
          <p:nvSpPr>
            <p:cNvPr id="42007" name="Text Box 9"/>
            <p:cNvSpPr txBox="1">
              <a:spLocks noChangeArrowheads="1"/>
            </p:cNvSpPr>
            <p:nvPr/>
          </p:nvSpPr>
          <p:spPr bwMode="auto">
            <a:xfrm>
              <a:off x="720" y="2400"/>
              <a:ext cx="576" cy="333"/>
            </a:xfrm>
            <a:prstGeom prst="rect">
              <a:avLst/>
            </a:prstGeom>
            <a:solidFill>
              <a:schemeClr va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kumimoji="0" lang="zh-CN" altLang="en-US" sz="3600" b="1"/>
            </a:p>
          </p:txBody>
        </p:sp>
        <p:sp>
          <p:nvSpPr>
            <p:cNvPr id="42008" name="Text Box 10"/>
            <p:cNvSpPr txBox="1">
              <a:spLocks noChangeArrowheads="1"/>
            </p:cNvSpPr>
            <p:nvPr/>
          </p:nvSpPr>
          <p:spPr bwMode="auto">
            <a:xfrm>
              <a:off x="1296" y="2400"/>
              <a:ext cx="576" cy="332"/>
            </a:xfrm>
            <a:prstGeom prst="rect">
              <a:avLst/>
            </a:prstGeom>
            <a:solidFill>
              <a:schemeClr va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kumimoji="0" lang="zh-CN" altLang="en-US" sz="3600" b="1"/>
            </a:p>
          </p:txBody>
        </p:sp>
        <p:sp>
          <p:nvSpPr>
            <p:cNvPr id="42009" name="Text Box 11"/>
            <p:cNvSpPr txBox="1">
              <a:spLocks noChangeArrowheads="1"/>
            </p:cNvSpPr>
            <p:nvPr/>
          </p:nvSpPr>
          <p:spPr bwMode="auto">
            <a:xfrm>
              <a:off x="2448" y="2400"/>
              <a:ext cx="576" cy="332"/>
            </a:xfrm>
            <a:prstGeom prst="rect">
              <a:avLst/>
            </a:prstGeom>
            <a:solidFill>
              <a:schemeClr va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kumimoji="0" lang="zh-CN" altLang="en-US" sz="3600" b="1"/>
            </a:p>
          </p:txBody>
        </p:sp>
        <p:sp>
          <p:nvSpPr>
            <p:cNvPr id="42010" name="Text Box 12"/>
            <p:cNvSpPr txBox="1">
              <a:spLocks noChangeArrowheads="1"/>
            </p:cNvSpPr>
            <p:nvPr/>
          </p:nvSpPr>
          <p:spPr bwMode="auto">
            <a:xfrm>
              <a:off x="3024" y="2400"/>
              <a:ext cx="576" cy="332"/>
            </a:xfrm>
            <a:prstGeom prst="rect">
              <a:avLst/>
            </a:prstGeom>
            <a:solidFill>
              <a:schemeClr va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kumimoji="0" lang="zh-CN" altLang="en-US" sz="3600" b="1"/>
            </a:p>
          </p:txBody>
        </p:sp>
        <p:sp>
          <p:nvSpPr>
            <p:cNvPr id="42011" name="Text Box 13"/>
            <p:cNvSpPr txBox="1">
              <a:spLocks noChangeArrowheads="1"/>
            </p:cNvSpPr>
            <p:nvPr/>
          </p:nvSpPr>
          <p:spPr bwMode="auto">
            <a:xfrm>
              <a:off x="1872" y="2400"/>
              <a:ext cx="576" cy="332"/>
            </a:xfrm>
            <a:prstGeom prst="rect">
              <a:avLst/>
            </a:prstGeom>
            <a:solidFill>
              <a:schemeClr va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kumimoji="0" lang="zh-CN" altLang="en-US" sz="3600" b="1"/>
            </a:p>
          </p:txBody>
        </p:sp>
      </p:grpSp>
      <p:sp>
        <p:nvSpPr>
          <p:cNvPr id="41992" name="Text Box 14"/>
          <p:cNvSpPr txBox="1">
            <a:spLocks noChangeArrowheads="1"/>
          </p:cNvSpPr>
          <p:nvPr/>
        </p:nvSpPr>
        <p:spPr bwMode="auto">
          <a:xfrm>
            <a:off x="2586038" y="3254375"/>
            <a:ext cx="42751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kumimoji="0" lang="en-US" altLang="zh-CN" sz="2800"/>
              <a:t>0        1        2         3        4  </a:t>
            </a:r>
          </a:p>
        </p:txBody>
      </p:sp>
      <p:sp>
        <p:nvSpPr>
          <p:cNvPr id="41993" name="Line 15"/>
          <p:cNvSpPr>
            <a:spLocks noChangeShapeType="1"/>
          </p:cNvSpPr>
          <p:nvPr/>
        </p:nvSpPr>
        <p:spPr bwMode="auto">
          <a:xfrm flipH="1">
            <a:off x="6905625" y="3975100"/>
            <a:ext cx="719138" cy="0"/>
          </a:xfrm>
          <a:prstGeom prst="line">
            <a:avLst/>
          </a:prstGeom>
          <a:noFill/>
          <a:ln w="28575">
            <a:solidFill>
              <a:srgbClr val="006666"/>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1994" name="Text Box 16"/>
          <p:cNvSpPr txBox="1">
            <a:spLocks noChangeArrowheads="1"/>
          </p:cNvSpPr>
          <p:nvPr/>
        </p:nvSpPr>
        <p:spPr bwMode="auto">
          <a:xfrm>
            <a:off x="6950075" y="3433763"/>
            <a:ext cx="99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sz="2400" b="1"/>
              <a:t>入队</a:t>
            </a:r>
          </a:p>
        </p:txBody>
      </p:sp>
      <p:sp>
        <p:nvSpPr>
          <p:cNvPr id="41995" name="Line 17"/>
          <p:cNvSpPr>
            <a:spLocks noChangeShapeType="1"/>
          </p:cNvSpPr>
          <p:nvPr/>
        </p:nvSpPr>
        <p:spPr bwMode="auto">
          <a:xfrm flipH="1">
            <a:off x="1520825" y="3986213"/>
            <a:ext cx="719138" cy="0"/>
          </a:xfrm>
          <a:prstGeom prst="line">
            <a:avLst/>
          </a:prstGeom>
          <a:noFill/>
          <a:ln w="28575">
            <a:solidFill>
              <a:srgbClr val="006666"/>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1996" name="Text Box 18"/>
          <p:cNvSpPr txBox="1">
            <a:spLocks noChangeArrowheads="1"/>
          </p:cNvSpPr>
          <p:nvPr/>
        </p:nvSpPr>
        <p:spPr bwMode="auto">
          <a:xfrm>
            <a:off x="1422400" y="3449638"/>
            <a:ext cx="912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sz="2400" b="1"/>
              <a:t>出队</a:t>
            </a:r>
          </a:p>
        </p:txBody>
      </p:sp>
      <p:sp>
        <p:nvSpPr>
          <p:cNvPr id="41997" name="Text Box 19"/>
          <p:cNvSpPr txBox="1">
            <a:spLocks noChangeArrowheads="1"/>
          </p:cNvSpPr>
          <p:nvPr/>
        </p:nvSpPr>
        <p:spPr bwMode="auto">
          <a:xfrm>
            <a:off x="4298950" y="3810000"/>
            <a:ext cx="5857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kumimoji="0" lang="en-US" altLang="zh-CN" sz="3600" b="1" i="1"/>
              <a:t>a</a:t>
            </a:r>
            <a:r>
              <a:rPr kumimoji="0" lang="en-US" altLang="zh-CN" sz="3600" b="1" baseline="-25000"/>
              <a:t>3</a:t>
            </a:r>
            <a:endParaRPr kumimoji="0" lang="zh-CN" altLang="en-US" sz="3600" b="1" baseline="-25000"/>
          </a:p>
        </p:txBody>
      </p:sp>
      <p:sp>
        <p:nvSpPr>
          <p:cNvPr id="41998" name="Text Box 20"/>
          <p:cNvSpPr txBox="1">
            <a:spLocks noChangeArrowheads="1"/>
          </p:cNvSpPr>
          <p:nvPr/>
        </p:nvSpPr>
        <p:spPr bwMode="auto">
          <a:xfrm>
            <a:off x="5243513" y="3810000"/>
            <a:ext cx="585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kumimoji="0" lang="en-US" altLang="zh-CN" sz="3600" b="1" i="1"/>
              <a:t>a</a:t>
            </a:r>
            <a:r>
              <a:rPr kumimoji="0" lang="en-US" altLang="zh-CN" sz="3600" b="1" baseline="-25000"/>
              <a:t>4</a:t>
            </a:r>
            <a:endParaRPr kumimoji="0" lang="zh-CN" altLang="en-US" sz="3600" b="1" baseline="-25000"/>
          </a:p>
        </p:txBody>
      </p:sp>
      <p:grpSp>
        <p:nvGrpSpPr>
          <p:cNvPr id="41999" name="Group 21"/>
          <p:cNvGrpSpPr>
            <a:grpSpLocks/>
          </p:cNvGrpSpPr>
          <p:nvPr/>
        </p:nvGrpSpPr>
        <p:grpSpPr bwMode="auto">
          <a:xfrm>
            <a:off x="3630613" y="4508500"/>
            <a:ext cx="957262" cy="903288"/>
            <a:chOff x="2287" y="2840"/>
            <a:chExt cx="603" cy="569"/>
          </a:xfrm>
        </p:grpSpPr>
        <p:sp>
          <p:nvSpPr>
            <p:cNvPr id="42005" name="Line 22"/>
            <p:cNvSpPr>
              <a:spLocks noChangeShapeType="1"/>
            </p:cNvSpPr>
            <p:nvPr/>
          </p:nvSpPr>
          <p:spPr bwMode="auto">
            <a:xfrm flipV="1">
              <a:off x="2463" y="2840"/>
              <a:ext cx="0" cy="312"/>
            </a:xfrm>
            <a:prstGeom prst="line">
              <a:avLst/>
            </a:prstGeom>
            <a:noFill/>
            <a:ln w="38100">
              <a:solidFill>
                <a:srgbClr val="006666"/>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2006" name="Text Box 23"/>
            <p:cNvSpPr txBox="1">
              <a:spLocks noChangeArrowheads="1"/>
            </p:cNvSpPr>
            <p:nvPr/>
          </p:nvSpPr>
          <p:spPr bwMode="auto">
            <a:xfrm>
              <a:off x="2287" y="3082"/>
              <a:ext cx="60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kumimoji="0" lang="en-US" altLang="zh-CN" sz="2800" b="1"/>
                <a:t>front</a:t>
              </a:r>
            </a:p>
          </p:txBody>
        </p:sp>
      </p:grpSp>
      <p:sp>
        <p:nvSpPr>
          <p:cNvPr id="42000" name="Text Box 24"/>
          <p:cNvSpPr txBox="1">
            <a:spLocks noChangeArrowheads="1"/>
          </p:cNvSpPr>
          <p:nvPr/>
        </p:nvSpPr>
        <p:spPr bwMode="auto">
          <a:xfrm>
            <a:off x="6146800" y="3787775"/>
            <a:ext cx="5857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kumimoji="0" lang="en-US" altLang="zh-CN" sz="3600" b="1" i="1"/>
              <a:t>a</a:t>
            </a:r>
            <a:r>
              <a:rPr kumimoji="0" lang="en-US" altLang="zh-CN" sz="3600" b="1" baseline="-25000"/>
              <a:t>5</a:t>
            </a:r>
            <a:endParaRPr kumimoji="0" lang="zh-CN" altLang="en-US" sz="3600" b="1" baseline="-25000"/>
          </a:p>
        </p:txBody>
      </p:sp>
      <p:grpSp>
        <p:nvGrpSpPr>
          <p:cNvPr id="42001" name="Group 25"/>
          <p:cNvGrpSpPr>
            <a:grpSpLocks/>
          </p:cNvGrpSpPr>
          <p:nvPr/>
        </p:nvGrpSpPr>
        <p:grpSpPr bwMode="auto">
          <a:xfrm>
            <a:off x="2051050" y="4508500"/>
            <a:ext cx="885825" cy="887413"/>
            <a:chOff x="1832" y="2840"/>
            <a:chExt cx="558" cy="559"/>
          </a:xfrm>
        </p:grpSpPr>
        <p:sp>
          <p:nvSpPr>
            <p:cNvPr id="42003" name="Line 26"/>
            <p:cNvSpPr>
              <a:spLocks noChangeShapeType="1"/>
            </p:cNvSpPr>
            <p:nvPr/>
          </p:nvSpPr>
          <p:spPr bwMode="auto">
            <a:xfrm flipV="1">
              <a:off x="2200" y="2840"/>
              <a:ext cx="0" cy="312"/>
            </a:xfrm>
            <a:prstGeom prst="line">
              <a:avLst/>
            </a:prstGeom>
            <a:noFill/>
            <a:ln w="38100">
              <a:solidFill>
                <a:srgbClr val="006666"/>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2004" name="Text Box 27"/>
            <p:cNvSpPr txBox="1">
              <a:spLocks noChangeArrowheads="1"/>
            </p:cNvSpPr>
            <p:nvPr/>
          </p:nvSpPr>
          <p:spPr bwMode="auto">
            <a:xfrm>
              <a:off x="1832" y="3072"/>
              <a:ext cx="55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kumimoji="0" lang="en-US" altLang="zh-CN" sz="2800" b="1"/>
                <a:t>rear</a:t>
              </a:r>
            </a:p>
          </p:txBody>
        </p:sp>
      </p:grpSp>
      <p:sp>
        <p:nvSpPr>
          <p:cNvPr id="42002" name="Text Box 28"/>
          <p:cNvSpPr txBox="1">
            <a:spLocks noChangeArrowheads="1"/>
          </p:cNvSpPr>
          <p:nvPr/>
        </p:nvSpPr>
        <p:spPr bwMode="auto">
          <a:xfrm>
            <a:off x="2501900" y="3787775"/>
            <a:ext cx="5857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kumimoji="0" lang="en-US" altLang="zh-CN" sz="3600" b="1" i="1"/>
              <a:t>a</a:t>
            </a:r>
            <a:r>
              <a:rPr kumimoji="0" lang="en-US" altLang="zh-CN" sz="3600" b="1" baseline="-25000"/>
              <a:t>6</a:t>
            </a:r>
            <a:endParaRPr kumimoji="0" lang="zh-CN" altLang="en-US" sz="3600" b="1" baseline="-2500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灯片编号占位符 4"/>
          <p:cNvSpPr>
            <a:spLocks noGrp="1"/>
          </p:cNvSpPr>
          <p:nvPr>
            <p:ph type="sldNum" sz="quarter" idx="11"/>
          </p:nvPr>
        </p:nvSpPr>
        <p:spPr/>
        <p:txBody>
          <a:bodyPr/>
          <a:lstStyle/>
          <a:p>
            <a:pPr>
              <a:defRPr/>
            </a:pPr>
            <a:fld id="{36DD3472-632B-461E-AA10-B628C2E202B1}" type="slidenum">
              <a:rPr lang="zh-CN" altLang="en-US"/>
              <a:pPr>
                <a:defRPr/>
              </a:pPr>
              <a:t>14</a:t>
            </a:fld>
            <a:endParaRPr lang="en-US" altLang="zh-CN"/>
          </a:p>
        </p:txBody>
      </p:sp>
      <p:grpSp>
        <p:nvGrpSpPr>
          <p:cNvPr id="43011" name="Group 2"/>
          <p:cNvGrpSpPr>
            <a:grpSpLocks/>
          </p:cNvGrpSpPr>
          <p:nvPr/>
        </p:nvGrpSpPr>
        <p:grpSpPr bwMode="auto">
          <a:xfrm>
            <a:off x="598488" y="1754188"/>
            <a:ext cx="7062787" cy="533400"/>
            <a:chOff x="528" y="768"/>
            <a:chExt cx="4449" cy="336"/>
          </a:xfrm>
        </p:grpSpPr>
        <p:graphicFrame>
          <p:nvGraphicFramePr>
            <p:cNvPr id="43041" name="Object 3"/>
            <p:cNvGraphicFramePr>
              <a:graphicFrameLocks noChangeAspect="1"/>
            </p:cNvGraphicFramePr>
            <p:nvPr/>
          </p:nvGraphicFramePr>
          <p:xfrm>
            <a:off x="528" y="768"/>
            <a:ext cx="339" cy="336"/>
          </p:xfrm>
          <a:graphic>
            <a:graphicData uri="http://schemas.openxmlformats.org/presentationml/2006/ole">
              <mc:AlternateContent xmlns:mc="http://schemas.openxmlformats.org/markup-compatibility/2006">
                <mc:Choice xmlns:v="urn:schemas-microsoft-com:vml" Requires="v">
                  <p:oleObj spid="_x0000_s43051" name="Clip" r:id="rId3" imgW="861365" imgH="844906" progId="MS_ClipArt_Gallery.5">
                    <p:embed/>
                  </p:oleObj>
                </mc:Choice>
                <mc:Fallback>
                  <p:oleObj name="Clip" r:id="rId3" imgW="861365" imgH="844906" progId="MS_ClipArt_Gallery.5">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 y="768"/>
                          <a:ext cx="339"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3042" name="Text Box 4"/>
            <p:cNvSpPr txBox="1">
              <a:spLocks noChangeArrowheads="1"/>
            </p:cNvSpPr>
            <p:nvPr/>
          </p:nvSpPr>
          <p:spPr bwMode="auto">
            <a:xfrm>
              <a:off x="1009" y="771"/>
              <a:ext cx="396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sz="2800" b="1"/>
                <a:t>如何判断循环队列队满？</a:t>
              </a:r>
            </a:p>
          </p:txBody>
        </p:sp>
      </p:grpSp>
      <p:sp>
        <p:nvSpPr>
          <p:cNvPr id="43012" name="Text Box 5"/>
          <p:cNvSpPr txBox="1">
            <a:spLocks noChangeArrowheads="1"/>
          </p:cNvSpPr>
          <p:nvPr/>
        </p:nvSpPr>
        <p:spPr bwMode="auto">
          <a:xfrm>
            <a:off x="554038" y="2474913"/>
            <a:ext cx="31051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kumimoji="0" lang="zh-CN" altLang="en-US" sz="2800" b="1">
                <a:solidFill>
                  <a:srgbClr val="FF3300"/>
                </a:solidFill>
              </a:rPr>
              <a:t>执行入队操作</a:t>
            </a:r>
          </a:p>
        </p:txBody>
      </p:sp>
      <p:sp>
        <p:nvSpPr>
          <p:cNvPr id="272390" name="Text Box 6"/>
          <p:cNvSpPr txBox="1">
            <a:spLocks noChangeArrowheads="1"/>
          </p:cNvSpPr>
          <p:nvPr/>
        </p:nvSpPr>
        <p:spPr bwMode="auto">
          <a:xfrm>
            <a:off x="4524375" y="5849938"/>
            <a:ext cx="3013075" cy="547687"/>
          </a:xfrm>
          <a:prstGeom prst="rect">
            <a:avLst/>
          </a:prstGeom>
          <a:noFill/>
          <a:ln w="2857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kumimoji="0" lang="zh-CN" altLang="en-US" sz="2800" b="1"/>
              <a:t>队满：</a:t>
            </a:r>
            <a:r>
              <a:rPr kumimoji="0" lang="en-US" altLang="zh-CN" sz="2800" b="1"/>
              <a:t>front=rear</a:t>
            </a:r>
            <a:endParaRPr kumimoji="0" lang="zh-CN" altLang="en-US" sz="2800" b="1"/>
          </a:p>
        </p:txBody>
      </p:sp>
      <p:sp>
        <p:nvSpPr>
          <p:cNvPr id="43014" name="Text Box 7"/>
          <p:cNvSpPr txBox="1">
            <a:spLocks noChangeArrowheads="1"/>
          </p:cNvSpPr>
          <p:nvPr/>
        </p:nvSpPr>
        <p:spPr bwMode="auto">
          <a:xfrm>
            <a:off x="509588" y="1123950"/>
            <a:ext cx="6172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b="1">
                <a:solidFill>
                  <a:schemeClr val="accent2"/>
                </a:solidFill>
              </a:rPr>
              <a:t>队列的顺序存储结构及实现 </a:t>
            </a:r>
          </a:p>
        </p:txBody>
      </p:sp>
      <p:sp>
        <p:nvSpPr>
          <p:cNvPr id="43015" name="Text Box 8"/>
          <p:cNvSpPr txBox="1">
            <a:spLocks noChangeArrowheads="1"/>
          </p:cNvSpPr>
          <p:nvPr/>
        </p:nvSpPr>
        <p:spPr bwMode="auto">
          <a:xfrm>
            <a:off x="2398713" y="128113"/>
            <a:ext cx="5384800" cy="641350"/>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sz="3600" b="1">
                <a:solidFill>
                  <a:schemeClr val="accent2"/>
                </a:solidFill>
              </a:rPr>
              <a:t>特殊线性表——队列</a:t>
            </a:r>
            <a:endParaRPr kumimoji="0" lang="en-US" altLang="zh-CN" sz="3600" b="1">
              <a:solidFill>
                <a:schemeClr val="accent2"/>
              </a:solidFill>
            </a:endParaRPr>
          </a:p>
        </p:txBody>
      </p:sp>
      <p:grpSp>
        <p:nvGrpSpPr>
          <p:cNvPr id="43016" name="Group 9"/>
          <p:cNvGrpSpPr>
            <a:grpSpLocks/>
          </p:cNvGrpSpPr>
          <p:nvPr/>
        </p:nvGrpSpPr>
        <p:grpSpPr bwMode="auto">
          <a:xfrm>
            <a:off x="2303463" y="3784600"/>
            <a:ext cx="4572000" cy="681038"/>
            <a:chOff x="720" y="2400"/>
            <a:chExt cx="2880" cy="333"/>
          </a:xfrm>
        </p:grpSpPr>
        <p:sp>
          <p:nvSpPr>
            <p:cNvPr id="43036" name="Text Box 10"/>
            <p:cNvSpPr txBox="1">
              <a:spLocks noChangeArrowheads="1"/>
            </p:cNvSpPr>
            <p:nvPr/>
          </p:nvSpPr>
          <p:spPr bwMode="auto">
            <a:xfrm>
              <a:off x="720" y="2400"/>
              <a:ext cx="576" cy="333"/>
            </a:xfrm>
            <a:prstGeom prst="rect">
              <a:avLst/>
            </a:prstGeom>
            <a:solidFill>
              <a:schemeClr va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kumimoji="0" lang="zh-CN" altLang="en-US" sz="3600" b="1"/>
            </a:p>
          </p:txBody>
        </p:sp>
        <p:sp>
          <p:nvSpPr>
            <p:cNvPr id="43037" name="Text Box 11"/>
            <p:cNvSpPr txBox="1">
              <a:spLocks noChangeArrowheads="1"/>
            </p:cNvSpPr>
            <p:nvPr/>
          </p:nvSpPr>
          <p:spPr bwMode="auto">
            <a:xfrm>
              <a:off x="1296" y="2400"/>
              <a:ext cx="576" cy="332"/>
            </a:xfrm>
            <a:prstGeom prst="rect">
              <a:avLst/>
            </a:prstGeom>
            <a:solidFill>
              <a:schemeClr va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kumimoji="0" lang="zh-CN" altLang="en-US" sz="3600" b="1"/>
            </a:p>
          </p:txBody>
        </p:sp>
        <p:sp>
          <p:nvSpPr>
            <p:cNvPr id="43038" name="Text Box 12"/>
            <p:cNvSpPr txBox="1">
              <a:spLocks noChangeArrowheads="1"/>
            </p:cNvSpPr>
            <p:nvPr/>
          </p:nvSpPr>
          <p:spPr bwMode="auto">
            <a:xfrm>
              <a:off x="2448" y="2400"/>
              <a:ext cx="576" cy="332"/>
            </a:xfrm>
            <a:prstGeom prst="rect">
              <a:avLst/>
            </a:prstGeom>
            <a:solidFill>
              <a:schemeClr va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kumimoji="0" lang="zh-CN" altLang="en-US" sz="3600" b="1"/>
            </a:p>
          </p:txBody>
        </p:sp>
        <p:sp>
          <p:nvSpPr>
            <p:cNvPr id="43039" name="Text Box 13"/>
            <p:cNvSpPr txBox="1">
              <a:spLocks noChangeArrowheads="1"/>
            </p:cNvSpPr>
            <p:nvPr/>
          </p:nvSpPr>
          <p:spPr bwMode="auto">
            <a:xfrm>
              <a:off x="3024" y="2400"/>
              <a:ext cx="576" cy="332"/>
            </a:xfrm>
            <a:prstGeom prst="rect">
              <a:avLst/>
            </a:prstGeom>
            <a:solidFill>
              <a:schemeClr va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kumimoji="0" lang="zh-CN" altLang="en-US" sz="3600" b="1"/>
            </a:p>
          </p:txBody>
        </p:sp>
        <p:sp>
          <p:nvSpPr>
            <p:cNvPr id="43040" name="Text Box 14"/>
            <p:cNvSpPr txBox="1">
              <a:spLocks noChangeArrowheads="1"/>
            </p:cNvSpPr>
            <p:nvPr/>
          </p:nvSpPr>
          <p:spPr bwMode="auto">
            <a:xfrm>
              <a:off x="1872" y="2400"/>
              <a:ext cx="576" cy="332"/>
            </a:xfrm>
            <a:prstGeom prst="rect">
              <a:avLst/>
            </a:prstGeom>
            <a:solidFill>
              <a:schemeClr va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kumimoji="0" lang="zh-CN" altLang="en-US" sz="3600" b="1"/>
            </a:p>
          </p:txBody>
        </p:sp>
      </p:grpSp>
      <p:sp>
        <p:nvSpPr>
          <p:cNvPr id="43017" name="Text Box 15"/>
          <p:cNvSpPr txBox="1">
            <a:spLocks noChangeArrowheads="1"/>
          </p:cNvSpPr>
          <p:nvPr/>
        </p:nvSpPr>
        <p:spPr bwMode="auto">
          <a:xfrm>
            <a:off x="2573338" y="3244850"/>
            <a:ext cx="42751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kumimoji="0" lang="en-US" altLang="zh-CN" sz="2800"/>
              <a:t>0        1        2         3        4  </a:t>
            </a:r>
          </a:p>
        </p:txBody>
      </p:sp>
      <p:sp>
        <p:nvSpPr>
          <p:cNvPr id="43018" name="Line 16"/>
          <p:cNvSpPr>
            <a:spLocks noChangeShapeType="1"/>
          </p:cNvSpPr>
          <p:nvPr/>
        </p:nvSpPr>
        <p:spPr bwMode="auto">
          <a:xfrm flipH="1">
            <a:off x="6892925" y="3965575"/>
            <a:ext cx="719138" cy="0"/>
          </a:xfrm>
          <a:prstGeom prst="line">
            <a:avLst/>
          </a:prstGeom>
          <a:noFill/>
          <a:ln w="28575">
            <a:solidFill>
              <a:srgbClr val="006666"/>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3019" name="Text Box 17"/>
          <p:cNvSpPr txBox="1">
            <a:spLocks noChangeArrowheads="1"/>
          </p:cNvSpPr>
          <p:nvPr/>
        </p:nvSpPr>
        <p:spPr bwMode="auto">
          <a:xfrm>
            <a:off x="6937375" y="3424238"/>
            <a:ext cx="99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sz="2400" b="1"/>
              <a:t>入队</a:t>
            </a:r>
          </a:p>
        </p:txBody>
      </p:sp>
      <p:sp>
        <p:nvSpPr>
          <p:cNvPr id="43020" name="Line 18"/>
          <p:cNvSpPr>
            <a:spLocks noChangeShapeType="1"/>
          </p:cNvSpPr>
          <p:nvPr/>
        </p:nvSpPr>
        <p:spPr bwMode="auto">
          <a:xfrm flipH="1">
            <a:off x="1508125" y="3976688"/>
            <a:ext cx="719138" cy="0"/>
          </a:xfrm>
          <a:prstGeom prst="line">
            <a:avLst/>
          </a:prstGeom>
          <a:noFill/>
          <a:ln w="28575">
            <a:solidFill>
              <a:srgbClr val="006666"/>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3021" name="Text Box 19"/>
          <p:cNvSpPr txBox="1">
            <a:spLocks noChangeArrowheads="1"/>
          </p:cNvSpPr>
          <p:nvPr/>
        </p:nvSpPr>
        <p:spPr bwMode="auto">
          <a:xfrm>
            <a:off x="1409700" y="3440113"/>
            <a:ext cx="912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sz="2400" b="1"/>
              <a:t>出队</a:t>
            </a:r>
          </a:p>
        </p:txBody>
      </p:sp>
      <p:sp>
        <p:nvSpPr>
          <p:cNvPr id="43022" name="Text Box 20"/>
          <p:cNvSpPr txBox="1">
            <a:spLocks noChangeArrowheads="1"/>
          </p:cNvSpPr>
          <p:nvPr/>
        </p:nvSpPr>
        <p:spPr bwMode="auto">
          <a:xfrm>
            <a:off x="4286250" y="3800475"/>
            <a:ext cx="5857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kumimoji="0" lang="en-US" altLang="zh-CN" sz="3600" b="1" i="1"/>
              <a:t>a</a:t>
            </a:r>
            <a:r>
              <a:rPr kumimoji="0" lang="en-US" altLang="zh-CN" sz="3600" b="1" baseline="-25000"/>
              <a:t>3</a:t>
            </a:r>
            <a:endParaRPr kumimoji="0" lang="zh-CN" altLang="en-US" sz="3600" b="1" baseline="-25000"/>
          </a:p>
        </p:txBody>
      </p:sp>
      <p:sp>
        <p:nvSpPr>
          <p:cNvPr id="43023" name="Text Box 21"/>
          <p:cNvSpPr txBox="1">
            <a:spLocks noChangeArrowheads="1"/>
          </p:cNvSpPr>
          <p:nvPr/>
        </p:nvSpPr>
        <p:spPr bwMode="auto">
          <a:xfrm>
            <a:off x="5230813" y="3800475"/>
            <a:ext cx="585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kumimoji="0" lang="en-US" altLang="zh-CN" sz="3600" b="1" i="1"/>
              <a:t>a</a:t>
            </a:r>
            <a:r>
              <a:rPr kumimoji="0" lang="en-US" altLang="zh-CN" sz="3600" b="1" baseline="-25000"/>
              <a:t>4</a:t>
            </a:r>
            <a:endParaRPr kumimoji="0" lang="zh-CN" altLang="en-US" sz="3600" b="1" baseline="-25000"/>
          </a:p>
        </p:txBody>
      </p:sp>
      <p:grpSp>
        <p:nvGrpSpPr>
          <p:cNvPr id="43024" name="Group 22"/>
          <p:cNvGrpSpPr>
            <a:grpSpLocks/>
          </p:cNvGrpSpPr>
          <p:nvPr/>
        </p:nvGrpSpPr>
        <p:grpSpPr bwMode="auto">
          <a:xfrm>
            <a:off x="3617913" y="4498975"/>
            <a:ext cx="957262" cy="903288"/>
            <a:chOff x="2287" y="2840"/>
            <a:chExt cx="603" cy="569"/>
          </a:xfrm>
        </p:grpSpPr>
        <p:sp>
          <p:nvSpPr>
            <p:cNvPr id="43034" name="Line 23"/>
            <p:cNvSpPr>
              <a:spLocks noChangeShapeType="1"/>
            </p:cNvSpPr>
            <p:nvPr/>
          </p:nvSpPr>
          <p:spPr bwMode="auto">
            <a:xfrm flipV="1">
              <a:off x="2463" y="2840"/>
              <a:ext cx="0" cy="312"/>
            </a:xfrm>
            <a:prstGeom prst="line">
              <a:avLst/>
            </a:prstGeom>
            <a:noFill/>
            <a:ln w="38100">
              <a:solidFill>
                <a:srgbClr val="006666"/>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3035" name="Text Box 24"/>
            <p:cNvSpPr txBox="1">
              <a:spLocks noChangeArrowheads="1"/>
            </p:cNvSpPr>
            <p:nvPr/>
          </p:nvSpPr>
          <p:spPr bwMode="auto">
            <a:xfrm>
              <a:off x="2287" y="3082"/>
              <a:ext cx="60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kumimoji="0" lang="en-US" altLang="zh-CN" sz="2800" b="1"/>
                <a:t>front</a:t>
              </a:r>
            </a:p>
          </p:txBody>
        </p:sp>
      </p:grpSp>
      <p:sp>
        <p:nvSpPr>
          <p:cNvPr id="43025" name="Text Box 25"/>
          <p:cNvSpPr txBox="1">
            <a:spLocks noChangeArrowheads="1"/>
          </p:cNvSpPr>
          <p:nvPr/>
        </p:nvSpPr>
        <p:spPr bwMode="auto">
          <a:xfrm>
            <a:off x="6134100" y="3778250"/>
            <a:ext cx="5857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kumimoji="0" lang="en-US" altLang="zh-CN" sz="3600" b="1" i="1"/>
              <a:t>a</a:t>
            </a:r>
            <a:r>
              <a:rPr kumimoji="0" lang="en-US" altLang="zh-CN" sz="3600" b="1" baseline="-25000"/>
              <a:t>5</a:t>
            </a:r>
            <a:endParaRPr kumimoji="0" lang="zh-CN" altLang="en-US" sz="3600" b="1" baseline="-25000"/>
          </a:p>
        </p:txBody>
      </p:sp>
      <p:grpSp>
        <p:nvGrpSpPr>
          <p:cNvPr id="272410" name="Group 26"/>
          <p:cNvGrpSpPr>
            <a:grpSpLocks/>
          </p:cNvGrpSpPr>
          <p:nvPr/>
        </p:nvGrpSpPr>
        <p:grpSpPr bwMode="auto">
          <a:xfrm>
            <a:off x="2038350" y="4498975"/>
            <a:ext cx="885825" cy="887413"/>
            <a:chOff x="1832" y="2840"/>
            <a:chExt cx="558" cy="559"/>
          </a:xfrm>
        </p:grpSpPr>
        <p:sp>
          <p:nvSpPr>
            <p:cNvPr id="43032" name="Line 27"/>
            <p:cNvSpPr>
              <a:spLocks noChangeShapeType="1"/>
            </p:cNvSpPr>
            <p:nvPr/>
          </p:nvSpPr>
          <p:spPr bwMode="auto">
            <a:xfrm flipV="1">
              <a:off x="2200" y="2840"/>
              <a:ext cx="0" cy="312"/>
            </a:xfrm>
            <a:prstGeom prst="line">
              <a:avLst/>
            </a:prstGeom>
            <a:noFill/>
            <a:ln w="38100">
              <a:solidFill>
                <a:srgbClr val="006666"/>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3033" name="Text Box 28"/>
            <p:cNvSpPr txBox="1">
              <a:spLocks noChangeArrowheads="1"/>
            </p:cNvSpPr>
            <p:nvPr/>
          </p:nvSpPr>
          <p:spPr bwMode="auto">
            <a:xfrm>
              <a:off x="1832" y="3072"/>
              <a:ext cx="55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kumimoji="0" lang="en-US" altLang="zh-CN" sz="2800" b="1"/>
                <a:t>rear</a:t>
              </a:r>
            </a:p>
          </p:txBody>
        </p:sp>
      </p:grpSp>
      <p:sp>
        <p:nvSpPr>
          <p:cNvPr id="43027" name="Text Box 29"/>
          <p:cNvSpPr txBox="1">
            <a:spLocks noChangeArrowheads="1"/>
          </p:cNvSpPr>
          <p:nvPr/>
        </p:nvSpPr>
        <p:spPr bwMode="auto">
          <a:xfrm>
            <a:off x="2489200" y="3778250"/>
            <a:ext cx="5857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kumimoji="0" lang="en-US" altLang="zh-CN" sz="3600" b="1" i="1"/>
              <a:t>a</a:t>
            </a:r>
            <a:r>
              <a:rPr kumimoji="0" lang="en-US" altLang="zh-CN" sz="3600" b="1" baseline="-25000"/>
              <a:t>6</a:t>
            </a:r>
            <a:endParaRPr kumimoji="0" lang="zh-CN" altLang="en-US" sz="3600" b="1" baseline="-25000"/>
          </a:p>
        </p:txBody>
      </p:sp>
      <p:grpSp>
        <p:nvGrpSpPr>
          <p:cNvPr id="272414" name="Group 30"/>
          <p:cNvGrpSpPr>
            <a:grpSpLocks/>
          </p:cNvGrpSpPr>
          <p:nvPr/>
        </p:nvGrpSpPr>
        <p:grpSpPr bwMode="auto">
          <a:xfrm>
            <a:off x="2846388" y="4508500"/>
            <a:ext cx="885825" cy="887413"/>
            <a:chOff x="1832" y="2840"/>
            <a:chExt cx="558" cy="559"/>
          </a:xfrm>
        </p:grpSpPr>
        <p:sp>
          <p:nvSpPr>
            <p:cNvPr id="43030" name="Line 31"/>
            <p:cNvSpPr>
              <a:spLocks noChangeShapeType="1"/>
            </p:cNvSpPr>
            <p:nvPr/>
          </p:nvSpPr>
          <p:spPr bwMode="auto">
            <a:xfrm flipV="1">
              <a:off x="2200" y="2840"/>
              <a:ext cx="0" cy="312"/>
            </a:xfrm>
            <a:prstGeom prst="line">
              <a:avLst/>
            </a:prstGeom>
            <a:noFill/>
            <a:ln w="38100">
              <a:solidFill>
                <a:srgbClr val="006666"/>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3031" name="Text Box 32"/>
            <p:cNvSpPr txBox="1">
              <a:spLocks noChangeArrowheads="1"/>
            </p:cNvSpPr>
            <p:nvPr/>
          </p:nvSpPr>
          <p:spPr bwMode="auto">
            <a:xfrm>
              <a:off x="1832" y="3072"/>
              <a:ext cx="55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kumimoji="0" lang="en-US" altLang="zh-CN" sz="2800" b="1"/>
                <a:t>rear</a:t>
              </a:r>
            </a:p>
          </p:txBody>
        </p:sp>
      </p:grpSp>
      <p:sp>
        <p:nvSpPr>
          <p:cNvPr id="272417" name="Text Box 33"/>
          <p:cNvSpPr txBox="1">
            <a:spLocks noChangeArrowheads="1"/>
          </p:cNvSpPr>
          <p:nvPr/>
        </p:nvSpPr>
        <p:spPr bwMode="auto">
          <a:xfrm>
            <a:off x="3403600" y="3794125"/>
            <a:ext cx="5857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kumimoji="0" lang="en-US" altLang="zh-CN" sz="3600" b="1" i="1"/>
              <a:t>a</a:t>
            </a:r>
            <a:r>
              <a:rPr kumimoji="0" lang="en-US" altLang="zh-CN" sz="3600" b="1" baseline="-25000"/>
              <a:t>7</a:t>
            </a:r>
            <a:endParaRPr kumimoji="0" lang="zh-CN" altLang="en-US" sz="3600" b="1" baseline="-250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nodeType="clickEffect">
                                  <p:stCondLst>
                                    <p:cond delay="0"/>
                                  </p:stCondLst>
                                  <p:childTnLst>
                                    <p:set>
                                      <p:cBhvr>
                                        <p:cTn id="6" dur="1" fill="hold">
                                          <p:stCondLst>
                                            <p:cond delay="0"/>
                                          </p:stCondLst>
                                        </p:cTn>
                                        <p:tgtEl>
                                          <p:spTgt spid="272410"/>
                                        </p:tgtEl>
                                        <p:attrNameLst>
                                          <p:attrName>style.visibility</p:attrName>
                                        </p:attrNameLst>
                                      </p:cBhvr>
                                      <p:to>
                                        <p:strVal val="hidden"/>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4" fill="hold" nodeType="clickEffect">
                                  <p:stCondLst>
                                    <p:cond delay="0"/>
                                  </p:stCondLst>
                                  <p:childTnLst>
                                    <p:set>
                                      <p:cBhvr>
                                        <p:cTn id="10" dur="1" fill="hold">
                                          <p:stCondLst>
                                            <p:cond delay="0"/>
                                          </p:stCondLst>
                                        </p:cTn>
                                        <p:tgtEl>
                                          <p:spTgt spid="272414"/>
                                        </p:tgtEl>
                                        <p:attrNameLst>
                                          <p:attrName>style.visibility</p:attrName>
                                        </p:attrNameLst>
                                      </p:cBhvr>
                                      <p:to>
                                        <p:strVal val="visible"/>
                                      </p:to>
                                    </p:set>
                                    <p:animEffect transition="in" filter="wipe(down)">
                                      <p:cBhvr>
                                        <p:cTn id="11" dur="500"/>
                                        <p:tgtEl>
                                          <p:spTgt spid="27241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2" fill="hold" grpId="0" nodeType="clickEffect">
                                  <p:stCondLst>
                                    <p:cond delay="0"/>
                                  </p:stCondLst>
                                  <p:childTnLst>
                                    <p:set>
                                      <p:cBhvr>
                                        <p:cTn id="15" dur="1" fill="hold">
                                          <p:stCondLst>
                                            <p:cond delay="0"/>
                                          </p:stCondLst>
                                        </p:cTn>
                                        <p:tgtEl>
                                          <p:spTgt spid="272417"/>
                                        </p:tgtEl>
                                        <p:attrNameLst>
                                          <p:attrName>style.visibility</p:attrName>
                                        </p:attrNameLst>
                                      </p:cBhvr>
                                      <p:to>
                                        <p:strVal val="visible"/>
                                      </p:to>
                                    </p:set>
                                    <p:anim calcmode="lin" valueType="num">
                                      <p:cBhvr additive="base">
                                        <p:cTn id="16" dur="500" fill="hold"/>
                                        <p:tgtEl>
                                          <p:spTgt spid="272417"/>
                                        </p:tgtEl>
                                        <p:attrNameLst>
                                          <p:attrName>ppt_x</p:attrName>
                                        </p:attrNameLst>
                                      </p:cBhvr>
                                      <p:tavLst>
                                        <p:tav tm="0">
                                          <p:val>
                                            <p:strVal val="1+#ppt_w/2"/>
                                          </p:val>
                                        </p:tav>
                                        <p:tav tm="100000">
                                          <p:val>
                                            <p:strVal val="#ppt_x"/>
                                          </p:val>
                                        </p:tav>
                                      </p:tavLst>
                                    </p:anim>
                                    <p:anim calcmode="lin" valueType="num">
                                      <p:cBhvr additive="base">
                                        <p:cTn id="17" dur="500" fill="hold"/>
                                        <p:tgtEl>
                                          <p:spTgt spid="272417"/>
                                        </p:tgtEl>
                                        <p:attrNameLst>
                                          <p:attrName>ppt_y</p:attrName>
                                        </p:attrNameLst>
                                      </p:cBhvr>
                                      <p:tavLst>
                                        <p:tav tm="0">
                                          <p:val>
                                            <p:strVal val="#ppt_y"/>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723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90" grpId="0" animBg="1"/>
      <p:bldP spid="27241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4"/>
          <p:cNvSpPr>
            <a:spLocks noGrp="1"/>
          </p:cNvSpPr>
          <p:nvPr>
            <p:ph type="sldNum" sz="quarter" idx="11"/>
          </p:nvPr>
        </p:nvSpPr>
        <p:spPr/>
        <p:txBody>
          <a:bodyPr/>
          <a:lstStyle/>
          <a:p>
            <a:pPr>
              <a:defRPr/>
            </a:pPr>
            <a:fld id="{08FAC92B-8280-4191-AA26-DAFBBE7EFABE}" type="slidenum">
              <a:rPr lang="zh-CN" altLang="en-US"/>
              <a:pPr>
                <a:defRPr/>
              </a:pPr>
              <a:t>15</a:t>
            </a:fld>
            <a:endParaRPr lang="en-US" altLang="zh-CN"/>
          </a:p>
        </p:txBody>
      </p:sp>
      <p:sp>
        <p:nvSpPr>
          <p:cNvPr id="273410" name="Text Box 2"/>
          <p:cNvSpPr txBox="1">
            <a:spLocks noChangeArrowheads="1"/>
          </p:cNvSpPr>
          <p:nvPr/>
        </p:nvSpPr>
        <p:spPr bwMode="auto">
          <a:xfrm>
            <a:off x="522288" y="3114675"/>
            <a:ext cx="8310562" cy="291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0"/>
              </a:spcBef>
              <a:buFontTx/>
              <a:buNone/>
            </a:pPr>
            <a:r>
              <a:rPr kumimoji="0" lang="zh-CN" altLang="en-US" sz="2800" b="1">
                <a:solidFill>
                  <a:srgbClr val="FF3300"/>
                </a:solidFill>
              </a:rPr>
              <a:t>方法一：</a:t>
            </a:r>
            <a:r>
              <a:rPr kumimoji="0" lang="zh-CN" altLang="en-US" sz="2800" b="1"/>
              <a:t>附设一个存储队列中元素个数的变量</a:t>
            </a:r>
            <a:r>
              <a:rPr kumimoji="0" lang="en-US" altLang="zh-CN" sz="2800" b="1"/>
              <a:t>num，</a:t>
            </a:r>
            <a:r>
              <a:rPr kumimoji="0" lang="zh-CN" altLang="en-US" sz="2800" b="1"/>
              <a:t>当</a:t>
            </a:r>
            <a:r>
              <a:rPr kumimoji="0" lang="en-US" altLang="zh-CN" sz="2800" b="1"/>
              <a:t>num=0</a:t>
            </a:r>
            <a:r>
              <a:rPr kumimoji="0" lang="zh-CN" altLang="en-US" sz="2800" b="1"/>
              <a:t>时队空，当</a:t>
            </a:r>
            <a:r>
              <a:rPr kumimoji="0" lang="en-US" altLang="zh-CN" sz="2800" b="1"/>
              <a:t>num=QueueSize</a:t>
            </a:r>
            <a:r>
              <a:rPr kumimoji="0" lang="zh-CN" altLang="en-US" sz="2800" b="1"/>
              <a:t>时为队满；</a:t>
            </a:r>
          </a:p>
          <a:p>
            <a:pPr algn="just">
              <a:lnSpc>
                <a:spcPct val="110000"/>
              </a:lnSpc>
              <a:spcBef>
                <a:spcPct val="0"/>
              </a:spcBef>
              <a:buFontTx/>
              <a:buNone/>
            </a:pPr>
            <a:r>
              <a:rPr kumimoji="0" lang="zh-CN" altLang="en-US" sz="2800" b="1">
                <a:solidFill>
                  <a:srgbClr val="FF3300"/>
                </a:solidFill>
                <a:latin typeface="宋体" panose="02010600030101010101" pitchFamily="2" charset="-122"/>
              </a:rPr>
              <a:t>方法二：</a:t>
            </a:r>
            <a:r>
              <a:rPr kumimoji="0" lang="zh-CN" altLang="en-US" sz="2800" b="1">
                <a:latin typeface="宋体" panose="02010600030101010101" pitchFamily="2" charset="-122"/>
              </a:rPr>
              <a:t>修改队满条件，浪费一个元素空间，队满时数组中只有一个空闲单元</a:t>
            </a:r>
            <a:r>
              <a:rPr kumimoji="0" lang="zh-CN" altLang="en-US" sz="2800" b="1"/>
              <a:t>；</a:t>
            </a:r>
          </a:p>
          <a:p>
            <a:pPr algn="just">
              <a:lnSpc>
                <a:spcPct val="110000"/>
              </a:lnSpc>
              <a:spcBef>
                <a:spcPct val="0"/>
              </a:spcBef>
              <a:buFontTx/>
              <a:buNone/>
            </a:pPr>
            <a:r>
              <a:rPr kumimoji="0" lang="zh-CN" altLang="en-US" sz="2800" b="1">
                <a:solidFill>
                  <a:srgbClr val="FF3300"/>
                </a:solidFill>
              </a:rPr>
              <a:t>方法三：</a:t>
            </a:r>
            <a:r>
              <a:rPr kumimoji="0" lang="zh-CN" altLang="en-US" sz="2800" b="1"/>
              <a:t>设置标志</a:t>
            </a:r>
            <a:r>
              <a:rPr kumimoji="0" lang="en-US" altLang="zh-CN" sz="2800" b="1"/>
              <a:t>flag，</a:t>
            </a:r>
            <a:r>
              <a:rPr kumimoji="0" lang="zh-CN" altLang="en-US" sz="2800" b="1"/>
              <a:t>当</a:t>
            </a:r>
            <a:r>
              <a:rPr kumimoji="0" lang="en-US" altLang="zh-CN" sz="2800" b="1"/>
              <a:t>front=rear</a:t>
            </a:r>
            <a:r>
              <a:rPr kumimoji="0" lang="zh-CN" altLang="en-US" sz="2800" b="1"/>
              <a:t>且</a:t>
            </a:r>
            <a:r>
              <a:rPr kumimoji="0" lang="en-US" altLang="zh-CN" sz="2800" b="1"/>
              <a:t>flag=0</a:t>
            </a:r>
            <a:r>
              <a:rPr kumimoji="0" lang="zh-CN" altLang="en-US" sz="2800" b="1"/>
              <a:t>时为队空，当</a:t>
            </a:r>
            <a:r>
              <a:rPr kumimoji="0" lang="en-US" altLang="zh-CN" sz="2800" b="1"/>
              <a:t>front=rear</a:t>
            </a:r>
            <a:r>
              <a:rPr kumimoji="0" lang="zh-CN" altLang="en-US" sz="2800" b="1"/>
              <a:t>且</a:t>
            </a:r>
            <a:r>
              <a:rPr kumimoji="0" lang="en-US" altLang="zh-CN" sz="2800" b="1"/>
              <a:t>flag=1</a:t>
            </a:r>
            <a:r>
              <a:rPr kumimoji="0" lang="zh-CN" altLang="en-US" sz="2800" b="1"/>
              <a:t>时为队满。</a:t>
            </a:r>
          </a:p>
        </p:txBody>
      </p:sp>
      <p:grpSp>
        <p:nvGrpSpPr>
          <p:cNvPr id="273411" name="Group 3"/>
          <p:cNvGrpSpPr>
            <a:grpSpLocks/>
          </p:cNvGrpSpPr>
          <p:nvPr/>
        </p:nvGrpSpPr>
        <p:grpSpPr bwMode="auto">
          <a:xfrm>
            <a:off x="558800" y="1943100"/>
            <a:ext cx="7470775" cy="946150"/>
            <a:chOff x="640" y="1539"/>
            <a:chExt cx="4706" cy="596"/>
          </a:xfrm>
        </p:grpSpPr>
        <p:graphicFrame>
          <p:nvGraphicFramePr>
            <p:cNvPr id="44039" name="Object 4"/>
            <p:cNvGraphicFramePr>
              <a:graphicFrameLocks noChangeAspect="1"/>
            </p:cNvGraphicFramePr>
            <p:nvPr/>
          </p:nvGraphicFramePr>
          <p:xfrm>
            <a:off x="640" y="1706"/>
            <a:ext cx="339" cy="336"/>
          </p:xfrm>
          <a:graphic>
            <a:graphicData uri="http://schemas.openxmlformats.org/presentationml/2006/ole">
              <mc:AlternateContent xmlns:mc="http://schemas.openxmlformats.org/markup-compatibility/2006">
                <mc:Choice xmlns:v="urn:schemas-microsoft-com:vml" Requires="v">
                  <p:oleObj spid="_x0000_s44049" name="Clip" r:id="rId3" imgW="861365" imgH="844906" progId="MS_ClipArt_Gallery.5">
                    <p:embed/>
                  </p:oleObj>
                </mc:Choice>
                <mc:Fallback>
                  <p:oleObj name="Clip" r:id="rId3" imgW="861365" imgH="844906" progId="MS_ClipArt_Gallery.5">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 y="1706"/>
                          <a:ext cx="339"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4040" name="Text Box 5"/>
            <p:cNvSpPr txBox="1">
              <a:spLocks noChangeArrowheads="1"/>
            </p:cNvSpPr>
            <p:nvPr/>
          </p:nvSpPr>
          <p:spPr bwMode="auto">
            <a:xfrm>
              <a:off x="1036" y="1539"/>
              <a:ext cx="4310"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0" lang="zh-CN" altLang="en-US" sz="2800" b="1"/>
                <a:t>如何确定不同的队空、队满的判定条件？</a:t>
              </a:r>
            </a:p>
            <a:p>
              <a:pPr eaLnBrk="1" hangingPunct="1">
                <a:spcBef>
                  <a:spcPct val="0"/>
                </a:spcBef>
                <a:buFontTx/>
                <a:buNone/>
              </a:pPr>
              <a:r>
                <a:rPr kumimoji="0" lang="zh-CN" altLang="en-US" sz="2800" b="1"/>
                <a:t>为什么要将队空和队满的判定条件分开？</a:t>
              </a:r>
            </a:p>
          </p:txBody>
        </p:sp>
      </p:grpSp>
      <p:sp>
        <p:nvSpPr>
          <p:cNvPr id="44037" name="Text Box 6"/>
          <p:cNvSpPr txBox="1">
            <a:spLocks noChangeArrowheads="1"/>
          </p:cNvSpPr>
          <p:nvPr/>
        </p:nvSpPr>
        <p:spPr bwMode="auto">
          <a:xfrm>
            <a:off x="2411413" y="154112"/>
            <a:ext cx="5384800" cy="641350"/>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sz="3600" b="1" dirty="0">
                <a:solidFill>
                  <a:schemeClr val="accent2"/>
                </a:solidFill>
              </a:rPr>
              <a:t>特殊线性表——队列</a:t>
            </a:r>
            <a:endParaRPr kumimoji="0" lang="en-US" altLang="zh-CN" sz="3600" b="1" dirty="0">
              <a:solidFill>
                <a:schemeClr val="accent2"/>
              </a:solidFill>
            </a:endParaRPr>
          </a:p>
        </p:txBody>
      </p:sp>
      <p:sp>
        <p:nvSpPr>
          <p:cNvPr id="44038" name="Text Box 7"/>
          <p:cNvSpPr txBox="1">
            <a:spLocks noChangeArrowheads="1"/>
          </p:cNvSpPr>
          <p:nvPr/>
        </p:nvSpPr>
        <p:spPr bwMode="auto">
          <a:xfrm>
            <a:off x="522288" y="1133475"/>
            <a:ext cx="6172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b="1">
                <a:solidFill>
                  <a:schemeClr val="accent2"/>
                </a:solidFill>
              </a:rPr>
              <a:t>队列的顺序存储结构及实现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73411"/>
                                        </p:tgtEl>
                                        <p:attrNameLst>
                                          <p:attrName>style.visibility</p:attrName>
                                        </p:attrNameLst>
                                      </p:cBhvr>
                                      <p:to>
                                        <p:strVal val="visible"/>
                                      </p:to>
                                    </p:set>
                                    <p:animEffect transition="in" filter="wipe(up)">
                                      <p:cBhvr>
                                        <p:cTn id="7" dur="500"/>
                                        <p:tgtEl>
                                          <p:spTgt spid="2734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6" fill="hold" nodeType="clickEffect">
                                  <p:stCondLst>
                                    <p:cond delay="0"/>
                                  </p:stCondLst>
                                  <p:childTnLst>
                                    <p:set>
                                      <p:cBhvr>
                                        <p:cTn id="11" dur="1" fill="hold">
                                          <p:stCondLst>
                                            <p:cond delay="0"/>
                                          </p:stCondLst>
                                        </p:cTn>
                                        <p:tgtEl>
                                          <p:spTgt spid="273410">
                                            <p:txEl>
                                              <p:pRg st="0" end="0"/>
                                            </p:txEl>
                                          </p:spTgt>
                                        </p:tgtEl>
                                        <p:attrNameLst>
                                          <p:attrName>style.visibility</p:attrName>
                                        </p:attrNameLst>
                                      </p:cBhvr>
                                      <p:to>
                                        <p:strVal val="visible"/>
                                      </p:to>
                                    </p:set>
                                    <p:animEffect transition="in" filter="barn(inHorizontal)">
                                      <p:cBhvr>
                                        <p:cTn id="12" dur="500"/>
                                        <p:tgtEl>
                                          <p:spTgt spid="273410">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6" fill="hold" nodeType="clickEffect">
                                  <p:stCondLst>
                                    <p:cond delay="0"/>
                                  </p:stCondLst>
                                  <p:childTnLst>
                                    <p:set>
                                      <p:cBhvr>
                                        <p:cTn id="16" dur="1" fill="hold">
                                          <p:stCondLst>
                                            <p:cond delay="0"/>
                                          </p:stCondLst>
                                        </p:cTn>
                                        <p:tgtEl>
                                          <p:spTgt spid="273410">
                                            <p:txEl>
                                              <p:pRg st="1" end="1"/>
                                            </p:txEl>
                                          </p:spTgt>
                                        </p:tgtEl>
                                        <p:attrNameLst>
                                          <p:attrName>style.visibility</p:attrName>
                                        </p:attrNameLst>
                                      </p:cBhvr>
                                      <p:to>
                                        <p:strVal val="visible"/>
                                      </p:to>
                                    </p:set>
                                    <p:animEffect transition="in" filter="barn(inHorizontal)">
                                      <p:cBhvr>
                                        <p:cTn id="17" dur="500"/>
                                        <p:tgtEl>
                                          <p:spTgt spid="273410">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6" fill="hold" nodeType="clickEffect">
                                  <p:stCondLst>
                                    <p:cond delay="0"/>
                                  </p:stCondLst>
                                  <p:childTnLst>
                                    <p:set>
                                      <p:cBhvr>
                                        <p:cTn id="21" dur="1" fill="hold">
                                          <p:stCondLst>
                                            <p:cond delay="0"/>
                                          </p:stCondLst>
                                        </p:cTn>
                                        <p:tgtEl>
                                          <p:spTgt spid="273410">
                                            <p:txEl>
                                              <p:pRg st="2" end="2"/>
                                            </p:txEl>
                                          </p:spTgt>
                                        </p:tgtEl>
                                        <p:attrNameLst>
                                          <p:attrName>style.visibility</p:attrName>
                                        </p:attrNameLst>
                                      </p:cBhvr>
                                      <p:to>
                                        <p:strVal val="visible"/>
                                      </p:to>
                                    </p:set>
                                    <p:animEffect transition="in" filter="barn(inHorizontal)">
                                      <p:cBhvr>
                                        <p:cTn id="22" dur="500"/>
                                        <p:tgtEl>
                                          <p:spTgt spid="2734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2"/>
          <p:cNvSpPr>
            <a:spLocks noGrp="1"/>
          </p:cNvSpPr>
          <p:nvPr>
            <p:ph type="sldNum" sz="quarter" idx="11"/>
          </p:nvPr>
        </p:nvSpPr>
        <p:spPr/>
        <p:txBody>
          <a:bodyPr/>
          <a:lstStyle/>
          <a:p>
            <a:pPr>
              <a:defRPr/>
            </a:pPr>
            <a:fld id="{ECCD69A2-7B4D-42F5-9080-3622C1C678C5}" type="slidenum">
              <a:rPr lang="zh-CN" altLang="en-US"/>
              <a:pPr>
                <a:defRPr/>
              </a:pPr>
              <a:t>16</a:t>
            </a:fld>
            <a:endParaRPr lang="en-US" altLang="zh-CN"/>
          </a:p>
        </p:txBody>
      </p:sp>
      <p:sp>
        <p:nvSpPr>
          <p:cNvPr id="45059" name="Rectangle 4"/>
          <p:cNvSpPr>
            <a:spLocks noChangeArrowheads="1"/>
          </p:cNvSpPr>
          <p:nvPr/>
        </p:nvSpPr>
        <p:spPr bwMode="auto">
          <a:xfrm>
            <a:off x="990600" y="2044700"/>
            <a:ext cx="7110413" cy="3922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85000"/>
              </a:lnSpc>
              <a:spcBef>
                <a:spcPct val="50000"/>
              </a:spcBef>
              <a:buFontTx/>
              <a:buNone/>
            </a:pPr>
            <a:r>
              <a:rPr lang="en-US" altLang="zh-CN" sz="2800" b="1"/>
              <a:t>typedef struct  </a:t>
            </a:r>
          </a:p>
          <a:p>
            <a:pPr eaLnBrk="1" hangingPunct="1">
              <a:lnSpc>
                <a:spcPct val="85000"/>
              </a:lnSpc>
              <a:spcBef>
                <a:spcPct val="50000"/>
              </a:spcBef>
              <a:buFontTx/>
              <a:buNone/>
            </a:pPr>
            <a:r>
              <a:rPr lang="en-US" altLang="zh-CN" sz="2800" b="1"/>
              <a:t>{ </a:t>
            </a:r>
          </a:p>
          <a:p>
            <a:pPr eaLnBrk="1" hangingPunct="1">
              <a:lnSpc>
                <a:spcPct val="85000"/>
              </a:lnSpc>
              <a:spcBef>
                <a:spcPct val="50000"/>
              </a:spcBef>
              <a:buFontTx/>
              <a:buNone/>
            </a:pPr>
            <a:r>
              <a:rPr lang="en-US" altLang="zh-CN" sz="2800" b="1"/>
              <a:t>        ElemType elem</a:t>
            </a:r>
            <a:r>
              <a:rPr lang="zh-CN" altLang="en-US" sz="2800" b="1"/>
              <a:t>［</a:t>
            </a:r>
            <a:r>
              <a:rPr lang="en-US" altLang="zh-CN" sz="2800" b="1"/>
              <a:t>MAXSIZE</a:t>
            </a:r>
            <a:r>
              <a:rPr lang="zh-CN" altLang="en-US" sz="2800" b="1"/>
              <a:t>］</a:t>
            </a:r>
            <a:r>
              <a:rPr lang="en-US" altLang="zh-CN" sz="2800" b="1"/>
              <a:t>;</a:t>
            </a:r>
          </a:p>
          <a:p>
            <a:pPr eaLnBrk="1" hangingPunct="1">
              <a:lnSpc>
                <a:spcPct val="85000"/>
              </a:lnSpc>
              <a:spcBef>
                <a:spcPct val="50000"/>
              </a:spcBef>
              <a:buFontTx/>
              <a:buNone/>
            </a:pPr>
            <a:r>
              <a:rPr lang="en-US" altLang="zh-CN" sz="2800" b="1"/>
              <a:t>        int front, rear; </a:t>
            </a:r>
          </a:p>
          <a:p>
            <a:pPr eaLnBrk="1" hangingPunct="1">
              <a:lnSpc>
                <a:spcPct val="85000"/>
              </a:lnSpc>
              <a:spcBef>
                <a:spcPct val="50000"/>
              </a:spcBef>
              <a:buFontTx/>
              <a:buNone/>
            </a:pPr>
            <a:r>
              <a:rPr lang="en-US" altLang="zh-CN" sz="2800" b="1"/>
              <a:t> } SeQueue;</a:t>
            </a:r>
          </a:p>
          <a:p>
            <a:pPr eaLnBrk="1" hangingPunct="1">
              <a:lnSpc>
                <a:spcPct val="85000"/>
              </a:lnSpc>
              <a:spcBef>
                <a:spcPct val="50000"/>
              </a:spcBef>
              <a:buFontTx/>
              <a:buNone/>
            </a:pPr>
            <a:r>
              <a:rPr lang="en-US" altLang="zh-CN" sz="2800" b="1"/>
              <a:t> </a:t>
            </a:r>
          </a:p>
          <a:p>
            <a:pPr eaLnBrk="1" hangingPunct="1">
              <a:lnSpc>
                <a:spcPct val="85000"/>
              </a:lnSpc>
              <a:spcBef>
                <a:spcPct val="50000"/>
              </a:spcBef>
              <a:buFontTx/>
              <a:buNone/>
            </a:pPr>
            <a:r>
              <a:rPr lang="en-US" altLang="zh-CN" sz="2800" b="1"/>
              <a:t>SeQueue  Q; </a:t>
            </a:r>
          </a:p>
        </p:txBody>
      </p:sp>
      <p:sp>
        <p:nvSpPr>
          <p:cNvPr id="45060" name="Rectangle 5"/>
          <p:cNvSpPr>
            <a:spLocks noChangeArrowheads="1"/>
          </p:cNvSpPr>
          <p:nvPr/>
        </p:nvSpPr>
        <p:spPr bwMode="auto">
          <a:xfrm>
            <a:off x="685800" y="1206500"/>
            <a:ext cx="777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85000"/>
              </a:lnSpc>
              <a:spcBef>
                <a:spcPct val="0"/>
              </a:spcBef>
              <a:buFontTx/>
              <a:buNone/>
            </a:pPr>
            <a:r>
              <a:rPr lang="zh-CN" altLang="en-US" sz="2800" b="1">
                <a:solidFill>
                  <a:srgbClr val="FF0000"/>
                </a:solidFill>
              </a:rPr>
              <a:t>队列顺序存储结构描述：</a:t>
            </a:r>
            <a:endParaRPr lang="zh-TW" altLang="en-US" sz="2800" b="1">
              <a:solidFill>
                <a:srgbClr val="FF0000"/>
              </a:solidFill>
            </a:endParaRPr>
          </a:p>
        </p:txBody>
      </p:sp>
      <p:sp>
        <p:nvSpPr>
          <p:cNvPr id="45061" name="Text Box 6"/>
          <p:cNvSpPr txBox="1">
            <a:spLocks noChangeArrowheads="1"/>
          </p:cNvSpPr>
          <p:nvPr/>
        </p:nvSpPr>
        <p:spPr bwMode="auto">
          <a:xfrm>
            <a:off x="2411413" y="112927"/>
            <a:ext cx="5384800" cy="641350"/>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sz="3600" b="1" dirty="0">
                <a:solidFill>
                  <a:schemeClr val="accent2"/>
                </a:solidFill>
              </a:rPr>
              <a:t>特殊线性表——队列</a:t>
            </a:r>
            <a:endParaRPr kumimoji="0" lang="en-US" altLang="zh-CN" sz="3600" b="1" dirty="0">
              <a:solidFill>
                <a:schemeClr val="accent2"/>
              </a:solidFill>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灯片编号占位符 4"/>
          <p:cNvSpPr>
            <a:spLocks noGrp="1"/>
          </p:cNvSpPr>
          <p:nvPr>
            <p:ph type="sldNum" sz="quarter" idx="11"/>
          </p:nvPr>
        </p:nvSpPr>
        <p:spPr/>
        <p:txBody>
          <a:bodyPr/>
          <a:lstStyle/>
          <a:p>
            <a:pPr>
              <a:defRPr/>
            </a:pPr>
            <a:fld id="{00B47F47-3CB4-4BD0-ADEB-C7042F911E0B}" type="slidenum">
              <a:rPr lang="zh-CN" altLang="en-US"/>
              <a:pPr>
                <a:defRPr/>
              </a:pPr>
              <a:t>17</a:t>
            </a:fld>
            <a:endParaRPr lang="en-US" altLang="zh-CN"/>
          </a:p>
        </p:txBody>
      </p:sp>
      <p:sp>
        <p:nvSpPr>
          <p:cNvPr id="46083" name="Text Box 3"/>
          <p:cNvSpPr txBox="1">
            <a:spLocks noChangeArrowheads="1"/>
          </p:cNvSpPr>
          <p:nvPr/>
        </p:nvSpPr>
        <p:spPr bwMode="auto">
          <a:xfrm>
            <a:off x="2411413" y="145876"/>
            <a:ext cx="5384800" cy="641350"/>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sz="3600" b="1" dirty="0">
                <a:solidFill>
                  <a:schemeClr val="accent2"/>
                </a:solidFill>
              </a:rPr>
              <a:t>特殊线性表——队列</a:t>
            </a:r>
            <a:endParaRPr kumimoji="0" lang="en-US" altLang="zh-CN" sz="3600" b="1" dirty="0">
              <a:solidFill>
                <a:schemeClr val="accent2"/>
              </a:solidFill>
            </a:endParaRPr>
          </a:p>
        </p:txBody>
      </p:sp>
      <p:sp>
        <p:nvSpPr>
          <p:cNvPr id="46084" name="Text Box 4"/>
          <p:cNvSpPr txBox="1">
            <a:spLocks noChangeArrowheads="1"/>
          </p:cNvSpPr>
          <p:nvPr/>
        </p:nvSpPr>
        <p:spPr bwMode="auto">
          <a:xfrm>
            <a:off x="522288" y="1057275"/>
            <a:ext cx="6172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b="1">
                <a:solidFill>
                  <a:srgbClr val="FF3300"/>
                </a:solidFill>
              </a:rPr>
              <a:t>循环队列的实现</a:t>
            </a:r>
            <a:r>
              <a:rPr kumimoji="0" lang="en-US" altLang="zh-CN" b="1">
                <a:solidFill>
                  <a:srgbClr val="FF3300"/>
                </a:solidFill>
              </a:rPr>
              <a:t>——</a:t>
            </a:r>
            <a:r>
              <a:rPr kumimoji="0" lang="zh-CN" altLang="en-US" b="1">
                <a:solidFill>
                  <a:srgbClr val="FF3300"/>
                </a:solidFill>
              </a:rPr>
              <a:t>入队</a:t>
            </a:r>
          </a:p>
        </p:txBody>
      </p:sp>
      <p:grpSp>
        <p:nvGrpSpPr>
          <p:cNvPr id="46085" name="Group 5"/>
          <p:cNvGrpSpPr>
            <a:grpSpLocks/>
          </p:cNvGrpSpPr>
          <p:nvPr/>
        </p:nvGrpSpPr>
        <p:grpSpPr bwMode="auto">
          <a:xfrm>
            <a:off x="1550988" y="4619625"/>
            <a:ext cx="6407150" cy="1220788"/>
            <a:chOff x="780" y="2529"/>
            <a:chExt cx="4036" cy="769"/>
          </a:xfrm>
        </p:grpSpPr>
        <p:grpSp>
          <p:nvGrpSpPr>
            <p:cNvPr id="46099" name="Group 6"/>
            <p:cNvGrpSpPr>
              <a:grpSpLocks/>
            </p:cNvGrpSpPr>
            <p:nvPr/>
          </p:nvGrpSpPr>
          <p:grpSpPr bwMode="auto">
            <a:xfrm>
              <a:off x="1293" y="2869"/>
              <a:ext cx="2880" cy="429"/>
              <a:chOff x="720" y="2400"/>
              <a:chExt cx="2880" cy="333"/>
            </a:xfrm>
          </p:grpSpPr>
          <p:sp>
            <p:nvSpPr>
              <p:cNvPr id="46105" name="Text Box 7"/>
              <p:cNvSpPr txBox="1">
                <a:spLocks noChangeArrowheads="1"/>
              </p:cNvSpPr>
              <p:nvPr/>
            </p:nvSpPr>
            <p:spPr bwMode="auto">
              <a:xfrm>
                <a:off x="720" y="2400"/>
                <a:ext cx="576" cy="333"/>
              </a:xfrm>
              <a:prstGeom prst="rect">
                <a:avLst/>
              </a:prstGeom>
              <a:solidFill>
                <a:schemeClr va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kumimoji="0" lang="zh-CN" altLang="en-US" sz="3600" b="1"/>
              </a:p>
            </p:txBody>
          </p:sp>
          <p:sp>
            <p:nvSpPr>
              <p:cNvPr id="46106" name="Text Box 8"/>
              <p:cNvSpPr txBox="1">
                <a:spLocks noChangeArrowheads="1"/>
              </p:cNvSpPr>
              <p:nvPr/>
            </p:nvSpPr>
            <p:spPr bwMode="auto">
              <a:xfrm>
                <a:off x="1296" y="2400"/>
                <a:ext cx="576" cy="332"/>
              </a:xfrm>
              <a:prstGeom prst="rect">
                <a:avLst/>
              </a:prstGeom>
              <a:solidFill>
                <a:schemeClr va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kumimoji="0" lang="zh-CN" altLang="en-US" sz="3600" b="1"/>
              </a:p>
            </p:txBody>
          </p:sp>
          <p:sp>
            <p:nvSpPr>
              <p:cNvPr id="46107" name="Text Box 9"/>
              <p:cNvSpPr txBox="1">
                <a:spLocks noChangeArrowheads="1"/>
              </p:cNvSpPr>
              <p:nvPr/>
            </p:nvSpPr>
            <p:spPr bwMode="auto">
              <a:xfrm>
                <a:off x="2448" y="2400"/>
                <a:ext cx="576" cy="332"/>
              </a:xfrm>
              <a:prstGeom prst="rect">
                <a:avLst/>
              </a:prstGeom>
              <a:solidFill>
                <a:schemeClr va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kumimoji="0" lang="zh-CN" altLang="en-US" sz="3600" b="1"/>
              </a:p>
            </p:txBody>
          </p:sp>
          <p:sp>
            <p:nvSpPr>
              <p:cNvPr id="46108" name="Text Box 10"/>
              <p:cNvSpPr txBox="1">
                <a:spLocks noChangeArrowheads="1"/>
              </p:cNvSpPr>
              <p:nvPr/>
            </p:nvSpPr>
            <p:spPr bwMode="auto">
              <a:xfrm>
                <a:off x="3024" y="2400"/>
                <a:ext cx="576" cy="332"/>
              </a:xfrm>
              <a:prstGeom prst="rect">
                <a:avLst/>
              </a:prstGeom>
              <a:solidFill>
                <a:schemeClr va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kumimoji="0" lang="zh-CN" altLang="en-US" sz="3600" b="1"/>
              </a:p>
            </p:txBody>
          </p:sp>
          <p:sp>
            <p:nvSpPr>
              <p:cNvPr id="46109" name="Text Box 11"/>
              <p:cNvSpPr txBox="1">
                <a:spLocks noChangeArrowheads="1"/>
              </p:cNvSpPr>
              <p:nvPr/>
            </p:nvSpPr>
            <p:spPr bwMode="auto">
              <a:xfrm>
                <a:off x="1872" y="2400"/>
                <a:ext cx="576" cy="332"/>
              </a:xfrm>
              <a:prstGeom prst="rect">
                <a:avLst/>
              </a:prstGeom>
              <a:solidFill>
                <a:schemeClr va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kumimoji="0" lang="zh-CN" altLang="en-US" sz="3600" b="1"/>
              </a:p>
            </p:txBody>
          </p:sp>
        </p:grpSp>
        <p:sp>
          <p:nvSpPr>
            <p:cNvPr id="46100" name="Text Box 12"/>
            <p:cNvSpPr txBox="1">
              <a:spLocks noChangeArrowheads="1"/>
            </p:cNvSpPr>
            <p:nvPr/>
          </p:nvSpPr>
          <p:spPr bwMode="auto">
            <a:xfrm>
              <a:off x="1463" y="2529"/>
              <a:ext cx="269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kumimoji="0" lang="en-US" altLang="zh-CN" sz="2800"/>
                <a:t>0        1        2         3        4  </a:t>
              </a:r>
            </a:p>
          </p:txBody>
        </p:sp>
        <p:sp>
          <p:nvSpPr>
            <p:cNvPr id="46101" name="Line 13"/>
            <p:cNvSpPr>
              <a:spLocks noChangeShapeType="1"/>
            </p:cNvSpPr>
            <p:nvPr/>
          </p:nvSpPr>
          <p:spPr bwMode="auto">
            <a:xfrm flipH="1">
              <a:off x="4184" y="2983"/>
              <a:ext cx="453" cy="0"/>
            </a:xfrm>
            <a:prstGeom prst="line">
              <a:avLst/>
            </a:prstGeom>
            <a:noFill/>
            <a:ln w="28575">
              <a:solidFill>
                <a:srgbClr val="006666"/>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6102" name="Text Box 14"/>
            <p:cNvSpPr txBox="1">
              <a:spLocks noChangeArrowheads="1"/>
            </p:cNvSpPr>
            <p:nvPr/>
          </p:nvSpPr>
          <p:spPr bwMode="auto">
            <a:xfrm>
              <a:off x="4192" y="2642"/>
              <a:ext cx="6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sz="2400" b="1"/>
                <a:t>入队</a:t>
              </a:r>
            </a:p>
          </p:txBody>
        </p:sp>
        <p:sp>
          <p:nvSpPr>
            <p:cNvPr id="46103" name="Line 15"/>
            <p:cNvSpPr>
              <a:spLocks noChangeShapeType="1"/>
            </p:cNvSpPr>
            <p:nvPr/>
          </p:nvSpPr>
          <p:spPr bwMode="auto">
            <a:xfrm flipH="1">
              <a:off x="792" y="2990"/>
              <a:ext cx="453" cy="0"/>
            </a:xfrm>
            <a:prstGeom prst="line">
              <a:avLst/>
            </a:prstGeom>
            <a:noFill/>
            <a:ln w="28575">
              <a:solidFill>
                <a:srgbClr val="006666"/>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6104" name="Text Box 16"/>
            <p:cNvSpPr txBox="1">
              <a:spLocks noChangeArrowheads="1"/>
            </p:cNvSpPr>
            <p:nvPr/>
          </p:nvSpPr>
          <p:spPr bwMode="auto">
            <a:xfrm>
              <a:off x="780" y="2652"/>
              <a:ext cx="57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sz="2400" b="1"/>
                <a:t>出队</a:t>
              </a:r>
            </a:p>
          </p:txBody>
        </p:sp>
      </p:grpSp>
      <p:sp>
        <p:nvSpPr>
          <p:cNvPr id="46086" name="Text Box 17"/>
          <p:cNvSpPr txBox="1">
            <a:spLocks noChangeArrowheads="1"/>
          </p:cNvSpPr>
          <p:nvPr/>
        </p:nvSpPr>
        <p:spPr bwMode="auto">
          <a:xfrm>
            <a:off x="4348163" y="5175250"/>
            <a:ext cx="585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kumimoji="0" lang="en-US" altLang="zh-CN" sz="3600" b="1" i="1"/>
              <a:t>a</a:t>
            </a:r>
            <a:r>
              <a:rPr kumimoji="0" lang="en-US" altLang="zh-CN" sz="3600" b="1" baseline="-25000"/>
              <a:t>3</a:t>
            </a:r>
            <a:endParaRPr kumimoji="0" lang="zh-CN" altLang="en-US" sz="3600" b="1" baseline="-25000"/>
          </a:p>
        </p:txBody>
      </p:sp>
      <p:sp>
        <p:nvSpPr>
          <p:cNvPr id="46087" name="Text Box 18"/>
          <p:cNvSpPr txBox="1">
            <a:spLocks noChangeArrowheads="1"/>
          </p:cNvSpPr>
          <p:nvPr/>
        </p:nvSpPr>
        <p:spPr bwMode="auto">
          <a:xfrm>
            <a:off x="5292725" y="5175250"/>
            <a:ext cx="5857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kumimoji="0" lang="en-US" altLang="zh-CN" sz="3600" b="1" i="1"/>
              <a:t>a</a:t>
            </a:r>
            <a:r>
              <a:rPr kumimoji="0" lang="en-US" altLang="zh-CN" sz="3600" b="1" baseline="-25000"/>
              <a:t>4</a:t>
            </a:r>
            <a:endParaRPr kumimoji="0" lang="zh-CN" altLang="en-US" sz="3600" b="1" baseline="-25000"/>
          </a:p>
        </p:txBody>
      </p:sp>
      <p:grpSp>
        <p:nvGrpSpPr>
          <p:cNvPr id="276499" name="Group 19"/>
          <p:cNvGrpSpPr>
            <a:grpSpLocks/>
          </p:cNvGrpSpPr>
          <p:nvPr/>
        </p:nvGrpSpPr>
        <p:grpSpPr bwMode="auto">
          <a:xfrm>
            <a:off x="5156200" y="5878513"/>
            <a:ext cx="1035050" cy="903287"/>
            <a:chOff x="2567" y="2939"/>
            <a:chExt cx="652" cy="569"/>
          </a:xfrm>
        </p:grpSpPr>
        <p:sp>
          <p:nvSpPr>
            <p:cNvPr id="46097" name="Line 20"/>
            <p:cNvSpPr>
              <a:spLocks noChangeShapeType="1"/>
            </p:cNvSpPr>
            <p:nvPr/>
          </p:nvSpPr>
          <p:spPr bwMode="auto">
            <a:xfrm flipV="1">
              <a:off x="2823" y="2939"/>
              <a:ext cx="0" cy="312"/>
            </a:xfrm>
            <a:prstGeom prst="line">
              <a:avLst/>
            </a:prstGeom>
            <a:noFill/>
            <a:ln w="38100">
              <a:solidFill>
                <a:srgbClr val="006666"/>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6098" name="Text Box 21"/>
            <p:cNvSpPr txBox="1">
              <a:spLocks noChangeArrowheads="1"/>
            </p:cNvSpPr>
            <p:nvPr/>
          </p:nvSpPr>
          <p:spPr bwMode="auto">
            <a:xfrm>
              <a:off x="2567" y="3181"/>
              <a:ext cx="6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kumimoji="0" lang="en-US" altLang="zh-CN" sz="2800" b="1"/>
                <a:t>rear</a:t>
              </a:r>
            </a:p>
          </p:txBody>
        </p:sp>
      </p:grpSp>
      <p:grpSp>
        <p:nvGrpSpPr>
          <p:cNvPr id="46089" name="Group 22"/>
          <p:cNvGrpSpPr>
            <a:grpSpLocks/>
          </p:cNvGrpSpPr>
          <p:nvPr/>
        </p:nvGrpSpPr>
        <p:grpSpPr bwMode="auto">
          <a:xfrm>
            <a:off x="3314700" y="5873750"/>
            <a:ext cx="957263" cy="903288"/>
            <a:chOff x="774" y="2725"/>
            <a:chExt cx="603" cy="569"/>
          </a:xfrm>
        </p:grpSpPr>
        <p:sp>
          <p:nvSpPr>
            <p:cNvPr id="46095" name="Line 23"/>
            <p:cNvSpPr>
              <a:spLocks noChangeShapeType="1"/>
            </p:cNvSpPr>
            <p:nvPr/>
          </p:nvSpPr>
          <p:spPr bwMode="auto">
            <a:xfrm flipV="1">
              <a:off x="1030" y="2725"/>
              <a:ext cx="0" cy="312"/>
            </a:xfrm>
            <a:prstGeom prst="line">
              <a:avLst/>
            </a:prstGeom>
            <a:noFill/>
            <a:ln w="38100">
              <a:solidFill>
                <a:srgbClr val="006666"/>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6096" name="Text Box 24"/>
            <p:cNvSpPr txBox="1">
              <a:spLocks noChangeArrowheads="1"/>
            </p:cNvSpPr>
            <p:nvPr/>
          </p:nvSpPr>
          <p:spPr bwMode="auto">
            <a:xfrm>
              <a:off x="774" y="2967"/>
              <a:ext cx="60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kumimoji="0" lang="en-US" altLang="zh-CN" sz="2800" b="1"/>
                <a:t>front</a:t>
              </a:r>
            </a:p>
          </p:txBody>
        </p:sp>
      </p:grpSp>
      <p:sp>
        <p:nvSpPr>
          <p:cNvPr id="276505" name="Text Box 25"/>
          <p:cNvSpPr txBox="1">
            <a:spLocks noChangeArrowheads="1"/>
          </p:cNvSpPr>
          <p:nvPr/>
        </p:nvSpPr>
        <p:spPr bwMode="auto">
          <a:xfrm>
            <a:off x="6196013" y="5153025"/>
            <a:ext cx="585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kumimoji="0" lang="en-US" altLang="zh-CN" sz="3600" b="1" i="1"/>
              <a:t>a</a:t>
            </a:r>
            <a:r>
              <a:rPr kumimoji="0" lang="en-US" altLang="zh-CN" sz="3600" b="1" baseline="-25000"/>
              <a:t>5</a:t>
            </a:r>
            <a:endParaRPr kumimoji="0" lang="zh-CN" altLang="en-US" sz="3600" b="1" baseline="-25000"/>
          </a:p>
        </p:txBody>
      </p:sp>
      <p:grpSp>
        <p:nvGrpSpPr>
          <p:cNvPr id="276506" name="Group 26"/>
          <p:cNvGrpSpPr>
            <a:grpSpLocks/>
          </p:cNvGrpSpPr>
          <p:nvPr/>
        </p:nvGrpSpPr>
        <p:grpSpPr bwMode="auto">
          <a:xfrm>
            <a:off x="6105525" y="5873750"/>
            <a:ext cx="1035050" cy="903288"/>
            <a:chOff x="2567" y="2939"/>
            <a:chExt cx="652" cy="569"/>
          </a:xfrm>
        </p:grpSpPr>
        <p:sp>
          <p:nvSpPr>
            <p:cNvPr id="46093" name="Line 27"/>
            <p:cNvSpPr>
              <a:spLocks noChangeShapeType="1"/>
            </p:cNvSpPr>
            <p:nvPr/>
          </p:nvSpPr>
          <p:spPr bwMode="auto">
            <a:xfrm flipV="1">
              <a:off x="2823" y="2939"/>
              <a:ext cx="0" cy="312"/>
            </a:xfrm>
            <a:prstGeom prst="line">
              <a:avLst/>
            </a:prstGeom>
            <a:noFill/>
            <a:ln w="38100">
              <a:solidFill>
                <a:srgbClr val="006666"/>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6094" name="Text Box 28"/>
            <p:cNvSpPr txBox="1">
              <a:spLocks noChangeArrowheads="1"/>
            </p:cNvSpPr>
            <p:nvPr/>
          </p:nvSpPr>
          <p:spPr bwMode="auto">
            <a:xfrm>
              <a:off x="2567" y="3181"/>
              <a:ext cx="6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kumimoji="0" lang="en-US" altLang="zh-CN" sz="2800" b="1"/>
                <a:t>rear</a:t>
              </a:r>
            </a:p>
          </p:txBody>
        </p:sp>
      </p:grpSp>
      <p:sp>
        <p:nvSpPr>
          <p:cNvPr id="46092" name="Rectangle 29"/>
          <p:cNvSpPr>
            <a:spLocks noChangeArrowheads="1"/>
          </p:cNvSpPr>
          <p:nvPr/>
        </p:nvSpPr>
        <p:spPr bwMode="auto">
          <a:xfrm>
            <a:off x="538163" y="1638300"/>
            <a:ext cx="7448550" cy="320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85000"/>
              </a:lnSpc>
              <a:spcBef>
                <a:spcPct val="0"/>
              </a:spcBef>
              <a:buFontTx/>
              <a:buNone/>
            </a:pPr>
            <a:r>
              <a:rPr lang="en-US" altLang="zh-CN" sz="2400" b="1">
                <a:ea typeface="华文行楷" panose="02010800040101010101" pitchFamily="2" charset="-122"/>
              </a:rPr>
              <a:t>void AddQ(SeQueue* Q , ElemType x)  </a:t>
            </a:r>
          </a:p>
          <a:p>
            <a:pPr eaLnBrk="1" hangingPunct="1">
              <a:lnSpc>
                <a:spcPct val="85000"/>
              </a:lnSpc>
              <a:spcBef>
                <a:spcPct val="0"/>
              </a:spcBef>
              <a:buFontTx/>
              <a:buNone/>
            </a:pPr>
            <a:r>
              <a:rPr lang="en-US" altLang="zh-CN" sz="2400" b="1">
                <a:ea typeface="华文行楷" panose="02010800040101010101" pitchFamily="2" charset="-122"/>
              </a:rPr>
              <a:t>{    </a:t>
            </a:r>
          </a:p>
          <a:p>
            <a:pPr eaLnBrk="1" hangingPunct="1">
              <a:lnSpc>
                <a:spcPct val="85000"/>
              </a:lnSpc>
              <a:spcBef>
                <a:spcPct val="0"/>
              </a:spcBef>
              <a:buFontTx/>
              <a:buNone/>
            </a:pPr>
            <a:r>
              <a:rPr lang="en-US" altLang="zh-CN" sz="2400" b="1">
                <a:ea typeface="华文行楷" panose="02010800040101010101" pitchFamily="2" charset="-122"/>
              </a:rPr>
              <a:t>         if((Q-&gt;rear+1) % MAXSIZE==Q-&gt;front)</a:t>
            </a:r>
          </a:p>
          <a:p>
            <a:pPr eaLnBrk="1" hangingPunct="1">
              <a:lnSpc>
                <a:spcPct val="85000"/>
              </a:lnSpc>
              <a:spcBef>
                <a:spcPct val="0"/>
              </a:spcBef>
              <a:buFontTx/>
              <a:buNone/>
            </a:pPr>
            <a:r>
              <a:rPr lang="en-US" altLang="zh-CN" sz="2400" b="1">
                <a:ea typeface="华文行楷" panose="02010800040101010101" pitchFamily="2" charset="-122"/>
              </a:rPr>
              <a:t>            </a:t>
            </a:r>
            <a:r>
              <a:rPr lang="zh-CN" altLang="en-US" sz="2400" b="1">
                <a:ea typeface="华文行楷" panose="02010800040101010101" pitchFamily="2" charset="-122"/>
              </a:rPr>
              <a:t>　</a:t>
            </a:r>
            <a:r>
              <a:rPr lang="en-US" altLang="zh-CN" sz="2400" b="1">
                <a:ea typeface="华文行楷" panose="02010800040101010101" pitchFamily="2" charset="-122"/>
              </a:rPr>
              <a:t>cout&lt;&lt;"Queue is FULL!\n“;</a:t>
            </a:r>
          </a:p>
          <a:p>
            <a:pPr eaLnBrk="1" hangingPunct="1">
              <a:lnSpc>
                <a:spcPct val="85000"/>
              </a:lnSpc>
              <a:spcBef>
                <a:spcPct val="0"/>
              </a:spcBef>
              <a:buFontTx/>
              <a:buNone/>
            </a:pPr>
            <a:r>
              <a:rPr lang="en-US" altLang="zh-CN" sz="2400" b="1">
                <a:ea typeface="华文行楷" panose="02010800040101010101" pitchFamily="2" charset="-122"/>
              </a:rPr>
              <a:t>         else</a:t>
            </a:r>
          </a:p>
          <a:p>
            <a:pPr eaLnBrk="1" hangingPunct="1">
              <a:lnSpc>
                <a:spcPct val="85000"/>
              </a:lnSpc>
              <a:spcBef>
                <a:spcPct val="0"/>
              </a:spcBef>
              <a:buFontTx/>
              <a:buNone/>
            </a:pPr>
            <a:r>
              <a:rPr lang="en-US" altLang="zh-CN" sz="2400" b="1">
                <a:ea typeface="华文行楷" panose="02010800040101010101" pitchFamily="2" charset="-122"/>
              </a:rPr>
              <a:t>     </a:t>
            </a:r>
            <a:r>
              <a:rPr lang="zh-CN" altLang="en-US" sz="2400" b="1">
                <a:ea typeface="华文行楷" panose="02010800040101010101" pitchFamily="2" charset="-122"/>
              </a:rPr>
              <a:t>　</a:t>
            </a:r>
            <a:r>
              <a:rPr lang="en-US" altLang="zh-CN" sz="2400" b="1">
                <a:solidFill>
                  <a:srgbClr val="FF0000"/>
                </a:solidFill>
                <a:ea typeface="华文行楷" panose="02010800040101010101" pitchFamily="2" charset="-122"/>
              </a:rPr>
              <a:t>{ </a:t>
            </a:r>
          </a:p>
          <a:p>
            <a:pPr eaLnBrk="1" hangingPunct="1">
              <a:lnSpc>
                <a:spcPct val="85000"/>
              </a:lnSpc>
              <a:spcBef>
                <a:spcPct val="0"/>
              </a:spcBef>
              <a:buFontTx/>
              <a:buNone/>
            </a:pPr>
            <a:r>
              <a:rPr lang="en-US" altLang="zh-CN" sz="2400" b="1">
                <a:solidFill>
                  <a:srgbClr val="FF0000"/>
                </a:solidFill>
                <a:ea typeface="华文行楷" panose="02010800040101010101" pitchFamily="2" charset="-122"/>
              </a:rPr>
              <a:t>                 Q-&gt;rear=(Q-&gt;rear+1) % MAXSIZE;</a:t>
            </a:r>
          </a:p>
          <a:p>
            <a:pPr eaLnBrk="1" hangingPunct="1">
              <a:lnSpc>
                <a:spcPct val="85000"/>
              </a:lnSpc>
              <a:spcBef>
                <a:spcPct val="0"/>
              </a:spcBef>
              <a:buFontTx/>
              <a:buNone/>
            </a:pPr>
            <a:r>
              <a:rPr lang="en-US" altLang="zh-CN" sz="2400" b="1">
                <a:solidFill>
                  <a:srgbClr val="FF0000"/>
                </a:solidFill>
                <a:ea typeface="华文行楷" panose="02010800040101010101" pitchFamily="2" charset="-122"/>
              </a:rPr>
              <a:t>                 Q -&gt;elem[Q-&gt;rear]=x;</a:t>
            </a:r>
          </a:p>
          <a:p>
            <a:pPr eaLnBrk="1" hangingPunct="1">
              <a:lnSpc>
                <a:spcPct val="85000"/>
              </a:lnSpc>
              <a:spcBef>
                <a:spcPct val="0"/>
              </a:spcBef>
              <a:buFontTx/>
              <a:buNone/>
            </a:pPr>
            <a:r>
              <a:rPr lang="en-US" altLang="zh-CN" sz="2400" b="1">
                <a:solidFill>
                  <a:srgbClr val="FF0000"/>
                </a:solidFill>
                <a:ea typeface="华文行楷" panose="02010800040101010101" pitchFamily="2" charset="-122"/>
              </a:rPr>
              <a:t>          }</a:t>
            </a:r>
          </a:p>
          <a:p>
            <a:pPr eaLnBrk="1" hangingPunct="1">
              <a:lnSpc>
                <a:spcPct val="85000"/>
              </a:lnSpc>
              <a:spcBef>
                <a:spcPct val="0"/>
              </a:spcBef>
              <a:buFontTx/>
              <a:buNone/>
            </a:pPr>
            <a:r>
              <a:rPr lang="en-US" altLang="zh-CN" sz="2400" b="1">
                <a:ea typeface="华文行楷" panose="02010800040101010101" pitchFamily="2" charset="-122"/>
              </a:rPr>
              <a:t> }</a:t>
            </a:r>
            <a:endParaRPr lang="zh-CN" altLang="en-US" sz="2400" b="1">
              <a:ea typeface="华文行楷"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nodeType="clickEffect">
                                  <p:stCondLst>
                                    <p:cond delay="0"/>
                                  </p:stCondLst>
                                  <p:childTnLst>
                                    <p:set>
                                      <p:cBhvr>
                                        <p:cTn id="6" dur="1" fill="hold">
                                          <p:stCondLst>
                                            <p:cond delay="0"/>
                                          </p:stCondLst>
                                        </p:cTn>
                                        <p:tgtEl>
                                          <p:spTgt spid="276499"/>
                                        </p:tgtEl>
                                        <p:attrNameLst>
                                          <p:attrName>style.visibility</p:attrName>
                                        </p:attrNameLst>
                                      </p:cBhvr>
                                      <p:to>
                                        <p:strVal val="hidden"/>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4" fill="hold" nodeType="clickEffect">
                                  <p:stCondLst>
                                    <p:cond delay="0"/>
                                  </p:stCondLst>
                                  <p:childTnLst>
                                    <p:set>
                                      <p:cBhvr>
                                        <p:cTn id="10" dur="1" fill="hold">
                                          <p:stCondLst>
                                            <p:cond delay="0"/>
                                          </p:stCondLst>
                                        </p:cTn>
                                        <p:tgtEl>
                                          <p:spTgt spid="276506"/>
                                        </p:tgtEl>
                                        <p:attrNameLst>
                                          <p:attrName>style.visibility</p:attrName>
                                        </p:attrNameLst>
                                      </p:cBhvr>
                                      <p:to>
                                        <p:strVal val="visible"/>
                                      </p:to>
                                    </p:set>
                                    <p:animEffect transition="in" filter="wipe(down)">
                                      <p:cBhvr>
                                        <p:cTn id="11" dur="500"/>
                                        <p:tgtEl>
                                          <p:spTgt spid="27650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2" fill="hold" grpId="0" nodeType="clickEffect">
                                  <p:stCondLst>
                                    <p:cond delay="0"/>
                                  </p:stCondLst>
                                  <p:childTnLst>
                                    <p:set>
                                      <p:cBhvr>
                                        <p:cTn id="15" dur="1" fill="hold">
                                          <p:stCondLst>
                                            <p:cond delay="0"/>
                                          </p:stCondLst>
                                        </p:cTn>
                                        <p:tgtEl>
                                          <p:spTgt spid="276505"/>
                                        </p:tgtEl>
                                        <p:attrNameLst>
                                          <p:attrName>style.visibility</p:attrName>
                                        </p:attrNameLst>
                                      </p:cBhvr>
                                      <p:to>
                                        <p:strVal val="visible"/>
                                      </p:to>
                                    </p:set>
                                    <p:anim calcmode="lin" valueType="num">
                                      <p:cBhvr additive="base">
                                        <p:cTn id="16" dur="500" fill="hold"/>
                                        <p:tgtEl>
                                          <p:spTgt spid="276505"/>
                                        </p:tgtEl>
                                        <p:attrNameLst>
                                          <p:attrName>ppt_x</p:attrName>
                                        </p:attrNameLst>
                                      </p:cBhvr>
                                      <p:tavLst>
                                        <p:tav tm="0">
                                          <p:val>
                                            <p:strVal val="1+#ppt_w/2"/>
                                          </p:val>
                                        </p:tav>
                                        <p:tav tm="100000">
                                          <p:val>
                                            <p:strVal val="#ppt_x"/>
                                          </p:val>
                                        </p:tav>
                                      </p:tavLst>
                                    </p:anim>
                                    <p:anim calcmode="lin" valueType="num">
                                      <p:cBhvr additive="base">
                                        <p:cTn id="17" dur="500" fill="hold"/>
                                        <p:tgtEl>
                                          <p:spTgt spid="27650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灯片编号占位符 4"/>
          <p:cNvSpPr>
            <a:spLocks noGrp="1"/>
          </p:cNvSpPr>
          <p:nvPr>
            <p:ph type="sldNum" sz="quarter" idx="11"/>
          </p:nvPr>
        </p:nvSpPr>
        <p:spPr/>
        <p:txBody>
          <a:bodyPr/>
          <a:lstStyle/>
          <a:p>
            <a:pPr>
              <a:defRPr/>
            </a:pPr>
            <a:fld id="{AD35A84B-0DDE-4229-ABC8-78EBAFE487BD}" type="slidenum">
              <a:rPr lang="zh-CN" altLang="en-US"/>
              <a:pPr>
                <a:defRPr/>
              </a:pPr>
              <a:t>18</a:t>
            </a:fld>
            <a:endParaRPr lang="en-US" altLang="zh-CN"/>
          </a:p>
        </p:txBody>
      </p:sp>
      <p:grpSp>
        <p:nvGrpSpPr>
          <p:cNvPr id="47107" name="Group 2"/>
          <p:cNvGrpSpPr>
            <a:grpSpLocks/>
          </p:cNvGrpSpPr>
          <p:nvPr/>
        </p:nvGrpSpPr>
        <p:grpSpPr bwMode="auto">
          <a:xfrm>
            <a:off x="3162300" y="5159375"/>
            <a:ext cx="4572000" cy="681038"/>
            <a:chOff x="720" y="2400"/>
            <a:chExt cx="2880" cy="333"/>
          </a:xfrm>
        </p:grpSpPr>
        <p:sp>
          <p:nvSpPr>
            <p:cNvPr id="47130" name="Text Box 3"/>
            <p:cNvSpPr txBox="1">
              <a:spLocks noChangeArrowheads="1"/>
            </p:cNvSpPr>
            <p:nvPr/>
          </p:nvSpPr>
          <p:spPr bwMode="auto">
            <a:xfrm>
              <a:off x="720" y="2400"/>
              <a:ext cx="576" cy="333"/>
            </a:xfrm>
            <a:prstGeom prst="rect">
              <a:avLst/>
            </a:prstGeom>
            <a:solidFill>
              <a:schemeClr va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kumimoji="0" lang="zh-CN" altLang="en-US" sz="3600" b="1"/>
            </a:p>
          </p:txBody>
        </p:sp>
        <p:sp>
          <p:nvSpPr>
            <p:cNvPr id="47131" name="Text Box 4"/>
            <p:cNvSpPr txBox="1">
              <a:spLocks noChangeArrowheads="1"/>
            </p:cNvSpPr>
            <p:nvPr/>
          </p:nvSpPr>
          <p:spPr bwMode="auto">
            <a:xfrm>
              <a:off x="1296" y="2400"/>
              <a:ext cx="576" cy="332"/>
            </a:xfrm>
            <a:prstGeom prst="rect">
              <a:avLst/>
            </a:prstGeom>
            <a:solidFill>
              <a:schemeClr va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kumimoji="0" lang="zh-CN" altLang="en-US" sz="3600" b="1"/>
            </a:p>
          </p:txBody>
        </p:sp>
        <p:sp>
          <p:nvSpPr>
            <p:cNvPr id="47132" name="Text Box 5"/>
            <p:cNvSpPr txBox="1">
              <a:spLocks noChangeArrowheads="1"/>
            </p:cNvSpPr>
            <p:nvPr/>
          </p:nvSpPr>
          <p:spPr bwMode="auto">
            <a:xfrm>
              <a:off x="2448" y="2400"/>
              <a:ext cx="576" cy="332"/>
            </a:xfrm>
            <a:prstGeom prst="rect">
              <a:avLst/>
            </a:prstGeom>
            <a:solidFill>
              <a:schemeClr va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kumimoji="0" lang="zh-CN" altLang="en-US" sz="3600" b="1"/>
            </a:p>
          </p:txBody>
        </p:sp>
        <p:sp>
          <p:nvSpPr>
            <p:cNvPr id="47133" name="Text Box 6"/>
            <p:cNvSpPr txBox="1">
              <a:spLocks noChangeArrowheads="1"/>
            </p:cNvSpPr>
            <p:nvPr/>
          </p:nvSpPr>
          <p:spPr bwMode="auto">
            <a:xfrm>
              <a:off x="3024" y="2400"/>
              <a:ext cx="576" cy="332"/>
            </a:xfrm>
            <a:prstGeom prst="rect">
              <a:avLst/>
            </a:prstGeom>
            <a:solidFill>
              <a:schemeClr va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kumimoji="0" lang="zh-CN" altLang="en-US" sz="3600" b="1"/>
            </a:p>
          </p:txBody>
        </p:sp>
        <p:sp>
          <p:nvSpPr>
            <p:cNvPr id="47134" name="Text Box 7"/>
            <p:cNvSpPr txBox="1">
              <a:spLocks noChangeArrowheads="1"/>
            </p:cNvSpPr>
            <p:nvPr/>
          </p:nvSpPr>
          <p:spPr bwMode="auto">
            <a:xfrm>
              <a:off x="1872" y="2400"/>
              <a:ext cx="576" cy="332"/>
            </a:xfrm>
            <a:prstGeom prst="rect">
              <a:avLst/>
            </a:prstGeom>
            <a:solidFill>
              <a:schemeClr va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kumimoji="0" lang="zh-CN" altLang="en-US" sz="3600" b="1"/>
            </a:p>
          </p:txBody>
        </p:sp>
      </p:grpSp>
      <p:sp>
        <p:nvSpPr>
          <p:cNvPr id="47108" name="Text Box 8"/>
          <p:cNvSpPr txBox="1">
            <a:spLocks noChangeArrowheads="1"/>
          </p:cNvSpPr>
          <p:nvPr/>
        </p:nvSpPr>
        <p:spPr bwMode="auto">
          <a:xfrm>
            <a:off x="3432175" y="4619625"/>
            <a:ext cx="42751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kumimoji="0" lang="en-US" altLang="zh-CN" sz="2800"/>
              <a:t>0        1        2         3        4  </a:t>
            </a:r>
          </a:p>
        </p:txBody>
      </p:sp>
      <p:sp>
        <p:nvSpPr>
          <p:cNvPr id="47109" name="Line 9"/>
          <p:cNvSpPr>
            <a:spLocks noChangeShapeType="1"/>
          </p:cNvSpPr>
          <p:nvPr/>
        </p:nvSpPr>
        <p:spPr bwMode="auto">
          <a:xfrm flipH="1">
            <a:off x="7751763" y="5340350"/>
            <a:ext cx="719137" cy="0"/>
          </a:xfrm>
          <a:prstGeom prst="line">
            <a:avLst/>
          </a:prstGeom>
          <a:noFill/>
          <a:ln w="28575">
            <a:solidFill>
              <a:srgbClr val="006666"/>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7110" name="Text Box 10"/>
          <p:cNvSpPr txBox="1">
            <a:spLocks noChangeArrowheads="1"/>
          </p:cNvSpPr>
          <p:nvPr/>
        </p:nvSpPr>
        <p:spPr bwMode="auto">
          <a:xfrm>
            <a:off x="7796213" y="4799013"/>
            <a:ext cx="99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sz="2400" b="1"/>
              <a:t>入队</a:t>
            </a:r>
          </a:p>
        </p:txBody>
      </p:sp>
      <p:sp>
        <p:nvSpPr>
          <p:cNvPr id="47111" name="Line 11"/>
          <p:cNvSpPr>
            <a:spLocks noChangeShapeType="1"/>
          </p:cNvSpPr>
          <p:nvPr/>
        </p:nvSpPr>
        <p:spPr bwMode="auto">
          <a:xfrm flipH="1">
            <a:off x="2366963" y="5351463"/>
            <a:ext cx="719137" cy="0"/>
          </a:xfrm>
          <a:prstGeom prst="line">
            <a:avLst/>
          </a:prstGeom>
          <a:noFill/>
          <a:ln w="28575">
            <a:solidFill>
              <a:srgbClr val="006666"/>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7112" name="Text Box 12"/>
          <p:cNvSpPr txBox="1">
            <a:spLocks noChangeArrowheads="1"/>
          </p:cNvSpPr>
          <p:nvPr/>
        </p:nvSpPr>
        <p:spPr bwMode="auto">
          <a:xfrm>
            <a:off x="5200650" y="5175250"/>
            <a:ext cx="5857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kumimoji="0" lang="en-US" altLang="zh-CN" sz="3600" b="1" i="1"/>
              <a:t>a</a:t>
            </a:r>
            <a:r>
              <a:rPr kumimoji="0" lang="en-US" altLang="zh-CN" sz="3600" b="1" baseline="-25000"/>
              <a:t>4</a:t>
            </a:r>
            <a:endParaRPr kumimoji="0" lang="zh-CN" altLang="en-US" sz="3600" b="1" baseline="-25000"/>
          </a:p>
        </p:txBody>
      </p:sp>
      <p:sp>
        <p:nvSpPr>
          <p:cNvPr id="47113" name="Text Box 13"/>
          <p:cNvSpPr txBox="1">
            <a:spLocks noChangeArrowheads="1"/>
          </p:cNvSpPr>
          <p:nvPr/>
        </p:nvSpPr>
        <p:spPr bwMode="auto">
          <a:xfrm>
            <a:off x="6103938" y="5153025"/>
            <a:ext cx="585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kumimoji="0" lang="en-US" altLang="zh-CN" sz="3600" b="1" i="1"/>
              <a:t>a</a:t>
            </a:r>
            <a:r>
              <a:rPr kumimoji="0" lang="en-US" altLang="zh-CN" sz="3600" b="1" baseline="-25000"/>
              <a:t>5</a:t>
            </a:r>
            <a:endParaRPr kumimoji="0" lang="zh-CN" altLang="en-US" sz="3600" b="1" baseline="-25000"/>
          </a:p>
        </p:txBody>
      </p:sp>
      <p:sp>
        <p:nvSpPr>
          <p:cNvPr id="47114" name="Text Box 14"/>
          <p:cNvSpPr txBox="1">
            <a:spLocks noChangeArrowheads="1"/>
          </p:cNvSpPr>
          <p:nvPr/>
        </p:nvSpPr>
        <p:spPr bwMode="auto">
          <a:xfrm>
            <a:off x="7021513" y="5168900"/>
            <a:ext cx="585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kumimoji="0" lang="en-US" altLang="zh-CN" sz="3600" b="1" i="1"/>
              <a:t>a</a:t>
            </a:r>
            <a:r>
              <a:rPr kumimoji="0" lang="en-US" altLang="zh-CN" sz="3600" b="1" baseline="-25000"/>
              <a:t>6</a:t>
            </a:r>
            <a:endParaRPr kumimoji="0" lang="zh-CN" altLang="en-US" sz="3600" b="1" baseline="-25000"/>
          </a:p>
        </p:txBody>
      </p:sp>
      <p:sp>
        <p:nvSpPr>
          <p:cNvPr id="47115" name="Text Box 15"/>
          <p:cNvSpPr txBox="1">
            <a:spLocks noChangeArrowheads="1"/>
          </p:cNvSpPr>
          <p:nvPr/>
        </p:nvSpPr>
        <p:spPr bwMode="auto">
          <a:xfrm>
            <a:off x="2235200" y="4843463"/>
            <a:ext cx="99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sz="2400" b="1"/>
              <a:t>出队</a:t>
            </a:r>
          </a:p>
        </p:txBody>
      </p:sp>
      <p:sp>
        <p:nvSpPr>
          <p:cNvPr id="277520" name="Oval 16"/>
          <p:cNvSpPr>
            <a:spLocks noChangeArrowheads="1"/>
          </p:cNvSpPr>
          <p:nvPr/>
        </p:nvSpPr>
        <p:spPr bwMode="auto">
          <a:xfrm>
            <a:off x="4237038" y="5310188"/>
            <a:ext cx="625475" cy="509587"/>
          </a:xfrm>
          <a:prstGeom prst="ellipse">
            <a:avLst/>
          </a:pr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kumimoji="0" lang="zh-CN" altLang="en-US" sz="1800">
              <a:solidFill>
                <a:schemeClr val="accent2"/>
              </a:solidFill>
              <a:latin typeface="Arial" panose="020B0604020202020204" pitchFamily="34" charset="0"/>
              <a:ea typeface="华文行楷" panose="02010800040101010101" pitchFamily="2" charset="-122"/>
            </a:endParaRPr>
          </a:p>
        </p:txBody>
      </p:sp>
      <p:sp>
        <p:nvSpPr>
          <p:cNvPr id="47117" name="Text Box 18"/>
          <p:cNvSpPr txBox="1">
            <a:spLocks noChangeArrowheads="1"/>
          </p:cNvSpPr>
          <p:nvPr/>
        </p:nvSpPr>
        <p:spPr bwMode="auto">
          <a:xfrm>
            <a:off x="2411413" y="137638"/>
            <a:ext cx="5384800" cy="641350"/>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sz="3600" b="1">
                <a:solidFill>
                  <a:schemeClr val="accent2"/>
                </a:solidFill>
              </a:rPr>
              <a:t>特殊线性表——队列</a:t>
            </a:r>
            <a:endParaRPr kumimoji="0" lang="en-US" altLang="zh-CN" sz="3600" b="1">
              <a:solidFill>
                <a:schemeClr val="accent2"/>
              </a:solidFill>
            </a:endParaRPr>
          </a:p>
        </p:txBody>
      </p:sp>
      <p:sp>
        <p:nvSpPr>
          <p:cNvPr id="47118" name="Text Box 19"/>
          <p:cNvSpPr txBox="1">
            <a:spLocks noChangeArrowheads="1"/>
          </p:cNvSpPr>
          <p:nvPr/>
        </p:nvSpPr>
        <p:spPr bwMode="auto">
          <a:xfrm>
            <a:off x="522288" y="1057275"/>
            <a:ext cx="6172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b="1">
                <a:solidFill>
                  <a:schemeClr val="accent2"/>
                </a:solidFill>
              </a:rPr>
              <a:t>循环队列的实现</a:t>
            </a:r>
            <a:r>
              <a:rPr kumimoji="0" lang="en-US" altLang="zh-CN" b="1">
                <a:solidFill>
                  <a:schemeClr val="accent2"/>
                </a:solidFill>
              </a:rPr>
              <a:t>——</a:t>
            </a:r>
            <a:r>
              <a:rPr kumimoji="0" lang="zh-CN" altLang="en-US" b="1">
                <a:solidFill>
                  <a:schemeClr val="accent2"/>
                </a:solidFill>
              </a:rPr>
              <a:t>出队</a:t>
            </a:r>
          </a:p>
        </p:txBody>
      </p:sp>
      <p:grpSp>
        <p:nvGrpSpPr>
          <p:cNvPr id="277524" name="Group 20"/>
          <p:cNvGrpSpPr>
            <a:grpSpLocks/>
          </p:cNvGrpSpPr>
          <p:nvPr/>
        </p:nvGrpSpPr>
        <p:grpSpPr bwMode="auto">
          <a:xfrm>
            <a:off x="3159125" y="5827713"/>
            <a:ext cx="957263" cy="903287"/>
            <a:chOff x="2010" y="3197"/>
            <a:chExt cx="603" cy="569"/>
          </a:xfrm>
        </p:grpSpPr>
        <p:sp>
          <p:nvSpPr>
            <p:cNvPr id="47128" name="Line 21"/>
            <p:cNvSpPr>
              <a:spLocks noChangeShapeType="1"/>
            </p:cNvSpPr>
            <p:nvPr/>
          </p:nvSpPr>
          <p:spPr bwMode="auto">
            <a:xfrm flipV="1">
              <a:off x="2296" y="3197"/>
              <a:ext cx="0" cy="312"/>
            </a:xfrm>
            <a:prstGeom prst="line">
              <a:avLst/>
            </a:prstGeom>
            <a:noFill/>
            <a:ln w="38100">
              <a:solidFill>
                <a:srgbClr val="006666"/>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7129" name="Text Box 22"/>
            <p:cNvSpPr txBox="1">
              <a:spLocks noChangeArrowheads="1"/>
            </p:cNvSpPr>
            <p:nvPr/>
          </p:nvSpPr>
          <p:spPr bwMode="auto">
            <a:xfrm>
              <a:off x="2010" y="3439"/>
              <a:ext cx="60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kumimoji="0" lang="en-US" altLang="zh-CN" sz="2800" b="1"/>
                <a:t>front</a:t>
              </a:r>
            </a:p>
          </p:txBody>
        </p:sp>
      </p:grpSp>
      <p:grpSp>
        <p:nvGrpSpPr>
          <p:cNvPr id="47120" name="Group 23"/>
          <p:cNvGrpSpPr>
            <a:grpSpLocks/>
          </p:cNvGrpSpPr>
          <p:nvPr/>
        </p:nvGrpSpPr>
        <p:grpSpPr bwMode="auto">
          <a:xfrm>
            <a:off x="6926263" y="5842000"/>
            <a:ext cx="885825" cy="887413"/>
            <a:chOff x="4383" y="3206"/>
            <a:chExt cx="558" cy="559"/>
          </a:xfrm>
        </p:grpSpPr>
        <p:sp>
          <p:nvSpPr>
            <p:cNvPr id="47126" name="Line 24"/>
            <p:cNvSpPr>
              <a:spLocks noChangeShapeType="1"/>
            </p:cNvSpPr>
            <p:nvPr/>
          </p:nvSpPr>
          <p:spPr bwMode="auto">
            <a:xfrm flipV="1">
              <a:off x="4651" y="3206"/>
              <a:ext cx="0" cy="312"/>
            </a:xfrm>
            <a:prstGeom prst="line">
              <a:avLst/>
            </a:prstGeom>
            <a:noFill/>
            <a:ln w="38100">
              <a:solidFill>
                <a:srgbClr val="006666"/>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7127" name="Text Box 25"/>
            <p:cNvSpPr txBox="1">
              <a:spLocks noChangeArrowheads="1"/>
            </p:cNvSpPr>
            <p:nvPr/>
          </p:nvSpPr>
          <p:spPr bwMode="auto">
            <a:xfrm>
              <a:off x="4383" y="3438"/>
              <a:ext cx="55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kumimoji="0" lang="en-US" altLang="zh-CN" sz="2800" b="1"/>
                <a:t>rear</a:t>
              </a:r>
            </a:p>
          </p:txBody>
        </p:sp>
      </p:grpSp>
      <p:grpSp>
        <p:nvGrpSpPr>
          <p:cNvPr id="277530" name="Group 26"/>
          <p:cNvGrpSpPr>
            <a:grpSpLocks/>
          </p:cNvGrpSpPr>
          <p:nvPr/>
        </p:nvGrpSpPr>
        <p:grpSpPr bwMode="auto">
          <a:xfrm>
            <a:off x="4103688" y="5827713"/>
            <a:ext cx="957262" cy="903287"/>
            <a:chOff x="2010" y="3197"/>
            <a:chExt cx="603" cy="569"/>
          </a:xfrm>
        </p:grpSpPr>
        <p:sp>
          <p:nvSpPr>
            <p:cNvPr id="47124" name="Line 27"/>
            <p:cNvSpPr>
              <a:spLocks noChangeShapeType="1"/>
            </p:cNvSpPr>
            <p:nvPr/>
          </p:nvSpPr>
          <p:spPr bwMode="auto">
            <a:xfrm flipV="1">
              <a:off x="2296" y="3197"/>
              <a:ext cx="0" cy="312"/>
            </a:xfrm>
            <a:prstGeom prst="line">
              <a:avLst/>
            </a:prstGeom>
            <a:noFill/>
            <a:ln w="38100">
              <a:solidFill>
                <a:srgbClr val="006666"/>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7125" name="Text Box 28"/>
            <p:cNvSpPr txBox="1">
              <a:spLocks noChangeArrowheads="1"/>
            </p:cNvSpPr>
            <p:nvPr/>
          </p:nvSpPr>
          <p:spPr bwMode="auto">
            <a:xfrm>
              <a:off x="2010" y="3439"/>
              <a:ext cx="60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kumimoji="0" lang="en-US" altLang="zh-CN" sz="2800" b="1"/>
                <a:t>front</a:t>
              </a:r>
            </a:p>
          </p:txBody>
        </p:sp>
      </p:grpSp>
      <p:sp>
        <p:nvSpPr>
          <p:cNvPr id="47122" name="Text Box 30"/>
          <p:cNvSpPr txBox="1">
            <a:spLocks noChangeArrowheads="1"/>
          </p:cNvSpPr>
          <p:nvPr/>
        </p:nvSpPr>
        <p:spPr bwMode="auto">
          <a:xfrm>
            <a:off x="4270375" y="5160963"/>
            <a:ext cx="5857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kumimoji="0" lang="en-US" altLang="zh-CN" sz="3600" b="1" i="1"/>
              <a:t>a</a:t>
            </a:r>
            <a:r>
              <a:rPr kumimoji="0" lang="en-US" altLang="zh-CN" sz="3600" b="1" baseline="-25000"/>
              <a:t>3</a:t>
            </a:r>
            <a:endParaRPr kumimoji="0" lang="zh-CN" altLang="en-US" sz="3600" b="1" baseline="-25000"/>
          </a:p>
        </p:txBody>
      </p:sp>
      <p:sp>
        <p:nvSpPr>
          <p:cNvPr id="47123" name="Text Box 31"/>
          <p:cNvSpPr txBox="1">
            <a:spLocks noChangeArrowheads="1"/>
          </p:cNvSpPr>
          <p:nvPr/>
        </p:nvSpPr>
        <p:spPr bwMode="auto">
          <a:xfrm>
            <a:off x="204788" y="1555750"/>
            <a:ext cx="8534400" cy="3662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75000"/>
              </a:lnSpc>
              <a:spcBef>
                <a:spcPct val="0"/>
              </a:spcBef>
              <a:buFontTx/>
              <a:buNone/>
            </a:pPr>
            <a:r>
              <a:rPr lang="zh-CN" altLang="en-US" sz="2400" b="1"/>
              <a:t>     </a:t>
            </a:r>
            <a:r>
              <a:rPr lang="en-US" altLang="zh-CN" sz="2400" b="1"/>
              <a:t>ElemType DelQ(SeQueue  *Q) </a:t>
            </a:r>
          </a:p>
          <a:p>
            <a:pPr algn="just" eaLnBrk="1" hangingPunct="1">
              <a:lnSpc>
                <a:spcPct val="75000"/>
              </a:lnSpc>
              <a:spcBef>
                <a:spcPct val="0"/>
              </a:spcBef>
              <a:buFontTx/>
              <a:buNone/>
            </a:pPr>
            <a:r>
              <a:rPr lang="en-US" altLang="zh-CN" sz="2400" b="1"/>
              <a:t>    {    </a:t>
            </a:r>
          </a:p>
          <a:p>
            <a:pPr algn="just" eaLnBrk="1" hangingPunct="1">
              <a:lnSpc>
                <a:spcPct val="75000"/>
              </a:lnSpc>
              <a:spcBef>
                <a:spcPct val="0"/>
              </a:spcBef>
              <a:buFontTx/>
              <a:buNone/>
            </a:pPr>
            <a:r>
              <a:rPr lang="en-US" altLang="zh-CN" sz="2400" b="1"/>
              <a:t>            if(Q-&gt;front==Q-&gt;rear)</a:t>
            </a:r>
          </a:p>
          <a:p>
            <a:pPr algn="just" eaLnBrk="1" hangingPunct="1">
              <a:lnSpc>
                <a:spcPct val="75000"/>
              </a:lnSpc>
              <a:spcBef>
                <a:spcPct val="0"/>
              </a:spcBef>
              <a:buFontTx/>
              <a:buNone/>
            </a:pPr>
            <a:r>
              <a:rPr lang="en-US" altLang="zh-CN" sz="2400" b="1"/>
              <a:t>            </a:t>
            </a:r>
            <a:r>
              <a:rPr lang="en-US" altLang="zh-CN" sz="2400" b="1">
                <a:solidFill>
                  <a:srgbClr val="FF00FF"/>
                </a:solidFill>
              </a:rPr>
              <a:t>{</a:t>
            </a:r>
            <a:r>
              <a:rPr lang="en-US" altLang="zh-CN" sz="2400" b="1"/>
              <a:t>  </a:t>
            </a:r>
          </a:p>
          <a:p>
            <a:pPr algn="just" eaLnBrk="1" hangingPunct="1">
              <a:lnSpc>
                <a:spcPct val="75000"/>
              </a:lnSpc>
              <a:spcBef>
                <a:spcPct val="0"/>
              </a:spcBef>
              <a:buFontTx/>
              <a:buNone/>
            </a:pPr>
            <a:r>
              <a:rPr lang="en-US" altLang="zh-CN" sz="2400" b="1"/>
              <a:t>                  cout&lt;&lt;"QUEUE IS EMPTY! \n";</a:t>
            </a:r>
          </a:p>
          <a:p>
            <a:pPr algn="just" eaLnBrk="1" hangingPunct="1">
              <a:lnSpc>
                <a:spcPct val="75000"/>
              </a:lnSpc>
              <a:spcBef>
                <a:spcPct val="0"/>
              </a:spcBef>
              <a:buFontTx/>
              <a:buNone/>
            </a:pPr>
            <a:r>
              <a:rPr lang="en-US" altLang="zh-CN" sz="2400" b="1"/>
              <a:t>                  return (</a:t>
            </a:r>
            <a:r>
              <a:rPr lang="en-US" altLang="zh-CN" sz="2400" b="1">
                <a:latin typeface="Courier New" panose="02070309020205020404" pitchFamily="49" charset="0"/>
              </a:rPr>
              <a:t>–</a:t>
            </a:r>
            <a:r>
              <a:rPr lang="en-US" altLang="zh-CN" sz="2400" b="1"/>
              <a:t>1);  </a:t>
            </a:r>
          </a:p>
          <a:p>
            <a:pPr algn="just" eaLnBrk="1" hangingPunct="1">
              <a:lnSpc>
                <a:spcPct val="75000"/>
              </a:lnSpc>
              <a:spcBef>
                <a:spcPct val="0"/>
              </a:spcBef>
              <a:buFontTx/>
              <a:buNone/>
            </a:pPr>
            <a:r>
              <a:rPr lang="en-US" altLang="zh-CN" sz="2400" b="1"/>
              <a:t>             </a:t>
            </a:r>
            <a:r>
              <a:rPr lang="en-US" altLang="zh-CN" sz="2400" b="1">
                <a:solidFill>
                  <a:srgbClr val="FF00FF"/>
                </a:solidFill>
              </a:rPr>
              <a:t>}</a:t>
            </a:r>
          </a:p>
          <a:p>
            <a:pPr algn="just" eaLnBrk="1" hangingPunct="1">
              <a:lnSpc>
                <a:spcPct val="75000"/>
              </a:lnSpc>
              <a:spcBef>
                <a:spcPct val="0"/>
              </a:spcBef>
              <a:buFontTx/>
              <a:buNone/>
            </a:pPr>
            <a:r>
              <a:rPr lang="en-US" altLang="zh-CN" sz="2400" b="1"/>
              <a:t>             else </a:t>
            </a:r>
          </a:p>
          <a:p>
            <a:pPr algn="just" eaLnBrk="1" hangingPunct="1">
              <a:lnSpc>
                <a:spcPct val="75000"/>
              </a:lnSpc>
              <a:spcBef>
                <a:spcPct val="0"/>
              </a:spcBef>
              <a:buFontTx/>
              <a:buNone/>
            </a:pPr>
            <a:r>
              <a:rPr lang="en-US" altLang="zh-CN" sz="2400" b="1"/>
              <a:t>            </a:t>
            </a:r>
            <a:r>
              <a:rPr lang="en-US" altLang="zh-CN" sz="2400" b="1">
                <a:solidFill>
                  <a:srgbClr val="0000FF"/>
                </a:solidFill>
              </a:rPr>
              <a:t> {</a:t>
            </a:r>
            <a:r>
              <a:rPr lang="en-US" altLang="zh-CN" sz="2400" b="1"/>
              <a:t> </a:t>
            </a:r>
          </a:p>
          <a:p>
            <a:pPr algn="just" eaLnBrk="1" hangingPunct="1">
              <a:lnSpc>
                <a:spcPct val="75000"/>
              </a:lnSpc>
              <a:spcBef>
                <a:spcPct val="0"/>
              </a:spcBef>
              <a:buFontTx/>
              <a:buNone/>
            </a:pPr>
            <a:r>
              <a:rPr lang="en-US" altLang="zh-CN" sz="2400" b="1"/>
              <a:t>                   </a:t>
            </a:r>
            <a:r>
              <a:rPr lang="en-US" altLang="zh-CN" sz="2400" b="1">
                <a:solidFill>
                  <a:srgbClr val="FF0000"/>
                </a:solidFill>
              </a:rPr>
              <a:t>Q-&gt;front=(Q-&gt;front+1) % MAXSIZE;</a:t>
            </a:r>
          </a:p>
          <a:p>
            <a:pPr algn="just" eaLnBrk="1" hangingPunct="1">
              <a:lnSpc>
                <a:spcPct val="75000"/>
              </a:lnSpc>
              <a:spcBef>
                <a:spcPct val="0"/>
              </a:spcBef>
              <a:buFontTx/>
              <a:buNone/>
            </a:pPr>
            <a:r>
              <a:rPr lang="en-US" altLang="zh-CN" sz="2400" b="1">
                <a:solidFill>
                  <a:srgbClr val="FF0000"/>
                </a:solidFill>
              </a:rPr>
              <a:t>                   return(Q-&gt;elem[Q-&gt;front] );</a:t>
            </a:r>
          </a:p>
          <a:p>
            <a:pPr algn="just" eaLnBrk="1" hangingPunct="1">
              <a:lnSpc>
                <a:spcPct val="75000"/>
              </a:lnSpc>
              <a:spcBef>
                <a:spcPct val="0"/>
              </a:spcBef>
              <a:buFontTx/>
              <a:buNone/>
            </a:pPr>
            <a:r>
              <a:rPr lang="en-US" altLang="zh-CN" sz="2400" b="1"/>
              <a:t>              </a:t>
            </a:r>
            <a:r>
              <a:rPr lang="en-US" altLang="zh-CN" sz="2400" b="1">
                <a:solidFill>
                  <a:srgbClr val="0000FF"/>
                </a:solidFill>
              </a:rPr>
              <a:t>}</a:t>
            </a:r>
            <a:r>
              <a:rPr lang="en-US" altLang="zh-CN" sz="2400" b="1"/>
              <a:t></a:t>
            </a:r>
          </a:p>
          <a:p>
            <a:pPr eaLnBrk="1" hangingPunct="1">
              <a:lnSpc>
                <a:spcPct val="75000"/>
              </a:lnSpc>
              <a:spcBef>
                <a:spcPct val="0"/>
              </a:spcBef>
              <a:buFontTx/>
              <a:buNone/>
            </a:pPr>
            <a:r>
              <a:rPr lang="en-US" altLang="zh-CN" sz="2400" b="1"/>
              <a:t>      }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nodeType="clickEffect">
                                  <p:stCondLst>
                                    <p:cond delay="0"/>
                                  </p:stCondLst>
                                  <p:childTnLst>
                                    <p:set>
                                      <p:cBhvr>
                                        <p:cTn id="6" dur="1" fill="hold">
                                          <p:stCondLst>
                                            <p:cond delay="0"/>
                                          </p:stCondLst>
                                        </p:cTn>
                                        <p:tgtEl>
                                          <p:spTgt spid="277524"/>
                                        </p:tgtEl>
                                        <p:attrNameLst>
                                          <p:attrName>style.visibility</p:attrName>
                                        </p:attrNameLst>
                                      </p:cBhvr>
                                      <p:to>
                                        <p:strVal val="hidden"/>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4" fill="hold" nodeType="clickEffect">
                                  <p:stCondLst>
                                    <p:cond delay="0"/>
                                  </p:stCondLst>
                                  <p:childTnLst>
                                    <p:set>
                                      <p:cBhvr>
                                        <p:cTn id="10" dur="1" fill="hold">
                                          <p:stCondLst>
                                            <p:cond delay="0"/>
                                          </p:stCondLst>
                                        </p:cTn>
                                        <p:tgtEl>
                                          <p:spTgt spid="277530"/>
                                        </p:tgtEl>
                                        <p:attrNameLst>
                                          <p:attrName>style.visibility</p:attrName>
                                        </p:attrNameLst>
                                      </p:cBhvr>
                                      <p:to>
                                        <p:strVal val="visible"/>
                                      </p:to>
                                    </p:set>
                                    <p:animEffect transition="in" filter="wipe(down)">
                                      <p:cBhvr>
                                        <p:cTn id="11" dur="500"/>
                                        <p:tgtEl>
                                          <p:spTgt spid="27753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277520"/>
                                        </p:tgtEl>
                                        <p:attrNameLst>
                                          <p:attrName>style.visibility</p:attrName>
                                        </p:attrNameLst>
                                      </p:cBhvr>
                                      <p:to>
                                        <p:strVal val="visible"/>
                                      </p:to>
                                    </p:set>
                                    <p:animEffect transition="in" filter="wipe(down)">
                                      <p:cBhvr>
                                        <p:cTn id="16" dur="500"/>
                                        <p:tgtEl>
                                          <p:spTgt spid="2775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2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156520"/>
            <a:ext cx="7772400" cy="1143000"/>
          </a:xfrm>
        </p:spPr>
        <p:txBody>
          <a:bodyPr/>
          <a:lstStyle/>
          <a:p>
            <a:r>
              <a:rPr lang="en-US" altLang="zh-CN" sz="3600" dirty="0" smtClean="0"/>
              <a:t>STL</a:t>
            </a:r>
            <a:r>
              <a:rPr lang="zh-CN" altLang="en-US" sz="3600" dirty="0" smtClean="0"/>
              <a:t>中的</a:t>
            </a:r>
            <a:r>
              <a:rPr lang="en-US" altLang="zh-CN" sz="3600" dirty="0" smtClean="0"/>
              <a:t>queue</a:t>
            </a:r>
            <a:endParaRPr lang="zh-CN" altLang="en-US" sz="3600" dirty="0"/>
          </a:p>
        </p:txBody>
      </p:sp>
      <p:sp>
        <p:nvSpPr>
          <p:cNvPr id="3" name="灯片编号占位符 2"/>
          <p:cNvSpPr>
            <a:spLocks noGrp="1"/>
          </p:cNvSpPr>
          <p:nvPr>
            <p:ph type="sldNum" sz="quarter" idx="11"/>
          </p:nvPr>
        </p:nvSpPr>
        <p:spPr/>
        <p:txBody>
          <a:bodyPr/>
          <a:lstStyle/>
          <a:p>
            <a:pPr>
              <a:defRPr/>
            </a:pPr>
            <a:fld id="{111B851E-061D-4B33-82D5-0B3FA09EBE31}" type="slidenum">
              <a:rPr lang="zh-CN" altLang="en-US" smtClean="0"/>
              <a:pPr>
                <a:defRPr/>
              </a:pPr>
              <a:t>19</a:t>
            </a:fld>
            <a:endParaRPr lang="en-US" altLang="zh-CN"/>
          </a:p>
        </p:txBody>
      </p:sp>
      <p:sp>
        <p:nvSpPr>
          <p:cNvPr id="8" name="矩形 7"/>
          <p:cNvSpPr/>
          <p:nvPr/>
        </p:nvSpPr>
        <p:spPr>
          <a:xfrm>
            <a:off x="321274" y="749274"/>
            <a:ext cx="8324336" cy="6213881"/>
          </a:xfrm>
          <a:prstGeom prst="rect">
            <a:avLst/>
          </a:prstGeom>
        </p:spPr>
        <p:txBody>
          <a:bodyPr wrap="square">
            <a:spAutoFit/>
          </a:bodyPr>
          <a:lstStyle/>
          <a:p>
            <a:pPr>
              <a:lnSpc>
                <a:spcPct val="72000"/>
              </a:lnSpc>
            </a:pPr>
            <a:r>
              <a:rPr lang="en-US" altLang="zh-CN" sz="2400" b="1" dirty="0" smtClean="0">
                <a:solidFill>
                  <a:schemeClr val="tx1"/>
                </a:solidFill>
                <a:latin typeface="+mn-lt"/>
              </a:rPr>
              <a:t>#include &lt;</a:t>
            </a:r>
            <a:r>
              <a:rPr lang="en-US" altLang="zh-CN" sz="2400" b="1" dirty="0" err="1" smtClean="0">
                <a:solidFill>
                  <a:schemeClr val="tx1"/>
                </a:solidFill>
                <a:latin typeface="+mn-lt"/>
              </a:rPr>
              <a:t>iostream</a:t>
            </a:r>
            <a:r>
              <a:rPr lang="en-US" altLang="zh-CN" sz="2400" b="1" dirty="0" smtClean="0">
                <a:solidFill>
                  <a:schemeClr val="tx1"/>
                </a:solidFill>
                <a:latin typeface="+mn-lt"/>
              </a:rPr>
              <a:t>&gt;</a:t>
            </a:r>
          </a:p>
          <a:p>
            <a:pPr>
              <a:lnSpc>
                <a:spcPct val="72000"/>
              </a:lnSpc>
            </a:pPr>
            <a:r>
              <a:rPr lang="en-US" altLang="zh-CN" sz="2400" b="1" dirty="0" smtClean="0">
                <a:solidFill>
                  <a:schemeClr val="tx1"/>
                </a:solidFill>
                <a:latin typeface="+mn-lt"/>
              </a:rPr>
              <a:t>#include &lt;</a:t>
            </a:r>
            <a:r>
              <a:rPr lang="en-US" altLang="zh-CN" sz="2400" b="1" dirty="0" smtClean="0">
                <a:solidFill>
                  <a:srgbClr val="FF0000"/>
                </a:solidFill>
                <a:latin typeface="+mn-lt"/>
              </a:rPr>
              <a:t>queue</a:t>
            </a:r>
            <a:r>
              <a:rPr lang="en-US" altLang="zh-CN" sz="2400" b="1" dirty="0" smtClean="0">
                <a:solidFill>
                  <a:schemeClr val="tx1"/>
                </a:solidFill>
                <a:latin typeface="+mn-lt"/>
              </a:rPr>
              <a:t>&gt;</a:t>
            </a:r>
          </a:p>
          <a:p>
            <a:pPr>
              <a:lnSpc>
                <a:spcPct val="72000"/>
              </a:lnSpc>
            </a:pPr>
            <a:r>
              <a:rPr lang="en-US" altLang="zh-CN" sz="2400" b="1" dirty="0" smtClean="0">
                <a:solidFill>
                  <a:schemeClr val="tx1"/>
                </a:solidFill>
                <a:latin typeface="+mn-lt"/>
              </a:rPr>
              <a:t>using namespace </a:t>
            </a:r>
            <a:r>
              <a:rPr lang="en-US" altLang="zh-CN" sz="2400" b="1" dirty="0" err="1" smtClean="0">
                <a:solidFill>
                  <a:schemeClr val="tx1"/>
                </a:solidFill>
                <a:latin typeface="+mn-lt"/>
              </a:rPr>
              <a:t>std</a:t>
            </a:r>
            <a:r>
              <a:rPr lang="en-US" altLang="zh-CN" sz="2400" b="1" dirty="0" smtClean="0">
                <a:solidFill>
                  <a:schemeClr val="tx1"/>
                </a:solidFill>
                <a:latin typeface="+mn-lt"/>
              </a:rPr>
              <a:t>;</a:t>
            </a:r>
          </a:p>
          <a:p>
            <a:pPr>
              <a:lnSpc>
                <a:spcPct val="72000"/>
              </a:lnSpc>
            </a:pPr>
            <a:endParaRPr lang="en-US" altLang="zh-CN" sz="2400" b="1" dirty="0" smtClean="0">
              <a:solidFill>
                <a:schemeClr val="tx1"/>
              </a:solidFill>
              <a:latin typeface="+mn-lt"/>
            </a:endParaRPr>
          </a:p>
          <a:p>
            <a:pPr>
              <a:lnSpc>
                <a:spcPct val="72000"/>
              </a:lnSpc>
            </a:pPr>
            <a:r>
              <a:rPr lang="en-US" altLang="zh-CN" sz="2400" b="1" dirty="0" err="1" smtClean="0">
                <a:solidFill>
                  <a:schemeClr val="tx1"/>
                </a:solidFill>
                <a:latin typeface="+mn-lt"/>
              </a:rPr>
              <a:t>int</a:t>
            </a:r>
            <a:r>
              <a:rPr lang="en-US" altLang="zh-CN" sz="2400" b="1" dirty="0" smtClean="0">
                <a:solidFill>
                  <a:schemeClr val="tx1"/>
                </a:solidFill>
                <a:latin typeface="+mn-lt"/>
              </a:rPr>
              <a:t> main()</a:t>
            </a:r>
          </a:p>
          <a:p>
            <a:pPr>
              <a:lnSpc>
                <a:spcPct val="72000"/>
              </a:lnSpc>
            </a:pPr>
            <a:r>
              <a:rPr lang="en-US" altLang="zh-CN" sz="2400" b="1" dirty="0" smtClean="0">
                <a:solidFill>
                  <a:schemeClr val="tx1"/>
                </a:solidFill>
                <a:latin typeface="+mn-lt"/>
              </a:rPr>
              <a:t>{</a:t>
            </a:r>
          </a:p>
          <a:p>
            <a:pPr>
              <a:lnSpc>
                <a:spcPct val="72000"/>
              </a:lnSpc>
            </a:pPr>
            <a:r>
              <a:rPr lang="en-US" altLang="zh-CN" sz="2400" b="1" dirty="0" smtClean="0">
                <a:solidFill>
                  <a:schemeClr val="tx1"/>
                </a:solidFill>
                <a:latin typeface="+mn-lt"/>
              </a:rPr>
              <a:t>	</a:t>
            </a:r>
            <a:r>
              <a:rPr lang="en-US" altLang="zh-CN" sz="2400" b="1" dirty="0" smtClean="0">
                <a:solidFill>
                  <a:srgbClr val="FF0000"/>
                </a:solidFill>
                <a:latin typeface="+mn-lt"/>
              </a:rPr>
              <a:t>queue&lt;</a:t>
            </a:r>
            <a:r>
              <a:rPr lang="en-US" altLang="zh-CN" sz="2400" b="1" dirty="0" err="1" smtClean="0">
                <a:solidFill>
                  <a:srgbClr val="FF0000"/>
                </a:solidFill>
                <a:latin typeface="+mn-lt"/>
              </a:rPr>
              <a:t>int</a:t>
            </a:r>
            <a:r>
              <a:rPr lang="en-US" altLang="zh-CN" sz="2400" b="1" dirty="0" smtClean="0">
                <a:solidFill>
                  <a:srgbClr val="FF0000"/>
                </a:solidFill>
                <a:latin typeface="+mn-lt"/>
              </a:rPr>
              <a:t>&gt; q;</a:t>
            </a:r>
          </a:p>
          <a:p>
            <a:pPr>
              <a:lnSpc>
                <a:spcPct val="72000"/>
              </a:lnSpc>
            </a:pPr>
            <a:r>
              <a:rPr lang="en-US" altLang="zh-CN" sz="2400" b="1" dirty="0" smtClean="0">
                <a:solidFill>
                  <a:schemeClr val="tx1"/>
                </a:solidFill>
                <a:latin typeface="+mn-lt"/>
              </a:rPr>
              <a:t>	</a:t>
            </a:r>
          </a:p>
          <a:p>
            <a:pPr>
              <a:lnSpc>
                <a:spcPct val="72000"/>
              </a:lnSpc>
            </a:pPr>
            <a:r>
              <a:rPr lang="en-US" altLang="zh-CN" sz="2400" b="1" dirty="0" smtClean="0">
                <a:solidFill>
                  <a:schemeClr val="tx1"/>
                </a:solidFill>
                <a:latin typeface="+mn-lt"/>
              </a:rPr>
              <a:t>	for (</a:t>
            </a:r>
            <a:r>
              <a:rPr lang="en-US" altLang="zh-CN" sz="2400" b="1" dirty="0" err="1" smtClean="0">
                <a:solidFill>
                  <a:schemeClr val="tx1"/>
                </a:solidFill>
                <a:latin typeface="+mn-lt"/>
              </a:rPr>
              <a:t>int</a:t>
            </a:r>
            <a:r>
              <a:rPr lang="en-US" altLang="zh-CN" sz="2400" b="1" dirty="0" smtClean="0">
                <a:solidFill>
                  <a:schemeClr val="tx1"/>
                </a:solidFill>
                <a:latin typeface="+mn-lt"/>
              </a:rPr>
              <a:t> </a:t>
            </a:r>
            <a:r>
              <a:rPr lang="en-US" altLang="zh-CN" sz="2400" b="1" dirty="0" err="1" smtClean="0">
                <a:solidFill>
                  <a:schemeClr val="tx1"/>
                </a:solidFill>
                <a:latin typeface="+mn-lt"/>
              </a:rPr>
              <a:t>i</a:t>
            </a:r>
            <a:r>
              <a:rPr lang="en-US" altLang="zh-CN" sz="2400" b="1" dirty="0" smtClean="0">
                <a:solidFill>
                  <a:schemeClr val="tx1"/>
                </a:solidFill>
                <a:latin typeface="+mn-lt"/>
              </a:rPr>
              <a:t> = 0; </a:t>
            </a:r>
            <a:r>
              <a:rPr lang="en-US" altLang="zh-CN" sz="2400" b="1" dirty="0" err="1" smtClean="0">
                <a:solidFill>
                  <a:schemeClr val="tx1"/>
                </a:solidFill>
                <a:latin typeface="+mn-lt"/>
              </a:rPr>
              <a:t>i</a:t>
            </a:r>
            <a:r>
              <a:rPr lang="en-US" altLang="zh-CN" sz="2400" b="1" dirty="0" smtClean="0">
                <a:solidFill>
                  <a:schemeClr val="tx1"/>
                </a:solidFill>
                <a:latin typeface="+mn-lt"/>
              </a:rPr>
              <a:t> &lt; 10; </a:t>
            </a:r>
            <a:r>
              <a:rPr lang="en-US" altLang="zh-CN" sz="2400" b="1" dirty="0" err="1" smtClean="0">
                <a:solidFill>
                  <a:schemeClr val="tx1"/>
                </a:solidFill>
                <a:latin typeface="+mn-lt"/>
              </a:rPr>
              <a:t>i</a:t>
            </a:r>
            <a:r>
              <a:rPr lang="en-US" altLang="zh-CN" sz="2400" b="1" dirty="0" smtClean="0">
                <a:solidFill>
                  <a:schemeClr val="tx1"/>
                </a:solidFill>
                <a:latin typeface="+mn-lt"/>
              </a:rPr>
              <a:t>++)</a:t>
            </a:r>
          </a:p>
          <a:p>
            <a:pPr>
              <a:lnSpc>
                <a:spcPct val="72000"/>
              </a:lnSpc>
            </a:pPr>
            <a:r>
              <a:rPr lang="en-US" altLang="zh-CN" sz="2400" b="1" dirty="0" smtClean="0">
                <a:solidFill>
                  <a:schemeClr val="tx1"/>
                </a:solidFill>
                <a:latin typeface="+mn-lt"/>
              </a:rPr>
              <a:t>	{</a:t>
            </a:r>
          </a:p>
          <a:p>
            <a:pPr>
              <a:lnSpc>
                <a:spcPct val="72000"/>
              </a:lnSpc>
            </a:pPr>
            <a:r>
              <a:rPr lang="en-US" altLang="zh-CN" sz="2400" b="1" dirty="0" smtClean="0">
                <a:solidFill>
                  <a:schemeClr val="tx1"/>
                </a:solidFill>
                <a:latin typeface="+mn-lt"/>
              </a:rPr>
              <a:t>		</a:t>
            </a:r>
            <a:r>
              <a:rPr lang="en-US" altLang="zh-CN" sz="2400" b="1" dirty="0" err="1" smtClean="0">
                <a:solidFill>
                  <a:schemeClr val="tx1"/>
                </a:solidFill>
                <a:latin typeface="+mn-lt"/>
              </a:rPr>
              <a:t>q.</a:t>
            </a:r>
            <a:r>
              <a:rPr lang="en-US" altLang="zh-CN" sz="2400" b="1" dirty="0" err="1" smtClean="0">
                <a:solidFill>
                  <a:srgbClr val="FF0000"/>
                </a:solidFill>
                <a:latin typeface="+mn-lt"/>
              </a:rPr>
              <a:t>push</a:t>
            </a:r>
            <a:r>
              <a:rPr lang="en-US" altLang="zh-CN" sz="2400" b="1" dirty="0" smtClean="0">
                <a:solidFill>
                  <a:schemeClr val="tx1"/>
                </a:solidFill>
                <a:latin typeface="+mn-lt"/>
              </a:rPr>
              <a:t>(</a:t>
            </a:r>
            <a:r>
              <a:rPr lang="en-US" altLang="zh-CN" sz="2400" b="1" dirty="0" err="1" smtClean="0">
                <a:solidFill>
                  <a:schemeClr val="tx1"/>
                </a:solidFill>
                <a:latin typeface="+mn-lt"/>
              </a:rPr>
              <a:t>i</a:t>
            </a:r>
            <a:r>
              <a:rPr lang="en-US" altLang="zh-CN" sz="2400" b="1" dirty="0" smtClean="0">
                <a:solidFill>
                  <a:schemeClr val="tx1"/>
                </a:solidFill>
                <a:latin typeface="+mn-lt"/>
              </a:rPr>
              <a:t>);</a:t>
            </a:r>
          </a:p>
          <a:p>
            <a:pPr>
              <a:lnSpc>
                <a:spcPct val="72000"/>
              </a:lnSpc>
            </a:pPr>
            <a:r>
              <a:rPr lang="en-US" altLang="zh-CN" sz="2400" b="1" dirty="0" smtClean="0">
                <a:solidFill>
                  <a:schemeClr val="tx1"/>
                </a:solidFill>
                <a:latin typeface="+mn-lt"/>
              </a:rPr>
              <a:t>	}</a:t>
            </a:r>
          </a:p>
          <a:p>
            <a:pPr>
              <a:lnSpc>
                <a:spcPct val="72000"/>
              </a:lnSpc>
            </a:pPr>
            <a:r>
              <a:rPr lang="en-US" altLang="zh-CN" sz="2400" b="1" dirty="0" smtClean="0">
                <a:solidFill>
                  <a:schemeClr val="tx1"/>
                </a:solidFill>
                <a:latin typeface="+mn-lt"/>
              </a:rPr>
              <a:t>	</a:t>
            </a:r>
            <a:r>
              <a:rPr lang="en-US" altLang="zh-CN" sz="2400" b="1" dirty="0" err="1" smtClean="0">
                <a:solidFill>
                  <a:schemeClr val="tx1"/>
                </a:solidFill>
                <a:latin typeface="+mn-lt"/>
              </a:rPr>
              <a:t>cout</a:t>
            </a:r>
            <a:r>
              <a:rPr lang="en-US" altLang="zh-CN" sz="2400" b="1" dirty="0" smtClean="0">
                <a:solidFill>
                  <a:schemeClr val="tx1"/>
                </a:solidFill>
                <a:latin typeface="+mn-lt"/>
              </a:rPr>
              <a:t> &lt;&lt; </a:t>
            </a:r>
            <a:r>
              <a:rPr lang="en-US" altLang="zh-CN" sz="2400" b="1" dirty="0" err="1" smtClean="0">
                <a:solidFill>
                  <a:schemeClr val="tx1"/>
                </a:solidFill>
                <a:latin typeface="+mn-lt"/>
              </a:rPr>
              <a:t>q.</a:t>
            </a:r>
            <a:r>
              <a:rPr lang="en-US" altLang="zh-CN" sz="2400" b="1" dirty="0" err="1" smtClean="0">
                <a:solidFill>
                  <a:srgbClr val="FF0000"/>
                </a:solidFill>
                <a:latin typeface="+mn-lt"/>
              </a:rPr>
              <a:t>front</a:t>
            </a:r>
            <a:r>
              <a:rPr lang="en-US" altLang="zh-CN" sz="2400" b="1" dirty="0" smtClean="0">
                <a:solidFill>
                  <a:schemeClr val="tx1"/>
                </a:solidFill>
                <a:latin typeface="+mn-lt"/>
              </a:rPr>
              <a:t>() &lt;&lt; </a:t>
            </a:r>
            <a:r>
              <a:rPr lang="en-US" altLang="zh-CN" sz="2400" b="1" dirty="0" err="1" smtClean="0">
                <a:solidFill>
                  <a:schemeClr val="tx1"/>
                </a:solidFill>
                <a:latin typeface="+mn-lt"/>
              </a:rPr>
              <a:t>endl</a:t>
            </a:r>
            <a:r>
              <a:rPr lang="en-US" altLang="zh-CN" sz="2400" b="1" dirty="0" smtClean="0">
                <a:solidFill>
                  <a:schemeClr val="tx1"/>
                </a:solidFill>
                <a:latin typeface="+mn-lt"/>
              </a:rPr>
              <a:t>;</a:t>
            </a:r>
          </a:p>
          <a:p>
            <a:pPr>
              <a:lnSpc>
                <a:spcPct val="72000"/>
              </a:lnSpc>
            </a:pPr>
            <a:r>
              <a:rPr lang="en-US" altLang="zh-CN" sz="2400" b="1" dirty="0" smtClean="0">
                <a:solidFill>
                  <a:schemeClr val="tx1"/>
                </a:solidFill>
                <a:latin typeface="+mn-lt"/>
              </a:rPr>
              <a:t>	</a:t>
            </a:r>
            <a:r>
              <a:rPr lang="en-US" altLang="zh-CN" sz="2400" b="1" dirty="0" err="1" smtClean="0">
                <a:solidFill>
                  <a:schemeClr val="tx1"/>
                </a:solidFill>
                <a:latin typeface="+mn-lt"/>
              </a:rPr>
              <a:t>cout</a:t>
            </a:r>
            <a:r>
              <a:rPr lang="en-US" altLang="zh-CN" sz="2400" b="1" dirty="0" smtClean="0">
                <a:solidFill>
                  <a:schemeClr val="tx1"/>
                </a:solidFill>
                <a:latin typeface="+mn-lt"/>
              </a:rPr>
              <a:t> &lt;&lt; </a:t>
            </a:r>
            <a:r>
              <a:rPr lang="en-US" altLang="zh-CN" sz="2400" b="1" dirty="0" err="1" smtClean="0">
                <a:solidFill>
                  <a:schemeClr val="tx1"/>
                </a:solidFill>
                <a:latin typeface="+mn-lt"/>
              </a:rPr>
              <a:t>q.</a:t>
            </a:r>
            <a:r>
              <a:rPr lang="en-US" altLang="zh-CN" sz="2400" b="1" dirty="0" err="1" smtClean="0">
                <a:solidFill>
                  <a:srgbClr val="FF0000"/>
                </a:solidFill>
                <a:latin typeface="+mn-lt"/>
              </a:rPr>
              <a:t>back</a:t>
            </a:r>
            <a:r>
              <a:rPr lang="en-US" altLang="zh-CN" sz="2400" b="1" dirty="0" smtClean="0">
                <a:solidFill>
                  <a:schemeClr val="tx1"/>
                </a:solidFill>
                <a:latin typeface="+mn-lt"/>
              </a:rPr>
              <a:t>() &lt;&lt; </a:t>
            </a:r>
            <a:r>
              <a:rPr lang="en-US" altLang="zh-CN" sz="2400" b="1" dirty="0" err="1" smtClean="0">
                <a:solidFill>
                  <a:schemeClr val="tx1"/>
                </a:solidFill>
                <a:latin typeface="+mn-lt"/>
              </a:rPr>
              <a:t>endl</a:t>
            </a:r>
            <a:r>
              <a:rPr lang="en-US" altLang="zh-CN" sz="2400" b="1" dirty="0" smtClean="0">
                <a:solidFill>
                  <a:schemeClr val="tx1"/>
                </a:solidFill>
                <a:latin typeface="+mn-lt"/>
              </a:rPr>
              <a:t>;</a:t>
            </a:r>
          </a:p>
          <a:p>
            <a:pPr>
              <a:lnSpc>
                <a:spcPct val="72000"/>
              </a:lnSpc>
            </a:pPr>
            <a:r>
              <a:rPr lang="en-US" altLang="zh-CN" sz="2400" b="1" dirty="0" smtClean="0">
                <a:solidFill>
                  <a:schemeClr val="tx1"/>
                </a:solidFill>
                <a:latin typeface="+mn-lt"/>
              </a:rPr>
              <a:t>	</a:t>
            </a:r>
            <a:r>
              <a:rPr lang="en-US" altLang="zh-CN" sz="2400" b="1" dirty="0" err="1" smtClean="0">
                <a:solidFill>
                  <a:schemeClr val="tx1"/>
                </a:solidFill>
                <a:latin typeface="+mn-lt"/>
              </a:rPr>
              <a:t>cout</a:t>
            </a:r>
            <a:r>
              <a:rPr lang="en-US" altLang="zh-CN" sz="2400" b="1" dirty="0" smtClean="0">
                <a:solidFill>
                  <a:schemeClr val="tx1"/>
                </a:solidFill>
                <a:latin typeface="+mn-lt"/>
              </a:rPr>
              <a:t> &lt;&lt; </a:t>
            </a:r>
            <a:r>
              <a:rPr lang="en-US" altLang="zh-CN" sz="2400" b="1" dirty="0" err="1" smtClean="0">
                <a:solidFill>
                  <a:schemeClr val="tx1"/>
                </a:solidFill>
                <a:latin typeface="+mn-lt"/>
              </a:rPr>
              <a:t>q.</a:t>
            </a:r>
            <a:r>
              <a:rPr lang="en-US" altLang="zh-CN" sz="2400" b="1" dirty="0" err="1" smtClean="0">
                <a:solidFill>
                  <a:srgbClr val="FF0000"/>
                </a:solidFill>
                <a:latin typeface="+mn-lt"/>
              </a:rPr>
              <a:t>size</a:t>
            </a:r>
            <a:r>
              <a:rPr lang="en-US" altLang="zh-CN" sz="2400" b="1" dirty="0" smtClean="0">
                <a:solidFill>
                  <a:schemeClr val="tx1"/>
                </a:solidFill>
                <a:latin typeface="+mn-lt"/>
              </a:rPr>
              <a:t>() &lt;&lt; </a:t>
            </a:r>
            <a:r>
              <a:rPr lang="en-US" altLang="zh-CN" sz="2400" b="1" dirty="0" err="1" smtClean="0">
                <a:solidFill>
                  <a:schemeClr val="tx1"/>
                </a:solidFill>
                <a:latin typeface="+mn-lt"/>
              </a:rPr>
              <a:t>endl</a:t>
            </a:r>
            <a:r>
              <a:rPr lang="en-US" altLang="zh-CN" sz="2400" b="1" dirty="0" smtClean="0">
                <a:solidFill>
                  <a:schemeClr val="tx1"/>
                </a:solidFill>
                <a:latin typeface="+mn-lt"/>
              </a:rPr>
              <a:t>;</a:t>
            </a:r>
          </a:p>
          <a:p>
            <a:pPr>
              <a:lnSpc>
                <a:spcPct val="72000"/>
              </a:lnSpc>
            </a:pPr>
            <a:endParaRPr lang="en-US" altLang="zh-CN" sz="2400" b="1" dirty="0" smtClean="0">
              <a:solidFill>
                <a:schemeClr val="tx1"/>
              </a:solidFill>
              <a:latin typeface="+mn-lt"/>
            </a:endParaRPr>
          </a:p>
          <a:p>
            <a:pPr>
              <a:lnSpc>
                <a:spcPct val="72000"/>
              </a:lnSpc>
            </a:pPr>
            <a:r>
              <a:rPr lang="en-US" altLang="zh-CN" sz="2400" b="1" dirty="0" smtClean="0">
                <a:solidFill>
                  <a:schemeClr val="tx1"/>
                </a:solidFill>
                <a:latin typeface="+mn-lt"/>
              </a:rPr>
              <a:t>	while (!</a:t>
            </a:r>
            <a:r>
              <a:rPr lang="en-US" altLang="zh-CN" sz="2400" b="1" dirty="0" err="1" smtClean="0">
                <a:solidFill>
                  <a:schemeClr val="tx1"/>
                </a:solidFill>
                <a:latin typeface="+mn-lt"/>
              </a:rPr>
              <a:t>q.</a:t>
            </a:r>
            <a:r>
              <a:rPr lang="en-US" altLang="zh-CN" sz="2400" b="1" dirty="0" err="1" smtClean="0">
                <a:solidFill>
                  <a:srgbClr val="FF0000"/>
                </a:solidFill>
                <a:latin typeface="+mn-lt"/>
              </a:rPr>
              <a:t>empty</a:t>
            </a:r>
            <a:r>
              <a:rPr lang="en-US" altLang="zh-CN" sz="2400" b="1" dirty="0" smtClean="0">
                <a:solidFill>
                  <a:schemeClr val="tx1"/>
                </a:solidFill>
                <a:latin typeface="+mn-lt"/>
              </a:rPr>
              <a:t>())</a:t>
            </a:r>
          </a:p>
          <a:p>
            <a:pPr>
              <a:lnSpc>
                <a:spcPct val="72000"/>
              </a:lnSpc>
            </a:pPr>
            <a:r>
              <a:rPr lang="en-US" altLang="zh-CN" sz="2400" b="1" dirty="0" smtClean="0">
                <a:solidFill>
                  <a:schemeClr val="tx1"/>
                </a:solidFill>
                <a:latin typeface="+mn-lt"/>
              </a:rPr>
              <a:t>	{</a:t>
            </a:r>
          </a:p>
          <a:p>
            <a:pPr>
              <a:lnSpc>
                <a:spcPct val="72000"/>
              </a:lnSpc>
            </a:pPr>
            <a:r>
              <a:rPr lang="en-US" altLang="zh-CN" sz="2400" b="1" dirty="0" smtClean="0">
                <a:solidFill>
                  <a:schemeClr val="tx1"/>
                </a:solidFill>
                <a:latin typeface="+mn-lt"/>
              </a:rPr>
              <a:t>		</a:t>
            </a:r>
            <a:r>
              <a:rPr lang="en-US" altLang="zh-CN" sz="2400" b="1" dirty="0" err="1" smtClean="0">
                <a:solidFill>
                  <a:schemeClr val="tx1"/>
                </a:solidFill>
                <a:latin typeface="+mn-lt"/>
              </a:rPr>
              <a:t>cout</a:t>
            </a:r>
            <a:r>
              <a:rPr lang="en-US" altLang="zh-CN" sz="2400" b="1" dirty="0" smtClean="0">
                <a:solidFill>
                  <a:schemeClr val="tx1"/>
                </a:solidFill>
                <a:latin typeface="+mn-lt"/>
              </a:rPr>
              <a:t> &lt;&lt; </a:t>
            </a:r>
            <a:r>
              <a:rPr lang="en-US" altLang="zh-CN" sz="2400" b="1" dirty="0" err="1" smtClean="0">
                <a:solidFill>
                  <a:schemeClr val="tx1"/>
                </a:solidFill>
                <a:latin typeface="+mn-lt"/>
              </a:rPr>
              <a:t>q.front</a:t>
            </a:r>
            <a:r>
              <a:rPr lang="en-US" altLang="zh-CN" sz="2400" b="1" dirty="0" smtClean="0">
                <a:solidFill>
                  <a:schemeClr val="tx1"/>
                </a:solidFill>
                <a:latin typeface="+mn-lt"/>
              </a:rPr>
              <a:t>() &lt;&lt; '\t';</a:t>
            </a:r>
          </a:p>
          <a:p>
            <a:pPr>
              <a:lnSpc>
                <a:spcPct val="72000"/>
              </a:lnSpc>
            </a:pPr>
            <a:r>
              <a:rPr lang="en-US" altLang="zh-CN" sz="2400" b="1" dirty="0" smtClean="0">
                <a:solidFill>
                  <a:schemeClr val="tx1"/>
                </a:solidFill>
                <a:latin typeface="+mn-lt"/>
              </a:rPr>
              <a:t>		</a:t>
            </a:r>
            <a:r>
              <a:rPr lang="en-US" altLang="zh-CN" sz="2400" b="1" dirty="0" err="1" smtClean="0">
                <a:solidFill>
                  <a:schemeClr val="tx1"/>
                </a:solidFill>
                <a:latin typeface="+mn-lt"/>
              </a:rPr>
              <a:t>q.</a:t>
            </a:r>
            <a:r>
              <a:rPr lang="en-US" altLang="zh-CN" sz="2400" b="1" dirty="0" err="1" smtClean="0">
                <a:solidFill>
                  <a:srgbClr val="FF0000"/>
                </a:solidFill>
                <a:latin typeface="+mn-lt"/>
              </a:rPr>
              <a:t>pop</a:t>
            </a:r>
            <a:r>
              <a:rPr lang="en-US" altLang="zh-CN" sz="2400" b="1" dirty="0" smtClean="0">
                <a:solidFill>
                  <a:schemeClr val="tx1"/>
                </a:solidFill>
                <a:latin typeface="+mn-lt"/>
              </a:rPr>
              <a:t>();</a:t>
            </a:r>
          </a:p>
          <a:p>
            <a:pPr>
              <a:lnSpc>
                <a:spcPct val="72000"/>
              </a:lnSpc>
            </a:pPr>
            <a:r>
              <a:rPr lang="en-US" altLang="zh-CN" sz="2400" b="1" dirty="0" smtClean="0">
                <a:solidFill>
                  <a:schemeClr val="tx1"/>
                </a:solidFill>
                <a:latin typeface="+mn-lt"/>
              </a:rPr>
              <a:t>	}</a:t>
            </a:r>
          </a:p>
          <a:p>
            <a:pPr>
              <a:lnSpc>
                <a:spcPct val="72000"/>
              </a:lnSpc>
            </a:pPr>
            <a:r>
              <a:rPr lang="en-US" altLang="zh-CN" sz="2400" b="1" dirty="0" smtClean="0">
                <a:solidFill>
                  <a:schemeClr val="tx1"/>
                </a:solidFill>
                <a:latin typeface="+mn-lt"/>
              </a:rPr>
              <a:t>	return 0;</a:t>
            </a:r>
          </a:p>
          <a:p>
            <a:pPr>
              <a:lnSpc>
                <a:spcPct val="72000"/>
              </a:lnSpc>
            </a:pPr>
            <a:r>
              <a:rPr lang="en-US" altLang="zh-CN" sz="2400" b="1" dirty="0" smtClean="0">
                <a:solidFill>
                  <a:schemeClr val="tx1"/>
                </a:solidFill>
                <a:latin typeface="+mn-lt"/>
              </a:rPr>
              <a:t>}</a:t>
            </a:r>
            <a:endParaRPr lang="zh-CN" altLang="en-US" sz="2400" b="1" dirty="0">
              <a:solidFill>
                <a:schemeClr val="tx1"/>
              </a:solidFill>
              <a:latin typeface="+mn-lt"/>
            </a:endParaRPr>
          </a:p>
        </p:txBody>
      </p:sp>
    </p:spTree>
    <p:extLst>
      <p:ext uri="{BB962C8B-B14F-4D97-AF65-F5344CB8AC3E}">
        <p14:creationId xmlns:p14="http://schemas.microsoft.com/office/powerpoint/2010/main" val="2020175307"/>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灯片编号占位符 4"/>
          <p:cNvSpPr>
            <a:spLocks noGrp="1"/>
          </p:cNvSpPr>
          <p:nvPr>
            <p:ph type="sldNum" sz="quarter" idx="11"/>
          </p:nvPr>
        </p:nvSpPr>
        <p:spPr/>
        <p:txBody>
          <a:bodyPr/>
          <a:lstStyle/>
          <a:p>
            <a:pPr>
              <a:defRPr/>
            </a:pPr>
            <a:fld id="{8BCAB8F8-49AD-4630-B014-769D9FA80451}" type="slidenum">
              <a:rPr lang="zh-CN" altLang="en-US"/>
              <a:pPr>
                <a:defRPr/>
              </a:pPr>
              <a:t>2</a:t>
            </a:fld>
            <a:endParaRPr lang="en-US" altLang="zh-CN"/>
          </a:p>
        </p:txBody>
      </p:sp>
      <p:grpSp>
        <p:nvGrpSpPr>
          <p:cNvPr id="30723" name="Group 2"/>
          <p:cNvGrpSpPr>
            <a:grpSpLocks/>
          </p:cNvGrpSpPr>
          <p:nvPr/>
        </p:nvGrpSpPr>
        <p:grpSpPr bwMode="auto">
          <a:xfrm>
            <a:off x="2457450" y="2782888"/>
            <a:ext cx="3357563" cy="822325"/>
            <a:chOff x="1548" y="1753"/>
            <a:chExt cx="2115" cy="518"/>
          </a:xfrm>
        </p:grpSpPr>
        <p:sp>
          <p:nvSpPr>
            <p:cNvPr id="30737" name="Line 3"/>
            <p:cNvSpPr>
              <a:spLocks noChangeShapeType="1"/>
            </p:cNvSpPr>
            <p:nvPr/>
          </p:nvSpPr>
          <p:spPr bwMode="auto">
            <a:xfrm flipV="1">
              <a:off x="1551" y="1753"/>
              <a:ext cx="209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0738" name="Line 4"/>
            <p:cNvSpPr>
              <a:spLocks noChangeShapeType="1"/>
            </p:cNvSpPr>
            <p:nvPr/>
          </p:nvSpPr>
          <p:spPr bwMode="auto">
            <a:xfrm>
              <a:off x="1551" y="2271"/>
              <a:ext cx="211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0739" name="Text Box 5"/>
            <p:cNvSpPr txBox="1">
              <a:spLocks noChangeArrowheads="1"/>
            </p:cNvSpPr>
            <p:nvPr/>
          </p:nvSpPr>
          <p:spPr bwMode="auto">
            <a:xfrm>
              <a:off x="1548" y="1763"/>
              <a:ext cx="2097" cy="491"/>
            </a:xfrm>
            <a:prstGeom prst="rect">
              <a:avLst/>
            </a:prstGeom>
            <a:solidFill>
              <a:schemeClr val="hlink"/>
            </a:solidFill>
            <a:ln>
              <a:noFill/>
            </a:ln>
            <a:effectLst/>
            <a:extLs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endParaRPr kumimoji="0" lang="zh-CN" altLang="en-US" sz="1800">
                <a:solidFill>
                  <a:schemeClr val="accent2"/>
                </a:solidFill>
                <a:latin typeface="Arial" panose="020B0604020202020204" pitchFamily="34" charset="0"/>
                <a:ea typeface="华文行楷" panose="02010800040101010101" pitchFamily="2" charset="-122"/>
              </a:endParaRPr>
            </a:p>
            <a:p>
              <a:pPr algn="ctr" eaLnBrk="1" hangingPunct="1">
                <a:spcBef>
                  <a:spcPct val="50000"/>
                </a:spcBef>
                <a:buFontTx/>
                <a:buNone/>
              </a:pPr>
              <a:endParaRPr kumimoji="0" lang="zh-CN" altLang="en-US" sz="1800">
                <a:solidFill>
                  <a:schemeClr val="accent2"/>
                </a:solidFill>
                <a:latin typeface="Arial" panose="020B0604020202020204" pitchFamily="34" charset="0"/>
                <a:ea typeface="华文行楷" panose="02010800040101010101" pitchFamily="2" charset="-122"/>
              </a:endParaRPr>
            </a:p>
          </p:txBody>
        </p:sp>
      </p:grpSp>
      <p:sp>
        <p:nvSpPr>
          <p:cNvPr id="251910" name="Text Box 6"/>
          <p:cNvSpPr txBox="1">
            <a:spLocks noChangeArrowheads="1"/>
          </p:cNvSpPr>
          <p:nvPr/>
        </p:nvSpPr>
        <p:spPr bwMode="auto">
          <a:xfrm>
            <a:off x="1016000" y="4868863"/>
            <a:ext cx="621188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b="1">
                <a:solidFill>
                  <a:srgbClr val="FF3300"/>
                </a:solidFill>
              </a:rPr>
              <a:t>队列的操作特性：</a:t>
            </a:r>
            <a:r>
              <a:rPr kumimoji="0" lang="zh-CN" altLang="en-US" b="1"/>
              <a:t>先进先出</a:t>
            </a:r>
          </a:p>
        </p:txBody>
      </p:sp>
      <p:sp>
        <p:nvSpPr>
          <p:cNvPr id="251911" name="Text Box 7"/>
          <p:cNvSpPr txBox="1">
            <a:spLocks noChangeArrowheads="1"/>
          </p:cNvSpPr>
          <p:nvPr/>
        </p:nvSpPr>
        <p:spPr bwMode="auto">
          <a:xfrm>
            <a:off x="2767013" y="2906713"/>
            <a:ext cx="381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en-US" altLang="zh-CN" b="1"/>
              <a:t>a</a:t>
            </a:r>
            <a:r>
              <a:rPr kumimoji="0" lang="en-US" altLang="zh-CN" b="1" baseline="-25000"/>
              <a:t>1</a:t>
            </a:r>
          </a:p>
        </p:txBody>
      </p:sp>
      <p:sp>
        <p:nvSpPr>
          <p:cNvPr id="251912" name="Rectangle 8"/>
          <p:cNvSpPr>
            <a:spLocks noChangeArrowheads="1"/>
          </p:cNvSpPr>
          <p:nvPr/>
        </p:nvSpPr>
        <p:spPr bwMode="auto">
          <a:xfrm>
            <a:off x="3622675" y="2906713"/>
            <a:ext cx="5207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en-US" altLang="zh-CN" b="1"/>
              <a:t>a</a:t>
            </a:r>
            <a:r>
              <a:rPr kumimoji="0" lang="en-US" altLang="zh-CN" b="1" baseline="-25000"/>
              <a:t>2</a:t>
            </a:r>
            <a:endParaRPr kumimoji="0" lang="zh-CN" altLang="en-US" b="1" baseline="-25000"/>
          </a:p>
        </p:txBody>
      </p:sp>
      <p:sp>
        <p:nvSpPr>
          <p:cNvPr id="251913" name="Rectangle 9"/>
          <p:cNvSpPr>
            <a:spLocks noChangeArrowheads="1"/>
          </p:cNvSpPr>
          <p:nvPr/>
        </p:nvSpPr>
        <p:spPr bwMode="auto">
          <a:xfrm>
            <a:off x="4691063" y="2917825"/>
            <a:ext cx="5207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en-US" altLang="zh-CN" b="1"/>
              <a:t>a</a:t>
            </a:r>
            <a:r>
              <a:rPr kumimoji="0" lang="en-US" altLang="zh-CN" b="1" baseline="-25000"/>
              <a:t>3</a:t>
            </a:r>
            <a:endParaRPr kumimoji="0" lang="zh-CN" altLang="en-US" b="1" baseline="-25000"/>
          </a:p>
        </p:txBody>
      </p:sp>
      <p:sp>
        <p:nvSpPr>
          <p:cNvPr id="30728" name="Line 10"/>
          <p:cNvSpPr>
            <a:spLocks noChangeShapeType="1"/>
          </p:cNvSpPr>
          <p:nvPr/>
        </p:nvSpPr>
        <p:spPr bwMode="auto">
          <a:xfrm flipH="1">
            <a:off x="5832475" y="3249613"/>
            <a:ext cx="1019175" cy="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0729" name="Text Box 11"/>
          <p:cNvSpPr txBox="1">
            <a:spLocks noChangeArrowheads="1"/>
          </p:cNvSpPr>
          <p:nvPr/>
        </p:nvSpPr>
        <p:spPr bwMode="auto">
          <a:xfrm>
            <a:off x="5876925" y="2708275"/>
            <a:ext cx="99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sz="2400" b="1"/>
              <a:t>入队</a:t>
            </a:r>
          </a:p>
        </p:txBody>
      </p:sp>
      <p:sp>
        <p:nvSpPr>
          <p:cNvPr id="251916" name="AutoShape 12"/>
          <p:cNvSpPr>
            <a:spLocks noChangeArrowheads="1"/>
          </p:cNvSpPr>
          <p:nvPr/>
        </p:nvSpPr>
        <p:spPr bwMode="auto">
          <a:xfrm>
            <a:off x="5111750" y="3924300"/>
            <a:ext cx="914400" cy="449263"/>
          </a:xfrm>
          <a:prstGeom prst="wedgeRoundRectCallout">
            <a:avLst>
              <a:gd name="adj1" fmla="val -57292"/>
              <a:gd name="adj2" fmla="val -141875"/>
              <a:gd name="adj3" fmla="val 16667"/>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10800" r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kumimoji="0" lang="zh-CN" altLang="en-US" sz="2400" b="1"/>
              <a:t>队尾</a:t>
            </a:r>
          </a:p>
        </p:txBody>
      </p:sp>
      <p:sp>
        <p:nvSpPr>
          <p:cNvPr id="251917" name="AutoShape 13"/>
          <p:cNvSpPr>
            <a:spLocks noChangeArrowheads="1"/>
          </p:cNvSpPr>
          <p:nvPr/>
        </p:nvSpPr>
        <p:spPr bwMode="auto">
          <a:xfrm>
            <a:off x="1827213" y="3789363"/>
            <a:ext cx="914400" cy="449262"/>
          </a:xfrm>
          <a:prstGeom prst="wedgeRoundRectCallout">
            <a:avLst>
              <a:gd name="adj1" fmla="val 58509"/>
              <a:gd name="adj2" fmla="val -124560"/>
              <a:gd name="adj3" fmla="val 16667"/>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10800" r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kumimoji="0" lang="zh-CN" altLang="en-US" sz="2400" b="1"/>
              <a:t>队头</a:t>
            </a:r>
          </a:p>
        </p:txBody>
      </p:sp>
      <p:sp>
        <p:nvSpPr>
          <p:cNvPr id="30732" name="Line 14"/>
          <p:cNvSpPr>
            <a:spLocks noChangeShapeType="1"/>
          </p:cNvSpPr>
          <p:nvPr/>
        </p:nvSpPr>
        <p:spPr bwMode="auto">
          <a:xfrm flipH="1">
            <a:off x="1243013" y="3311525"/>
            <a:ext cx="1019175" cy="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0733" name="Text Box 15"/>
          <p:cNvSpPr txBox="1">
            <a:spLocks noChangeArrowheads="1"/>
          </p:cNvSpPr>
          <p:nvPr/>
        </p:nvSpPr>
        <p:spPr bwMode="auto">
          <a:xfrm>
            <a:off x="1285875" y="2754313"/>
            <a:ext cx="912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sz="2400" b="1"/>
              <a:t>出队</a:t>
            </a:r>
          </a:p>
        </p:txBody>
      </p:sp>
      <p:sp>
        <p:nvSpPr>
          <p:cNvPr id="30734" name="Text Box 16"/>
          <p:cNvSpPr txBox="1">
            <a:spLocks noChangeArrowheads="1"/>
          </p:cNvSpPr>
          <p:nvPr/>
        </p:nvSpPr>
        <p:spPr bwMode="auto">
          <a:xfrm>
            <a:off x="2411413" y="145874"/>
            <a:ext cx="5384800" cy="641350"/>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sz="3600" b="1">
                <a:solidFill>
                  <a:schemeClr val="accent2"/>
                </a:solidFill>
              </a:rPr>
              <a:t>特殊线性表——队列</a:t>
            </a:r>
            <a:endParaRPr kumimoji="0" lang="en-US" altLang="zh-CN" sz="3600" b="1">
              <a:solidFill>
                <a:schemeClr val="accent2"/>
              </a:solidFill>
            </a:endParaRPr>
          </a:p>
        </p:txBody>
      </p:sp>
      <p:sp>
        <p:nvSpPr>
          <p:cNvPr id="251921" name="AutoShape 17"/>
          <p:cNvSpPr>
            <a:spLocks noChangeArrowheads="1"/>
          </p:cNvSpPr>
          <p:nvPr/>
        </p:nvSpPr>
        <p:spPr bwMode="auto">
          <a:xfrm>
            <a:off x="2862263" y="3802063"/>
            <a:ext cx="914400" cy="449262"/>
          </a:xfrm>
          <a:prstGeom prst="wedgeRoundRectCallout">
            <a:avLst>
              <a:gd name="adj1" fmla="val 58509"/>
              <a:gd name="adj2" fmla="val -124560"/>
              <a:gd name="adj3" fmla="val 16667"/>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10800" r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kumimoji="0" lang="zh-CN" altLang="en-US" sz="2400" b="1"/>
              <a:t>队头</a:t>
            </a:r>
          </a:p>
        </p:txBody>
      </p:sp>
      <p:sp>
        <p:nvSpPr>
          <p:cNvPr id="30736" name="Text Box 18"/>
          <p:cNvSpPr txBox="1">
            <a:spLocks noChangeArrowheads="1"/>
          </p:cNvSpPr>
          <p:nvPr/>
        </p:nvSpPr>
        <p:spPr bwMode="auto">
          <a:xfrm>
            <a:off x="422275" y="1089025"/>
            <a:ext cx="5105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b="1">
                <a:solidFill>
                  <a:schemeClr val="accent2"/>
                </a:solidFill>
              </a:rPr>
              <a:t>队列的逻辑结构</a:t>
            </a:r>
            <a:endParaRPr lang="zh-CN" altLang="en-US" sz="1800" b="1">
              <a:latin typeface="Arial" panose="020B0604020202020204" pitchFamily="34" charset="0"/>
              <a:ea typeface="华文行楷"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51911"/>
                                        </p:tgtEl>
                                        <p:attrNameLst>
                                          <p:attrName>style.visibility</p:attrName>
                                        </p:attrNameLst>
                                      </p:cBhvr>
                                      <p:to>
                                        <p:strVal val="visible"/>
                                      </p:to>
                                    </p:set>
                                    <p:anim calcmode="lin" valueType="num">
                                      <p:cBhvr additive="base">
                                        <p:cTn id="7" dur="500" fill="hold"/>
                                        <p:tgtEl>
                                          <p:spTgt spid="251911"/>
                                        </p:tgtEl>
                                        <p:attrNameLst>
                                          <p:attrName>ppt_x</p:attrName>
                                        </p:attrNameLst>
                                      </p:cBhvr>
                                      <p:tavLst>
                                        <p:tav tm="0">
                                          <p:val>
                                            <p:strVal val="1+#ppt_w/2"/>
                                          </p:val>
                                        </p:tav>
                                        <p:tav tm="100000">
                                          <p:val>
                                            <p:strVal val="#ppt_x"/>
                                          </p:val>
                                        </p:tav>
                                      </p:tavLst>
                                    </p:anim>
                                    <p:anim calcmode="lin" valueType="num">
                                      <p:cBhvr additive="base">
                                        <p:cTn id="8" dur="500" fill="hold"/>
                                        <p:tgtEl>
                                          <p:spTgt spid="25191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51912"/>
                                        </p:tgtEl>
                                        <p:attrNameLst>
                                          <p:attrName>style.visibility</p:attrName>
                                        </p:attrNameLst>
                                      </p:cBhvr>
                                      <p:to>
                                        <p:strVal val="visible"/>
                                      </p:to>
                                    </p:set>
                                    <p:anim calcmode="lin" valueType="num">
                                      <p:cBhvr additive="base">
                                        <p:cTn id="13" dur="500" fill="hold"/>
                                        <p:tgtEl>
                                          <p:spTgt spid="251912"/>
                                        </p:tgtEl>
                                        <p:attrNameLst>
                                          <p:attrName>ppt_x</p:attrName>
                                        </p:attrNameLst>
                                      </p:cBhvr>
                                      <p:tavLst>
                                        <p:tav tm="0">
                                          <p:val>
                                            <p:strVal val="1+#ppt_w/2"/>
                                          </p:val>
                                        </p:tav>
                                        <p:tav tm="100000">
                                          <p:val>
                                            <p:strVal val="#ppt_x"/>
                                          </p:val>
                                        </p:tav>
                                      </p:tavLst>
                                    </p:anim>
                                    <p:anim calcmode="lin" valueType="num">
                                      <p:cBhvr additive="base">
                                        <p:cTn id="14" dur="500" fill="hold"/>
                                        <p:tgtEl>
                                          <p:spTgt spid="25191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51913"/>
                                        </p:tgtEl>
                                        <p:attrNameLst>
                                          <p:attrName>style.visibility</p:attrName>
                                        </p:attrNameLst>
                                      </p:cBhvr>
                                      <p:to>
                                        <p:strVal val="visible"/>
                                      </p:to>
                                    </p:set>
                                    <p:anim calcmode="lin" valueType="num">
                                      <p:cBhvr additive="base">
                                        <p:cTn id="19" dur="500" fill="hold"/>
                                        <p:tgtEl>
                                          <p:spTgt spid="251913"/>
                                        </p:tgtEl>
                                        <p:attrNameLst>
                                          <p:attrName>ppt_x</p:attrName>
                                        </p:attrNameLst>
                                      </p:cBhvr>
                                      <p:tavLst>
                                        <p:tav tm="0">
                                          <p:val>
                                            <p:strVal val="1+#ppt_w/2"/>
                                          </p:val>
                                        </p:tav>
                                        <p:tav tm="100000">
                                          <p:val>
                                            <p:strVal val="#ppt_x"/>
                                          </p:val>
                                        </p:tav>
                                      </p:tavLst>
                                    </p:anim>
                                    <p:anim calcmode="lin" valueType="num">
                                      <p:cBhvr additive="base">
                                        <p:cTn id="20" dur="500" fill="hold"/>
                                        <p:tgtEl>
                                          <p:spTgt spid="251913"/>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251917"/>
                                        </p:tgtEl>
                                        <p:attrNameLst>
                                          <p:attrName>style.visibility</p:attrName>
                                        </p:attrNameLst>
                                      </p:cBhvr>
                                      <p:to>
                                        <p:strVal val="visible"/>
                                      </p:to>
                                    </p:set>
                                    <p:animEffect transition="in" filter="wipe(down)">
                                      <p:cBhvr>
                                        <p:cTn id="25" dur="500"/>
                                        <p:tgtEl>
                                          <p:spTgt spid="25191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251916"/>
                                        </p:tgtEl>
                                        <p:attrNameLst>
                                          <p:attrName>style.visibility</p:attrName>
                                        </p:attrNameLst>
                                      </p:cBhvr>
                                      <p:to>
                                        <p:strVal val="visible"/>
                                      </p:to>
                                    </p:set>
                                    <p:animEffect transition="in" filter="wipe(down)">
                                      <p:cBhvr>
                                        <p:cTn id="30" dur="500"/>
                                        <p:tgtEl>
                                          <p:spTgt spid="251916"/>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xit" presetSubtype="8" fill="hold" grpId="1" nodeType="clickEffect">
                                  <p:stCondLst>
                                    <p:cond delay="0"/>
                                  </p:stCondLst>
                                  <p:childTnLst>
                                    <p:anim calcmode="lin" valueType="num">
                                      <p:cBhvr additive="base">
                                        <p:cTn id="34" dur="500"/>
                                        <p:tgtEl>
                                          <p:spTgt spid="251911"/>
                                        </p:tgtEl>
                                        <p:attrNameLst>
                                          <p:attrName>ppt_x</p:attrName>
                                        </p:attrNameLst>
                                      </p:cBhvr>
                                      <p:tavLst>
                                        <p:tav tm="0">
                                          <p:val>
                                            <p:strVal val="ppt_x"/>
                                          </p:val>
                                        </p:tav>
                                        <p:tav tm="100000">
                                          <p:val>
                                            <p:strVal val="0-ppt_w/2"/>
                                          </p:val>
                                        </p:tav>
                                      </p:tavLst>
                                    </p:anim>
                                    <p:anim calcmode="lin" valueType="num">
                                      <p:cBhvr additive="base">
                                        <p:cTn id="35" dur="500"/>
                                        <p:tgtEl>
                                          <p:spTgt spid="251911"/>
                                        </p:tgtEl>
                                        <p:attrNameLst>
                                          <p:attrName>ppt_y</p:attrName>
                                        </p:attrNameLst>
                                      </p:cBhvr>
                                      <p:tavLst>
                                        <p:tav tm="0">
                                          <p:val>
                                            <p:strVal val="ppt_y"/>
                                          </p:val>
                                        </p:tav>
                                        <p:tav tm="100000">
                                          <p:val>
                                            <p:strVal val="ppt_y"/>
                                          </p:val>
                                        </p:tav>
                                      </p:tavLst>
                                    </p:anim>
                                    <p:set>
                                      <p:cBhvr>
                                        <p:cTn id="36" dur="1" fill="hold">
                                          <p:stCondLst>
                                            <p:cond delay="499"/>
                                          </p:stCondLst>
                                        </p:cTn>
                                        <p:tgtEl>
                                          <p:spTgt spid="251911"/>
                                        </p:tgtEl>
                                        <p:attrNameLst>
                                          <p:attrName>style.visibility</p:attrName>
                                        </p:attrNameLst>
                                      </p:cBhvr>
                                      <p:to>
                                        <p:strVal val="hidden"/>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251917"/>
                                        </p:tgtEl>
                                        <p:attrNameLst>
                                          <p:attrName>style.visibility</p:attrName>
                                        </p:attrNameLst>
                                      </p:cBhvr>
                                      <p:to>
                                        <p:strVal val="hidden"/>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251921"/>
                                        </p:tgtEl>
                                        <p:attrNameLst>
                                          <p:attrName>style.visibility</p:attrName>
                                        </p:attrNameLst>
                                      </p:cBhvr>
                                      <p:to>
                                        <p:strVal val="visible"/>
                                      </p:to>
                                    </p:set>
                                    <p:animEffect transition="in" filter="wipe(down)">
                                      <p:cBhvr>
                                        <p:cTn id="45" dur="500"/>
                                        <p:tgtEl>
                                          <p:spTgt spid="251921"/>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251910"/>
                                        </p:tgtEl>
                                        <p:attrNameLst>
                                          <p:attrName>style.visibility</p:attrName>
                                        </p:attrNameLst>
                                      </p:cBhvr>
                                      <p:to>
                                        <p:strVal val="visible"/>
                                      </p:to>
                                    </p:set>
                                    <p:animEffect transition="in" filter="wipe(down)">
                                      <p:cBhvr>
                                        <p:cTn id="50" dur="500"/>
                                        <p:tgtEl>
                                          <p:spTgt spid="2519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10" grpId="0"/>
      <p:bldP spid="251911" grpId="0"/>
      <p:bldP spid="251911" grpId="1"/>
      <p:bldP spid="251912" grpId="0"/>
      <p:bldP spid="251913" grpId="0"/>
      <p:bldP spid="251916" grpId="0" animBg="1"/>
      <p:bldP spid="251917" grpId="0" animBg="1"/>
      <p:bldP spid="251917" grpId="1" animBg="1"/>
      <p:bldP spid="251921" grpId="0" animBg="1"/>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pPr>
              <a:defRPr/>
            </a:pPr>
            <a:fld id="{027083C0-4132-4A44-859B-771387326283}" type="slidenum">
              <a:rPr lang="zh-CN" altLang="en-US"/>
              <a:pPr>
                <a:defRPr/>
              </a:pPr>
              <a:t>20</a:t>
            </a:fld>
            <a:endParaRPr lang="en-US" altLang="zh-CN"/>
          </a:p>
        </p:txBody>
      </p:sp>
      <p:sp>
        <p:nvSpPr>
          <p:cNvPr id="48131" name="Rectangle 2"/>
          <p:cNvSpPr>
            <a:spLocks noGrp="1" noChangeArrowheads="1"/>
          </p:cNvSpPr>
          <p:nvPr>
            <p:ph type="title"/>
          </p:nvPr>
        </p:nvSpPr>
        <p:spPr>
          <a:xfrm>
            <a:off x="666750" y="-82380"/>
            <a:ext cx="7772400" cy="1143000"/>
          </a:xfrm>
        </p:spPr>
        <p:txBody>
          <a:bodyPr/>
          <a:lstStyle/>
          <a:p>
            <a:pPr eaLnBrk="1" hangingPunct="1"/>
            <a:r>
              <a:rPr lang="zh-CN" altLang="en-US" dirty="0" smtClean="0">
                <a:solidFill>
                  <a:srgbClr val="3333CC"/>
                </a:solidFill>
              </a:rPr>
              <a:t>队列的应用</a:t>
            </a:r>
          </a:p>
        </p:txBody>
      </p:sp>
      <p:sp>
        <p:nvSpPr>
          <p:cNvPr id="432132" name="Rectangle 4"/>
          <p:cNvSpPr>
            <a:spLocks noChangeArrowheads="1"/>
          </p:cNvSpPr>
          <p:nvPr/>
        </p:nvSpPr>
        <p:spPr bwMode="auto">
          <a:xfrm>
            <a:off x="476250" y="1355725"/>
            <a:ext cx="8280400" cy="3681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20000"/>
              </a:lnSpc>
              <a:spcBef>
                <a:spcPct val="0"/>
              </a:spcBef>
              <a:buFontTx/>
              <a:buNone/>
            </a:pPr>
            <a:r>
              <a:rPr lang="zh-CN" altLang="en-US" sz="2800" b="1">
                <a:latin typeface="宋体" panose="02010600030101010101" pitchFamily="2" charset="-122"/>
              </a:rPr>
              <a:t>    无论在日常生活中还是计算机软件的设计中，队列的应用是很广泛的。队列可模仿日常生活中的许多排队现象，如排队购物、排队等车、银行存取款等，这种“先来先服务”的办事方式正符合队列的要求，因此若用计算机来模拟这些活动，就需要用队列这种数据结构。除此之外还有模拟生产活动中的产品在流水线上传送的情景。</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32132"/>
                                        </p:tgtEl>
                                        <p:attrNameLst>
                                          <p:attrName>style.visibility</p:attrName>
                                        </p:attrNameLst>
                                      </p:cBhvr>
                                      <p:to>
                                        <p:strVal val="visible"/>
                                      </p:to>
                                    </p:set>
                                    <p:anim calcmode="lin" valueType="num">
                                      <p:cBhvr additive="base">
                                        <p:cTn id="7" dur="500" fill="hold"/>
                                        <p:tgtEl>
                                          <p:spTgt spid="432132"/>
                                        </p:tgtEl>
                                        <p:attrNameLst>
                                          <p:attrName>ppt_x</p:attrName>
                                        </p:attrNameLst>
                                      </p:cBhvr>
                                      <p:tavLst>
                                        <p:tav tm="0">
                                          <p:val>
                                            <p:strVal val="0-#ppt_w/2"/>
                                          </p:val>
                                        </p:tav>
                                        <p:tav tm="100000">
                                          <p:val>
                                            <p:strVal val="#ppt_x"/>
                                          </p:val>
                                        </p:tav>
                                      </p:tavLst>
                                    </p:anim>
                                    <p:anim calcmode="lin" valueType="num">
                                      <p:cBhvr additive="base">
                                        <p:cTn id="8" dur="500" fill="hold"/>
                                        <p:tgtEl>
                                          <p:spTgt spid="4321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2132"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p:cNvSpPr>
            <a:spLocks noGrp="1"/>
          </p:cNvSpPr>
          <p:nvPr>
            <p:ph type="sldNum" sz="quarter" idx="11"/>
          </p:nvPr>
        </p:nvSpPr>
        <p:spPr/>
        <p:txBody>
          <a:bodyPr/>
          <a:lstStyle/>
          <a:p>
            <a:pPr>
              <a:defRPr/>
            </a:pPr>
            <a:fld id="{7A881205-3F2B-44EF-8784-DB1EDC11062E}" type="slidenum">
              <a:rPr lang="zh-CN" altLang="en-US"/>
              <a:pPr>
                <a:defRPr/>
              </a:pPr>
              <a:t>21</a:t>
            </a:fld>
            <a:endParaRPr lang="en-US" altLang="zh-CN"/>
          </a:p>
        </p:txBody>
      </p:sp>
      <p:sp>
        <p:nvSpPr>
          <p:cNvPr id="468996" name="Rectangle 4"/>
          <p:cNvSpPr>
            <a:spLocks noChangeArrowheads="1"/>
          </p:cNvSpPr>
          <p:nvPr/>
        </p:nvSpPr>
        <p:spPr bwMode="auto">
          <a:xfrm>
            <a:off x="750888" y="1549400"/>
            <a:ext cx="7840662" cy="3681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20000"/>
              </a:lnSpc>
              <a:spcBef>
                <a:spcPct val="0"/>
              </a:spcBef>
              <a:buFontTx/>
              <a:buNone/>
            </a:pPr>
            <a:r>
              <a:rPr lang="zh-CN" altLang="en-US" sz="2800" b="1">
                <a:latin typeface="宋体" panose="02010600030101010101" pitchFamily="2" charset="-122"/>
              </a:rPr>
              <a:t>    在计算机本身的应用和软件设计中也大量使用队列，如在一个计算机小型网络中，常配置一个或多个网络打印机，这种打印机可供网络上用户共享。不过在使用时要运行网络打印管理程序，以使要打印的任务按用户申请打印的时间和优先级进行排队形成一个任务队列，然后根据用户的任务队列，一件件进行打印。</a:t>
            </a:r>
          </a:p>
        </p:txBody>
      </p:sp>
      <p:sp>
        <p:nvSpPr>
          <p:cNvPr id="49156" name="Rectangle 5"/>
          <p:cNvSpPr>
            <a:spLocks noChangeArrowheads="1"/>
          </p:cNvSpPr>
          <p:nvPr/>
        </p:nvSpPr>
        <p:spPr bwMode="auto">
          <a:xfrm>
            <a:off x="666750" y="-115332"/>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3600" b="1" dirty="0">
                <a:solidFill>
                  <a:srgbClr val="3333CC"/>
                </a:solidFill>
              </a:rPr>
              <a:t>队列的应用</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68996"/>
                                        </p:tgtEl>
                                        <p:attrNameLst>
                                          <p:attrName>style.visibility</p:attrName>
                                        </p:attrNameLst>
                                      </p:cBhvr>
                                      <p:to>
                                        <p:strVal val="visible"/>
                                      </p:to>
                                    </p:set>
                                    <p:anim calcmode="lin" valueType="num">
                                      <p:cBhvr additive="base">
                                        <p:cTn id="7" dur="500" fill="hold"/>
                                        <p:tgtEl>
                                          <p:spTgt spid="468996"/>
                                        </p:tgtEl>
                                        <p:attrNameLst>
                                          <p:attrName>ppt_x</p:attrName>
                                        </p:attrNameLst>
                                      </p:cBhvr>
                                      <p:tavLst>
                                        <p:tav tm="0">
                                          <p:val>
                                            <p:strVal val="1+#ppt_w/2"/>
                                          </p:val>
                                        </p:tav>
                                        <p:tav tm="100000">
                                          <p:val>
                                            <p:strVal val="#ppt_x"/>
                                          </p:val>
                                        </p:tav>
                                      </p:tavLst>
                                    </p:anim>
                                    <p:anim calcmode="lin" valueType="num">
                                      <p:cBhvr additive="base">
                                        <p:cTn id="8" dur="500" fill="hold"/>
                                        <p:tgtEl>
                                          <p:spTgt spid="4689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8996"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p:cNvSpPr>
            <a:spLocks noGrp="1"/>
          </p:cNvSpPr>
          <p:nvPr>
            <p:ph type="sldNum" sz="quarter" idx="11"/>
          </p:nvPr>
        </p:nvSpPr>
        <p:spPr/>
        <p:txBody>
          <a:bodyPr/>
          <a:lstStyle/>
          <a:p>
            <a:pPr>
              <a:defRPr/>
            </a:pPr>
            <a:fld id="{61E14119-EF97-4E76-B21A-55EBBFBF5AAD}" type="slidenum">
              <a:rPr lang="zh-CN" altLang="en-US"/>
              <a:pPr>
                <a:defRPr/>
              </a:pPr>
              <a:t>22</a:t>
            </a:fld>
            <a:endParaRPr lang="en-US" altLang="zh-CN"/>
          </a:p>
        </p:txBody>
      </p:sp>
      <p:sp>
        <p:nvSpPr>
          <p:cNvPr id="470020" name="Rectangle 4"/>
          <p:cNvSpPr>
            <a:spLocks noChangeArrowheads="1"/>
          </p:cNvSpPr>
          <p:nvPr/>
        </p:nvSpPr>
        <p:spPr bwMode="auto">
          <a:xfrm>
            <a:off x="712788" y="1568450"/>
            <a:ext cx="7615237" cy="2655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20000"/>
              </a:lnSpc>
              <a:spcBef>
                <a:spcPct val="0"/>
              </a:spcBef>
              <a:buFontTx/>
              <a:buNone/>
            </a:pPr>
            <a:r>
              <a:rPr lang="zh-CN" altLang="en-US" sz="2800" b="1">
                <a:latin typeface="宋体" panose="02010600030101010101" pitchFamily="2" charset="-122"/>
              </a:rPr>
              <a:t>    在软件设计中，经常要使用队列这种数据结构，在一些具体的算法中也有这种数据结构，以实现提高效率的目的，如后面在树和图的数据结构中，将要介绍对图的广度优先搜索等。</a:t>
            </a:r>
          </a:p>
        </p:txBody>
      </p:sp>
      <p:sp>
        <p:nvSpPr>
          <p:cNvPr id="50180" name="Rectangle 5"/>
          <p:cNvSpPr>
            <a:spLocks noChangeArrowheads="1"/>
          </p:cNvSpPr>
          <p:nvPr/>
        </p:nvSpPr>
        <p:spPr bwMode="auto">
          <a:xfrm>
            <a:off x="666750" y="-115332"/>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4400" b="1" dirty="0">
                <a:solidFill>
                  <a:srgbClr val="3333CC"/>
                </a:solidFill>
              </a:rPr>
              <a:t>队列的应用</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70020"/>
                                        </p:tgtEl>
                                        <p:attrNameLst>
                                          <p:attrName>style.visibility</p:attrName>
                                        </p:attrNameLst>
                                      </p:cBhvr>
                                      <p:to>
                                        <p:strVal val="visible"/>
                                      </p:to>
                                    </p:set>
                                    <p:anim calcmode="lin" valueType="num">
                                      <p:cBhvr additive="base">
                                        <p:cTn id="7" dur="500" fill="hold"/>
                                        <p:tgtEl>
                                          <p:spTgt spid="470020"/>
                                        </p:tgtEl>
                                        <p:attrNameLst>
                                          <p:attrName>ppt_x</p:attrName>
                                        </p:attrNameLst>
                                      </p:cBhvr>
                                      <p:tavLst>
                                        <p:tav tm="0">
                                          <p:val>
                                            <p:strVal val="#ppt_x"/>
                                          </p:val>
                                        </p:tav>
                                        <p:tav tm="100000">
                                          <p:val>
                                            <p:strVal val="#ppt_x"/>
                                          </p:val>
                                        </p:tav>
                                      </p:tavLst>
                                    </p:anim>
                                    <p:anim calcmode="lin" valueType="num">
                                      <p:cBhvr additive="base">
                                        <p:cTn id="8" dur="500" fill="hold"/>
                                        <p:tgtEl>
                                          <p:spTgt spid="4700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0020"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pPr>
              <a:defRPr/>
            </a:pPr>
            <a:fld id="{91DEB36E-B321-49BB-A03F-83B8E3A67C5A}" type="slidenum">
              <a:rPr lang="zh-CN" altLang="en-US"/>
              <a:pPr>
                <a:defRPr/>
              </a:pPr>
              <a:t>23</a:t>
            </a:fld>
            <a:endParaRPr lang="en-US" altLang="zh-CN"/>
          </a:p>
        </p:txBody>
      </p:sp>
      <p:sp>
        <p:nvSpPr>
          <p:cNvPr id="51203" name="Rectangle 2"/>
          <p:cNvSpPr>
            <a:spLocks noGrp="1" noChangeArrowheads="1"/>
          </p:cNvSpPr>
          <p:nvPr>
            <p:ph type="title"/>
          </p:nvPr>
        </p:nvSpPr>
        <p:spPr>
          <a:xfrm>
            <a:off x="666750" y="-98856"/>
            <a:ext cx="7772400" cy="1143000"/>
          </a:xfrm>
        </p:spPr>
        <p:txBody>
          <a:bodyPr/>
          <a:lstStyle/>
          <a:p>
            <a:pPr eaLnBrk="1" hangingPunct="1"/>
            <a:r>
              <a:rPr lang="zh-CN" altLang="en-US" smtClean="0">
                <a:solidFill>
                  <a:srgbClr val="3333CC"/>
                </a:solidFill>
              </a:rPr>
              <a:t>队列的应用</a:t>
            </a:r>
          </a:p>
        </p:txBody>
      </p:sp>
      <p:sp>
        <p:nvSpPr>
          <p:cNvPr id="51204" name="Rectangle 3"/>
          <p:cNvSpPr>
            <a:spLocks noGrp="1" noChangeArrowheads="1"/>
          </p:cNvSpPr>
          <p:nvPr>
            <p:ph type="body" idx="1"/>
          </p:nvPr>
        </p:nvSpPr>
        <p:spPr>
          <a:xfrm>
            <a:off x="785813" y="1454150"/>
            <a:ext cx="7772400" cy="4114800"/>
          </a:xfrm>
        </p:spPr>
        <p:txBody>
          <a:bodyPr/>
          <a:lstStyle/>
          <a:p>
            <a:pPr eaLnBrk="1" hangingPunct="1">
              <a:buFontTx/>
              <a:buNone/>
            </a:pPr>
            <a:r>
              <a:rPr lang="zh-CN" altLang="en-US" b="1" smtClean="0">
                <a:latin typeface="楷体_GB2312" pitchFamily="49" charset="-122"/>
                <a:ea typeface="楷体_GB2312" pitchFamily="49" charset="-122"/>
              </a:rPr>
              <a:t>	　</a:t>
            </a:r>
          </a:p>
          <a:p>
            <a:pPr lvl="1" eaLnBrk="1" hangingPunct="1">
              <a:lnSpc>
                <a:spcPct val="90000"/>
              </a:lnSpc>
              <a:buSzPct val="75000"/>
              <a:buFont typeface="Wingdings" panose="05000000000000000000" pitchFamily="2" charset="2"/>
              <a:buChar char="Ø"/>
            </a:pPr>
            <a:r>
              <a:rPr lang="zh-CN" altLang="en-US" sz="2900" b="1" smtClean="0"/>
              <a:t>离散事件模拟</a:t>
            </a:r>
          </a:p>
          <a:p>
            <a:pPr lvl="1" eaLnBrk="1" hangingPunct="1">
              <a:lnSpc>
                <a:spcPct val="90000"/>
              </a:lnSpc>
              <a:buSzPct val="75000"/>
              <a:buFont typeface="Wingdings" panose="05000000000000000000" pitchFamily="2" charset="2"/>
              <a:buChar char="Ø"/>
            </a:pPr>
            <a:r>
              <a:rPr lang="zh-CN" altLang="en-US" sz="2900" b="1" smtClean="0"/>
              <a:t>排队问题</a:t>
            </a:r>
          </a:p>
          <a:p>
            <a:pPr lvl="1" eaLnBrk="1" hangingPunct="1">
              <a:lnSpc>
                <a:spcPct val="90000"/>
              </a:lnSpc>
              <a:buSzPct val="75000"/>
              <a:buFont typeface="Wingdings" panose="05000000000000000000" pitchFamily="2" charset="2"/>
              <a:buChar char="Ø"/>
            </a:pPr>
            <a:r>
              <a:rPr lang="zh-CN" altLang="en-US" sz="2900" b="1" smtClean="0"/>
              <a:t>作业控制</a:t>
            </a:r>
          </a:p>
          <a:p>
            <a:pPr lvl="1" eaLnBrk="1" hangingPunct="1">
              <a:lnSpc>
                <a:spcPct val="90000"/>
              </a:lnSpc>
              <a:buSzPct val="75000"/>
              <a:buFont typeface="Wingdings" panose="05000000000000000000" pitchFamily="2" charset="2"/>
              <a:buChar char="Ø"/>
            </a:pPr>
            <a:r>
              <a:rPr lang="zh-CN" altLang="en-US" sz="2900" b="1" smtClean="0"/>
              <a:t>广度优先搜索</a:t>
            </a:r>
          </a:p>
          <a:p>
            <a:pPr lvl="1" eaLnBrk="1" hangingPunct="1">
              <a:lnSpc>
                <a:spcPct val="90000"/>
              </a:lnSpc>
              <a:buSzPct val="75000"/>
              <a:buFont typeface="Wingdings" panose="05000000000000000000" pitchFamily="2" charset="2"/>
              <a:buChar char="Ø"/>
            </a:pPr>
            <a:r>
              <a:rPr lang="zh-CN" altLang="en-US" sz="2900" b="1" smtClean="0"/>
              <a:t>...</a:t>
            </a:r>
          </a:p>
        </p:txBody>
      </p:sp>
    </p:spTree>
  </p:cSld>
  <p:clrMapOvr>
    <a:masterClrMapping/>
  </p:clrMapOvr>
  <p:transition>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a:defRPr/>
            </a:pPr>
            <a:fld id="{A289DBD2-FD1C-4050-84B3-4F5E918F5522}" type="slidenum">
              <a:rPr lang="zh-CN" altLang="en-US"/>
              <a:pPr>
                <a:defRPr/>
              </a:pPr>
              <a:t>24</a:t>
            </a:fld>
            <a:endParaRPr lang="en-US" altLang="zh-CN"/>
          </a:p>
        </p:txBody>
      </p:sp>
      <p:sp>
        <p:nvSpPr>
          <p:cNvPr id="52227" name="Rectangle 2"/>
          <p:cNvSpPr>
            <a:spLocks noGrp="1" noChangeArrowheads="1"/>
          </p:cNvSpPr>
          <p:nvPr>
            <p:ph type="title"/>
          </p:nvPr>
        </p:nvSpPr>
        <p:spPr>
          <a:xfrm>
            <a:off x="798513" y="-98856"/>
            <a:ext cx="7772400" cy="1143000"/>
          </a:xfrm>
        </p:spPr>
        <p:txBody>
          <a:bodyPr/>
          <a:lstStyle/>
          <a:p>
            <a:pPr eaLnBrk="1" hangingPunct="1"/>
            <a:r>
              <a:rPr lang="zh-CN" altLang="en-US" sz="4000" smtClean="0"/>
              <a:t>例</a:t>
            </a:r>
            <a:r>
              <a:rPr lang="en-US" altLang="zh-CN" sz="4000" smtClean="0"/>
              <a:t> </a:t>
            </a:r>
            <a:r>
              <a:rPr lang="zh-CN" altLang="en-US" sz="4000" smtClean="0"/>
              <a:t>打印杨辉三角</a:t>
            </a:r>
          </a:p>
        </p:txBody>
      </p:sp>
      <p:sp>
        <p:nvSpPr>
          <p:cNvPr id="52228" name="Rectangle 3"/>
          <p:cNvSpPr>
            <a:spLocks noGrp="1" noChangeArrowheads="1"/>
          </p:cNvSpPr>
          <p:nvPr>
            <p:ph type="body" idx="1"/>
          </p:nvPr>
        </p:nvSpPr>
        <p:spPr>
          <a:xfrm>
            <a:off x="585788" y="1176338"/>
            <a:ext cx="4878387" cy="5630862"/>
          </a:xfrm>
        </p:spPr>
        <p:txBody>
          <a:bodyPr/>
          <a:lstStyle/>
          <a:p>
            <a:pPr eaLnBrk="1" hangingPunct="1">
              <a:lnSpc>
                <a:spcPct val="80000"/>
              </a:lnSpc>
              <a:buFontTx/>
              <a:buNone/>
            </a:pPr>
            <a:r>
              <a:rPr lang="en-US" altLang="zh-CN" sz="2300" b="1" smtClean="0"/>
              <a:t>1.</a:t>
            </a:r>
            <a:r>
              <a:rPr lang="zh-CN" altLang="en-US" sz="2300" b="1" smtClean="0"/>
              <a:t>每行数字左右对称，由</a:t>
            </a:r>
            <a:r>
              <a:rPr lang="en-US" altLang="zh-CN" sz="2300" b="1" smtClean="0"/>
              <a:t>1</a:t>
            </a:r>
            <a:r>
              <a:rPr lang="zh-CN" altLang="en-US" sz="2300" b="1" smtClean="0"/>
              <a:t>开始逐渐变大，然后变小，回到</a:t>
            </a:r>
            <a:r>
              <a:rPr lang="en-US" altLang="zh-CN" sz="2300" b="1" smtClean="0"/>
              <a:t>1</a:t>
            </a:r>
            <a:r>
              <a:rPr lang="zh-CN" altLang="en-US" sz="2300" b="1" smtClean="0"/>
              <a:t>。 </a:t>
            </a:r>
          </a:p>
          <a:p>
            <a:pPr eaLnBrk="1" hangingPunct="1">
              <a:lnSpc>
                <a:spcPct val="80000"/>
              </a:lnSpc>
              <a:buFontTx/>
              <a:buNone/>
            </a:pPr>
            <a:r>
              <a:rPr lang="en-US" altLang="zh-CN" sz="2300" b="1" smtClean="0"/>
              <a:t>2.</a:t>
            </a:r>
            <a:r>
              <a:rPr lang="zh-CN" altLang="en-US" sz="2300" b="1" smtClean="0"/>
              <a:t>第</a:t>
            </a:r>
            <a:r>
              <a:rPr lang="en-US" altLang="zh-CN" sz="2300" b="1" smtClean="0"/>
              <a:t>n</a:t>
            </a:r>
            <a:r>
              <a:rPr lang="zh-CN" altLang="en-US" sz="2300" b="1" smtClean="0"/>
              <a:t>行的数字个数为</a:t>
            </a:r>
            <a:r>
              <a:rPr lang="en-US" altLang="zh-CN" sz="2300" b="1" smtClean="0"/>
              <a:t>n</a:t>
            </a:r>
            <a:r>
              <a:rPr lang="zh-CN" altLang="en-US" sz="2300" b="1" smtClean="0"/>
              <a:t>个。 </a:t>
            </a:r>
          </a:p>
          <a:p>
            <a:pPr eaLnBrk="1" hangingPunct="1">
              <a:lnSpc>
                <a:spcPct val="80000"/>
              </a:lnSpc>
              <a:buFontTx/>
              <a:buNone/>
            </a:pPr>
            <a:r>
              <a:rPr lang="en-US" altLang="zh-CN" sz="2300" b="1" smtClean="0"/>
              <a:t>3.</a:t>
            </a:r>
            <a:r>
              <a:rPr lang="zh-CN" altLang="en-US" sz="2300" b="1" smtClean="0"/>
              <a:t>第</a:t>
            </a:r>
            <a:r>
              <a:rPr lang="en-US" altLang="zh-CN" sz="2300" b="1" smtClean="0"/>
              <a:t>n</a:t>
            </a:r>
            <a:r>
              <a:rPr lang="zh-CN" altLang="en-US" sz="2300" b="1" smtClean="0"/>
              <a:t>行数字和为</a:t>
            </a:r>
            <a:r>
              <a:rPr lang="en-US" altLang="zh-CN" sz="2300" b="1" smtClean="0"/>
              <a:t>2^(n</a:t>
            </a:r>
            <a:r>
              <a:rPr lang="zh-CN" altLang="en-US" sz="2300" b="1" smtClean="0"/>
              <a:t>－</a:t>
            </a:r>
            <a:r>
              <a:rPr lang="en-US" altLang="zh-CN" sz="2300" b="1" smtClean="0"/>
              <a:t>1)</a:t>
            </a:r>
            <a:r>
              <a:rPr lang="zh-CN" altLang="en-US" sz="2300" b="1" smtClean="0"/>
              <a:t>。 </a:t>
            </a:r>
          </a:p>
          <a:p>
            <a:pPr eaLnBrk="1" hangingPunct="1">
              <a:lnSpc>
                <a:spcPct val="80000"/>
              </a:lnSpc>
              <a:buFontTx/>
              <a:buNone/>
            </a:pPr>
            <a:r>
              <a:rPr lang="en-US" altLang="zh-CN" sz="2300" b="1" smtClean="0"/>
              <a:t>4.</a:t>
            </a:r>
            <a:r>
              <a:rPr lang="zh-CN" altLang="en-US" sz="2300" b="1" smtClean="0"/>
              <a:t>每个数字等于上一行的左右两个数字之和。可用此性质写出整个杨辉三角。 </a:t>
            </a:r>
          </a:p>
          <a:p>
            <a:pPr eaLnBrk="1" hangingPunct="1">
              <a:lnSpc>
                <a:spcPct val="80000"/>
              </a:lnSpc>
              <a:buFontTx/>
              <a:buNone/>
            </a:pPr>
            <a:r>
              <a:rPr lang="en-US" altLang="zh-CN" sz="2300" b="1" smtClean="0"/>
              <a:t>5.</a:t>
            </a:r>
            <a:r>
              <a:rPr lang="zh-CN" altLang="en-US" sz="2300" b="1" smtClean="0"/>
              <a:t>将第</a:t>
            </a:r>
            <a:r>
              <a:rPr lang="en-US" altLang="zh-CN" sz="2300" b="1" smtClean="0"/>
              <a:t>2n+1</a:t>
            </a:r>
            <a:r>
              <a:rPr lang="zh-CN" altLang="en-US" sz="2300" b="1" smtClean="0"/>
              <a:t>行第</a:t>
            </a:r>
            <a:r>
              <a:rPr lang="en-US" altLang="zh-CN" sz="2300" b="1" smtClean="0"/>
              <a:t>1</a:t>
            </a:r>
            <a:r>
              <a:rPr lang="zh-CN" altLang="en-US" sz="2300" b="1" smtClean="0"/>
              <a:t>个数，跟第</a:t>
            </a:r>
            <a:r>
              <a:rPr lang="en-US" altLang="zh-CN" sz="2300" b="1" smtClean="0"/>
              <a:t>2n+2</a:t>
            </a:r>
            <a:r>
              <a:rPr lang="zh-CN" altLang="en-US" sz="2300" b="1" smtClean="0"/>
              <a:t>行第</a:t>
            </a:r>
            <a:r>
              <a:rPr lang="en-US" altLang="zh-CN" sz="2300" b="1" smtClean="0"/>
              <a:t>3</a:t>
            </a:r>
            <a:r>
              <a:rPr lang="zh-CN" altLang="en-US" sz="2300" b="1" smtClean="0"/>
              <a:t>个数、第</a:t>
            </a:r>
            <a:r>
              <a:rPr lang="en-US" altLang="zh-CN" sz="2300" b="1" smtClean="0"/>
              <a:t>2n+3</a:t>
            </a:r>
            <a:r>
              <a:rPr lang="zh-CN" altLang="en-US" sz="2300" b="1" smtClean="0"/>
              <a:t>行第</a:t>
            </a:r>
            <a:r>
              <a:rPr lang="en-US" altLang="zh-CN" sz="2300" b="1" smtClean="0"/>
              <a:t>5</a:t>
            </a:r>
            <a:r>
              <a:rPr lang="zh-CN" altLang="en-US" sz="2300" b="1" smtClean="0"/>
              <a:t>个数</a:t>
            </a:r>
            <a:r>
              <a:rPr lang="en-US" altLang="zh-CN" sz="2300" b="1" smtClean="0"/>
              <a:t>……</a:t>
            </a:r>
            <a:r>
              <a:rPr lang="zh-CN" altLang="en-US" sz="2300" b="1" smtClean="0"/>
              <a:t>连成一线，这些数的和是第</a:t>
            </a:r>
            <a:r>
              <a:rPr lang="en-US" altLang="zh-CN" sz="2300" b="1" smtClean="0"/>
              <a:t>2n</a:t>
            </a:r>
            <a:r>
              <a:rPr lang="zh-CN" altLang="en-US" sz="2300" b="1" smtClean="0"/>
              <a:t>个斐波那契数。将第</a:t>
            </a:r>
            <a:r>
              <a:rPr lang="en-US" altLang="zh-CN" sz="2300" b="1" smtClean="0"/>
              <a:t>2n</a:t>
            </a:r>
            <a:r>
              <a:rPr lang="zh-CN" altLang="en-US" sz="2300" b="1" smtClean="0"/>
              <a:t>行第</a:t>
            </a:r>
            <a:r>
              <a:rPr lang="en-US" altLang="zh-CN" sz="2300" b="1" smtClean="0"/>
              <a:t>2</a:t>
            </a:r>
            <a:r>
              <a:rPr lang="zh-CN" altLang="en-US" sz="2300" b="1" smtClean="0"/>
              <a:t>个数，跟第</a:t>
            </a:r>
            <a:r>
              <a:rPr lang="en-US" altLang="zh-CN" sz="2300" b="1" smtClean="0"/>
              <a:t>2n+1</a:t>
            </a:r>
            <a:r>
              <a:rPr lang="zh-CN" altLang="en-US" sz="2300" b="1" smtClean="0"/>
              <a:t>行第</a:t>
            </a:r>
            <a:r>
              <a:rPr lang="en-US" altLang="zh-CN" sz="2300" b="1" smtClean="0"/>
              <a:t>4</a:t>
            </a:r>
            <a:r>
              <a:rPr lang="zh-CN" altLang="en-US" sz="2300" b="1" smtClean="0"/>
              <a:t>个数、第</a:t>
            </a:r>
            <a:r>
              <a:rPr lang="en-US" altLang="zh-CN" sz="2300" b="1" smtClean="0"/>
              <a:t>2n+2</a:t>
            </a:r>
            <a:r>
              <a:rPr lang="zh-CN" altLang="en-US" sz="2300" b="1" smtClean="0"/>
              <a:t>行第</a:t>
            </a:r>
            <a:r>
              <a:rPr lang="en-US" altLang="zh-CN" sz="2300" b="1" smtClean="0"/>
              <a:t>6</a:t>
            </a:r>
            <a:r>
              <a:rPr lang="zh-CN" altLang="en-US" sz="2300" b="1" smtClean="0"/>
              <a:t>个数</a:t>
            </a:r>
            <a:r>
              <a:rPr lang="en-US" altLang="zh-CN" sz="2300" b="1" smtClean="0"/>
              <a:t>……</a:t>
            </a:r>
            <a:r>
              <a:rPr lang="zh-CN" altLang="en-US" sz="2300" b="1" smtClean="0"/>
              <a:t>这些数之和是第</a:t>
            </a:r>
            <a:r>
              <a:rPr lang="en-US" altLang="zh-CN" sz="2300" b="1" smtClean="0"/>
              <a:t>2n-1</a:t>
            </a:r>
            <a:r>
              <a:rPr lang="zh-CN" altLang="en-US" sz="2300" b="1" smtClean="0"/>
              <a:t>个斐波那契数。 </a:t>
            </a:r>
          </a:p>
          <a:p>
            <a:pPr eaLnBrk="1" hangingPunct="1">
              <a:lnSpc>
                <a:spcPct val="80000"/>
              </a:lnSpc>
              <a:buFontTx/>
              <a:buNone/>
            </a:pPr>
            <a:r>
              <a:rPr lang="en-US" altLang="zh-CN" sz="2300" b="1" smtClean="0"/>
              <a:t>6.</a:t>
            </a:r>
            <a:r>
              <a:rPr lang="zh-CN" altLang="en-US" sz="2300" b="1" smtClean="0"/>
              <a:t>第</a:t>
            </a:r>
            <a:r>
              <a:rPr lang="en-US" altLang="zh-CN" sz="2300" b="1" smtClean="0"/>
              <a:t>n</a:t>
            </a:r>
            <a:r>
              <a:rPr lang="zh-CN" altLang="en-US" sz="2300" b="1" smtClean="0"/>
              <a:t>行的第</a:t>
            </a:r>
            <a:r>
              <a:rPr lang="en-US" altLang="zh-CN" sz="2300" b="1" smtClean="0"/>
              <a:t>1</a:t>
            </a:r>
            <a:r>
              <a:rPr lang="zh-CN" altLang="en-US" sz="2300" b="1" smtClean="0"/>
              <a:t>个数为</a:t>
            </a:r>
            <a:r>
              <a:rPr lang="en-US" altLang="zh-CN" sz="2300" b="1" smtClean="0"/>
              <a:t>1</a:t>
            </a:r>
            <a:r>
              <a:rPr lang="zh-CN" altLang="en-US" sz="2300" b="1" smtClean="0"/>
              <a:t>，第二个数为</a:t>
            </a:r>
            <a:r>
              <a:rPr lang="en-US" altLang="zh-CN" sz="2300" b="1" smtClean="0"/>
              <a:t>1×(n-1)</a:t>
            </a:r>
            <a:r>
              <a:rPr lang="zh-CN" altLang="en-US" sz="2300" b="1" smtClean="0"/>
              <a:t>，第三个数为</a:t>
            </a:r>
            <a:r>
              <a:rPr lang="en-US" altLang="zh-CN" sz="2300" b="1" smtClean="0"/>
              <a:t>1×(n-1)×</a:t>
            </a:r>
            <a:r>
              <a:rPr lang="zh-CN" altLang="en-US" sz="2300" b="1" smtClean="0"/>
              <a:t>（</a:t>
            </a:r>
            <a:r>
              <a:rPr lang="en-US" altLang="zh-CN" sz="2300" b="1" smtClean="0"/>
              <a:t>n-2</a:t>
            </a:r>
            <a:r>
              <a:rPr lang="zh-CN" altLang="en-US" sz="2300" b="1" smtClean="0"/>
              <a:t>）</a:t>
            </a:r>
            <a:r>
              <a:rPr lang="en-US" altLang="zh-CN" sz="2300" b="1" smtClean="0"/>
              <a:t>/2</a:t>
            </a:r>
            <a:r>
              <a:rPr lang="zh-CN" altLang="en-US" sz="2300" b="1" smtClean="0"/>
              <a:t>，第四个数为</a:t>
            </a:r>
            <a:r>
              <a:rPr lang="en-US" altLang="zh-CN" sz="2300" b="1" smtClean="0"/>
              <a:t>1×(n-1)×</a:t>
            </a:r>
            <a:r>
              <a:rPr lang="zh-CN" altLang="en-US" sz="2300" b="1" smtClean="0"/>
              <a:t>（</a:t>
            </a:r>
            <a:r>
              <a:rPr lang="en-US" altLang="zh-CN" sz="2300" b="1" smtClean="0"/>
              <a:t>n-2</a:t>
            </a:r>
            <a:r>
              <a:rPr lang="zh-CN" altLang="en-US" sz="2300" b="1" smtClean="0"/>
              <a:t>）</a:t>
            </a:r>
            <a:r>
              <a:rPr lang="en-US" altLang="zh-CN" sz="2300" b="1" smtClean="0"/>
              <a:t>/2×</a:t>
            </a:r>
            <a:r>
              <a:rPr lang="zh-CN" altLang="en-US" sz="2300" b="1" smtClean="0"/>
              <a:t>（</a:t>
            </a:r>
            <a:r>
              <a:rPr lang="en-US" altLang="zh-CN" sz="2300" b="1" smtClean="0"/>
              <a:t>n-3</a:t>
            </a:r>
            <a:r>
              <a:rPr lang="zh-CN" altLang="en-US" sz="2300" b="1" smtClean="0"/>
              <a:t>）</a:t>
            </a:r>
            <a:r>
              <a:rPr lang="en-US" altLang="zh-CN" sz="2300" b="1" smtClean="0"/>
              <a:t>/3…</a:t>
            </a:r>
            <a:r>
              <a:rPr lang="zh-CN" altLang="en-US" sz="2300" b="1" smtClean="0"/>
              <a:t>依此类推。 </a:t>
            </a:r>
          </a:p>
        </p:txBody>
      </p:sp>
      <p:pic>
        <p:nvPicPr>
          <p:cNvPr id="52229" name="Picture 4" descr="yanghui"/>
          <p:cNvPicPr>
            <a:picLocks noChangeAspect="1" noChangeArrowheads="1"/>
          </p:cNvPicPr>
          <p:nvPr/>
        </p:nvPicPr>
        <p:blipFill>
          <a:blip r:embed="rId2">
            <a:extLst>
              <a:ext uri="{28A0092B-C50C-407E-A947-70E740481C1C}">
                <a14:useLocalDpi xmlns:a14="http://schemas.microsoft.com/office/drawing/2010/main" val="0"/>
              </a:ext>
            </a:extLst>
          </a:blip>
          <a:srcRect l="4208" t="4814" r="4460" b="5945"/>
          <a:stretch>
            <a:fillRect/>
          </a:stretch>
        </p:blipFill>
        <p:spPr bwMode="auto">
          <a:xfrm>
            <a:off x="5416550" y="1193800"/>
            <a:ext cx="3527425" cy="373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pPr>
              <a:defRPr/>
            </a:pPr>
            <a:fld id="{2E0F322E-C85D-4C5E-B5F4-FA56E06F7044}" type="slidenum">
              <a:rPr lang="zh-CN" altLang="en-US"/>
              <a:pPr>
                <a:defRPr/>
              </a:pPr>
              <a:t>25</a:t>
            </a:fld>
            <a:endParaRPr lang="en-US" altLang="zh-CN"/>
          </a:p>
        </p:txBody>
      </p:sp>
      <p:sp>
        <p:nvSpPr>
          <p:cNvPr id="53251" name="Rectangle 2"/>
          <p:cNvSpPr>
            <a:spLocks noGrp="1" noChangeArrowheads="1"/>
          </p:cNvSpPr>
          <p:nvPr>
            <p:ph type="title"/>
          </p:nvPr>
        </p:nvSpPr>
        <p:spPr>
          <a:xfrm>
            <a:off x="660400" y="-111386"/>
            <a:ext cx="7772400" cy="1143000"/>
          </a:xfrm>
        </p:spPr>
        <p:txBody>
          <a:bodyPr/>
          <a:lstStyle/>
          <a:p>
            <a:pPr eaLnBrk="1" hangingPunct="1"/>
            <a:r>
              <a:rPr lang="zh-CN" altLang="en-US" sz="4000" dirty="0" smtClean="0"/>
              <a:t>例  </a:t>
            </a:r>
            <a:r>
              <a:rPr lang="en-US" altLang="zh-CN" sz="4000" dirty="0" smtClean="0"/>
              <a:t> </a:t>
            </a:r>
            <a:r>
              <a:rPr lang="zh-CN" altLang="en-US" sz="4000" dirty="0" smtClean="0"/>
              <a:t>舞伴问题</a:t>
            </a:r>
          </a:p>
        </p:txBody>
      </p:sp>
      <p:sp>
        <p:nvSpPr>
          <p:cNvPr id="53252" name="Rectangle 3"/>
          <p:cNvSpPr>
            <a:spLocks noGrp="1" noChangeArrowheads="1"/>
          </p:cNvSpPr>
          <p:nvPr>
            <p:ph type="body" idx="1"/>
          </p:nvPr>
        </p:nvSpPr>
        <p:spPr>
          <a:xfrm>
            <a:off x="585788" y="1455738"/>
            <a:ext cx="7772400" cy="4114800"/>
          </a:xfrm>
        </p:spPr>
        <p:txBody>
          <a:bodyPr/>
          <a:lstStyle/>
          <a:p>
            <a:pPr eaLnBrk="1" hangingPunct="1">
              <a:buFontTx/>
              <a:buNone/>
            </a:pPr>
            <a:r>
              <a:rPr lang="zh-CN" altLang="en-US" sz="2800" b="1" smtClean="0"/>
              <a:t>   问题：假设在周末舞会上，男士们和女士们进入舞厅时，各自排成一队。跳舞开始时，依次从男队和女队的队首各出一人配成舞伴。若两队初始人数不相同，则较长的那一队中未配对者等待下一轮舞曲。现要求写一算法模拟上述舞伴配对问题。</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0000FF"/>
                </a:solidFill>
              </a:rPr>
              <a:t>HDU 1276  </a:t>
            </a:r>
            <a:r>
              <a:rPr lang="zh-CN" altLang="en-US" dirty="0" smtClean="0">
                <a:solidFill>
                  <a:srgbClr val="0000FF"/>
                </a:solidFill>
              </a:rPr>
              <a:t>士兵</a:t>
            </a:r>
            <a:r>
              <a:rPr lang="zh-CN" altLang="en-US" dirty="0">
                <a:solidFill>
                  <a:srgbClr val="0000FF"/>
                </a:solidFill>
              </a:rPr>
              <a:t>队列训练问题</a:t>
            </a:r>
          </a:p>
        </p:txBody>
      </p:sp>
      <p:sp>
        <p:nvSpPr>
          <p:cNvPr id="3" name="灯片编号占位符 2"/>
          <p:cNvSpPr>
            <a:spLocks noGrp="1"/>
          </p:cNvSpPr>
          <p:nvPr>
            <p:ph type="sldNum" sz="quarter" idx="11"/>
          </p:nvPr>
        </p:nvSpPr>
        <p:spPr/>
        <p:txBody>
          <a:bodyPr/>
          <a:lstStyle/>
          <a:p>
            <a:pPr>
              <a:defRPr/>
            </a:pPr>
            <a:fld id="{111B851E-061D-4B33-82D5-0B3FA09EBE31}" type="slidenum">
              <a:rPr lang="zh-CN" altLang="en-US" smtClean="0"/>
              <a:pPr>
                <a:defRPr/>
              </a:pPr>
              <a:t>26</a:t>
            </a:fld>
            <a:endParaRPr lang="en-US" altLang="zh-CN"/>
          </a:p>
        </p:txBody>
      </p:sp>
      <p:sp>
        <p:nvSpPr>
          <p:cNvPr id="4" name="矩形 3"/>
          <p:cNvSpPr/>
          <p:nvPr/>
        </p:nvSpPr>
        <p:spPr>
          <a:xfrm>
            <a:off x="399535" y="1131324"/>
            <a:ext cx="8423190" cy="3194721"/>
          </a:xfrm>
          <a:prstGeom prst="rect">
            <a:avLst/>
          </a:prstGeom>
        </p:spPr>
        <p:txBody>
          <a:bodyPr wrap="square">
            <a:spAutoFit/>
          </a:bodyPr>
          <a:lstStyle/>
          <a:p>
            <a:pPr>
              <a:lnSpc>
                <a:spcPct val="120000"/>
              </a:lnSpc>
            </a:pPr>
            <a:r>
              <a:rPr lang="zh-CN" altLang="en-US" sz="2400" b="1" dirty="0">
                <a:solidFill>
                  <a:srgbClr val="000000"/>
                </a:solidFill>
                <a:latin typeface="+mn-ea"/>
                <a:ea typeface="+mn-ea"/>
              </a:rPr>
              <a:t>某部队进行新兵队列训练，将新兵从一开始按顺序依次编号，并排成一行横队，训练的规则如下：从头开始一至二报数，凡报到二的出列，剩下的向小序号方向靠拢，再从头开始进行一至三报数，凡报到三的出列，剩下的向小序号方向靠拢，继续从头开始进行一至二</a:t>
            </a:r>
            <a:r>
              <a:rPr lang="zh-CN" altLang="en-US" sz="2400" b="1" dirty="0" smtClean="0">
                <a:solidFill>
                  <a:srgbClr val="000000"/>
                </a:solidFill>
                <a:latin typeface="+mn-ea"/>
                <a:ea typeface="+mn-ea"/>
              </a:rPr>
              <a:t>报数</a:t>
            </a:r>
            <a:r>
              <a:rPr lang="en-US" altLang="zh-CN" sz="2400" b="1" dirty="0" smtClean="0">
                <a:solidFill>
                  <a:srgbClr val="000000"/>
                </a:solidFill>
                <a:latin typeface="+mn-ea"/>
                <a:ea typeface="+mn-ea"/>
              </a:rPr>
              <a:t>…</a:t>
            </a:r>
            <a:r>
              <a:rPr lang="zh-CN" altLang="en-US" sz="2400" b="1" dirty="0" smtClean="0">
                <a:solidFill>
                  <a:srgbClr val="000000"/>
                </a:solidFill>
                <a:latin typeface="+mn-ea"/>
                <a:ea typeface="+mn-ea"/>
              </a:rPr>
              <a:t>，</a:t>
            </a:r>
            <a:r>
              <a:rPr lang="zh-CN" altLang="en-US" sz="2400" b="1" dirty="0">
                <a:solidFill>
                  <a:srgbClr val="000000"/>
                </a:solidFill>
                <a:latin typeface="+mn-ea"/>
                <a:ea typeface="+mn-ea"/>
              </a:rPr>
              <a:t>以后从头开始轮流进行一至二报数、一至三报数直到剩下的人数不超过三人为止。 </a:t>
            </a:r>
            <a:endParaRPr lang="zh-CN" altLang="en-US" sz="2400" b="1" dirty="0">
              <a:latin typeface="+mn-ea"/>
              <a:ea typeface="+mn-ea"/>
            </a:endParaRPr>
          </a:p>
        </p:txBody>
      </p:sp>
    </p:spTree>
    <p:extLst>
      <p:ext uri="{BB962C8B-B14F-4D97-AF65-F5344CB8AC3E}">
        <p14:creationId xmlns:p14="http://schemas.microsoft.com/office/powerpoint/2010/main" val="3414872306"/>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0000FF"/>
                </a:solidFill>
              </a:rPr>
              <a:t>HDU 1276  </a:t>
            </a:r>
            <a:r>
              <a:rPr lang="zh-CN" altLang="en-US" dirty="0" smtClean="0">
                <a:solidFill>
                  <a:srgbClr val="0000FF"/>
                </a:solidFill>
              </a:rPr>
              <a:t>士兵</a:t>
            </a:r>
            <a:r>
              <a:rPr lang="zh-CN" altLang="en-US" dirty="0">
                <a:solidFill>
                  <a:srgbClr val="0000FF"/>
                </a:solidFill>
              </a:rPr>
              <a:t>队列训练问题</a:t>
            </a:r>
          </a:p>
        </p:txBody>
      </p:sp>
      <p:sp>
        <p:nvSpPr>
          <p:cNvPr id="3" name="灯片编号占位符 2"/>
          <p:cNvSpPr>
            <a:spLocks noGrp="1"/>
          </p:cNvSpPr>
          <p:nvPr>
            <p:ph type="sldNum" sz="quarter" idx="11"/>
          </p:nvPr>
        </p:nvSpPr>
        <p:spPr/>
        <p:txBody>
          <a:bodyPr/>
          <a:lstStyle/>
          <a:p>
            <a:pPr>
              <a:defRPr/>
            </a:pPr>
            <a:fld id="{111B851E-061D-4B33-82D5-0B3FA09EBE31}" type="slidenum">
              <a:rPr lang="zh-CN" altLang="en-US" smtClean="0"/>
              <a:pPr>
                <a:defRPr/>
              </a:pPr>
              <a:t>27</a:t>
            </a:fld>
            <a:endParaRPr lang="en-US" altLang="zh-CN"/>
          </a:p>
        </p:txBody>
      </p:sp>
      <p:sp>
        <p:nvSpPr>
          <p:cNvPr id="4" name="矩形 3"/>
          <p:cNvSpPr/>
          <p:nvPr/>
        </p:nvSpPr>
        <p:spPr>
          <a:xfrm>
            <a:off x="247134" y="802857"/>
            <a:ext cx="8423190" cy="5853910"/>
          </a:xfrm>
          <a:prstGeom prst="rect">
            <a:avLst/>
          </a:prstGeom>
        </p:spPr>
        <p:txBody>
          <a:bodyPr wrap="square">
            <a:spAutoFit/>
          </a:bodyPr>
          <a:lstStyle/>
          <a:p>
            <a:pPr>
              <a:lnSpc>
                <a:spcPct val="120000"/>
              </a:lnSpc>
            </a:pPr>
            <a:r>
              <a:rPr lang="en-US" altLang="zh-CN" sz="2400" b="1" dirty="0">
                <a:solidFill>
                  <a:srgbClr val="0000FF"/>
                </a:solidFill>
                <a:latin typeface="+mn-ea"/>
                <a:ea typeface="+mn-ea"/>
              </a:rPr>
              <a:t>Input</a:t>
            </a:r>
          </a:p>
          <a:p>
            <a:pPr>
              <a:lnSpc>
                <a:spcPct val="120000"/>
              </a:lnSpc>
            </a:pPr>
            <a:r>
              <a:rPr lang="zh-CN" altLang="en-US" sz="2400" b="1" dirty="0" smtClean="0">
                <a:solidFill>
                  <a:schemeClr val="tx1"/>
                </a:solidFill>
                <a:latin typeface="+mn-ea"/>
                <a:ea typeface="+mn-ea"/>
              </a:rPr>
              <a:t>    本题</a:t>
            </a:r>
            <a:r>
              <a:rPr lang="zh-CN" altLang="en-US" sz="2400" b="1" dirty="0">
                <a:solidFill>
                  <a:schemeClr val="tx1"/>
                </a:solidFill>
                <a:latin typeface="+mn-ea"/>
                <a:ea typeface="+mn-ea"/>
              </a:rPr>
              <a:t>有多个测试数据组，第一行为组数</a:t>
            </a:r>
            <a:r>
              <a:rPr lang="en-US" altLang="zh-CN" sz="2400" b="1" dirty="0">
                <a:solidFill>
                  <a:schemeClr val="tx1"/>
                </a:solidFill>
                <a:latin typeface="+mn-ea"/>
                <a:ea typeface="+mn-ea"/>
              </a:rPr>
              <a:t>N</a:t>
            </a:r>
            <a:r>
              <a:rPr lang="zh-CN" altLang="en-US" sz="2400" b="1" dirty="0">
                <a:solidFill>
                  <a:schemeClr val="tx1"/>
                </a:solidFill>
                <a:latin typeface="+mn-ea"/>
                <a:ea typeface="+mn-ea"/>
              </a:rPr>
              <a:t>，接着为</a:t>
            </a:r>
            <a:r>
              <a:rPr lang="en-US" altLang="zh-CN" sz="2400" b="1" dirty="0">
                <a:solidFill>
                  <a:schemeClr val="tx1"/>
                </a:solidFill>
                <a:latin typeface="+mn-ea"/>
                <a:ea typeface="+mn-ea"/>
              </a:rPr>
              <a:t>N</a:t>
            </a:r>
            <a:r>
              <a:rPr lang="zh-CN" altLang="en-US" sz="2400" b="1" dirty="0">
                <a:solidFill>
                  <a:schemeClr val="tx1"/>
                </a:solidFill>
                <a:latin typeface="+mn-ea"/>
                <a:ea typeface="+mn-ea"/>
              </a:rPr>
              <a:t>行新兵人数，新兵人数不超过</a:t>
            </a:r>
            <a:r>
              <a:rPr lang="en-US" altLang="zh-CN" sz="2400" b="1" dirty="0">
                <a:solidFill>
                  <a:schemeClr val="tx1"/>
                </a:solidFill>
                <a:latin typeface="+mn-ea"/>
                <a:ea typeface="+mn-ea"/>
              </a:rPr>
              <a:t>5000</a:t>
            </a:r>
            <a:r>
              <a:rPr lang="zh-CN" altLang="en-US" sz="2400" b="1" dirty="0">
                <a:solidFill>
                  <a:schemeClr val="tx1"/>
                </a:solidFill>
                <a:latin typeface="+mn-ea"/>
                <a:ea typeface="+mn-ea"/>
              </a:rPr>
              <a:t>。 </a:t>
            </a:r>
          </a:p>
          <a:p>
            <a:pPr>
              <a:lnSpc>
                <a:spcPct val="120000"/>
              </a:lnSpc>
            </a:pPr>
            <a:r>
              <a:rPr lang="en-US" altLang="zh-CN" sz="2400" b="1" dirty="0">
                <a:solidFill>
                  <a:srgbClr val="0000FF"/>
                </a:solidFill>
                <a:latin typeface="+mn-ea"/>
                <a:ea typeface="+mn-ea"/>
              </a:rPr>
              <a:t>Output</a:t>
            </a:r>
          </a:p>
          <a:p>
            <a:pPr>
              <a:lnSpc>
                <a:spcPct val="120000"/>
              </a:lnSpc>
            </a:pPr>
            <a:r>
              <a:rPr lang="zh-CN" altLang="en-US" sz="2400" b="1" dirty="0" smtClean="0">
                <a:solidFill>
                  <a:schemeClr val="tx1"/>
                </a:solidFill>
                <a:latin typeface="+mn-ea"/>
                <a:ea typeface="+mn-ea"/>
              </a:rPr>
              <a:t>    共有</a:t>
            </a:r>
            <a:r>
              <a:rPr lang="en-US" altLang="zh-CN" sz="2400" b="1" dirty="0">
                <a:solidFill>
                  <a:schemeClr val="tx1"/>
                </a:solidFill>
                <a:latin typeface="+mn-ea"/>
                <a:ea typeface="+mn-ea"/>
              </a:rPr>
              <a:t>N</a:t>
            </a:r>
            <a:r>
              <a:rPr lang="zh-CN" altLang="en-US" sz="2400" b="1" dirty="0">
                <a:solidFill>
                  <a:schemeClr val="tx1"/>
                </a:solidFill>
                <a:latin typeface="+mn-ea"/>
                <a:ea typeface="+mn-ea"/>
              </a:rPr>
              <a:t>行，分别对应输入的新兵人数，每行输出剩下的新兵最初的编号，编号之间有一个空格。 </a:t>
            </a:r>
          </a:p>
          <a:p>
            <a:pPr>
              <a:lnSpc>
                <a:spcPct val="120000"/>
              </a:lnSpc>
            </a:pPr>
            <a:r>
              <a:rPr lang="en-US" altLang="zh-CN" sz="2400" b="1" dirty="0">
                <a:solidFill>
                  <a:srgbClr val="0000FF"/>
                </a:solidFill>
                <a:latin typeface="+mn-ea"/>
                <a:ea typeface="+mn-ea"/>
              </a:rPr>
              <a:t>Sample Input</a:t>
            </a:r>
          </a:p>
          <a:p>
            <a:pPr>
              <a:lnSpc>
                <a:spcPct val="120000"/>
              </a:lnSpc>
            </a:pPr>
            <a:r>
              <a:rPr lang="en-US" altLang="zh-CN" sz="2400" b="1" dirty="0">
                <a:solidFill>
                  <a:schemeClr val="tx1"/>
                </a:solidFill>
                <a:latin typeface="+mn-ea"/>
                <a:ea typeface="+mn-ea"/>
              </a:rPr>
              <a:t>2</a:t>
            </a:r>
          </a:p>
          <a:p>
            <a:pPr>
              <a:lnSpc>
                <a:spcPct val="120000"/>
              </a:lnSpc>
            </a:pPr>
            <a:r>
              <a:rPr lang="en-US" altLang="zh-CN" sz="2400" b="1" dirty="0">
                <a:solidFill>
                  <a:schemeClr val="tx1"/>
                </a:solidFill>
                <a:latin typeface="+mn-ea"/>
                <a:ea typeface="+mn-ea"/>
              </a:rPr>
              <a:t>20</a:t>
            </a:r>
          </a:p>
          <a:p>
            <a:pPr>
              <a:lnSpc>
                <a:spcPct val="120000"/>
              </a:lnSpc>
            </a:pPr>
            <a:r>
              <a:rPr lang="en-US" altLang="zh-CN" sz="2400" b="1" dirty="0">
                <a:solidFill>
                  <a:schemeClr val="tx1"/>
                </a:solidFill>
                <a:latin typeface="+mn-ea"/>
                <a:ea typeface="+mn-ea"/>
              </a:rPr>
              <a:t>40</a:t>
            </a:r>
          </a:p>
          <a:p>
            <a:pPr>
              <a:lnSpc>
                <a:spcPct val="120000"/>
              </a:lnSpc>
            </a:pPr>
            <a:r>
              <a:rPr lang="en-US" altLang="zh-CN" sz="2400" b="1" dirty="0">
                <a:solidFill>
                  <a:srgbClr val="0000FF"/>
                </a:solidFill>
                <a:latin typeface="+mn-ea"/>
                <a:ea typeface="+mn-ea"/>
              </a:rPr>
              <a:t>Sample Output</a:t>
            </a:r>
          </a:p>
          <a:p>
            <a:pPr>
              <a:lnSpc>
                <a:spcPct val="120000"/>
              </a:lnSpc>
            </a:pPr>
            <a:r>
              <a:rPr lang="en-US" altLang="zh-CN" sz="2400" b="1" dirty="0">
                <a:solidFill>
                  <a:schemeClr val="tx1"/>
                </a:solidFill>
                <a:latin typeface="+mn-ea"/>
                <a:ea typeface="+mn-ea"/>
              </a:rPr>
              <a:t>1 7 19</a:t>
            </a:r>
          </a:p>
          <a:p>
            <a:pPr>
              <a:lnSpc>
                <a:spcPct val="120000"/>
              </a:lnSpc>
            </a:pPr>
            <a:r>
              <a:rPr lang="en-US" altLang="zh-CN" sz="2400" b="1" dirty="0">
                <a:solidFill>
                  <a:schemeClr val="tx1"/>
                </a:solidFill>
                <a:latin typeface="+mn-ea"/>
                <a:ea typeface="+mn-ea"/>
              </a:rPr>
              <a:t>1 19 37</a:t>
            </a:r>
            <a:endParaRPr lang="zh-CN" altLang="en-US" sz="2400" b="1" dirty="0">
              <a:solidFill>
                <a:schemeClr val="tx1"/>
              </a:solidFill>
              <a:latin typeface="+mn-ea"/>
              <a:ea typeface="+mn-ea"/>
            </a:endParaRPr>
          </a:p>
        </p:txBody>
      </p:sp>
    </p:spTree>
    <p:extLst>
      <p:ext uri="{BB962C8B-B14F-4D97-AF65-F5344CB8AC3E}">
        <p14:creationId xmlns:p14="http://schemas.microsoft.com/office/powerpoint/2010/main" val="50217424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灯片编号占位符 4"/>
          <p:cNvSpPr>
            <a:spLocks noGrp="1"/>
          </p:cNvSpPr>
          <p:nvPr>
            <p:ph type="sldNum" sz="quarter" idx="11"/>
          </p:nvPr>
        </p:nvSpPr>
        <p:spPr/>
        <p:txBody>
          <a:bodyPr/>
          <a:lstStyle/>
          <a:p>
            <a:pPr>
              <a:defRPr/>
            </a:pPr>
            <a:fld id="{172BD722-9537-4710-AC46-92802761C7CD}" type="slidenum">
              <a:rPr lang="zh-CN" altLang="en-US"/>
              <a:pPr>
                <a:defRPr/>
              </a:pPr>
              <a:t>3</a:t>
            </a:fld>
            <a:endParaRPr lang="en-US" altLang="zh-CN"/>
          </a:p>
        </p:txBody>
      </p:sp>
      <p:sp>
        <p:nvSpPr>
          <p:cNvPr id="31747" name="Text Box 2"/>
          <p:cNvSpPr txBox="1">
            <a:spLocks noChangeArrowheads="1"/>
          </p:cNvSpPr>
          <p:nvPr/>
        </p:nvSpPr>
        <p:spPr bwMode="auto">
          <a:xfrm>
            <a:off x="2411413" y="112929"/>
            <a:ext cx="5384800" cy="641350"/>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sz="3600" b="1">
                <a:solidFill>
                  <a:schemeClr val="accent2"/>
                </a:solidFill>
              </a:rPr>
              <a:t>特殊线性表——队列</a:t>
            </a:r>
            <a:endParaRPr kumimoji="0" lang="en-US" altLang="zh-CN" sz="3600" b="1">
              <a:solidFill>
                <a:schemeClr val="accent2"/>
              </a:solidFill>
            </a:endParaRPr>
          </a:p>
        </p:txBody>
      </p:sp>
      <p:sp>
        <p:nvSpPr>
          <p:cNvPr id="31748" name="Text Box 3"/>
          <p:cNvSpPr txBox="1">
            <a:spLocks noChangeArrowheads="1"/>
          </p:cNvSpPr>
          <p:nvPr/>
        </p:nvSpPr>
        <p:spPr bwMode="auto">
          <a:xfrm>
            <a:off x="522288" y="1133475"/>
            <a:ext cx="6172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b="1">
                <a:solidFill>
                  <a:schemeClr val="accent2"/>
                </a:solidFill>
              </a:rPr>
              <a:t>队列的顺序存储结构及实现 </a:t>
            </a:r>
          </a:p>
        </p:txBody>
      </p:sp>
      <p:grpSp>
        <p:nvGrpSpPr>
          <p:cNvPr id="31749" name="Group 4"/>
          <p:cNvGrpSpPr>
            <a:grpSpLocks/>
          </p:cNvGrpSpPr>
          <p:nvPr/>
        </p:nvGrpSpPr>
        <p:grpSpPr bwMode="auto">
          <a:xfrm>
            <a:off x="1143000" y="2895600"/>
            <a:ext cx="6407150" cy="1220788"/>
            <a:chOff x="780" y="2529"/>
            <a:chExt cx="4036" cy="769"/>
          </a:xfrm>
        </p:grpSpPr>
        <p:grpSp>
          <p:nvGrpSpPr>
            <p:cNvPr id="31772" name="Group 5"/>
            <p:cNvGrpSpPr>
              <a:grpSpLocks/>
            </p:cNvGrpSpPr>
            <p:nvPr/>
          </p:nvGrpSpPr>
          <p:grpSpPr bwMode="auto">
            <a:xfrm>
              <a:off x="1293" y="2869"/>
              <a:ext cx="2880" cy="429"/>
              <a:chOff x="720" y="2400"/>
              <a:chExt cx="2880" cy="333"/>
            </a:xfrm>
          </p:grpSpPr>
          <p:sp>
            <p:nvSpPr>
              <p:cNvPr id="31778" name="Text Box 6"/>
              <p:cNvSpPr txBox="1">
                <a:spLocks noChangeArrowheads="1"/>
              </p:cNvSpPr>
              <p:nvPr/>
            </p:nvSpPr>
            <p:spPr bwMode="auto">
              <a:xfrm>
                <a:off x="720" y="2400"/>
                <a:ext cx="576" cy="333"/>
              </a:xfrm>
              <a:prstGeom prst="rect">
                <a:avLst/>
              </a:prstGeom>
              <a:solidFill>
                <a:schemeClr va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kumimoji="0" lang="zh-CN" altLang="en-US" sz="3600" b="1"/>
              </a:p>
            </p:txBody>
          </p:sp>
          <p:sp>
            <p:nvSpPr>
              <p:cNvPr id="31779" name="Text Box 7"/>
              <p:cNvSpPr txBox="1">
                <a:spLocks noChangeArrowheads="1"/>
              </p:cNvSpPr>
              <p:nvPr/>
            </p:nvSpPr>
            <p:spPr bwMode="auto">
              <a:xfrm>
                <a:off x="1296" y="2400"/>
                <a:ext cx="576" cy="332"/>
              </a:xfrm>
              <a:prstGeom prst="rect">
                <a:avLst/>
              </a:prstGeom>
              <a:solidFill>
                <a:schemeClr va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kumimoji="0" lang="zh-CN" altLang="en-US" sz="3600" b="1"/>
              </a:p>
            </p:txBody>
          </p:sp>
          <p:sp>
            <p:nvSpPr>
              <p:cNvPr id="31780" name="Text Box 8"/>
              <p:cNvSpPr txBox="1">
                <a:spLocks noChangeArrowheads="1"/>
              </p:cNvSpPr>
              <p:nvPr/>
            </p:nvSpPr>
            <p:spPr bwMode="auto">
              <a:xfrm>
                <a:off x="2448" y="2400"/>
                <a:ext cx="576" cy="332"/>
              </a:xfrm>
              <a:prstGeom prst="rect">
                <a:avLst/>
              </a:prstGeom>
              <a:solidFill>
                <a:schemeClr va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kumimoji="0" lang="zh-CN" altLang="en-US" sz="3600" b="1"/>
              </a:p>
            </p:txBody>
          </p:sp>
          <p:sp>
            <p:nvSpPr>
              <p:cNvPr id="31781" name="Text Box 9"/>
              <p:cNvSpPr txBox="1">
                <a:spLocks noChangeArrowheads="1"/>
              </p:cNvSpPr>
              <p:nvPr/>
            </p:nvSpPr>
            <p:spPr bwMode="auto">
              <a:xfrm>
                <a:off x="3024" y="2400"/>
                <a:ext cx="576" cy="332"/>
              </a:xfrm>
              <a:prstGeom prst="rect">
                <a:avLst/>
              </a:prstGeom>
              <a:solidFill>
                <a:schemeClr va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kumimoji="0" lang="zh-CN" altLang="en-US" sz="3600" b="1"/>
              </a:p>
            </p:txBody>
          </p:sp>
          <p:sp>
            <p:nvSpPr>
              <p:cNvPr id="31782" name="Text Box 10"/>
              <p:cNvSpPr txBox="1">
                <a:spLocks noChangeArrowheads="1"/>
              </p:cNvSpPr>
              <p:nvPr/>
            </p:nvSpPr>
            <p:spPr bwMode="auto">
              <a:xfrm>
                <a:off x="1872" y="2400"/>
                <a:ext cx="576" cy="332"/>
              </a:xfrm>
              <a:prstGeom prst="rect">
                <a:avLst/>
              </a:prstGeom>
              <a:solidFill>
                <a:schemeClr va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kumimoji="0" lang="zh-CN" altLang="en-US" sz="3600" b="1"/>
              </a:p>
            </p:txBody>
          </p:sp>
        </p:grpSp>
        <p:sp>
          <p:nvSpPr>
            <p:cNvPr id="31773" name="Text Box 11"/>
            <p:cNvSpPr txBox="1">
              <a:spLocks noChangeArrowheads="1"/>
            </p:cNvSpPr>
            <p:nvPr/>
          </p:nvSpPr>
          <p:spPr bwMode="auto">
            <a:xfrm>
              <a:off x="1463" y="2529"/>
              <a:ext cx="269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kumimoji="0" lang="en-US" altLang="zh-CN" sz="2800"/>
                <a:t>0        1        2         3        4  </a:t>
              </a:r>
            </a:p>
          </p:txBody>
        </p:sp>
        <p:sp>
          <p:nvSpPr>
            <p:cNvPr id="31774" name="Line 12"/>
            <p:cNvSpPr>
              <a:spLocks noChangeShapeType="1"/>
            </p:cNvSpPr>
            <p:nvPr/>
          </p:nvSpPr>
          <p:spPr bwMode="auto">
            <a:xfrm flipH="1">
              <a:off x="4184" y="2983"/>
              <a:ext cx="453" cy="0"/>
            </a:xfrm>
            <a:prstGeom prst="line">
              <a:avLst/>
            </a:prstGeom>
            <a:noFill/>
            <a:ln w="28575">
              <a:solidFill>
                <a:srgbClr val="006666"/>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1775" name="Text Box 13"/>
            <p:cNvSpPr txBox="1">
              <a:spLocks noChangeArrowheads="1"/>
            </p:cNvSpPr>
            <p:nvPr/>
          </p:nvSpPr>
          <p:spPr bwMode="auto">
            <a:xfrm>
              <a:off x="4192" y="2642"/>
              <a:ext cx="6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sz="2400" b="1"/>
                <a:t>入队</a:t>
              </a:r>
            </a:p>
          </p:txBody>
        </p:sp>
        <p:sp>
          <p:nvSpPr>
            <p:cNvPr id="31776" name="Line 14"/>
            <p:cNvSpPr>
              <a:spLocks noChangeShapeType="1"/>
            </p:cNvSpPr>
            <p:nvPr/>
          </p:nvSpPr>
          <p:spPr bwMode="auto">
            <a:xfrm flipH="1">
              <a:off x="792" y="2990"/>
              <a:ext cx="453" cy="0"/>
            </a:xfrm>
            <a:prstGeom prst="line">
              <a:avLst/>
            </a:prstGeom>
            <a:noFill/>
            <a:ln w="28575">
              <a:solidFill>
                <a:srgbClr val="006666"/>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1777" name="Text Box 15"/>
            <p:cNvSpPr txBox="1">
              <a:spLocks noChangeArrowheads="1"/>
            </p:cNvSpPr>
            <p:nvPr/>
          </p:nvSpPr>
          <p:spPr bwMode="auto">
            <a:xfrm>
              <a:off x="780" y="2652"/>
              <a:ext cx="57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sz="2400" b="1"/>
                <a:t>出队</a:t>
              </a:r>
            </a:p>
          </p:txBody>
        </p:sp>
      </p:grpSp>
      <p:sp>
        <p:nvSpPr>
          <p:cNvPr id="31750" name="Text Box 16"/>
          <p:cNvSpPr txBox="1">
            <a:spLocks noChangeArrowheads="1"/>
          </p:cNvSpPr>
          <p:nvPr/>
        </p:nvSpPr>
        <p:spPr bwMode="auto">
          <a:xfrm>
            <a:off x="792163" y="2079625"/>
            <a:ext cx="39147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sz="2800" b="1"/>
              <a:t>例：</a:t>
            </a:r>
            <a:r>
              <a:rPr kumimoji="0" lang="en-US" altLang="zh-CN" sz="2800" b="1" i="1"/>
              <a:t>a</a:t>
            </a:r>
            <a:r>
              <a:rPr kumimoji="0" lang="en-US" altLang="zh-CN" sz="2800" b="1" baseline="-25000"/>
              <a:t>1</a:t>
            </a:r>
            <a:r>
              <a:rPr kumimoji="0" lang="en-US" altLang="zh-CN" sz="2800" b="1" i="1"/>
              <a:t>a</a:t>
            </a:r>
            <a:r>
              <a:rPr kumimoji="0" lang="en-US" altLang="zh-CN" sz="2800" b="1" baseline="-25000"/>
              <a:t>2</a:t>
            </a:r>
            <a:r>
              <a:rPr kumimoji="0" lang="en-US" altLang="zh-CN" sz="2800" b="1" i="1"/>
              <a:t>a</a:t>
            </a:r>
            <a:r>
              <a:rPr kumimoji="0" lang="en-US" altLang="zh-CN" sz="2800" b="1" baseline="-25000"/>
              <a:t>3</a:t>
            </a:r>
            <a:r>
              <a:rPr kumimoji="0" lang="en-US" altLang="zh-CN" sz="2800" b="1" i="1"/>
              <a:t>a</a:t>
            </a:r>
            <a:r>
              <a:rPr kumimoji="0" lang="en-US" altLang="zh-CN" sz="2800" b="1" baseline="-25000"/>
              <a:t>4</a:t>
            </a:r>
            <a:r>
              <a:rPr kumimoji="0" lang="zh-CN" altLang="en-US" sz="2800" b="1"/>
              <a:t>依次入队</a:t>
            </a:r>
          </a:p>
        </p:txBody>
      </p:sp>
      <p:sp>
        <p:nvSpPr>
          <p:cNvPr id="262161" name="Text Box 17"/>
          <p:cNvSpPr txBox="1">
            <a:spLocks noChangeArrowheads="1"/>
          </p:cNvSpPr>
          <p:nvPr/>
        </p:nvSpPr>
        <p:spPr bwMode="auto">
          <a:xfrm>
            <a:off x="2184400" y="3448050"/>
            <a:ext cx="5857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kumimoji="0" lang="en-US" altLang="zh-CN" sz="3600" b="1" i="1"/>
              <a:t>a</a:t>
            </a:r>
            <a:r>
              <a:rPr kumimoji="0" lang="en-US" altLang="zh-CN" sz="3600" b="1" baseline="-25000"/>
              <a:t>1</a:t>
            </a:r>
            <a:endParaRPr kumimoji="0" lang="zh-CN" altLang="en-US" sz="3600" b="1" baseline="-25000"/>
          </a:p>
        </p:txBody>
      </p:sp>
      <p:sp>
        <p:nvSpPr>
          <p:cNvPr id="262162" name="Text Box 18"/>
          <p:cNvSpPr txBox="1">
            <a:spLocks noChangeArrowheads="1"/>
          </p:cNvSpPr>
          <p:nvPr/>
        </p:nvSpPr>
        <p:spPr bwMode="auto">
          <a:xfrm>
            <a:off x="3087688" y="3451225"/>
            <a:ext cx="585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kumimoji="0" lang="en-US" altLang="zh-CN" sz="3600" b="1" i="1"/>
              <a:t>a</a:t>
            </a:r>
            <a:r>
              <a:rPr kumimoji="0" lang="en-US" altLang="zh-CN" sz="3600" b="1" baseline="-25000"/>
              <a:t>2</a:t>
            </a:r>
            <a:endParaRPr kumimoji="0" lang="zh-CN" altLang="en-US" sz="3600" b="1" baseline="-25000"/>
          </a:p>
        </p:txBody>
      </p:sp>
      <p:sp>
        <p:nvSpPr>
          <p:cNvPr id="262163" name="Text Box 19"/>
          <p:cNvSpPr txBox="1">
            <a:spLocks noChangeArrowheads="1"/>
          </p:cNvSpPr>
          <p:nvPr/>
        </p:nvSpPr>
        <p:spPr bwMode="auto">
          <a:xfrm>
            <a:off x="3940175" y="3451225"/>
            <a:ext cx="5857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kumimoji="0" lang="en-US" altLang="zh-CN" sz="3600" b="1" i="1"/>
              <a:t>a</a:t>
            </a:r>
            <a:r>
              <a:rPr kumimoji="0" lang="en-US" altLang="zh-CN" sz="3600" b="1" baseline="-25000"/>
              <a:t>3</a:t>
            </a:r>
            <a:endParaRPr kumimoji="0" lang="zh-CN" altLang="en-US" sz="3600" b="1" baseline="-25000"/>
          </a:p>
        </p:txBody>
      </p:sp>
      <p:sp>
        <p:nvSpPr>
          <p:cNvPr id="262164" name="Text Box 20"/>
          <p:cNvSpPr txBox="1">
            <a:spLocks noChangeArrowheads="1"/>
          </p:cNvSpPr>
          <p:nvPr/>
        </p:nvSpPr>
        <p:spPr bwMode="auto">
          <a:xfrm>
            <a:off x="4884738" y="3451225"/>
            <a:ext cx="585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kumimoji="0" lang="en-US" altLang="zh-CN" sz="3600" b="1" i="1"/>
              <a:t>a</a:t>
            </a:r>
            <a:r>
              <a:rPr kumimoji="0" lang="en-US" altLang="zh-CN" sz="3600" b="1" baseline="-25000"/>
              <a:t>4</a:t>
            </a:r>
            <a:endParaRPr kumimoji="0" lang="zh-CN" altLang="en-US" sz="3600" b="1" baseline="-25000"/>
          </a:p>
        </p:txBody>
      </p:sp>
      <p:grpSp>
        <p:nvGrpSpPr>
          <p:cNvPr id="262165" name="Group 21"/>
          <p:cNvGrpSpPr>
            <a:grpSpLocks/>
          </p:cNvGrpSpPr>
          <p:nvPr/>
        </p:nvGrpSpPr>
        <p:grpSpPr bwMode="auto">
          <a:xfrm>
            <a:off x="4748213" y="4154488"/>
            <a:ext cx="1035050" cy="903287"/>
            <a:chOff x="2567" y="2939"/>
            <a:chExt cx="652" cy="569"/>
          </a:xfrm>
        </p:grpSpPr>
        <p:sp>
          <p:nvSpPr>
            <p:cNvPr id="31770" name="Line 22"/>
            <p:cNvSpPr>
              <a:spLocks noChangeShapeType="1"/>
            </p:cNvSpPr>
            <p:nvPr/>
          </p:nvSpPr>
          <p:spPr bwMode="auto">
            <a:xfrm flipV="1">
              <a:off x="2823" y="2939"/>
              <a:ext cx="0" cy="312"/>
            </a:xfrm>
            <a:prstGeom prst="line">
              <a:avLst/>
            </a:prstGeom>
            <a:noFill/>
            <a:ln w="38100">
              <a:solidFill>
                <a:srgbClr val="006666"/>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1771" name="Text Box 23"/>
            <p:cNvSpPr txBox="1">
              <a:spLocks noChangeArrowheads="1"/>
            </p:cNvSpPr>
            <p:nvPr/>
          </p:nvSpPr>
          <p:spPr bwMode="auto">
            <a:xfrm>
              <a:off x="2567" y="3181"/>
              <a:ext cx="6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kumimoji="0" lang="en-US" altLang="zh-CN" sz="2800" b="1"/>
                <a:t>rear</a:t>
              </a:r>
            </a:p>
          </p:txBody>
        </p:sp>
      </p:grpSp>
      <p:grpSp>
        <p:nvGrpSpPr>
          <p:cNvPr id="262168" name="Group 24"/>
          <p:cNvGrpSpPr>
            <a:grpSpLocks/>
          </p:cNvGrpSpPr>
          <p:nvPr/>
        </p:nvGrpSpPr>
        <p:grpSpPr bwMode="auto">
          <a:xfrm>
            <a:off x="2030413" y="4138613"/>
            <a:ext cx="1035050" cy="903287"/>
            <a:chOff x="2567" y="2939"/>
            <a:chExt cx="652" cy="569"/>
          </a:xfrm>
        </p:grpSpPr>
        <p:sp>
          <p:nvSpPr>
            <p:cNvPr id="31768" name="Line 25"/>
            <p:cNvSpPr>
              <a:spLocks noChangeShapeType="1"/>
            </p:cNvSpPr>
            <p:nvPr/>
          </p:nvSpPr>
          <p:spPr bwMode="auto">
            <a:xfrm flipV="1">
              <a:off x="2823" y="2939"/>
              <a:ext cx="0" cy="312"/>
            </a:xfrm>
            <a:prstGeom prst="line">
              <a:avLst/>
            </a:prstGeom>
            <a:noFill/>
            <a:ln w="38100">
              <a:solidFill>
                <a:srgbClr val="006666"/>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1769" name="Text Box 26"/>
            <p:cNvSpPr txBox="1">
              <a:spLocks noChangeArrowheads="1"/>
            </p:cNvSpPr>
            <p:nvPr/>
          </p:nvSpPr>
          <p:spPr bwMode="auto">
            <a:xfrm>
              <a:off x="2567" y="3181"/>
              <a:ext cx="6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kumimoji="0" lang="en-US" altLang="zh-CN" sz="2800" b="1"/>
                <a:t>rear</a:t>
              </a:r>
            </a:p>
          </p:txBody>
        </p:sp>
      </p:grpSp>
      <p:grpSp>
        <p:nvGrpSpPr>
          <p:cNvPr id="262171" name="Group 27"/>
          <p:cNvGrpSpPr>
            <a:grpSpLocks/>
          </p:cNvGrpSpPr>
          <p:nvPr/>
        </p:nvGrpSpPr>
        <p:grpSpPr bwMode="auto">
          <a:xfrm>
            <a:off x="2946400" y="4151313"/>
            <a:ext cx="1035050" cy="903287"/>
            <a:chOff x="2567" y="2939"/>
            <a:chExt cx="652" cy="569"/>
          </a:xfrm>
        </p:grpSpPr>
        <p:sp>
          <p:nvSpPr>
            <p:cNvPr id="31766" name="Line 28"/>
            <p:cNvSpPr>
              <a:spLocks noChangeShapeType="1"/>
            </p:cNvSpPr>
            <p:nvPr/>
          </p:nvSpPr>
          <p:spPr bwMode="auto">
            <a:xfrm flipV="1">
              <a:off x="2823" y="2939"/>
              <a:ext cx="0" cy="312"/>
            </a:xfrm>
            <a:prstGeom prst="line">
              <a:avLst/>
            </a:prstGeom>
            <a:noFill/>
            <a:ln w="38100">
              <a:solidFill>
                <a:srgbClr val="006666"/>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1767" name="Text Box 29"/>
            <p:cNvSpPr txBox="1">
              <a:spLocks noChangeArrowheads="1"/>
            </p:cNvSpPr>
            <p:nvPr/>
          </p:nvSpPr>
          <p:spPr bwMode="auto">
            <a:xfrm>
              <a:off x="2567" y="3181"/>
              <a:ext cx="6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kumimoji="0" lang="en-US" altLang="zh-CN" sz="2800" b="1"/>
                <a:t>rear</a:t>
              </a:r>
            </a:p>
          </p:txBody>
        </p:sp>
      </p:grpSp>
      <p:grpSp>
        <p:nvGrpSpPr>
          <p:cNvPr id="262174" name="Group 30"/>
          <p:cNvGrpSpPr>
            <a:grpSpLocks/>
          </p:cNvGrpSpPr>
          <p:nvPr/>
        </p:nvGrpSpPr>
        <p:grpSpPr bwMode="auto">
          <a:xfrm>
            <a:off x="3833813" y="4151313"/>
            <a:ext cx="1035050" cy="903287"/>
            <a:chOff x="2567" y="2939"/>
            <a:chExt cx="652" cy="569"/>
          </a:xfrm>
        </p:grpSpPr>
        <p:sp>
          <p:nvSpPr>
            <p:cNvPr id="31764" name="Line 31"/>
            <p:cNvSpPr>
              <a:spLocks noChangeShapeType="1"/>
            </p:cNvSpPr>
            <p:nvPr/>
          </p:nvSpPr>
          <p:spPr bwMode="auto">
            <a:xfrm flipV="1">
              <a:off x="2823" y="2939"/>
              <a:ext cx="0" cy="312"/>
            </a:xfrm>
            <a:prstGeom prst="line">
              <a:avLst/>
            </a:prstGeom>
            <a:noFill/>
            <a:ln w="38100">
              <a:solidFill>
                <a:srgbClr val="006666"/>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1765" name="Text Box 32"/>
            <p:cNvSpPr txBox="1">
              <a:spLocks noChangeArrowheads="1"/>
            </p:cNvSpPr>
            <p:nvPr/>
          </p:nvSpPr>
          <p:spPr bwMode="auto">
            <a:xfrm>
              <a:off x="2567" y="3181"/>
              <a:ext cx="6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kumimoji="0" lang="en-US" altLang="zh-CN" sz="2800" b="1"/>
                <a:t>rear</a:t>
              </a:r>
            </a:p>
          </p:txBody>
        </p:sp>
      </p:grpSp>
      <p:sp>
        <p:nvSpPr>
          <p:cNvPr id="262177" name="Text Box 33"/>
          <p:cNvSpPr txBox="1">
            <a:spLocks noChangeArrowheads="1"/>
          </p:cNvSpPr>
          <p:nvPr/>
        </p:nvSpPr>
        <p:spPr bwMode="auto">
          <a:xfrm>
            <a:off x="2006600" y="5543550"/>
            <a:ext cx="4546600" cy="547688"/>
          </a:xfrm>
          <a:prstGeom prst="rect">
            <a:avLst/>
          </a:prstGeom>
          <a:noFill/>
          <a:ln w="2857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kumimoji="0" lang="zh-CN" altLang="en-US" sz="2800" b="1"/>
              <a:t>入队操作时间性能为</a:t>
            </a:r>
            <a:r>
              <a:rPr kumimoji="0" lang="en-US" altLang="zh-CN" sz="2800" b="1" i="1"/>
              <a:t>O</a:t>
            </a:r>
            <a:r>
              <a:rPr kumimoji="0" lang="en-US" altLang="zh-CN" sz="2800" b="1"/>
              <a:t>(1)</a:t>
            </a:r>
            <a:endParaRPr kumimoji="0" lang="zh-CN" altLang="en-US" sz="2800" b="1"/>
          </a:p>
        </p:txBody>
      </p:sp>
      <p:grpSp>
        <p:nvGrpSpPr>
          <p:cNvPr id="31760" name="Group 34"/>
          <p:cNvGrpSpPr>
            <a:grpSpLocks/>
          </p:cNvGrpSpPr>
          <p:nvPr/>
        </p:nvGrpSpPr>
        <p:grpSpPr bwMode="auto">
          <a:xfrm>
            <a:off x="1101725" y="4133850"/>
            <a:ext cx="1035050" cy="1330325"/>
            <a:chOff x="694" y="2604"/>
            <a:chExt cx="652" cy="838"/>
          </a:xfrm>
        </p:grpSpPr>
        <p:sp>
          <p:nvSpPr>
            <p:cNvPr id="31762" name="Line 35"/>
            <p:cNvSpPr>
              <a:spLocks noChangeShapeType="1"/>
            </p:cNvSpPr>
            <p:nvPr/>
          </p:nvSpPr>
          <p:spPr bwMode="auto">
            <a:xfrm flipV="1">
              <a:off x="950" y="2604"/>
              <a:ext cx="0" cy="312"/>
            </a:xfrm>
            <a:prstGeom prst="line">
              <a:avLst/>
            </a:prstGeom>
            <a:noFill/>
            <a:ln w="38100">
              <a:solidFill>
                <a:srgbClr val="006666"/>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1763" name="Text Box 36"/>
            <p:cNvSpPr txBox="1">
              <a:spLocks noChangeArrowheads="1"/>
            </p:cNvSpPr>
            <p:nvPr/>
          </p:nvSpPr>
          <p:spPr bwMode="auto">
            <a:xfrm>
              <a:off x="694" y="2846"/>
              <a:ext cx="652"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kumimoji="0" lang="en-US" altLang="zh-CN" sz="2800" b="1"/>
                <a:t>front rear</a:t>
              </a:r>
            </a:p>
          </p:txBody>
        </p:sp>
      </p:grpSp>
      <p:sp>
        <p:nvSpPr>
          <p:cNvPr id="262181" name="Rectangle 37"/>
          <p:cNvSpPr>
            <a:spLocks noChangeArrowheads="1"/>
          </p:cNvSpPr>
          <p:nvPr/>
        </p:nvSpPr>
        <p:spPr bwMode="auto">
          <a:xfrm>
            <a:off x="1106488" y="5049838"/>
            <a:ext cx="900112" cy="358775"/>
          </a:xfrm>
          <a:prstGeom prst="rect">
            <a:avLst/>
          </a:prstGeom>
          <a:solidFill>
            <a:schemeClr val="bg1"/>
          </a:solidFill>
          <a:ln>
            <a:noFill/>
          </a:ln>
          <a:effectLst/>
          <a:extLs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kumimoji="0" lang="zh-CN" altLang="en-US" sz="1800">
              <a:solidFill>
                <a:schemeClr val="accent2"/>
              </a:solidFill>
              <a:latin typeface="Arial" panose="020B0604020202020204" pitchFamily="34" charset="0"/>
              <a:ea typeface="华文行楷" panose="020108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62168"/>
                                        </p:tgtEl>
                                        <p:attrNameLst>
                                          <p:attrName>style.visibility</p:attrName>
                                        </p:attrNameLst>
                                      </p:cBhvr>
                                      <p:to>
                                        <p:strVal val="visible"/>
                                      </p:to>
                                    </p:set>
                                    <p:animEffect transition="in" filter="wipe(down)">
                                      <p:cBhvr>
                                        <p:cTn id="7" dur="500"/>
                                        <p:tgtEl>
                                          <p:spTgt spid="2621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62181"/>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2" fill="hold" grpId="0" nodeType="clickEffect">
                                  <p:stCondLst>
                                    <p:cond delay="0"/>
                                  </p:stCondLst>
                                  <p:childTnLst>
                                    <p:set>
                                      <p:cBhvr>
                                        <p:cTn id="15" dur="1" fill="hold">
                                          <p:stCondLst>
                                            <p:cond delay="0"/>
                                          </p:stCondLst>
                                        </p:cTn>
                                        <p:tgtEl>
                                          <p:spTgt spid="262161"/>
                                        </p:tgtEl>
                                        <p:attrNameLst>
                                          <p:attrName>style.visibility</p:attrName>
                                        </p:attrNameLst>
                                      </p:cBhvr>
                                      <p:to>
                                        <p:strVal val="visible"/>
                                      </p:to>
                                    </p:set>
                                    <p:anim calcmode="lin" valueType="num">
                                      <p:cBhvr additive="base">
                                        <p:cTn id="16" dur="500" fill="hold"/>
                                        <p:tgtEl>
                                          <p:spTgt spid="262161"/>
                                        </p:tgtEl>
                                        <p:attrNameLst>
                                          <p:attrName>ppt_x</p:attrName>
                                        </p:attrNameLst>
                                      </p:cBhvr>
                                      <p:tavLst>
                                        <p:tav tm="0">
                                          <p:val>
                                            <p:strVal val="1+#ppt_w/2"/>
                                          </p:val>
                                        </p:tav>
                                        <p:tav tm="100000">
                                          <p:val>
                                            <p:strVal val="#ppt_x"/>
                                          </p:val>
                                        </p:tav>
                                      </p:tavLst>
                                    </p:anim>
                                    <p:anim calcmode="lin" valueType="num">
                                      <p:cBhvr additive="base">
                                        <p:cTn id="17" dur="500" fill="hold"/>
                                        <p:tgtEl>
                                          <p:spTgt spid="262161"/>
                                        </p:tgtEl>
                                        <p:attrNameLst>
                                          <p:attrName>ppt_y</p:attrName>
                                        </p:attrNameLst>
                                      </p:cBhvr>
                                      <p:tavLst>
                                        <p:tav tm="0">
                                          <p:val>
                                            <p:strVal val="#ppt_y"/>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xit" presetSubtype="0" fill="hold" nodeType="clickEffect">
                                  <p:stCondLst>
                                    <p:cond delay="0"/>
                                  </p:stCondLst>
                                  <p:childTnLst>
                                    <p:set>
                                      <p:cBhvr>
                                        <p:cTn id="21" dur="1" fill="hold">
                                          <p:stCondLst>
                                            <p:cond delay="0"/>
                                          </p:stCondLst>
                                        </p:cTn>
                                        <p:tgtEl>
                                          <p:spTgt spid="262168"/>
                                        </p:tgtEl>
                                        <p:attrNameLst>
                                          <p:attrName>style.visibility</p:attrName>
                                        </p:attrNameLst>
                                      </p:cBhvr>
                                      <p:to>
                                        <p:strVal val="hidden"/>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4" fill="hold" nodeType="clickEffect">
                                  <p:stCondLst>
                                    <p:cond delay="0"/>
                                  </p:stCondLst>
                                  <p:childTnLst>
                                    <p:set>
                                      <p:cBhvr>
                                        <p:cTn id="25" dur="1" fill="hold">
                                          <p:stCondLst>
                                            <p:cond delay="0"/>
                                          </p:stCondLst>
                                        </p:cTn>
                                        <p:tgtEl>
                                          <p:spTgt spid="262171"/>
                                        </p:tgtEl>
                                        <p:attrNameLst>
                                          <p:attrName>style.visibility</p:attrName>
                                        </p:attrNameLst>
                                      </p:cBhvr>
                                      <p:to>
                                        <p:strVal val="visible"/>
                                      </p:to>
                                    </p:set>
                                    <p:animEffect transition="in" filter="wipe(down)">
                                      <p:cBhvr>
                                        <p:cTn id="26" dur="500"/>
                                        <p:tgtEl>
                                          <p:spTgt spid="26217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262162"/>
                                        </p:tgtEl>
                                        <p:attrNameLst>
                                          <p:attrName>style.visibility</p:attrName>
                                        </p:attrNameLst>
                                      </p:cBhvr>
                                      <p:to>
                                        <p:strVal val="visible"/>
                                      </p:to>
                                    </p:set>
                                    <p:anim calcmode="lin" valueType="num">
                                      <p:cBhvr additive="base">
                                        <p:cTn id="31" dur="500" fill="hold"/>
                                        <p:tgtEl>
                                          <p:spTgt spid="262162"/>
                                        </p:tgtEl>
                                        <p:attrNameLst>
                                          <p:attrName>ppt_x</p:attrName>
                                        </p:attrNameLst>
                                      </p:cBhvr>
                                      <p:tavLst>
                                        <p:tav tm="0">
                                          <p:val>
                                            <p:strVal val="1+#ppt_w/2"/>
                                          </p:val>
                                        </p:tav>
                                        <p:tav tm="100000">
                                          <p:val>
                                            <p:strVal val="#ppt_x"/>
                                          </p:val>
                                        </p:tav>
                                      </p:tavLst>
                                    </p:anim>
                                    <p:anim calcmode="lin" valueType="num">
                                      <p:cBhvr additive="base">
                                        <p:cTn id="32" dur="500" fill="hold"/>
                                        <p:tgtEl>
                                          <p:spTgt spid="262162"/>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xit" presetSubtype="0" fill="hold" nodeType="clickEffect">
                                  <p:stCondLst>
                                    <p:cond delay="0"/>
                                  </p:stCondLst>
                                  <p:childTnLst>
                                    <p:set>
                                      <p:cBhvr>
                                        <p:cTn id="36" dur="1" fill="hold">
                                          <p:stCondLst>
                                            <p:cond delay="0"/>
                                          </p:stCondLst>
                                        </p:cTn>
                                        <p:tgtEl>
                                          <p:spTgt spid="262171"/>
                                        </p:tgtEl>
                                        <p:attrNameLst>
                                          <p:attrName>style.visibility</p:attrName>
                                        </p:attrNameLst>
                                      </p:cBhvr>
                                      <p:to>
                                        <p:strVal val="hidden"/>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4" fill="hold" nodeType="clickEffect">
                                  <p:stCondLst>
                                    <p:cond delay="0"/>
                                  </p:stCondLst>
                                  <p:childTnLst>
                                    <p:set>
                                      <p:cBhvr>
                                        <p:cTn id="40" dur="1" fill="hold">
                                          <p:stCondLst>
                                            <p:cond delay="0"/>
                                          </p:stCondLst>
                                        </p:cTn>
                                        <p:tgtEl>
                                          <p:spTgt spid="262174"/>
                                        </p:tgtEl>
                                        <p:attrNameLst>
                                          <p:attrName>style.visibility</p:attrName>
                                        </p:attrNameLst>
                                      </p:cBhvr>
                                      <p:to>
                                        <p:strVal val="visible"/>
                                      </p:to>
                                    </p:set>
                                    <p:animEffect transition="in" filter="wipe(down)">
                                      <p:cBhvr>
                                        <p:cTn id="41" dur="500"/>
                                        <p:tgtEl>
                                          <p:spTgt spid="262174"/>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2" fill="hold" grpId="0" nodeType="clickEffect">
                                  <p:stCondLst>
                                    <p:cond delay="0"/>
                                  </p:stCondLst>
                                  <p:childTnLst>
                                    <p:set>
                                      <p:cBhvr>
                                        <p:cTn id="45" dur="1" fill="hold">
                                          <p:stCondLst>
                                            <p:cond delay="0"/>
                                          </p:stCondLst>
                                        </p:cTn>
                                        <p:tgtEl>
                                          <p:spTgt spid="262163"/>
                                        </p:tgtEl>
                                        <p:attrNameLst>
                                          <p:attrName>style.visibility</p:attrName>
                                        </p:attrNameLst>
                                      </p:cBhvr>
                                      <p:to>
                                        <p:strVal val="visible"/>
                                      </p:to>
                                    </p:set>
                                    <p:anim calcmode="lin" valueType="num">
                                      <p:cBhvr additive="base">
                                        <p:cTn id="46" dur="500" fill="hold"/>
                                        <p:tgtEl>
                                          <p:spTgt spid="262163"/>
                                        </p:tgtEl>
                                        <p:attrNameLst>
                                          <p:attrName>ppt_x</p:attrName>
                                        </p:attrNameLst>
                                      </p:cBhvr>
                                      <p:tavLst>
                                        <p:tav tm="0">
                                          <p:val>
                                            <p:strVal val="1+#ppt_w/2"/>
                                          </p:val>
                                        </p:tav>
                                        <p:tav tm="100000">
                                          <p:val>
                                            <p:strVal val="#ppt_x"/>
                                          </p:val>
                                        </p:tav>
                                      </p:tavLst>
                                    </p:anim>
                                    <p:anim calcmode="lin" valueType="num">
                                      <p:cBhvr additive="base">
                                        <p:cTn id="47" dur="500" fill="hold"/>
                                        <p:tgtEl>
                                          <p:spTgt spid="262163"/>
                                        </p:tgtEl>
                                        <p:attrNameLst>
                                          <p:attrName>ppt_y</p:attrName>
                                        </p:attrNameLst>
                                      </p:cBhvr>
                                      <p:tavLst>
                                        <p:tav tm="0">
                                          <p:val>
                                            <p:strVal val="#ppt_y"/>
                                          </p:val>
                                        </p:tav>
                                        <p:tav tm="100000">
                                          <p:val>
                                            <p:strVal val="#ppt_y"/>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xit" presetSubtype="0" fill="hold" nodeType="clickEffect">
                                  <p:stCondLst>
                                    <p:cond delay="0"/>
                                  </p:stCondLst>
                                  <p:childTnLst>
                                    <p:set>
                                      <p:cBhvr>
                                        <p:cTn id="51" dur="1" fill="hold">
                                          <p:stCondLst>
                                            <p:cond delay="0"/>
                                          </p:stCondLst>
                                        </p:cTn>
                                        <p:tgtEl>
                                          <p:spTgt spid="262174"/>
                                        </p:tgtEl>
                                        <p:attrNameLst>
                                          <p:attrName>style.visibility</p:attrName>
                                        </p:attrNameLst>
                                      </p:cBhvr>
                                      <p:to>
                                        <p:strVal val="hidden"/>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4" fill="hold" nodeType="clickEffect">
                                  <p:stCondLst>
                                    <p:cond delay="0"/>
                                  </p:stCondLst>
                                  <p:childTnLst>
                                    <p:set>
                                      <p:cBhvr>
                                        <p:cTn id="55" dur="1" fill="hold">
                                          <p:stCondLst>
                                            <p:cond delay="0"/>
                                          </p:stCondLst>
                                        </p:cTn>
                                        <p:tgtEl>
                                          <p:spTgt spid="262165"/>
                                        </p:tgtEl>
                                        <p:attrNameLst>
                                          <p:attrName>style.visibility</p:attrName>
                                        </p:attrNameLst>
                                      </p:cBhvr>
                                      <p:to>
                                        <p:strVal val="visible"/>
                                      </p:to>
                                    </p:set>
                                    <p:animEffect transition="in" filter="wipe(down)">
                                      <p:cBhvr>
                                        <p:cTn id="56" dur="500"/>
                                        <p:tgtEl>
                                          <p:spTgt spid="262165"/>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262164"/>
                                        </p:tgtEl>
                                        <p:attrNameLst>
                                          <p:attrName>style.visibility</p:attrName>
                                        </p:attrNameLst>
                                      </p:cBhvr>
                                      <p:to>
                                        <p:strVal val="visible"/>
                                      </p:to>
                                    </p:set>
                                    <p:anim calcmode="lin" valueType="num">
                                      <p:cBhvr additive="base">
                                        <p:cTn id="61" dur="500" fill="hold"/>
                                        <p:tgtEl>
                                          <p:spTgt spid="262164"/>
                                        </p:tgtEl>
                                        <p:attrNameLst>
                                          <p:attrName>ppt_x</p:attrName>
                                        </p:attrNameLst>
                                      </p:cBhvr>
                                      <p:tavLst>
                                        <p:tav tm="0">
                                          <p:val>
                                            <p:strVal val="1+#ppt_w/2"/>
                                          </p:val>
                                        </p:tav>
                                        <p:tav tm="100000">
                                          <p:val>
                                            <p:strVal val="#ppt_x"/>
                                          </p:val>
                                        </p:tav>
                                      </p:tavLst>
                                    </p:anim>
                                    <p:anim calcmode="lin" valueType="num">
                                      <p:cBhvr additive="base">
                                        <p:cTn id="62" dur="500" fill="hold"/>
                                        <p:tgtEl>
                                          <p:spTgt spid="262164"/>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262177"/>
                                        </p:tgtEl>
                                        <p:attrNameLst>
                                          <p:attrName>style.visibility</p:attrName>
                                        </p:attrNameLst>
                                      </p:cBhvr>
                                      <p:to>
                                        <p:strVal val="visible"/>
                                      </p:to>
                                    </p:set>
                                    <p:animEffect transition="in" filter="wipe(down)">
                                      <p:cBhvr>
                                        <p:cTn id="67" dur="500"/>
                                        <p:tgtEl>
                                          <p:spTgt spid="262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61" grpId="0"/>
      <p:bldP spid="262162" grpId="0"/>
      <p:bldP spid="262163" grpId="0"/>
      <p:bldP spid="262164" grpId="0"/>
      <p:bldP spid="262177" grpId="0" animBg="1"/>
      <p:bldP spid="26218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灯片编号占位符 4"/>
          <p:cNvSpPr>
            <a:spLocks noGrp="1"/>
          </p:cNvSpPr>
          <p:nvPr>
            <p:ph type="sldNum" sz="quarter" idx="11"/>
          </p:nvPr>
        </p:nvSpPr>
        <p:spPr/>
        <p:txBody>
          <a:bodyPr/>
          <a:lstStyle/>
          <a:p>
            <a:pPr>
              <a:defRPr/>
            </a:pPr>
            <a:fld id="{9A7AE93F-AD49-4D60-B1F7-15ECD091343A}" type="slidenum">
              <a:rPr lang="zh-CN" altLang="en-US"/>
              <a:pPr>
                <a:defRPr/>
              </a:pPr>
              <a:t>4</a:t>
            </a:fld>
            <a:endParaRPr lang="en-US" altLang="zh-CN"/>
          </a:p>
        </p:txBody>
      </p:sp>
      <p:sp>
        <p:nvSpPr>
          <p:cNvPr id="32771" name="Text Box 2"/>
          <p:cNvSpPr txBox="1">
            <a:spLocks noChangeArrowheads="1"/>
          </p:cNvSpPr>
          <p:nvPr/>
        </p:nvSpPr>
        <p:spPr bwMode="auto">
          <a:xfrm>
            <a:off x="746125" y="2214563"/>
            <a:ext cx="33750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sz="2800" b="1"/>
              <a:t>例：</a:t>
            </a:r>
            <a:r>
              <a:rPr kumimoji="0" lang="en-US" altLang="zh-CN" sz="2800" b="1" i="1"/>
              <a:t>a</a:t>
            </a:r>
            <a:r>
              <a:rPr kumimoji="0" lang="en-US" altLang="zh-CN" sz="2800" b="1" baseline="-25000"/>
              <a:t>1</a:t>
            </a:r>
            <a:r>
              <a:rPr kumimoji="0" lang="en-US" altLang="zh-CN" sz="2800" b="1" i="1"/>
              <a:t>a</a:t>
            </a:r>
            <a:r>
              <a:rPr kumimoji="0" lang="en-US" altLang="zh-CN" sz="2800" b="1" baseline="-25000"/>
              <a:t>2</a:t>
            </a:r>
            <a:r>
              <a:rPr kumimoji="0" lang="zh-CN" altLang="en-US" sz="2800" b="1"/>
              <a:t>依次出队</a:t>
            </a:r>
          </a:p>
        </p:txBody>
      </p:sp>
      <p:sp>
        <p:nvSpPr>
          <p:cNvPr id="32772" name="Text Box 3"/>
          <p:cNvSpPr txBox="1">
            <a:spLocks noChangeArrowheads="1"/>
          </p:cNvSpPr>
          <p:nvPr/>
        </p:nvSpPr>
        <p:spPr bwMode="auto">
          <a:xfrm>
            <a:off x="2411413" y="121164"/>
            <a:ext cx="5384800" cy="641350"/>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sz="3600" b="1" dirty="0">
                <a:solidFill>
                  <a:schemeClr val="accent2"/>
                </a:solidFill>
              </a:rPr>
              <a:t>特殊线性表——队列</a:t>
            </a:r>
            <a:endParaRPr kumimoji="0" lang="en-US" altLang="zh-CN" sz="3600" b="1" dirty="0">
              <a:solidFill>
                <a:schemeClr val="accent2"/>
              </a:solidFill>
            </a:endParaRPr>
          </a:p>
        </p:txBody>
      </p:sp>
      <p:sp>
        <p:nvSpPr>
          <p:cNvPr id="32773" name="Text Box 4"/>
          <p:cNvSpPr txBox="1">
            <a:spLocks noChangeArrowheads="1"/>
          </p:cNvSpPr>
          <p:nvPr/>
        </p:nvSpPr>
        <p:spPr bwMode="auto">
          <a:xfrm>
            <a:off x="522288" y="1133475"/>
            <a:ext cx="6172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b="1">
                <a:solidFill>
                  <a:schemeClr val="accent2"/>
                </a:solidFill>
              </a:rPr>
              <a:t>队列的顺序存储结构及实现 </a:t>
            </a:r>
          </a:p>
        </p:txBody>
      </p:sp>
      <p:grpSp>
        <p:nvGrpSpPr>
          <p:cNvPr id="32774" name="Group 5"/>
          <p:cNvGrpSpPr>
            <a:grpSpLocks/>
          </p:cNvGrpSpPr>
          <p:nvPr/>
        </p:nvGrpSpPr>
        <p:grpSpPr bwMode="auto">
          <a:xfrm>
            <a:off x="1322388" y="3074988"/>
            <a:ext cx="6407150" cy="1220787"/>
            <a:chOff x="780" y="2529"/>
            <a:chExt cx="4036" cy="769"/>
          </a:xfrm>
        </p:grpSpPr>
        <p:grpSp>
          <p:nvGrpSpPr>
            <p:cNvPr id="32793" name="Group 6"/>
            <p:cNvGrpSpPr>
              <a:grpSpLocks/>
            </p:cNvGrpSpPr>
            <p:nvPr/>
          </p:nvGrpSpPr>
          <p:grpSpPr bwMode="auto">
            <a:xfrm>
              <a:off x="1293" y="2869"/>
              <a:ext cx="2880" cy="429"/>
              <a:chOff x="720" y="2400"/>
              <a:chExt cx="2880" cy="333"/>
            </a:xfrm>
          </p:grpSpPr>
          <p:sp>
            <p:nvSpPr>
              <p:cNvPr id="32799" name="Text Box 7"/>
              <p:cNvSpPr txBox="1">
                <a:spLocks noChangeArrowheads="1"/>
              </p:cNvSpPr>
              <p:nvPr/>
            </p:nvSpPr>
            <p:spPr bwMode="auto">
              <a:xfrm>
                <a:off x="720" y="2400"/>
                <a:ext cx="576" cy="333"/>
              </a:xfrm>
              <a:prstGeom prst="rect">
                <a:avLst/>
              </a:prstGeom>
              <a:solidFill>
                <a:schemeClr va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kumimoji="0" lang="zh-CN" altLang="en-US" sz="3600" b="1"/>
              </a:p>
            </p:txBody>
          </p:sp>
          <p:sp>
            <p:nvSpPr>
              <p:cNvPr id="32800" name="Text Box 8"/>
              <p:cNvSpPr txBox="1">
                <a:spLocks noChangeArrowheads="1"/>
              </p:cNvSpPr>
              <p:nvPr/>
            </p:nvSpPr>
            <p:spPr bwMode="auto">
              <a:xfrm>
                <a:off x="1296" y="2400"/>
                <a:ext cx="576" cy="332"/>
              </a:xfrm>
              <a:prstGeom prst="rect">
                <a:avLst/>
              </a:prstGeom>
              <a:solidFill>
                <a:schemeClr va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kumimoji="0" lang="zh-CN" altLang="en-US" sz="3600" b="1"/>
              </a:p>
            </p:txBody>
          </p:sp>
          <p:sp>
            <p:nvSpPr>
              <p:cNvPr id="32801" name="Text Box 9"/>
              <p:cNvSpPr txBox="1">
                <a:spLocks noChangeArrowheads="1"/>
              </p:cNvSpPr>
              <p:nvPr/>
            </p:nvSpPr>
            <p:spPr bwMode="auto">
              <a:xfrm>
                <a:off x="2448" y="2400"/>
                <a:ext cx="576" cy="332"/>
              </a:xfrm>
              <a:prstGeom prst="rect">
                <a:avLst/>
              </a:prstGeom>
              <a:solidFill>
                <a:schemeClr va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kumimoji="0" lang="zh-CN" altLang="en-US" sz="3600" b="1"/>
              </a:p>
            </p:txBody>
          </p:sp>
          <p:sp>
            <p:nvSpPr>
              <p:cNvPr id="32802" name="Text Box 10"/>
              <p:cNvSpPr txBox="1">
                <a:spLocks noChangeArrowheads="1"/>
              </p:cNvSpPr>
              <p:nvPr/>
            </p:nvSpPr>
            <p:spPr bwMode="auto">
              <a:xfrm>
                <a:off x="3024" y="2400"/>
                <a:ext cx="576" cy="332"/>
              </a:xfrm>
              <a:prstGeom prst="rect">
                <a:avLst/>
              </a:prstGeom>
              <a:solidFill>
                <a:schemeClr va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kumimoji="0" lang="zh-CN" altLang="en-US" sz="3600" b="1"/>
              </a:p>
            </p:txBody>
          </p:sp>
          <p:sp>
            <p:nvSpPr>
              <p:cNvPr id="32803" name="Text Box 11"/>
              <p:cNvSpPr txBox="1">
                <a:spLocks noChangeArrowheads="1"/>
              </p:cNvSpPr>
              <p:nvPr/>
            </p:nvSpPr>
            <p:spPr bwMode="auto">
              <a:xfrm>
                <a:off x="1872" y="2400"/>
                <a:ext cx="576" cy="332"/>
              </a:xfrm>
              <a:prstGeom prst="rect">
                <a:avLst/>
              </a:prstGeom>
              <a:solidFill>
                <a:schemeClr va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kumimoji="0" lang="zh-CN" altLang="en-US" sz="3600" b="1"/>
              </a:p>
            </p:txBody>
          </p:sp>
        </p:grpSp>
        <p:sp>
          <p:nvSpPr>
            <p:cNvPr id="32794" name="Text Box 12"/>
            <p:cNvSpPr txBox="1">
              <a:spLocks noChangeArrowheads="1"/>
            </p:cNvSpPr>
            <p:nvPr/>
          </p:nvSpPr>
          <p:spPr bwMode="auto">
            <a:xfrm>
              <a:off x="1463" y="2529"/>
              <a:ext cx="269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kumimoji="0" lang="en-US" altLang="zh-CN" sz="2800"/>
                <a:t>0        1        2         3        4  </a:t>
              </a:r>
            </a:p>
          </p:txBody>
        </p:sp>
        <p:sp>
          <p:nvSpPr>
            <p:cNvPr id="32795" name="Line 13"/>
            <p:cNvSpPr>
              <a:spLocks noChangeShapeType="1"/>
            </p:cNvSpPr>
            <p:nvPr/>
          </p:nvSpPr>
          <p:spPr bwMode="auto">
            <a:xfrm flipH="1">
              <a:off x="4184" y="2983"/>
              <a:ext cx="453" cy="0"/>
            </a:xfrm>
            <a:prstGeom prst="line">
              <a:avLst/>
            </a:prstGeom>
            <a:noFill/>
            <a:ln w="28575">
              <a:solidFill>
                <a:srgbClr val="006666"/>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2796" name="Text Box 14"/>
            <p:cNvSpPr txBox="1">
              <a:spLocks noChangeArrowheads="1"/>
            </p:cNvSpPr>
            <p:nvPr/>
          </p:nvSpPr>
          <p:spPr bwMode="auto">
            <a:xfrm>
              <a:off x="4192" y="2642"/>
              <a:ext cx="6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sz="2400" b="1"/>
                <a:t>入队</a:t>
              </a:r>
            </a:p>
          </p:txBody>
        </p:sp>
        <p:sp>
          <p:nvSpPr>
            <p:cNvPr id="32797" name="Line 15"/>
            <p:cNvSpPr>
              <a:spLocks noChangeShapeType="1"/>
            </p:cNvSpPr>
            <p:nvPr/>
          </p:nvSpPr>
          <p:spPr bwMode="auto">
            <a:xfrm flipH="1">
              <a:off x="792" y="2990"/>
              <a:ext cx="453" cy="0"/>
            </a:xfrm>
            <a:prstGeom prst="line">
              <a:avLst/>
            </a:prstGeom>
            <a:noFill/>
            <a:ln w="28575">
              <a:solidFill>
                <a:srgbClr val="006666"/>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2798" name="Text Box 16"/>
            <p:cNvSpPr txBox="1">
              <a:spLocks noChangeArrowheads="1"/>
            </p:cNvSpPr>
            <p:nvPr/>
          </p:nvSpPr>
          <p:spPr bwMode="auto">
            <a:xfrm>
              <a:off x="780" y="2652"/>
              <a:ext cx="57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sz="2400" b="1"/>
                <a:t>出队</a:t>
              </a:r>
            </a:p>
          </p:txBody>
        </p:sp>
      </p:grpSp>
      <p:sp>
        <p:nvSpPr>
          <p:cNvPr id="263185" name="Text Box 17"/>
          <p:cNvSpPr txBox="1">
            <a:spLocks noChangeArrowheads="1"/>
          </p:cNvSpPr>
          <p:nvPr/>
        </p:nvSpPr>
        <p:spPr bwMode="auto">
          <a:xfrm>
            <a:off x="2363788" y="3627438"/>
            <a:ext cx="585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kumimoji="0" lang="en-US" altLang="zh-CN" sz="3600" b="1" i="1"/>
              <a:t>a</a:t>
            </a:r>
            <a:r>
              <a:rPr kumimoji="0" lang="en-US" altLang="zh-CN" sz="3600" b="1" baseline="-25000"/>
              <a:t>1</a:t>
            </a:r>
            <a:endParaRPr kumimoji="0" lang="zh-CN" altLang="en-US" sz="3600" b="1" baseline="-25000"/>
          </a:p>
        </p:txBody>
      </p:sp>
      <p:sp>
        <p:nvSpPr>
          <p:cNvPr id="263186" name="Text Box 18"/>
          <p:cNvSpPr txBox="1">
            <a:spLocks noChangeArrowheads="1"/>
          </p:cNvSpPr>
          <p:nvPr/>
        </p:nvSpPr>
        <p:spPr bwMode="auto">
          <a:xfrm>
            <a:off x="3267075" y="3630613"/>
            <a:ext cx="5857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kumimoji="0" lang="en-US" altLang="zh-CN" sz="3600" b="1" i="1"/>
              <a:t>a</a:t>
            </a:r>
            <a:r>
              <a:rPr kumimoji="0" lang="en-US" altLang="zh-CN" sz="3600" b="1" baseline="-25000"/>
              <a:t>2</a:t>
            </a:r>
            <a:endParaRPr kumimoji="0" lang="zh-CN" altLang="en-US" sz="3600" b="1" baseline="-25000"/>
          </a:p>
        </p:txBody>
      </p:sp>
      <p:sp>
        <p:nvSpPr>
          <p:cNvPr id="32777" name="Text Box 19"/>
          <p:cNvSpPr txBox="1">
            <a:spLocks noChangeArrowheads="1"/>
          </p:cNvSpPr>
          <p:nvPr/>
        </p:nvSpPr>
        <p:spPr bwMode="auto">
          <a:xfrm>
            <a:off x="4119563" y="3630613"/>
            <a:ext cx="585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kumimoji="0" lang="en-US" altLang="zh-CN" sz="3600" b="1" i="1"/>
              <a:t>a</a:t>
            </a:r>
            <a:r>
              <a:rPr kumimoji="0" lang="en-US" altLang="zh-CN" sz="3600" b="1" baseline="-25000"/>
              <a:t>3</a:t>
            </a:r>
            <a:endParaRPr kumimoji="0" lang="zh-CN" altLang="en-US" sz="3600" b="1" baseline="-25000"/>
          </a:p>
        </p:txBody>
      </p:sp>
      <p:sp>
        <p:nvSpPr>
          <p:cNvPr id="32778" name="Text Box 20"/>
          <p:cNvSpPr txBox="1">
            <a:spLocks noChangeArrowheads="1"/>
          </p:cNvSpPr>
          <p:nvPr/>
        </p:nvSpPr>
        <p:spPr bwMode="auto">
          <a:xfrm>
            <a:off x="5064125" y="3630613"/>
            <a:ext cx="5857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kumimoji="0" lang="en-US" altLang="zh-CN" sz="3600" b="1" i="1"/>
              <a:t>a</a:t>
            </a:r>
            <a:r>
              <a:rPr kumimoji="0" lang="en-US" altLang="zh-CN" sz="3600" b="1" baseline="-25000"/>
              <a:t>4</a:t>
            </a:r>
            <a:endParaRPr kumimoji="0" lang="zh-CN" altLang="en-US" sz="3600" b="1" baseline="-25000"/>
          </a:p>
        </p:txBody>
      </p:sp>
      <p:grpSp>
        <p:nvGrpSpPr>
          <p:cNvPr id="32779" name="Group 21"/>
          <p:cNvGrpSpPr>
            <a:grpSpLocks/>
          </p:cNvGrpSpPr>
          <p:nvPr/>
        </p:nvGrpSpPr>
        <p:grpSpPr bwMode="auto">
          <a:xfrm>
            <a:off x="4927600" y="4333875"/>
            <a:ext cx="1035050" cy="903288"/>
            <a:chOff x="2567" y="2939"/>
            <a:chExt cx="652" cy="569"/>
          </a:xfrm>
        </p:grpSpPr>
        <p:sp>
          <p:nvSpPr>
            <p:cNvPr id="32791" name="Line 22"/>
            <p:cNvSpPr>
              <a:spLocks noChangeShapeType="1"/>
            </p:cNvSpPr>
            <p:nvPr/>
          </p:nvSpPr>
          <p:spPr bwMode="auto">
            <a:xfrm flipV="1">
              <a:off x="2823" y="2939"/>
              <a:ext cx="0" cy="312"/>
            </a:xfrm>
            <a:prstGeom prst="line">
              <a:avLst/>
            </a:prstGeom>
            <a:noFill/>
            <a:ln w="38100">
              <a:solidFill>
                <a:srgbClr val="006666"/>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2792" name="Text Box 23"/>
            <p:cNvSpPr txBox="1">
              <a:spLocks noChangeArrowheads="1"/>
            </p:cNvSpPr>
            <p:nvPr/>
          </p:nvSpPr>
          <p:spPr bwMode="auto">
            <a:xfrm>
              <a:off x="2567" y="3181"/>
              <a:ext cx="6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kumimoji="0" lang="en-US" altLang="zh-CN" sz="2800" b="1"/>
                <a:t>rear</a:t>
              </a:r>
            </a:p>
          </p:txBody>
        </p:sp>
      </p:grpSp>
      <p:sp>
        <p:nvSpPr>
          <p:cNvPr id="32780" name="Rectangle 24"/>
          <p:cNvSpPr>
            <a:spLocks noChangeArrowheads="1"/>
          </p:cNvSpPr>
          <p:nvPr/>
        </p:nvSpPr>
        <p:spPr bwMode="auto">
          <a:xfrm>
            <a:off x="1285875" y="5229225"/>
            <a:ext cx="900113" cy="358775"/>
          </a:xfrm>
          <a:prstGeom prst="rect">
            <a:avLst/>
          </a:prstGeom>
          <a:solidFill>
            <a:schemeClr val="bg1"/>
          </a:solidFill>
          <a:ln>
            <a:noFill/>
          </a:ln>
          <a:effectLst/>
          <a:extLs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kumimoji="0" lang="zh-CN" altLang="en-US" sz="1800">
              <a:solidFill>
                <a:schemeClr val="accent2"/>
              </a:solidFill>
              <a:latin typeface="Arial" panose="020B0604020202020204" pitchFamily="34" charset="0"/>
              <a:ea typeface="华文行楷" panose="02010800040101010101" pitchFamily="2" charset="-122"/>
            </a:endParaRPr>
          </a:p>
        </p:txBody>
      </p:sp>
      <p:grpSp>
        <p:nvGrpSpPr>
          <p:cNvPr id="263193" name="Group 25"/>
          <p:cNvGrpSpPr>
            <a:grpSpLocks/>
          </p:cNvGrpSpPr>
          <p:nvPr/>
        </p:nvGrpSpPr>
        <p:grpSpPr bwMode="auto">
          <a:xfrm>
            <a:off x="1228725" y="4325938"/>
            <a:ext cx="957263" cy="903287"/>
            <a:chOff x="774" y="2725"/>
            <a:chExt cx="603" cy="569"/>
          </a:xfrm>
        </p:grpSpPr>
        <p:sp>
          <p:nvSpPr>
            <p:cNvPr id="32789" name="Line 26"/>
            <p:cNvSpPr>
              <a:spLocks noChangeShapeType="1"/>
            </p:cNvSpPr>
            <p:nvPr/>
          </p:nvSpPr>
          <p:spPr bwMode="auto">
            <a:xfrm flipV="1">
              <a:off x="1030" y="2725"/>
              <a:ext cx="0" cy="312"/>
            </a:xfrm>
            <a:prstGeom prst="line">
              <a:avLst/>
            </a:prstGeom>
            <a:noFill/>
            <a:ln w="38100">
              <a:solidFill>
                <a:srgbClr val="006666"/>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2790" name="Text Box 27"/>
            <p:cNvSpPr txBox="1">
              <a:spLocks noChangeArrowheads="1"/>
            </p:cNvSpPr>
            <p:nvPr/>
          </p:nvSpPr>
          <p:spPr bwMode="auto">
            <a:xfrm>
              <a:off x="774" y="2967"/>
              <a:ext cx="60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kumimoji="0" lang="en-US" altLang="zh-CN" sz="2800" b="1"/>
                <a:t>front</a:t>
              </a:r>
            </a:p>
          </p:txBody>
        </p:sp>
      </p:grpSp>
      <p:grpSp>
        <p:nvGrpSpPr>
          <p:cNvPr id="263196" name="Group 28"/>
          <p:cNvGrpSpPr>
            <a:grpSpLocks/>
          </p:cNvGrpSpPr>
          <p:nvPr/>
        </p:nvGrpSpPr>
        <p:grpSpPr bwMode="auto">
          <a:xfrm>
            <a:off x="2157413" y="4329113"/>
            <a:ext cx="957262" cy="903287"/>
            <a:chOff x="774" y="2725"/>
            <a:chExt cx="603" cy="569"/>
          </a:xfrm>
        </p:grpSpPr>
        <p:sp>
          <p:nvSpPr>
            <p:cNvPr id="32787" name="Line 29"/>
            <p:cNvSpPr>
              <a:spLocks noChangeShapeType="1"/>
            </p:cNvSpPr>
            <p:nvPr/>
          </p:nvSpPr>
          <p:spPr bwMode="auto">
            <a:xfrm flipV="1">
              <a:off x="1030" y="2725"/>
              <a:ext cx="0" cy="312"/>
            </a:xfrm>
            <a:prstGeom prst="line">
              <a:avLst/>
            </a:prstGeom>
            <a:noFill/>
            <a:ln w="38100">
              <a:solidFill>
                <a:srgbClr val="006666"/>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2788" name="Text Box 30"/>
            <p:cNvSpPr txBox="1">
              <a:spLocks noChangeArrowheads="1"/>
            </p:cNvSpPr>
            <p:nvPr/>
          </p:nvSpPr>
          <p:spPr bwMode="auto">
            <a:xfrm>
              <a:off x="774" y="2967"/>
              <a:ext cx="60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kumimoji="0" lang="en-US" altLang="zh-CN" sz="2800" b="1"/>
                <a:t>front</a:t>
              </a:r>
            </a:p>
          </p:txBody>
        </p:sp>
      </p:grpSp>
      <p:grpSp>
        <p:nvGrpSpPr>
          <p:cNvPr id="263199" name="Group 31"/>
          <p:cNvGrpSpPr>
            <a:grpSpLocks/>
          </p:cNvGrpSpPr>
          <p:nvPr/>
        </p:nvGrpSpPr>
        <p:grpSpPr bwMode="auto">
          <a:xfrm>
            <a:off x="3086100" y="4329113"/>
            <a:ext cx="957263" cy="903287"/>
            <a:chOff x="774" y="2725"/>
            <a:chExt cx="603" cy="569"/>
          </a:xfrm>
        </p:grpSpPr>
        <p:sp>
          <p:nvSpPr>
            <p:cNvPr id="32785" name="Line 32"/>
            <p:cNvSpPr>
              <a:spLocks noChangeShapeType="1"/>
            </p:cNvSpPr>
            <p:nvPr/>
          </p:nvSpPr>
          <p:spPr bwMode="auto">
            <a:xfrm flipV="1">
              <a:off x="1030" y="2725"/>
              <a:ext cx="0" cy="312"/>
            </a:xfrm>
            <a:prstGeom prst="line">
              <a:avLst/>
            </a:prstGeom>
            <a:noFill/>
            <a:ln w="38100">
              <a:solidFill>
                <a:srgbClr val="006666"/>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2786" name="Text Box 33"/>
            <p:cNvSpPr txBox="1">
              <a:spLocks noChangeArrowheads="1"/>
            </p:cNvSpPr>
            <p:nvPr/>
          </p:nvSpPr>
          <p:spPr bwMode="auto">
            <a:xfrm>
              <a:off x="774" y="2967"/>
              <a:ext cx="60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kumimoji="0" lang="en-US" altLang="zh-CN" sz="2800" b="1"/>
                <a:t>front</a:t>
              </a:r>
            </a:p>
          </p:txBody>
        </p:sp>
      </p:grpSp>
      <p:sp>
        <p:nvSpPr>
          <p:cNvPr id="263202" name="Text Box 34"/>
          <p:cNvSpPr txBox="1">
            <a:spLocks noChangeArrowheads="1"/>
          </p:cNvSpPr>
          <p:nvPr/>
        </p:nvSpPr>
        <p:spPr bwMode="auto">
          <a:xfrm>
            <a:off x="2006600" y="5543550"/>
            <a:ext cx="4860925" cy="547688"/>
          </a:xfrm>
          <a:prstGeom prst="rect">
            <a:avLst/>
          </a:prstGeom>
          <a:noFill/>
          <a:ln w="2857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kumimoji="0" lang="zh-CN" altLang="en-US" sz="2800" b="1"/>
              <a:t>出队操作时间性能为</a:t>
            </a:r>
            <a:r>
              <a:rPr kumimoji="0" lang="en-US" altLang="zh-CN" sz="2800" b="1" i="1"/>
              <a:t>O</a:t>
            </a:r>
            <a:r>
              <a:rPr kumimoji="0" lang="en-US" altLang="zh-CN" sz="2800" b="1"/>
              <a:t>(1)</a:t>
            </a:r>
            <a:endParaRPr kumimoji="0" lang="zh-CN" altLang="en-US" sz="2800" b="1"/>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nodeType="clickEffect">
                                  <p:stCondLst>
                                    <p:cond delay="0"/>
                                  </p:stCondLst>
                                  <p:childTnLst>
                                    <p:set>
                                      <p:cBhvr>
                                        <p:cTn id="6" dur="1" fill="hold">
                                          <p:stCondLst>
                                            <p:cond delay="0"/>
                                          </p:stCondLst>
                                        </p:cTn>
                                        <p:tgtEl>
                                          <p:spTgt spid="263193"/>
                                        </p:tgtEl>
                                        <p:attrNameLst>
                                          <p:attrName>style.visibility</p:attrName>
                                        </p:attrNameLst>
                                      </p:cBhvr>
                                      <p:to>
                                        <p:strVal val="hidden"/>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4" fill="hold" nodeType="clickEffect">
                                  <p:stCondLst>
                                    <p:cond delay="0"/>
                                  </p:stCondLst>
                                  <p:childTnLst>
                                    <p:set>
                                      <p:cBhvr>
                                        <p:cTn id="10" dur="1" fill="hold">
                                          <p:stCondLst>
                                            <p:cond delay="0"/>
                                          </p:stCondLst>
                                        </p:cTn>
                                        <p:tgtEl>
                                          <p:spTgt spid="263196"/>
                                        </p:tgtEl>
                                        <p:attrNameLst>
                                          <p:attrName>style.visibility</p:attrName>
                                        </p:attrNameLst>
                                      </p:cBhvr>
                                      <p:to>
                                        <p:strVal val="visible"/>
                                      </p:to>
                                    </p:set>
                                    <p:animEffect transition="in" filter="wipe(down)">
                                      <p:cBhvr>
                                        <p:cTn id="11" dur="500"/>
                                        <p:tgtEl>
                                          <p:spTgt spid="26319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xit" presetSubtype="8" fill="hold" grpId="0" nodeType="clickEffect">
                                  <p:stCondLst>
                                    <p:cond delay="0"/>
                                  </p:stCondLst>
                                  <p:childTnLst>
                                    <p:anim calcmode="lin" valueType="num">
                                      <p:cBhvr additive="base">
                                        <p:cTn id="15" dur="500"/>
                                        <p:tgtEl>
                                          <p:spTgt spid="263185"/>
                                        </p:tgtEl>
                                        <p:attrNameLst>
                                          <p:attrName>ppt_x</p:attrName>
                                        </p:attrNameLst>
                                      </p:cBhvr>
                                      <p:tavLst>
                                        <p:tav tm="0">
                                          <p:val>
                                            <p:strVal val="ppt_x"/>
                                          </p:val>
                                        </p:tav>
                                        <p:tav tm="100000">
                                          <p:val>
                                            <p:strVal val="0-ppt_w/2"/>
                                          </p:val>
                                        </p:tav>
                                      </p:tavLst>
                                    </p:anim>
                                    <p:anim calcmode="lin" valueType="num">
                                      <p:cBhvr additive="base">
                                        <p:cTn id="16" dur="500"/>
                                        <p:tgtEl>
                                          <p:spTgt spid="263185"/>
                                        </p:tgtEl>
                                        <p:attrNameLst>
                                          <p:attrName>ppt_y</p:attrName>
                                        </p:attrNameLst>
                                      </p:cBhvr>
                                      <p:tavLst>
                                        <p:tav tm="0">
                                          <p:val>
                                            <p:strVal val="ppt_y"/>
                                          </p:val>
                                        </p:tav>
                                        <p:tav tm="100000">
                                          <p:val>
                                            <p:strVal val="ppt_y"/>
                                          </p:val>
                                        </p:tav>
                                      </p:tavLst>
                                    </p:anim>
                                    <p:set>
                                      <p:cBhvr>
                                        <p:cTn id="17" dur="1" fill="hold">
                                          <p:stCondLst>
                                            <p:cond delay="499"/>
                                          </p:stCondLst>
                                        </p:cTn>
                                        <p:tgtEl>
                                          <p:spTgt spid="263185"/>
                                        </p:tgtEl>
                                        <p:attrNameLst>
                                          <p:attrName>style.visibility</p:attrName>
                                        </p:attrNameLst>
                                      </p:cBhvr>
                                      <p:to>
                                        <p:strVal val="hidden"/>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xit" presetSubtype="0" fill="hold" nodeType="clickEffect">
                                  <p:stCondLst>
                                    <p:cond delay="0"/>
                                  </p:stCondLst>
                                  <p:childTnLst>
                                    <p:set>
                                      <p:cBhvr>
                                        <p:cTn id="21" dur="1" fill="hold">
                                          <p:stCondLst>
                                            <p:cond delay="0"/>
                                          </p:stCondLst>
                                        </p:cTn>
                                        <p:tgtEl>
                                          <p:spTgt spid="263196"/>
                                        </p:tgtEl>
                                        <p:attrNameLst>
                                          <p:attrName>style.visibility</p:attrName>
                                        </p:attrNameLst>
                                      </p:cBhvr>
                                      <p:to>
                                        <p:strVal val="hidden"/>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4" fill="hold" nodeType="clickEffect">
                                  <p:stCondLst>
                                    <p:cond delay="0"/>
                                  </p:stCondLst>
                                  <p:childTnLst>
                                    <p:set>
                                      <p:cBhvr>
                                        <p:cTn id="25" dur="1" fill="hold">
                                          <p:stCondLst>
                                            <p:cond delay="0"/>
                                          </p:stCondLst>
                                        </p:cTn>
                                        <p:tgtEl>
                                          <p:spTgt spid="263199"/>
                                        </p:tgtEl>
                                        <p:attrNameLst>
                                          <p:attrName>style.visibility</p:attrName>
                                        </p:attrNameLst>
                                      </p:cBhvr>
                                      <p:to>
                                        <p:strVal val="visible"/>
                                      </p:to>
                                    </p:set>
                                    <p:animEffect transition="in" filter="wipe(down)">
                                      <p:cBhvr>
                                        <p:cTn id="26" dur="500"/>
                                        <p:tgtEl>
                                          <p:spTgt spid="26319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xit" presetSubtype="8" fill="hold" grpId="0" nodeType="clickEffect">
                                  <p:stCondLst>
                                    <p:cond delay="0"/>
                                  </p:stCondLst>
                                  <p:childTnLst>
                                    <p:anim calcmode="lin" valueType="num">
                                      <p:cBhvr additive="base">
                                        <p:cTn id="30" dur="500"/>
                                        <p:tgtEl>
                                          <p:spTgt spid="263186"/>
                                        </p:tgtEl>
                                        <p:attrNameLst>
                                          <p:attrName>ppt_x</p:attrName>
                                        </p:attrNameLst>
                                      </p:cBhvr>
                                      <p:tavLst>
                                        <p:tav tm="0">
                                          <p:val>
                                            <p:strVal val="ppt_x"/>
                                          </p:val>
                                        </p:tav>
                                        <p:tav tm="100000">
                                          <p:val>
                                            <p:strVal val="0-ppt_w/2"/>
                                          </p:val>
                                        </p:tav>
                                      </p:tavLst>
                                    </p:anim>
                                    <p:anim calcmode="lin" valueType="num">
                                      <p:cBhvr additive="base">
                                        <p:cTn id="31" dur="500"/>
                                        <p:tgtEl>
                                          <p:spTgt spid="263186"/>
                                        </p:tgtEl>
                                        <p:attrNameLst>
                                          <p:attrName>ppt_y</p:attrName>
                                        </p:attrNameLst>
                                      </p:cBhvr>
                                      <p:tavLst>
                                        <p:tav tm="0">
                                          <p:val>
                                            <p:strVal val="ppt_y"/>
                                          </p:val>
                                        </p:tav>
                                        <p:tav tm="100000">
                                          <p:val>
                                            <p:strVal val="ppt_y"/>
                                          </p:val>
                                        </p:tav>
                                      </p:tavLst>
                                    </p:anim>
                                    <p:set>
                                      <p:cBhvr>
                                        <p:cTn id="32" dur="1" fill="hold">
                                          <p:stCondLst>
                                            <p:cond delay="499"/>
                                          </p:stCondLst>
                                        </p:cTn>
                                        <p:tgtEl>
                                          <p:spTgt spid="263186"/>
                                        </p:tgtEl>
                                        <p:attrNameLst>
                                          <p:attrName>style.visibility</p:attrName>
                                        </p:attrNameLst>
                                      </p:cBhvr>
                                      <p:to>
                                        <p:strVal val="hidden"/>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63202"/>
                                        </p:tgtEl>
                                        <p:attrNameLst>
                                          <p:attrName>style.visibility</p:attrName>
                                        </p:attrNameLst>
                                      </p:cBhvr>
                                      <p:to>
                                        <p:strVal val="visible"/>
                                      </p:to>
                                    </p:set>
                                    <p:animEffect transition="in" filter="wipe(down)">
                                      <p:cBhvr>
                                        <p:cTn id="37" dur="500"/>
                                        <p:tgtEl>
                                          <p:spTgt spid="2632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185" grpId="0"/>
      <p:bldP spid="263186" grpId="0"/>
      <p:bldP spid="26320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灯片编号占位符 4"/>
          <p:cNvSpPr>
            <a:spLocks noGrp="1"/>
          </p:cNvSpPr>
          <p:nvPr>
            <p:ph type="sldNum" sz="quarter" idx="11"/>
          </p:nvPr>
        </p:nvSpPr>
        <p:spPr/>
        <p:txBody>
          <a:bodyPr/>
          <a:lstStyle/>
          <a:p>
            <a:pPr>
              <a:defRPr/>
            </a:pPr>
            <a:fld id="{757BEB5D-4B4F-4696-9FA9-C79FFB68132E}" type="slidenum">
              <a:rPr lang="zh-CN" altLang="en-US"/>
              <a:pPr>
                <a:defRPr/>
              </a:pPr>
              <a:t>5</a:t>
            </a:fld>
            <a:endParaRPr lang="en-US" altLang="zh-CN"/>
          </a:p>
        </p:txBody>
      </p:sp>
      <p:sp>
        <p:nvSpPr>
          <p:cNvPr id="33795" name="Text Box 2"/>
          <p:cNvSpPr txBox="1">
            <a:spLocks noChangeArrowheads="1"/>
          </p:cNvSpPr>
          <p:nvPr/>
        </p:nvSpPr>
        <p:spPr bwMode="auto">
          <a:xfrm>
            <a:off x="746125" y="2214563"/>
            <a:ext cx="33750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sz="2800" b="1"/>
              <a:t>例：</a:t>
            </a:r>
            <a:r>
              <a:rPr kumimoji="0" lang="en-US" altLang="zh-CN" sz="2800" b="1" i="1"/>
              <a:t>a</a:t>
            </a:r>
            <a:r>
              <a:rPr kumimoji="0" lang="en-US" altLang="zh-CN" sz="2800" b="1" baseline="-25000"/>
              <a:t>1</a:t>
            </a:r>
            <a:r>
              <a:rPr kumimoji="0" lang="en-US" altLang="zh-CN" sz="2800" b="1" i="1"/>
              <a:t>a</a:t>
            </a:r>
            <a:r>
              <a:rPr kumimoji="0" lang="en-US" altLang="zh-CN" sz="2800" b="1" baseline="-25000"/>
              <a:t>2</a:t>
            </a:r>
            <a:r>
              <a:rPr kumimoji="0" lang="zh-CN" altLang="en-US" sz="2800" b="1"/>
              <a:t>依次出队</a:t>
            </a:r>
          </a:p>
        </p:txBody>
      </p:sp>
      <p:sp>
        <p:nvSpPr>
          <p:cNvPr id="33796" name="Text Box 3"/>
          <p:cNvSpPr txBox="1">
            <a:spLocks noChangeArrowheads="1"/>
          </p:cNvSpPr>
          <p:nvPr/>
        </p:nvSpPr>
        <p:spPr bwMode="auto">
          <a:xfrm>
            <a:off x="2411413" y="112925"/>
            <a:ext cx="5384800" cy="641350"/>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sz="3600" b="1" dirty="0">
                <a:solidFill>
                  <a:schemeClr val="accent2"/>
                </a:solidFill>
              </a:rPr>
              <a:t>特殊线性表——队列</a:t>
            </a:r>
            <a:endParaRPr kumimoji="0" lang="en-US" altLang="zh-CN" sz="3600" b="1" dirty="0">
              <a:solidFill>
                <a:schemeClr val="accent2"/>
              </a:solidFill>
            </a:endParaRPr>
          </a:p>
        </p:txBody>
      </p:sp>
      <p:sp>
        <p:nvSpPr>
          <p:cNvPr id="33797" name="Text Box 4"/>
          <p:cNvSpPr txBox="1">
            <a:spLocks noChangeArrowheads="1"/>
          </p:cNvSpPr>
          <p:nvPr/>
        </p:nvSpPr>
        <p:spPr bwMode="auto">
          <a:xfrm>
            <a:off x="522288" y="1133475"/>
            <a:ext cx="6172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b="1">
                <a:solidFill>
                  <a:schemeClr val="accent2"/>
                </a:solidFill>
              </a:rPr>
              <a:t>队列的顺序存储结构及实现 </a:t>
            </a:r>
          </a:p>
        </p:txBody>
      </p:sp>
      <p:grpSp>
        <p:nvGrpSpPr>
          <p:cNvPr id="33798" name="Group 5"/>
          <p:cNvGrpSpPr>
            <a:grpSpLocks/>
          </p:cNvGrpSpPr>
          <p:nvPr/>
        </p:nvGrpSpPr>
        <p:grpSpPr bwMode="auto">
          <a:xfrm>
            <a:off x="1322388" y="3074988"/>
            <a:ext cx="6407150" cy="1220787"/>
            <a:chOff x="780" y="2529"/>
            <a:chExt cx="4036" cy="769"/>
          </a:xfrm>
        </p:grpSpPr>
        <p:grpSp>
          <p:nvGrpSpPr>
            <p:cNvPr id="33811" name="Group 6"/>
            <p:cNvGrpSpPr>
              <a:grpSpLocks/>
            </p:cNvGrpSpPr>
            <p:nvPr/>
          </p:nvGrpSpPr>
          <p:grpSpPr bwMode="auto">
            <a:xfrm>
              <a:off x="1293" y="2869"/>
              <a:ext cx="2880" cy="429"/>
              <a:chOff x="720" y="2400"/>
              <a:chExt cx="2880" cy="333"/>
            </a:xfrm>
          </p:grpSpPr>
          <p:sp>
            <p:nvSpPr>
              <p:cNvPr id="33817" name="Text Box 7"/>
              <p:cNvSpPr txBox="1">
                <a:spLocks noChangeArrowheads="1"/>
              </p:cNvSpPr>
              <p:nvPr/>
            </p:nvSpPr>
            <p:spPr bwMode="auto">
              <a:xfrm>
                <a:off x="720" y="2400"/>
                <a:ext cx="576" cy="333"/>
              </a:xfrm>
              <a:prstGeom prst="rect">
                <a:avLst/>
              </a:prstGeom>
              <a:solidFill>
                <a:schemeClr va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kumimoji="0" lang="zh-CN" altLang="en-US" sz="3600" b="1"/>
              </a:p>
            </p:txBody>
          </p:sp>
          <p:sp>
            <p:nvSpPr>
              <p:cNvPr id="33818" name="Text Box 8"/>
              <p:cNvSpPr txBox="1">
                <a:spLocks noChangeArrowheads="1"/>
              </p:cNvSpPr>
              <p:nvPr/>
            </p:nvSpPr>
            <p:spPr bwMode="auto">
              <a:xfrm>
                <a:off x="1296" y="2400"/>
                <a:ext cx="576" cy="332"/>
              </a:xfrm>
              <a:prstGeom prst="rect">
                <a:avLst/>
              </a:prstGeom>
              <a:solidFill>
                <a:schemeClr va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kumimoji="0" lang="zh-CN" altLang="en-US" sz="3600" b="1"/>
              </a:p>
            </p:txBody>
          </p:sp>
          <p:sp>
            <p:nvSpPr>
              <p:cNvPr id="33819" name="Text Box 9"/>
              <p:cNvSpPr txBox="1">
                <a:spLocks noChangeArrowheads="1"/>
              </p:cNvSpPr>
              <p:nvPr/>
            </p:nvSpPr>
            <p:spPr bwMode="auto">
              <a:xfrm>
                <a:off x="2448" y="2400"/>
                <a:ext cx="576" cy="332"/>
              </a:xfrm>
              <a:prstGeom prst="rect">
                <a:avLst/>
              </a:prstGeom>
              <a:solidFill>
                <a:schemeClr va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kumimoji="0" lang="zh-CN" altLang="en-US" sz="3600" b="1"/>
              </a:p>
            </p:txBody>
          </p:sp>
          <p:sp>
            <p:nvSpPr>
              <p:cNvPr id="33820" name="Text Box 10"/>
              <p:cNvSpPr txBox="1">
                <a:spLocks noChangeArrowheads="1"/>
              </p:cNvSpPr>
              <p:nvPr/>
            </p:nvSpPr>
            <p:spPr bwMode="auto">
              <a:xfrm>
                <a:off x="3024" y="2400"/>
                <a:ext cx="576" cy="332"/>
              </a:xfrm>
              <a:prstGeom prst="rect">
                <a:avLst/>
              </a:prstGeom>
              <a:solidFill>
                <a:schemeClr va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kumimoji="0" lang="zh-CN" altLang="en-US" sz="3600" b="1"/>
              </a:p>
            </p:txBody>
          </p:sp>
          <p:sp>
            <p:nvSpPr>
              <p:cNvPr id="33821" name="Text Box 11"/>
              <p:cNvSpPr txBox="1">
                <a:spLocks noChangeArrowheads="1"/>
              </p:cNvSpPr>
              <p:nvPr/>
            </p:nvSpPr>
            <p:spPr bwMode="auto">
              <a:xfrm>
                <a:off x="1872" y="2400"/>
                <a:ext cx="576" cy="332"/>
              </a:xfrm>
              <a:prstGeom prst="rect">
                <a:avLst/>
              </a:prstGeom>
              <a:solidFill>
                <a:schemeClr va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kumimoji="0" lang="zh-CN" altLang="en-US" sz="3600" b="1"/>
              </a:p>
            </p:txBody>
          </p:sp>
        </p:grpSp>
        <p:sp>
          <p:nvSpPr>
            <p:cNvPr id="33812" name="Text Box 12"/>
            <p:cNvSpPr txBox="1">
              <a:spLocks noChangeArrowheads="1"/>
            </p:cNvSpPr>
            <p:nvPr/>
          </p:nvSpPr>
          <p:spPr bwMode="auto">
            <a:xfrm>
              <a:off x="1463" y="2529"/>
              <a:ext cx="269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kumimoji="0" lang="en-US" altLang="zh-CN" sz="2800"/>
                <a:t>0        1        2         3        4  </a:t>
              </a:r>
            </a:p>
          </p:txBody>
        </p:sp>
        <p:sp>
          <p:nvSpPr>
            <p:cNvPr id="33813" name="Line 13"/>
            <p:cNvSpPr>
              <a:spLocks noChangeShapeType="1"/>
            </p:cNvSpPr>
            <p:nvPr/>
          </p:nvSpPr>
          <p:spPr bwMode="auto">
            <a:xfrm flipH="1">
              <a:off x="4184" y="2983"/>
              <a:ext cx="453" cy="0"/>
            </a:xfrm>
            <a:prstGeom prst="line">
              <a:avLst/>
            </a:prstGeom>
            <a:noFill/>
            <a:ln w="28575">
              <a:solidFill>
                <a:srgbClr val="006666"/>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3814" name="Text Box 14"/>
            <p:cNvSpPr txBox="1">
              <a:spLocks noChangeArrowheads="1"/>
            </p:cNvSpPr>
            <p:nvPr/>
          </p:nvSpPr>
          <p:spPr bwMode="auto">
            <a:xfrm>
              <a:off x="4192" y="2642"/>
              <a:ext cx="6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sz="2400" b="1"/>
                <a:t>入队</a:t>
              </a:r>
            </a:p>
          </p:txBody>
        </p:sp>
        <p:sp>
          <p:nvSpPr>
            <p:cNvPr id="33815" name="Line 15"/>
            <p:cNvSpPr>
              <a:spLocks noChangeShapeType="1"/>
            </p:cNvSpPr>
            <p:nvPr/>
          </p:nvSpPr>
          <p:spPr bwMode="auto">
            <a:xfrm flipH="1">
              <a:off x="792" y="2990"/>
              <a:ext cx="453" cy="0"/>
            </a:xfrm>
            <a:prstGeom prst="line">
              <a:avLst/>
            </a:prstGeom>
            <a:noFill/>
            <a:ln w="28575">
              <a:solidFill>
                <a:srgbClr val="006666"/>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3816" name="Text Box 16"/>
            <p:cNvSpPr txBox="1">
              <a:spLocks noChangeArrowheads="1"/>
            </p:cNvSpPr>
            <p:nvPr/>
          </p:nvSpPr>
          <p:spPr bwMode="auto">
            <a:xfrm>
              <a:off x="780" y="2652"/>
              <a:ext cx="57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sz="2400" b="1"/>
                <a:t>出队</a:t>
              </a:r>
            </a:p>
          </p:txBody>
        </p:sp>
      </p:grpSp>
      <p:sp>
        <p:nvSpPr>
          <p:cNvPr id="33799" name="Text Box 17"/>
          <p:cNvSpPr txBox="1">
            <a:spLocks noChangeArrowheads="1"/>
          </p:cNvSpPr>
          <p:nvPr/>
        </p:nvSpPr>
        <p:spPr bwMode="auto">
          <a:xfrm>
            <a:off x="4119563" y="3630613"/>
            <a:ext cx="585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kumimoji="0" lang="en-US" altLang="zh-CN" sz="3600" b="1" i="1"/>
              <a:t>a</a:t>
            </a:r>
            <a:r>
              <a:rPr kumimoji="0" lang="en-US" altLang="zh-CN" sz="3600" b="1" baseline="-25000"/>
              <a:t>3</a:t>
            </a:r>
            <a:endParaRPr kumimoji="0" lang="zh-CN" altLang="en-US" sz="3600" b="1" baseline="-25000"/>
          </a:p>
        </p:txBody>
      </p:sp>
      <p:sp>
        <p:nvSpPr>
          <p:cNvPr id="33800" name="Text Box 18"/>
          <p:cNvSpPr txBox="1">
            <a:spLocks noChangeArrowheads="1"/>
          </p:cNvSpPr>
          <p:nvPr/>
        </p:nvSpPr>
        <p:spPr bwMode="auto">
          <a:xfrm>
            <a:off x="5064125" y="3630613"/>
            <a:ext cx="5857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kumimoji="0" lang="en-US" altLang="zh-CN" sz="3600" b="1" i="1"/>
              <a:t>a</a:t>
            </a:r>
            <a:r>
              <a:rPr kumimoji="0" lang="en-US" altLang="zh-CN" sz="3600" b="1" baseline="-25000"/>
              <a:t>4</a:t>
            </a:r>
            <a:endParaRPr kumimoji="0" lang="zh-CN" altLang="en-US" sz="3600" b="1" baseline="-25000"/>
          </a:p>
        </p:txBody>
      </p:sp>
      <p:grpSp>
        <p:nvGrpSpPr>
          <p:cNvPr id="33801" name="Group 19"/>
          <p:cNvGrpSpPr>
            <a:grpSpLocks/>
          </p:cNvGrpSpPr>
          <p:nvPr/>
        </p:nvGrpSpPr>
        <p:grpSpPr bwMode="auto">
          <a:xfrm>
            <a:off x="4927600" y="4333875"/>
            <a:ext cx="1035050" cy="903288"/>
            <a:chOff x="2567" y="2939"/>
            <a:chExt cx="652" cy="569"/>
          </a:xfrm>
        </p:grpSpPr>
        <p:sp>
          <p:nvSpPr>
            <p:cNvPr id="33809" name="Line 20"/>
            <p:cNvSpPr>
              <a:spLocks noChangeShapeType="1"/>
            </p:cNvSpPr>
            <p:nvPr/>
          </p:nvSpPr>
          <p:spPr bwMode="auto">
            <a:xfrm flipV="1">
              <a:off x="2823" y="2939"/>
              <a:ext cx="0" cy="312"/>
            </a:xfrm>
            <a:prstGeom prst="line">
              <a:avLst/>
            </a:prstGeom>
            <a:noFill/>
            <a:ln w="38100">
              <a:solidFill>
                <a:srgbClr val="006666"/>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3810" name="Text Box 21"/>
            <p:cNvSpPr txBox="1">
              <a:spLocks noChangeArrowheads="1"/>
            </p:cNvSpPr>
            <p:nvPr/>
          </p:nvSpPr>
          <p:spPr bwMode="auto">
            <a:xfrm>
              <a:off x="2567" y="3181"/>
              <a:ext cx="6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kumimoji="0" lang="en-US" altLang="zh-CN" sz="2800" b="1"/>
                <a:t>rear</a:t>
              </a:r>
            </a:p>
          </p:txBody>
        </p:sp>
      </p:grpSp>
      <p:sp>
        <p:nvSpPr>
          <p:cNvPr id="33802" name="Rectangle 22"/>
          <p:cNvSpPr>
            <a:spLocks noChangeArrowheads="1"/>
          </p:cNvSpPr>
          <p:nvPr/>
        </p:nvSpPr>
        <p:spPr bwMode="auto">
          <a:xfrm>
            <a:off x="1285875" y="5229225"/>
            <a:ext cx="900113" cy="358775"/>
          </a:xfrm>
          <a:prstGeom prst="rect">
            <a:avLst/>
          </a:prstGeom>
          <a:solidFill>
            <a:schemeClr val="bg1"/>
          </a:solidFill>
          <a:ln>
            <a:noFill/>
          </a:ln>
          <a:effectLst/>
          <a:extLs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kumimoji="0" lang="zh-CN" altLang="en-US" sz="1800">
              <a:solidFill>
                <a:schemeClr val="accent2"/>
              </a:solidFill>
              <a:latin typeface="Arial" panose="020B0604020202020204" pitchFamily="34" charset="0"/>
              <a:ea typeface="华文行楷" panose="02010800040101010101" pitchFamily="2" charset="-122"/>
            </a:endParaRPr>
          </a:p>
        </p:txBody>
      </p:sp>
      <p:grpSp>
        <p:nvGrpSpPr>
          <p:cNvPr id="33803" name="Group 23"/>
          <p:cNvGrpSpPr>
            <a:grpSpLocks/>
          </p:cNvGrpSpPr>
          <p:nvPr/>
        </p:nvGrpSpPr>
        <p:grpSpPr bwMode="auto">
          <a:xfrm>
            <a:off x="3086100" y="4329113"/>
            <a:ext cx="957263" cy="903287"/>
            <a:chOff x="774" y="2725"/>
            <a:chExt cx="603" cy="569"/>
          </a:xfrm>
        </p:grpSpPr>
        <p:sp>
          <p:nvSpPr>
            <p:cNvPr id="33807" name="Line 24"/>
            <p:cNvSpPr>
              <a:spLocks noChangeShapeType="1"/>
            </p:cNvSpPr>
            <p:nvPr/>
          </p:nvSpPr>
          <p:spPr bwMode="auto">
            <a:xfrm flipV="1">
              <a:off x="1030" y="2725"/>
              <a:ext cx="0" cy="312"/>
            </a:xfrm>
            <a:prstGeom prst="line">
              <a:avLst/>
            </a:prstGeom>
            <a:noFill/>
            <a:ln w="38100">
              <a:solidFill>
                <a:srgbClr val="006666"/>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3808" name="Text Box 25"/>
            <p:cNvSpPr txBox="1">
              <a:spLocks noChangeArrowheads="1"/>
            </p:cNvSpPr>
            <p:nvPr/>
          </p:nvSpPr>
          <p:spPr bwMode="auto">
            <a:xfrm>
              <a:off x="774" y="2967"/>
              <a:ext cx="60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kumimoji="0" lang="en-US" altLang="zh-CN" sz="2800" b="1"/>
                <a:t>front</a:t>
              </a:r>
            </a:p>
          </p:txBody>
        </p:sp>
      </p:grpSp>
      <p:grpSp>
        <p:nvGrpSpPr>
          <p:cNvPr id="33804" name="Group 26"/>
          <p:cNvGrpSpPr>
            <a:grpSpLocks/>
          </p:cNvGrpSpPr>
          <p:nvPr/>
        </p:nvGrpSpPr>
        <p:grpSpPr bwMode="auto">
          <a:xfrm>
            <a:off x="657225" y="5543550"/>
            <a:ext cx="6975475" cy="573088"/>
            <a:chOff x="385" y="1168"/>
            <a:chExt cx="4394" cy="361"/>
          </a:xfrm>
        </p:grpSpPr>
        <p:graphicFrame>
          <p:nvGraphicFramePr>
            <p:cNvPr id="33805" name="Object 27"/>
            <p:cNvGraphicFramePr>
              <a:graphicFrameLocks noChangeAspect="1"/>
            </p:cNvGraphicFramePr>
            <p:nvPr/>
          </p:nvGraphicFramePr>
          <p:xfrm>
            <a:off x="385" y="1168"/>
            <a:ext cx="368" cy="361"/>
          </p:xfrm>
          <a:graphic>
            <a:graphicData uri="http://schemas.openxmlformats.org/presentationml/2006/ole">
              <mc:AlternateContent xmlns:mc="http://schemas.openxmlformats.org/markup-compatibility/2006">
                <mc:Choice xmlns:v="urn:schemas-microsoft-com:vml" Requires="v">
                  <p:oleObj spid="_x0000_s33830" name="Clip" r:id="rId3" imgW="861365" imgH="844906" progId="MS_ClipArt_Gallery.5">
                    <p:embed/>
                  </p:oleObj>
                </mc:Choice>
                <mc:Fallback>
                  <p:oleObj name="Clip" r:id="rId3" imgW="861365" imgH="844906" progId="MS_ClipArt_Gallery.5">
                    <p:embed/>
                    <p:pic>
                      <p:nvPicPr>
                        <p:cNvPr id="0" name="Object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 y="1168"/>
                          <a:ext cx="368" cy="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806" name="Text Box 28"/>
            <p:cNvSpPr txBox="1">
              <a:spLocks noChangeArrowheads="1"/>
            </p:cNvSpPr>
            <p:nvPr/>
          </p:nvSpPr>
          <p:spPr bwMode="auto">
            <a:xfrm>
              <a:off x="810" y="1168"/>
              <a:ext cx="396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sz="2800" b="1"/>
                <a:t>队列的移动有什么特点？</a:t>
              </a:r>
            </a:p>
          </p:txBody>
        </p:sp>
      </p:gr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灯片编号占位符 4"/>
          <p:cNvSpPr>
            <a:spLocks noGrp="1"/>
          </p:cNvSpPr>
          <p:nvPr>
            <p:ph type="sldNum" sz="quarter" idx="11"/>
          </p:nvPr>
        </p:nvSpPr>
        <p:spPr/>
        <p:txBody>
          <a:bodyPr/>
          <a:lstStyle/>
          <a:p>
            <a:pPr>
              <a:defRPr/>
            </a:pPr>
            <a:fld id="{61BCBE46-CEDF-4260-82B3-A797D6643014}" type="slidenum">
              <a:rPr lang="zh-CN" altLang="en-US"/>
              <a:pPr>
                <a:defRPr/>
              </a:pPr>
              <a:t>6</a:t>
            </a:fld>
            <a:endParaRPr lang="en-US" altLang="zh-CN"/>
          </a:p>
        </p:txBody>
      </p:sp>
      <p:sp>
        <p:nvSpPr>
          <p:cNvPr id="34819" name="Text Box 2"/>
          <p:cNvSpPr txBox="1">
            <a:spLocks noChangeArrowheads="1"/>
          </p:cNvSpPr>
          <p:nvPr/>
        </p:nvSpPr>
        <p:spPr bwMode="auto">
          <a:xfrm>
            <a:off x="746125" y="2214563"/>
            <a:ext cx="33750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sz="2800" b="1"/>
              <a:t>例：</a:t>
            </a:r>
            <a:r>
              <a:rPr kumimoji="0" lang="en-US" altLang="zh-CN" sz="2800" b="1" i="1"/>
              <a:t>a</a:t>
            </a:r>
            <a:r>
              <a:rPr kumimoji="0" lang="en-US" altLang="zh-CN" sz="2800" b="1" baseline="-25000"/>
              <a:t>1</a:t>
            </a:r>
            <a:r>
              <a:rPr kumimoji="0" lang="en-US" altLang="zh-CN" sz="2800" b="1" i="1"/>
              <a:t>a</a:t>
            </a:r>
            <a:r>
              <a:rPr kumimoji="0" lang="en-US" altLang="zh-CN" sz="2800" b="1" baseline="-25000"/>
              <a:t>2</a:t>
            </a:r>
            <a:r>
              <a:rPr kumimoji="0" lang="zh-CN" altLang="en-US" sz="2800" b="1"/>
              <a:t>依次出队</a:t>
            </a:r>
          </a:p>
        </p:txBody>
      </p:sp>
      <p:sp>
        <p:nvSpPr>
          <p:cNvPr id="34820" name="Text Box 3"/>
          <p:cNvSpPr txBox="1">
            <a:spLocks noChangeArrowheads="1"/>
          </p:cNvSpPr>
          <p:nvPr/>
        </p:nvSpPr>
        <p:spPr bwMode="auto">
          <a:xfrm>
            <a:off x="2411413" y="145874"/>
            <a:ext cx="5384800" cy="641350"/>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sz="3600" b="1">
                <a:solidFill>
                  <a:schemeClr val="accent2"/>
                </a:solidFill>
              </a:rPr>
              <a:t>特殊线性表——队列</a:t>
            </a:r>
            <a:endParaRPr kumimoji="0" lang="en-US" altLang="zh-CN" sz="3600" b="1">
              <a:solidFill>
                <a:schemeClr val="accent2"/>
              </a:solidFill>
            </a:endParaRPr>
          </a:p>
        </p:txBody>
      </p:sp>
      <p:sp>
        <p:nvSpPr>
          <p:cNvPr id="34821" name="Text Box 4"/>
          <p:cNvSpPr txBox="1">
            <a:spLocks noChangeArrowheads="1"/>
          </p:cNvSpPr>
          <p:nvPr/>
        </p:nvSpPr>
        <p:spPr bwMode="auto">
          <a:xfrm>
            <a:off x="522288" y="1133475"/>
            <a:ext cx="6172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b="1">
                <a:solidFill>
                  <a:schemeClr val="accent2"/>
                </a:solidFill>
              </a:rPr>
              <a:t>队列的顺序存储结构及实现 </a:t>
            </a:r>
          </a:p>
        </p:txBody>
      </p:sp>
      <p:grpSp>
        <p:nvGrpSpPr>
          <p:cNvPr id="34822" name="Group 5"/>
          <p:cNvGrpSpPr>
            <a:grpSpLocks/>
          </p:cNvGrpSpPr>
          <p:nvPr/>
        </p:nvGrpSpPr>
        <p:grpSpPr bwMode="auto">
          <a:xfrm>
            <a:off x="1322388" y="3074988"/>
            <a:ext cx="6407150" cy="1220787"/>
            <a:chOff x="780" y="2529"/>
            <a:chExt cx="4036" cy="769"/>
          </a:xfrm>
        </p:grpSpPr>
        <p:grpSp>
          <p:nvGrpSpPr>
            <p:cNvPr id="34836" name="Group 6"/>
            <p:cNvGrpSpPr>
              <a:grpSpLocks/>
            </p:cNvGrpSpPr>
            <p:nvPr/>
          </p:nvGrpSpPr>
          <p:grpSpPr bwMode="auto">
            <a:xfrm>
              <a:off x="1293" y="2869"/>
              <a:ext cx="2880" cy="429"/>
              <a:chOff x="720" y="2400"/>
              <a:chExt cx="2880" cy="333"/>
            </a:xfrm>
          </p:grpSpPr>
          <p:sp>
            <p:nvSpPr>
              <p:cNvPr id="34842" name="Text Box 7"/>
              <p:cNvSpPr txBox="1">
                <a:spLocks noChangeArrowheads="1"/>
              </p:cNvSpPr>
              <p:nvPr/>
            </p:nvSpPr>
            <p:spPr bwMode="auto">
              <a:xfrm>
                <a:off x="720" y="2400"/>
                <a:ext cx="576" cy="333"/>
              </a:xfrm>
              <a:prstGeom prst="rect">
                <a:avLst/>
              </a:prstGeom>
              <a:solidFill>
                <a:schemeClr va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kumimoji="0" lang="zh-CN" altLang="en-US" sz="3600" b="1"/>
              </a:p>
            </p:txBody>
          </p:sp>
          <p:sp>
            <p:nvSpPr>
              <p:cNvPr id="34843" name="Text Box 8"/>
              <p:cNvSpPr txBox="1">
                <a:spLocks noChangeArrowheads="1"/>
              </p:cNvSpPr>
              <p:nvPr/>
            </p:nvSpPr>
            <p:spPr bwMode="auto">
              <a:xfrm>
                <a:off x="1296" y="2400"/>
                <a:ext cx="576" cy="332"/>
              </a:xfrm>
              <a:prstGeom prst="rect">
                <a:avLst/>
              </a:prstGeom>
              <a:solidFill>
                <a:schemeClr va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kumimoji="0" lang="zh-CN" altLang="en-US" sz="3600" b="1"/>
              </a:p>
            </p:txBody>
          </p:sp>
          <p:sp>
            <p:nvSpPr>
              <p:cNvPr id="34844" name="Text Box 9"/>
              <p:cNvSpPr txBox="1">
                <a:spLocks noChangeArrowheads="1"/>
              </p:cNvSpPr>
              <p:nvPr/>
            </p:nvSpPr>
            <p:spPr bwMode="auto">
              <a:xfrm>
                <a:off x="2448" y="2400"/>
                <a:ext cx="576" cy="332"/>
              </a:xfrm>
              <a:prstGeom prst="rect">
                <a:avLst/>
              </a:prstGeom>
              <a:solidFill>
                <a:schemeClr va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kumimoji="0" lang="zh-CN" altLang="en-US" sz="3600" b="1"/>
              </a:p>
            </p:txBody>
          </p:sp>
          <p:sp>
            <p:nvSpPr>
              <p:cNvPr id="34845" name="Text Box 10"/>
              <p:cNvSpPr txBox="1">
                <a:spLocks noChangeArrowheads="1"/>
              </p:cNvSpPr>
              <p:nvPr/>
            </p:nvSpPr>
            <p:spPr bwMode="auto">
              <a:xfrm>
                <a:off x="3024" y="2400"/>
                <a:ext cx="576" cy="332"/>
              </a:xfrm>
              <a:prstGeom prst="rect">
                <a:avLst/>
              </a:prstGeom>
              <a:solidFill>
                <a:schemeClr va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kumimoji="0" lang="zh-CN" altLang="en-US" sz="3600" b="1"/>
              </a:p>
            </p:txBody>
          </p:sp>
          <p:sp>
            <p:nvSpPr>
              <p:cNvPr id="34846" name="Text Box 11"/>
              <p:cNvSpPr txBox="1">
                <a:spLocks noChangeArrowheads="1"/>
              </p:cNvSpPr>
              <p:nvPr/>
            </p:nvSpPr>
            <p:spPr bwMode="auto">
              <a:xfrm>
                <a:off x="1872" y="2400"/>
                <a:ext cx="576" cy="332"/>
              </a:xfrm>
              <a:prstGeom prst="rect">
                <a:avLst/>
              </a:prstGeom>
              <a:solidFill>
                <a:schemeClr va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kumimoji="0" lang="zh-CN" altLang="en-US" sz="3600" b="1"/>
              </a:p>
            </p:txBody>
          </p:sp>
        </p:grpSp>
        <p:sp>
          <p:nvSpPr>
            <p:cNvPr id="34837" name="Text Box 12"/>
            <p:cNvSpPr txBox="1">
              <a:spLocks noChangeArrowheads="1"/>
            </p:cNvSpPr>
            <p:nvPr/>
          </p:nvSpPr>
          <p:spPr bwMode="auto">
            <a:xfrm>
              <a:off x="1463" y="2529"/>
              <a:ext cx="269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kumimoji="0" lang="en-US" altLang="zh-CN" sz="2800"/>
                <a:t>0        1        2         3        4  </a:t>
              </a:r>
            </a:p>
          </p:txBody>
        </p:sp>
        <p:sp>
          <p:nvSpPr>
            <p:cNvPr id="34838" name="Line 13"/>
            <p:cNvSpPr>
              <a:spLocks noChangeShapeType="1"/>
            </p:cNvSpPr>
            <p:nvPr/>
          </p:nvSpPr>
          <p:spPr bwMode="auto">
            <a:xfrm flipH="1">
              <a:off x="4184" y="2983"/>
              <a:ext cx="453" cy="0"/>
            </a:xfrm>
            <a:prstGeom prst="line">
              <a:avLst/>
            </a:prstGeom>
            <a:noFill/>
            <a:ln w="28575">
              <a:solidFill>
                <a:srgbClr val="006666"/>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4839" name="Text Box 14"/>
            <p:cNvSpPr txBox="1">
              <a:spLocks noChangeArrowheads="1"/>
            </p:cNvSpPr>
            <p:nvPr/>
          </p:nvSpPr>
          <p:spPr bwMode="auto">
            <a:xfrm>
              <a:off x="4192" y="2642"/>
              <a:ext cx="6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sz="2400" b="1"/>
                <a:t>入队</a:t>
              </a:r>
            </a:p>
          </p:txBody>
        </p:sp>
        <p:sp>
          <p:nvSpPr>
            <p:cNvPr id="34840" name="Line 15"/>
            <p:cNvSpPr>
              <a:spLocks noChangeShapeType="1"/>
            </p:cNvSpPr>
            <p:nvPr/>
          </p:nvSpPr>
          <p:spPr bwMode="auto">
            <a:xfrm flipH="1">
              <a:off x="792" y="2990"/>
              <a:ext cx="453" cy="0"/>
            </a:xfrm>
            <a:prstGeom prst="line">
              <a:avLst/>
            </a:prstGeom>
            <a:noFill/>
            <a:ln w="28575">
              <a:solidFill>
                <a:srgbClr val="006666"/>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4841" name="Text Box 16"/>
            <p:cNvSpPr txBox="1">
              <a:spLocks noChangeArrowheads="1"/>
            </p:cNvSpPr>
            <p:nvPr/>
          </p:nvSpPr>
          <p:spPr bwMode="auto">
            <a:xfrm>
              <a:off x="780" y="2652"/>
              <a:ext cx="57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sz="2400" b="1"/>
                <a:t>出队</a:t>
              </a:r>
            </a:p>
          </p:txBody>
        </p:sp>
      </p:grpSp>
      <p:sp>
        <p:nvSpPr>
          <p:cNvPr id="34823" name="Text Box 17"/>
          <p:cNvSpPr txBox="1">
            <a:spLocks noChangeArrowheads="1"/>
          </p:cNvSpPr>
          <p:nvPr/>
        </p:nvSpPr>
        <p:spPr bwMode="auto">
          <a:xfrm>
            <a:off x="4119563" y="3630613"/>
            <a:ext cx="585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kumimoji="0" lang="en-US" altLang="zh-CN" sz="3600" b="1" i="1"/>
              <a:t>a</a:t>
            </a:r>
            <a:r>
              <a:rPr kumimoji="0" lang="en-US" altLang="zh-CN" sz="3600" b="1" baseline="-25000"/>
              <a:t>3</a:t>
            </a:r>
            <a:endParaRPr kumimoji="0" lang="zh-CN" altLang="en-US" sz="3600" b="1" baseline="-25000"/>
          </a:p>
        </p:txBody>
      </p:sp>
      <p:sp>
        <p:nvSpPr>
          <p:cNvPr id="34824" name="Text Box 18"/>
          <p:cNvSpPr txBox="1">
            <a:spLocks noChangeArrowheads="1"/>
          </p:cNvSpPr>
          <p:nvPr/>
        </p:nvSpPr>
        <p:spPr bwMode="auto">
          <a:xfrm>
            <a:off x="5064125" y="3630613"/>
            <a:ext cx="5857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kumimoji="0" lang="en-US" altLang="zh-CN" sz="3600" b="1" i="1"/>
              <a:t>a</a:t>
            </a:r>
            <a:r>
              <a:rPr kumimoji="0" lang="en-US" altLang="zh-CN" sz="3600" b="1" baseline="-25000"/>
              <a:t>4</a:t>
            </a:r>
            <a:endParaRPr kumimoji="0" lang="zh-CN" altLang="en-US" sz="3600" b="1" baseline="-25000"/>
          </a:p>
        </p:txBody>
      </p:sp>
      <p:grpSp>
        <p:nvGrpSpPr>
          <p:cNvPr id="34825" name="Group 19"/>
          <p:cNvGrpSpPr>
            <a:grpSpLocks/>
          </p:cNvGrpSpPr>
          <p:nvPr/>
        </p:nvGrpSpPr>
        <p:grpSpPr bwMode="auto">
          <a:xfrm>
            <a:off x="4927600" y="4333875"/>
            <a:ext cx="1035050" cy="903288"/>
            <a:chOff x="2567" y="2939"/>
            <a:chExt cx="652" cy="569"/>
          </a:xfrm>
        </p:grpSpPr>
        <p:sp>
          <p:nvSpPr>
            <p:cNvPr id="34834" name="Line 20"/>
            <p:cNvSpPr>
              <a:spLocks noChangeShapeType="1"/>
            </p:cNvSpPr>
            <p:nvPr/>
          </p:nvSpPr>
          <p:spPr bwMode="auto">
            <a:xfrm flipV="1">
              <a:off x="2823" y="2939"/>
              <a:ext cx="0" cy="312"/>
            </a:xfrm>
            <a:prstGeom prst="line">
              <a:avLst/>
            </a:prstGeom>
            <a:noFill/>
            <a:ln w="38100">
              <a:solidFill>
                <a:srgbClr val="006666"/>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4835" name="Text Box 21"/>
            <p:cNvSpPr txBox="1">
              <a:spLocks noChangeArrowheads="1"/>
            </p:cNvSpPr>
            <p:nvPr/>
          </p:nvSpPr>
          <p:spPr bwMode="auto">
            <a:xfrm>
              <a:off x="2567" y="3181"/>
              <a:ext cx="6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kumimoji="0" lang="en-US" altLang="zh-CN" sz="2800" b="1"/>
                <a:t>rear</a:t>
              </a:r>
            </a:p>
          </p:txBody>
        </p:sp>
      </p:grpSp>
      <p:sp>
        <p:nvSpPr>
          <p:cNvPr id="34826" name="Rectangle 22"/>
          <p:cNvSpPr>
            <a:spLocks noChangeArrowheads="1"/>
          </p:cNvSpPr>
          <p:nvPr/>
        </p:nvSpPr>
        <p:spPr bwMode="auto">
          <a:xfrm>
            <a:off x="1285875" y="5229225"/>
            <a:ext cx="900113" cy="358775"/>
          </a:xfrm>
          <a:prstGeom prst="rect">
            <a:avLst/>
          </a:prstGeom>
          <a:solidFill>
            <a:schemeClr val="bg1"/>
          </a:solidFill>
          <a:ln>
            <a:noFill/>
          </a:ln>
          <a:effectLst/>
          <a:extLs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kumimoji="0" lang="zh-CN" altLang="en-US" sz="1800">
              <a:solidFill>
                <a:schemeClr val="accent2"/>
              </a:solidFill>
              <a:latin typeface="Arial" panose="020B0604020202020204" pitchFamily="34" charset="0"/>
              <a:ea typeface="华文行楷" panose="02010800040101010101" pitchFamily="2" charset="-122"/>
            </a:endParaRPr>
          </a:p>
        </p:txBody>
      </p:sp>
      <p:grpSp>
        <p:nvGrpSpPr>
          <p:cNvPr id="34827" name="Group 23"/>
          <p:cNvGrpSpPr>
            <a:grpSpLocks/>
          </p:cNvGrpSpPr>
          <p:nvPr/>
        </p:nvGrpSpPr>
        <p:grpSpPr bwMode="auto">
          <a:xfrm>
            <a:off x="3086100" y="4329113"/>
            <a:ext cx="957263" cy="903287"/>
            <a:chOff x="774" y="2725"/>
            <a:chExt cx="603" cy="569"/>
          </a:xfrm>
        </p:grpSpPr>
        <p:sp>
          <p:nvSpPr>
            <p:cNvPr id="34832" name="Line 24"/>
            <p:cNvSpPr>
              <a:spLocks noChangeShapeType="1"/>
            </p:cNvSpPr>
            <p:nvPr/>
          </p:nvSpPr>
          <p:spPr bwMode="auto">
            <a:xfrm flipV="1">
              <a:off x="1030" y="2725"/>
              <a:ext cx="0" cy="312"/>
            </a:xfrm>
            <a:prstGeom prst="line">
              <a:avLst/>
            </a:prstGeom>
            <a:noFill/>
            <a:ln w="38100">
              <a:solidFill>
                <a:srgbClr val="006666"/>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4833" name="Text Box 25"/>
            <p:cNvSpPr txBox="1">
              <a:spLocks noChangeArrowheads="1"/>
            </p:cNvSpPr>
            <p:nvPr/>
          </p:nvSpPr>
          <p:spPr bwMode="auto">
            <a:xfrm>
              <a:off x="774" y="2967"/>
              <a:ext cx="60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kumimoji="0" lang="en-US" altLang="zh-CN" sz="2800" b="1"/>
                <a:t>front</a:t>
              </a:r>
            </a:p>
          </p:txBody>
        </p:sp>
      </p:grpSp>
      <p:grpSp>
        <p:nvGrpSpPr>
          <p:cNvPr id="34828" name="Group 26"/>
          <p:cNvGrpSpPr>
            <a:grpSpLocks/>
          </p:cNvGrpSpPr>
          <p:nvPr/>
        </p:nvGrpSpPr>
        <p:grpSpPr bwMode="auto">
          <a:xfrm>
            <a:off x="476250" y="5662613"/>
            <a:ext cx="8389938" cy="547687"/>
            <a:chOff x="300" y="3567"/>
            <a:chExt cx="5285" cy="345"/>
          </a:xfrm>
        </p:grpSpPr>
        <p:sp>
          <p:nvSpPr>
            <p:cNvPr id="34829" name="Text Box 27"/>
            <p:cNvSpPr txBox="1">
              <a:spLocks noChangeArrowheads="1"/>
            </p:cNvSpPr>
            <p:nvPr/>
          </p:nvSpPr>
          <p:spPr bwMode="auto">
            <a:xfrm>
              <a:off x="300" y="3567"/>
              <a:ext cx="3544" cy="345"/>
            </a:xfrm>
            <a:prstGeom prst="rect">
              <a:avLst/>
            </a:prstGeom>
            <a:noFill/>
            <a:ln w="2857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kumimoji="0" lang="zh-CN" altLang="en-US" sz="2800" b="1"/>
                <a:t>整个队列向数组下标较大方向移动</a:t>
              </a:r>
            </a:p>
          </p:txBody>
        </p:sp>
        <p:sp>
          <p:nvSpPr>
            <p:cNvPr id="34830" name="Rectangle 28"/>
            <p:cNvSpPr>
              <a:spLocks noChangeArrowheads="1"/>
            </p:cNvSpPr>
            <p:nvPr/>
          </p:nvSpPr>
          <p:spPr bwMode="auto">
            <a:xfrm>
              <a:off x="4326" y="3567"/>
              <a:ext cx="1259" cy="345"/>
            </a:xfrm>
            <a:prstGeom prst="rect">
              <a:avLst/>
            </a:prstGeom>
            <a:noFill/>
            <a:ln w="2857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kumimoji="0" lang="zh-CN" altLang="en-US" sz="2800" b="1">
                  <a:latin typeface="Arial" panose="020B0604020202020204" pitchFamily="34" charset="0"/>
                </a:rPr>
                <a:t>单向移动性</a:t>
              </a:r>
            </a:p>
          </p:txBody>
        </p:sp>
        <p:sp>
          <p:nvSpPr>
            <p:cNvPr id="34831" name="AutoShape 29"/>
            <p:cNvSpPr>
              <a:spLocks noChangeArrowheads="1"/>
            </p:cNvSpPr>
            <p:nvPr/>
          </p:nvSpPr>
          <p:spPr bwMode="auto">
            <a:xfrm>
              <a:off x="3929" y="3606"/>
              <a:ext cx="245" cy="250"/>
            </a:xfrm>
            <a:prstGeom prst="rightArrow">
              <a:avLst>
                <a:gd name="adj1" fmla="val 50000"/>
                <a:gd name="adj2" fmla="val 25000"/>
              </a:avLst>
            </a:prstGeom>
            <a:solidFill>
              <a:schemeClr val="accent1"/>
            </a:solidFill>
            <a:ln>
              <a:noFill/>
            </a:ln>
            <a:effectLst/>
            <a:extLs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000">
                <a:solidFill>
                  <a:schemeClr val="accent2"/>
                </a:solidFill>
                <a:latin typeface="Arial" panose="020B0604020202020204" pitchFamily="34" charset="0"/>
                <a:ea typeface="华文行楷" panose="02010800040101010101" pitchFamily="2" charset="-122"/>
              </a:endParaRPr>
            </a:p>
          </p:txBody>
        </p:sp>
      </p:gr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灯片编号占位符 3"/>
          <p:cNvSpPr>
            <a:spLocks noGrp="1"/>
          </p:cNvSpPr>
          <p:nvPr>
            <p:ph type="sldNum" sz="quarter" idx="11"/>
          </p:nvPr>
        </p:nvSpPr>
        <p:spPr/>
        <p:txBody>
          <a:bodyPr/>
          <a:lstStyle/>
          <a:p>
            <a:pPr>
              <a:defRPr/>
            </a:pPr>
            <a:fld id="{13465E84-419F-4E25-ACE8-D3FBFB73C78C}" type="slidenum">
              <a:rPr lang="zh-CN" altLang="en-US"/>
              <a:pPr>
                <a:defRPr/>
              </a:pPr>
              <a:t>7</a:t>
            </a:fld>
            <a:endParaRPr lang="en-US" altLang="zh-CN"/>
          </a:p>
        </p:txBody>
      </p:sp>
      <p:sp>
        <p:nvSpPr>
          <p:cNvPr id="266242" name="Text Box 2"/>
          <p:cNvSpPr txBox="1">
            <a:spLocks noChangeArrowheads="1"/>
          </p:cNvSpPr>
          <p:nvPr/>
        </p:nvSpPr>
        <p:spPr bwMode="auto">
          <a:xfrm>
            <a:off x="341313" y="5319713"/>
            <a:ext cx="8505825" cy="1401762"/>
          </a:xfrm>
          <a:prstGeom prst="rect">
            <a:avLst/>
          </a:prstGeom>
          <a:noFill/>
          <a:ln w="2857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0" lang="zh-CN" altLang="en-US" sz="2800" b="1">
                <a:solidFill>
                  <a:srgbClr val="FF3300"/>
                </a:solidFill>
              </a:rPr>
              <a:t>假溢出：</a:t>
            </a:r>
            <a:r>
              <a:rPr kumimoji="0" lang="zh-CN" altLang="en-US" sz="2800" b="1"/>
              <a:t>当元素被插入到数组中下标最大的位置上之后，队列的空间就用尽了，尽管此时数组的低端还有空闲空间，这种现象叫做假溢出。</a:t>
            </a:r>
          </a:p>
        </p:txBody>
      </p:sp>
      <p:sp>
        <p:nvSpPr>
          <p:cNvPr id="35844" name="Text Box 3"/>
          <p:cNvSpPr txBox="1">
            <a:spLocks noChangeArrowheads="1"/>
          </p:cNvSpPr>
          <p:nvPr/>
        </p:nvSpPr>
        <p:spPr bwMode="auto">
          <a:xfrm>
            <a:off x="2411413" y="104688"/>
            <a:ext cx="5384800" cy="641350"/>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sz="3600" b="1">
                <a:solidFill>
                  <a:schemeClr val="accent2"/>
                </a:solidFill>
              </a:rPr>
              <a:t>特殊线性表——队列</a:t>
            </a:r>
            <a:endParaRPr kumimoji="0" lang="en-US" altLang="zh-CN" sz="3600" b="1">
              <a:solidFill>
                <a:schemeClr val="accent2"/>
              </a:solidFill>
            </a:endParaRPr>
          </a:p>
        </p:txBody>
      </p:sp>
      <p:sp>
        <p:nvSpPr>
          <p:cNvPr id="35845" name="Text Box 4"/>
          <p:cNvSpPr txBox="1">
            <a:spLocks noChangeArrowheads="1"/>
          </p:cNvSpPr>
          <p:nvPr/>
        </p:nvSpPr>
        <p:spPr bwMode="auto">
          <a:xfrm>
            <a:off x="522288" y="1133475"/>
            <a:ext cx="6172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b="1">
                <a:solidFill>
                  <a:schemeClr val="accent2"/>
                </a:solidFill>
              </a:rPr>
              <a:t>队列的顺序存储结构及实现 </a:t>
            </a:r>
          </a:p>
        </p:txBody>
      </p:sp>
      <p:grpSp>
        <p:nvGrpSpPr>
          <p:cNvPr id="266245" name="Group 5"/>
          <p:cNvGrpSpPr>
            <a:grpSpLocks/>
          </p:cNvGrpSpPr>
          <p:nvPr/>
        </p:nvGrpSpPr>
        <p:grpSpPr bwMode="auto">
          <a:xfrm>
            <a:off x="611188" y="1854200"/>
            <a:ext cx="6705600" cy="573088"/>
            <a:chOff x="385" y="1168"/>
            <a:chExt cx="4224" cy="361"/>
          </a:xfrm>
        </p:grpSpPr>
        <p:sp>
          <p:nvSpPr>
            <p:cNvPr id="35871" name="Text Box 6"/>
            <p:cNvSpPr txBox="1">
              <a:spLocks noChangeArrowheads="1"/>
            </p:cNvSpPr>
            <p:nvPr/>
          </p:nvSpPr>
          <p:spPr bwMode="auto">
            <a:xfrm>
              <a:off x="810" y="1177"/>
              <a:ext cx="379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sz="2800" b="1"/>
                <a:t>继续入队会出现什么情况？</a:t>
              </a:r>
            </a:p>
          </p:txBody>
        </p:sp>
        <p:graphicFrame>
          <p:nvGraphicFramePr>
            <p:cNvPr id="35872" name="Object 7"/>
            <p:cNvGraphicFramePr>
              <a:graphicFrameLocks noChangeAspect="1"/>
            </p:cNvGraphicFramePr>
            <p:nvPr/>
          </p:nvGraphicFramePr>
          <p:xfrm>
            <a:off x="385" y="1168"/>
            <a:ext cx="368" cy="361"/>
          </p:xfrm>
          <a:graphic>
            <a:graphicData uri="http://schemas.openxmlformats.org/presentationml/2006/ole">
              <mc:AlternateContent xmlns:mc="http://schemas.openxmlformats.org/markup-compatibility/2006">
                <mc:Choice xmlns:v="urn:schemas-microsoft-com:vml" Requires="v">
                  <p:oleObj spid="_x0000_s35881" name="Clip" r:id="rId3" imgW="861365" imgH="844906" progId="MS_ClipArt_Gallery.5">
                    <p:embed/>
                  </p:oleObj>
                </mc:Choice>
                <mc:Fallback>
                  <p:oleObj name="Clip" r:id="rId3" imgW="861365" imgH="844906" progId="MS_ClipArt_Gallery.5">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 y="1168"/>
                          <a:ext cx="368" cy="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35847" name="Group 8"/>
          <p:cNvGrpSpPr>
            <a:grpSpLocks/>
          </p:cNvGrpSpPr>
          <p:nvPr/>
        </p:nvGrpSpPr>
        <p:grpSpPr bwMode="auto">
          <a:xfrm>
            <a:off x="1322388" y="3074988"/>
            <a:ext cx="6407150" cy="1220787"/>
            <a:chOff x="780" y="2529"/>
            <a:chExt cx="4036" cy="769"/>
          </a:xfrm>
        </p:grpSpPr>
        <p:grpSp>
          <p:nvGrpSpPr>
            <p:cNvPr id="35860" name="Group 9"/>
            <p:cNvGrpSpPr>
              <a:grpSpLocks/>
            </p:cNvGrpSpPr>
            <p:nvPr/>
          </p:nvGrpSpPr>
          <p:grpSpPr bwMode="auto">
            <a:xfrm>
              <a:off x="1293" y="2869"/>
              <a:ext cx="2880" cy="429"/>
              <a:chOff x="720" y="2400"/>
              <a:chExt cx="2880" cy="333"/>
            </a:xfrm>
          </p:grpSpPr>
          <p:sp>
            <p:nvSpPr>
              <p:cNvPr id="35866" name="Text Box 10"/>
              <p:cNvSpPr txBox="1">
                <a:spLocks noChangeArrowheads="1"/>
              </p:cNvSpPr>
              <p:nvPr/>
            </p:nvSpPr>
            <p:spPr bwMode="auto">
              <a:xfrm>
                <a:off x="720" y="2400"/>
                <a:ext cx="576" cy="333"/>
              </a:xfrm>
              <a:prstGeom prst="rect">
                <a:avLst/>
              </a:prstGeom>
              <a:solidFill>
                <a:schemeClr va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kumimoji="0" lang="zh-CN" altLang="en-US" sz="3600" b="1"/>
              </a:p>
            </p:txBody>
          </p:sp>
          <p:sp>
            <p:nvSpPr>
              <p:cNvPr id="35867" name="Text Box 11"/>
              <p:cNvSpPr txBox="1">
                <a:spLocks noChangeArrowheads="1"/>
              </p:cNvSpPr>
              <p:nvPr/>
            </p:nvSpPr>
            <p:spPr bwMode="auto">
              <a:xfrm>
                <a:off x="1296" y="2400"/>
                <a:ext cx="576" cy="332"/>
              </a:xfrm>
              <a:prstGeom prst="rect">
                <a:avLst/>
              </a:prstGeom>
              <a:solidFill>
                <a:schemeClr va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kumimoji="0" lang="zh-CN" altLang="en-US" sz="3600" b="1"/>
              </a:p>
            </p:txBody>
          </p:sp>
          <p:sp>
            <p:nvSpPr>
              <p:cNvPr id="35868" name="Text Box 12"/>
              <p:cNvSpPr txBox="1">
                <a:spLocks noChangeArrowheads="1"/>
              </p:cNvSpPr>
              <p:nvPr/>
            </p:nvSpPr>
            <p:spPr bwMode="auto">
              <a:xfrm>
                <a:off x="2448" y="2400"/>
                <a:ext cx="576" cy="332"/>
              </a:xfrm>
              <a:prstGeom prst="rect">
                <a:avLst/>
              </a:prstGeom>
              <a:solidFill>
                <a:schemeClr va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kumimoji="0" lang="zh-CN" altLang="en-US" sz="3600" b="1"/>
              </a:p>
            </p:txBody>
          </p:sp>
          <p:sp>
            <p:nvSpPr>
              <p:cNvPr id="35869" name="Text Box 13"/>
              <p:cNvSpPr txBox="1">
                <a:spLocks noChangeArrowheads="1"/>
              </p:cNvSpPr>
              <p:nvPr/>
            </p:nvSpPr>
            <p:spPr bwMode="auto">
              <a:xfrm>
                <a:off x="3024" y="2400"/>
                <a:ext cx="576" cy="332"/>
              </a:xfrm>
              <a:prstGeom prst="rect">
                <a:avLst/>
              </a:prstGeom>
              <a:solidFill>
                <a:schemeClr va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kumimoji="0" lang="zh-CN" altLang="en-US" sz="3600" b="1"/>
              </a:p>
            </p:txBody>
          </p:sp>
          <p:sp>
            <p:nvSpPr>
              <p:cNvPr id="35870" name="Text Box 14"/>
              <p:cNvSpPr txBox="1">
                <a:spLocks noChangeArrowheads="1"/>
              </p:cNvSpPr>
              <p:nvPr/>
            </p:nvSpPr>
            <p:spPr bwMode="auto">
              <a:xfrm>
                <a:off x="1872" y="2400"/>
                <a:ext cx="576" cy="332"/>
              </a:xfrm>
              <a:prstGeom prst="rect">
                <a:avLst/>
              </a:prstGeom>
              <a:solidFill>
                <a:schemeClr va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kumimoji="0" lang="zh-CN" altLang="en-US" sz="3600" b="1"/>
              </a:p>
            </p:txBody>
          </p:sp>
        </p:grpSp>
        <p:sp>
          <p:nvSpPr>
            <p:cNvPr id="35861" name="Text Box 15"/>
            <p:cNvSpPr txBox="1">
              <a:spLocks noChangeArrowheads="1"/>
            </p:cNvSpPr>
            <p:nvPr/>
          </p:nvSpPr>
          <p:spPr bwMode="auto">
            <a:xfrm>
              <a:off x="1463" y="2529"/>
              <a:ext cx="269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kumimoji="0" lang="en-US" altLang="zh-CN" sz="2800"/>
                <a:t>0        1        2         3        4  </a:t>
              </a:r>
            </a:p>
          </p:txBody>
        </p:sp>
        <p:sp>
          <p:nvSpPr>
            <p:cNvPr id="35862" name="Line 16"/>
            <p:cNvSpPr>
              <a:spLocks noChangeShapeType="1"/>
            </p:cNvSpPr>
            <p:nvPr/>
          </p:nvSpPr>
          <p:spPr bwMode="auto">
            <a:xfrm flipH="1">
              <a:off x="4184" y="2983"/>
              <a:ext cx="453" cy="0"/>
            </a:xfrm>
            <a:prstGeom prst="line">
              <a:avLst/>
            </a:prstGeom>
            <a:noFill/>
            <a:ln w="28575">
              <a:solidFill>
                <a:srgbClr val="006666"/>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5863" name="Text Box 17"/>
            <p:cNvSpPr txBox="1">
              <a:spLocks noChangeArrowheads="1"/>
            </p:cNvSpPr>
            <p:nvPr/>
          </p:nvSpPr>
          <p:spPr bwMode="auto">
            <a:xfrm>
              <a:off x="4192" y="2642"/>
              <a:ext cx="6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sz="2400" b="1"/>
                <a:t>入队</a:t>
              </a:r>
            </a:p>
          </p:txBody>
        </p:sp>
        <p:sp>
          <p:nvSpPr>
            <p:cNvPr id="35864" name="Line 18"/>
            <p:cNvSpPr>
              <a:spLocks noChangeShapeType="1"/>
            </p:cNvSpPr>
            <p:nvPr/>
          </p:nvSpPr>
          <p:spPr bwMode="auto">
            <a:xfrm flipH="1">
              <a:off x="792" y="2990"/>
              <a:ext cx="453" cy="0"/>
            </a:xfrm>
            <a:prstGeom prst="line">
              <a:avLst/>
            </a:prstGeom>
            <a:noFill/>
            <a:ln w="28575">
              <a:solidFill>
                <a:srgbClr val="006666"/>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5865" name="Text Box 19"/>
            <p:cNvSpPr txBox="1">
              <a:spLocks noChangeArrowheads="1"/>
            </p:cNvSpPr>
            <p:nvPr/>
          </p:nvSpPr>
          <p:spPr bwMode="auto">
            <a:xfrm>
              <a:off x="780" y="2652"/>
              <a:ext cx="57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sz="2400" b="1"/>
                <a:t>出队</a:t>
              </a:r>
            </a:p>
          </p:txBody>
        </p:sp>
      </p:grpSp>
      <p:sp>
        <p:nvSpPr>
          <p:cNvPr id="35848" name="Text Box 20"/>
          <p:cNvSpPr txBox="1">
            <a:spLocks noChangeArrowheads="1"/>
          </p:cNvSpPr>
          <p:nvPr/>
        </p:nvSpPr>
        <p:spPr bwMode="auto">
          <a:xfrm>
            <a:off x="4119563" y="3630613"/>
            <a:ext cx="585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kumimoji="0" lang="en-US" altLang="zh-CN" sz="3600" b="1" i="1"/>
              <a:t>a</a:t>
            </a:r>
            <a:r>
              <a:rPr kumimoji="0" lang="en-US" altLang="zh-CN" sz="3600" b="1" baseline="-25000"/>
              <a:t>3</a:t>
            </a:r>
            <a:endParaRPr kumimoji="0" lang="zh-CN" altLang="en-US" sz="3600" b="1" baseline="-25000"/>
          </a:p>
        </p:txBody>
      </p:sp>
      <p:sp>
        <p:nvSpPr>
          <p:cNvPr id="35849" name="Text Box 21"/>
          <p:cNvSpPr txBox="1">
            <a:spLocks noChangeArrowheads="1"/>
          </p:cNvSpPr>
          <p:nvPr/>
        </p:nvSpPr>
        <p:spPr bwMode="auto">
          <a:xfrm>
            <a:off x="5064125" y="3630613"/>
            <a:ext cx="5857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kumimoji="0" lang="en-US" altLang="zh-CN" sz="3600" b="1" i="1"/>
              <a:t>a</a:t>
            </a:r>
            <a:r>
              <a:rPr kumimoji="0" lang="en-US" altLang="zh-CN" sz="3600" b="1" baseline="-25000"/>
              <a:t>4</a:t>
            </a:r>
            <a:endParaRPr kumimoji="0" lang="zh-CN" altLang="en-US" sz="3600" b="1" baseline="-25000"/>
          </a:p>
        </p:txBody>
      </p:sp>
      <p:grpSp>
        <p:nvGrpSpPr>
          <p:cNvPr id="266262" name="Group 22"/>
          <p:cNvGrpSpPr>
            <a:grpSpLocks/>
          </p:cNvGrpSpPr>
          <p:nvPr/>
        </p:nvGrpSpPr>
        <p:grpSpPr bwMode="auto">
          <a:xfrm>
            <a:off x="4927600" y="4333875"/>
            <a:ext cx="1035050" cy="903288"/>
            <a:chOff x="2567" y="2939"/>
            <a:chExt cx="652" cy="569"/>
          </a:xfrm>
        </p:grpSpPr>
        <p:sp>
          <p:nvSpPr>
            <p:cNvPr id="35858" name="Line 23"/>
            <p:cNvSpPr>
              <a:spLocks noChangeShapeType="1"/>
            </p:cNvSpPr>
            <p:nvPr/>
          </p:nvSpPr>
          <p:spPr bwMode="auto">
            <a:xfrm flipV="1">
              <a:off x="2823" y="2939"/>
              <a:ext cx="0" cy="312"/>
            </a:xfrm>
            <a:prstGeom prst="line">
              <a:avLst/>
            </a:prstGeom>
            <a:noFill/>
            <a:ln w="38100">
              <a:solidFill>
                <a:srgbClr val="006666"/>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5859" name="Text Box 24"/>
            <p:cNvSpPr txBox="1">
              <a:spLocks noChangeArrowheads="1"/>
            </p:cNvSpPr>
            <p:nvPr/>
          </p:nvSpPr>
          <p:spPr bwMode="auto">
            <a:xfrm>
              <a:off x="2567" y="3181"/>
              <a:ext cx="6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kumimoji="0" lang="en-US" altLang="zh-CN" sz="2800" b="1"/>
                <a:t>rear</a:t>
              </a:r>
            </a:p>
          </p:txBody>
        </p:sp>
      </p:grpSp>
      <p:grpSp>
        <p:nvGrpSpPr>
          <p:cNvPr id="35851" name="Group 25"/>
          <p:cNvGrpSpPr>
            <a:grpSpLocks/>
          </p:cNvGrpSpPr>
          <p:nvPr/>
        </p:nvGrpSpPr>
        <p:grpSpPr bwMode="auto">
          <a:xfrm>
            <a:off x="3086100" y="4329113"/>
            <a:ext cx="957263" cy="903287"/>
            <a:chOff x="774" y="2725"/>
            <a:chExt cx="603" cy="569"/>
          </a:xfrm>
        </p:grpSpPr>
        <p:sp>
          <p:nvSpPr>
            <p:cNvPr id="35856" name="Line 26"/>
            <p:cNvSpPr>
              <a:spLocks noChangeShapeType="1"/>
            </p:cNvSpPr>
            <p:nvPr/>
          </p:nvSpPr>
          <p:spPr bwMode="auto">
            <a:xfrm flipV="1">
              <a:off x="1030" y="2725"/>
              <a:ext cx="0" cy="312"/>
            </a:xfrm>
            <a:prstGeom prst="line">
              <a:avLst/>
            </a:prstGeom>
            <a:noFill/>
            <a:ln w="38100">
              <a:solidFill>
                <a:srgbClr val="006666"/>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5857" name="Text Box 27"/>
            <p:cNvSpPr txBox="1">
              <a:spLocks noChangeArrowheads="1"/>
            </p:cNvSpPr>
            <p:nvPr/>
          </p:nvSpPr>
          <p:spPr bwMode="auto">
            <a:xfrm>
              <a:off x="774" y="2967"/>
              <a:ext cx="60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kumimoji="0" lang="en-US" altLang="zh-CN" sz="2800" b="1"/>
                <a:t>front</a:t>
              </a:r>
            </a:p>
          </p:txBody>
        </p:sp>
      </p:grpSp>
      <p:sp>
        <p:nvSpPr>
          <p:cNvPr id="266268" name="Text Box 28"/>
          <p:cNvSpPr txBox="1">
            <a:spLocks noChangeArrowheads="1"/>
          </p:cNvSpPr>
          <p:nvPr/>
        </p:nvSpPr>
        <p:spPr bwMode="auto">
          <a:xfrm>
            <a:off x="5967413" y="3608388"/>
            <a:ext cx="585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kumimoji="0" lang="en-US" altLang="zh-CN" sz="3600" b="1" i="1"/>
              <a:t>a</a:t>
            </a:r>
            <a:r>
              <a:rPr kumimoji="0" lang="en-US" altLang="zh-CN" sz="3600" b="1" baseline="-25000"/>
              <a:t>5</a:t>
            </a:r>
            <a:endParaRPr kumimoji="0" lang="zh-CN" altLang="en-US" sz="3600" b="1" baseline="-25000"/>
          </a:p>
        </p:txBody>
      </p:sp>
      <p:grpSp>
        <p:nvGrpSpPr>
          <p:cNvPr id="266269" name="Group 29"/>
          <p:cNvGrpSpPr>
            <a:grpSpLocks/>
          </p:cNvGrpSpPr>
          <p:nvPr/>
        </p:nvGrpSpPr>
        <p:grpSpPr bwMode="auto">
          <a:xfrm>
            <a:off x="5876925" y="4329113"/>
            <a:ext cx="1035050" cy="903287"/>
            <a:chOff x="2567" y="2939"/>
            <a:chExt cx="652" cy="569"/>
          </a:xfrm>
        </p:grpSpPr>
        <p:sp>
          <p:nvSpPr>
            <p:cNvPr id="35854" name="Line 30"/>
            <p:cNvSpPr>
              <a:spLocks noChangeShapeType="1"/>
            </p:cNvSpPr>
            <p:nvPr/>
          </p:nvSpPr>
          <p:spPr bwMode="auto">
            <a:xfrm flipV="1">
              <a:off x="2823" y="2939"/>
              <a:ext cx="0" cy="312"/>
            </a:xfrm>
            <a:prstGeom prst="line">
              <a:avLst/>
            </a:prstGeom>
            <a:noFill/>
            <a:ln w="38100">
              <a:solidFill>
                <a:srgbClr val="006666"/>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5855" name="Text Box 31"/>
            <p:cNvSpPr txBox="1">
              <a:spLocks noChangeArrowheads="1"/>
            </p:cNvSpPr>
            <p:nvPr/>
          </p:nvSpPr>
          <p:spPr bwMode="auto">
            <a:xfrm>
              <a:off x="2567" y="3181"/>
              <a:ext cx="6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kumimoji="0" lang="en-US" altLang="zh-CN" sz="2800" b="1"/>
                <a:t>rear</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66245"/>
                                        </p:tgtEl>
                                        <p:attrNameLst>
                                          <p:attrName>style.visibility</p:attrName>
                                        </p:attrNameLst>
                                      </p:cBhvr>
                                      <p:to>
                                        <p:strVal val="visible"/>
                                      </p:to>
                                    </p:set>
                                    <p:animEffect transition="in" filter="wipe(up)">
                                      <p:cBhvr>
                                        <p:cTn id="7" dur="500"/>
                                        <p:tgtEl>
                                          <p:spTgt spid="26624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xit" presetSubtype="0" fill="hold" nodeType="clickEffect">
                                  <p:stCondLst>
                                    <p:cond delay="0"/>
                                  </p:stCondLst>
                                  <p:childTnLst>
                                    <p:set>
                                      <p:cBhvr>
                                        <p:cTn id="11" dur="1" fill="hold">
                                          <p:stCondLst>
                                            <p:cond delay="0"/>
                                          </p:stCondLst>
                                        </p:cTn>
                                        <p:tgtEl>
                                          <p:spTgt spid="266262"/>
                                        </p:tgtEl>
                                        <p:attrNameLst>
                                          <p:attrName>style.visibility</p:attrName>
                                        </p:attrNameLst>
                                      </p:cBhvr>
                                      <p:to>
                                        <p:strVal val="hidden"/>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4" fill="hold" nodeType="clickEffect">
                                  <p:stCondLst>
                                    <p:cond delay="0"/>
                                  </p:stCondLst>
                                  <p:childTnLst>
                                    <p:set>
                                      <p:cBhvr>
                                        <p:cTn id="15" dur="1" fill="hold">
                                          <p:stCondLst>
                                            <p:cond delay="0"/>
                                          </p:stCondLst>
                                        </p:cTn>
                                        <p:tgtEl>
                                          <p:spTgt spid="266269"/>
                                        </p:tgtEl>
                                        <p:attrNameLst>
                                          <p:attrName>style.visibility</p:attrName>
                                        </p:attrNameLst>
                                      </p:cBhvr>
                                      <p:to>
                                        <p:strVal val="visible"/>
                                      </p:to>
                                    </p:set>
                                    <p:animEffect transition="in" filter="wipe(down)">
                                      <p:cBhvr>
                                        <p:cTn id="16" dur="500"/>
                                        <p:tgtEl>
                                          <p:spTgt spid="26626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266268"/>
                                        </p:tgtEl>
                                        <p:attrNameLst>
                                          <p:attrName>style.visibility</p:attrName>
                                        </p:attrNameLst>
                                      </p:cBhvr>
                                      <p:to>
                                        <p:strVal val="visible"/>
                                      </p:to>
                                    </p:set>
                                    <p:anim calcmode="lin" valueType="num">
                                      <p:cBhvr additive="base">
                                        <p:cTn id="21" dur="500" fill="hold"/>
                                        <p:tgtEl>
                                          <p:spTgt spid="266268"/>
                                        </p:tgtEl>
                                        <p:attrNameLst>
                                          <p:attrName>ppt_x</p:attrName>
                                        </p:attrNameLst>
                                      </p:cBhvr>
                                      <p:tavLst>
                                        <p:tav tm="0">
                                          <p:val>
                                            <p:strVal val="1+#ppt_w/2"/>
                                          </p:val>
                                        </p:tav>
                                        <p:tav tm="100000">
                                          <p:val>
                                            <p:strVal val="#ppt_x"/>
                                          </p:val>
                                        </p:tav>
                                      </p:tavLst>
                                    </p:anim>
                                    <p:anim calcmode="lin" valueType="num">
                                      <p:cBhvr additive="base">
                                        <p:cTn id="22" dur="500" fill="hold"/>
                                        <p:tgtEl>
                                          <p:spTgt spid="266268"/>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62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2" grpId="0" animBg="1"/>
      <p:bldP spid="26626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灯片编号占位符 4"/>
          <p:cNvSpPr>
            <a:spLocks noGrp="1"/>
          </p:cNvSpPr>
          <p:nvPr>
            <p:ph type="sldNum" sz="quarter" idx="11"/>
          </p:nvPr>
        </p:nvSpPr>
        <p:spPr/>
        <p:txBody>
          <a:bodyPr/>
          <a:lstStyle/>
          <a:p>
            <a:pPr>
              <a:defRPr/>
            </a:pPr>
            <a:fld id="{F43681D1-48D3-4782-8622-1997B2817372}" type="slidenum">
              <a:rPr lang="zh-CN" altLang="en-US"/>
              <a:pPr>
                <a:defRPr/>
              </a:pPr>
              <a:t>8</a:t>
            </a:fld>
            <a:endParaRPr lang="en-US" altLang="zh-CN"/>
          </a:p>
        </p:txBody>
      </p:sp>
      <p:sp>
        <p:nvSpPr>
          <p:cNvPr id="267266" name="Text Box 2"/>
          <p:cNvSpPr txBox="1">
            <a:spLocks noChangeArrowheads="1"/>
          </p:cNvSpPr>
          <p:nvPr/>
        </p:nvSpPr>
        <p:spPr bwMode="auto">
          <a:xfrm>
            <a:off x="836613" y="5634038"/>
            <a:ext cx="69310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sz="2800" b="1">
                <a:solidFill>
                  <a:srgbClr val="FF3300"/>
                </a:solidFill>
              </a:rPr>
              <a:t>循环队列：</a:t>
            </a:r>
            <a:r>
              <a:rPr kumimoji="0" lang="zh-CN" altLang="en-US" sz="2800" b="1"/>
              <a:t>将存储队列的数组头尾相接。</a:t>
            </a:r>
          </a:p>
        </p:txBody>
      </p:sp>
      <p:sp>
        <p:nvSpPr>
          <p:cNvPr id="36868" name="Text Box 3"/>
          <p:cNvSpPr txBox="1">
            <a:spLocks noChangeArrowheads="1"/>
          </p:cNvSpPr>
          <p:nvPr/>
        </p:nvSpPr>
        <p:spPr bwMode="auto">
          <a:xfrm>
            <a:off x="2411413" y="145876"/>
            <a:ext cx="5384800" cy="641350"/>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sz="3600" b="1">
                <a:solidFill>
                  <a:schemeClr val="accent2"/>
                </a:solidFill>
              </a:rPr>
              <a:t>特殊线性表——队列</a:t>
            </a:r>
            <a:endParaRPr kumimoji="0" lang="en-US" altLang="zh-CN" sz="3600" b="1">
              <a:solidFill>
                <a:schemeClr val="accent2"/>
              </a:solidFill>
            </a:endParaRPr>
          </a:p>
        </p:txBody>
      </p:sp>
      <p:sp>
        <p:nvSpPr>
          <p:cNvPr id="36869" name="Text Box 4"/>
          <p:cNvSpPr txBox="1">
            <a:spLocks noChangeArrowheads="1"/>
          </p:cNvSpPr>
          <p:nvPr/>
        </p:nvSpPr>
        <p:spPr bwMode="auto">
          <a:xfrm>
            <a:off x="522288" y="1133475"/>
            <a:ext cx="6172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b="1">
                <a:solidFill>
                  <a:schemeClr val="accent2"/>
                </a:solidFill>
              </a:rPr>
              <a:t>队列的顺序存储结构及实现 </a:t>
            </a:r>
          </a:p>
        </p:txBody>
      </p:sp>
      <p:grpSp>
        <p:nvGrpSpPr>
          <p:cNvPr id="267269" name="Group 5"/>
          <p:cNvGrpSpPr>
            <a:grpSpLocks/>
          </p:cNvGrpSpPr>
          <p:nvPr/>
        </p:nvGrpSpPr>
        <p:grpSpPr bwMode="auto">
          <a:xfrm>
            <a:off x="611188" y="1854200"/>
            <a:ext cx="6705600" cy="573088"/>
            <a:chOff x="385" y="1168"/>
            <a:chExt cx="4224" cy="361"/>
          </a:xfrm>
        </p:grpSpPr>
        <p:sp>
          <p:nvSpPr>
            <p:cNvPr id="36901" name="Text Box 6"/>
            <p:cNvSpPr txBox="1">
              <a:spLocks noChangeArrowheads="1"/>
            </p:cNvSpPr>
            <p:nvPr/>
          </p:nvSpPr>
          <p:spPr bwMode="auto">
            <a:xfrm>
              <a:off x="810" y="1177"/>
              <a:ext cx="379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sz="2800" b="1"/>
                <a:t>如何解决假溢出？</a:t>
              </a:r>
            </a:p>
          </p:txBody>
        </p:sp>
        <p:graphicFrame>
          <p:nvGraphicFramePr>
            <p:cNvPr id="36902" name="Object 7"/>
            <p:cNvGraphicFramePr>
              <a:graphicFrameLocks noChangeAspect="1"/>
            </p:cNvGraphicFramePr>
            <p:nvPr/>
          </p:nvGraphicFramePr>
          <p:xfrm>
            <a:off x="385" y="1168"/>
            <a:ext cx="368" cy="361"/>
          </p:xfrm>
          <a:graphic>
            <a:graphicData uri="http://schemas.openxmlformats.org/presentationml/2006/ole">
              <mc:AlternateContent xmlns:mc="http://schemas.openxmlformats.org/markup-compatibility/2006">
                <mc:Choice xmlns:v="urn:schemas-microsoft-com:vml" Requires="v">
                  <p:oleObj spid="_x0000_s36911" name="Clip" r:id="rId3" imgW="861365" imgH="844906" progId="MS_ClipArt_Gallery.5">
                    <p:embed/>
                  </p:oleObj>
                </mc:Choice>
                <mc:Fallback>
                  <p:oleObj name="Clip" r:id="rId3" imgW="861365" imgH="844906" progId="MS_ClipArt_Gallery.5">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 y="1168"/>
                          <a:ext cx="368" cy="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36871" name="Group 8"/>
          <p:cNvGrpSpPr>
            <a:grpSpLocks/>
          </p:cNvGrpSpPr>
          <p:nvPr/>
        </p:nvGrpSpPr>
        <p:grpSpPr bwMode="auto">
          <a:xfrm>
            <a:off x="2136775" y="3614738"/>
            <a:ext cx="4572000" cy="681037"/>
            <a:chOff x="720" y="2400"/>
            <a:chExt cx="2880" cy="333"/>
          </a:xfrm>
        </p:grpSpPr>
        <p:sp>
          <p:nvSpPr>
            <p:cNvPr id="36896" name="Text Box 9"/>
            <p:cNvSpPr txBox="1">
              <a:spLocks noChangeArrowheads="1"/>
            </p:cNvSpPr>
            <p:nvPr/>
          </p:nvSpPr>
          <p:spPr bwMode="auto">
            <a:xfrm>
              <a:off x="720" y="2400"/>
              <a:ext cx="576" cy="333"/>
            </a:xfrm>
            <a:prstGeom prst="rect">
              <a:avLst/>
            </a:prstGeom>
            <a:solidFill>
              <a:schemeClr va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kumimoji="0" lang="zh-CN" altLang="en-US" sz="3600" b="1"/>
            </a:p>
          </p:txBody>
        </p:sp>
        <p:sp>
          <p:nvSpPr>
            <p:cNvPr id="36897" name="Text Box 10"/>
            <p:cNvSpPr txBox="1">
              <a:spLocks noChangeArrowheads="1"/>
            </p:cNvSpPr>
            <p:nvPr/>
          </p:nvSpPr>
          <p:spPr bwMode="auto">
            <a:xfrm>
              <a:off x="1296" y="2400"/>
              <a:ext cx="576" cy="332"/>
            </a:xfrm>
            <a:prstGeom prst="rect">
              <a:avLst/>
            </a:prstGeom>
            <a:solidFill>
              <a:schemeClr va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kumimoji="0" lang="zh-CN" altLang="en-US" sz="3600" b="1"/>
            </a:p>
          </p:txBody>
        </p:sp>
        <p:sp>
          <p:nvSpPr>
            <p:cNvPr id="36898" name="Text Box 11"/>
            <p:cNvSpPr txBox="1">
              <a:spLocks noChangeArrowheads="1"/>
            </p:cNvSpPr>
            <p:nvPr/>
          </p:nvSpPr>
          <p:spPr bwMode="auto">
            <a:xfrm>
              <a:off x="2448" y="2400"/>
              <a:ext cx="576" cy="332"/>
            </a:xfrm>
            <a:prstGeom prst="rect">
              <a:avLst/>
            </a:prstGeom>
            <a:solidFill>
              <a:schemeClr va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kumimoji="0" lang="zh-CN" altLang="en-US" sz="3600" b="1"/>
            </a:p>
          </p:txBody>
        </p:sp>
        <p:sp>
          <p:nvSpPr>
            <p:cNvPr id="36899" name="Text Box 12"/>
            <p:cNvSpPr txBox="1">
              <a:spLocks noChangeArrowheads="1"/>
            </p:cNvSpPr>
            <p:nvPr/>
          </p:nvSpPr>
          <p:spPr bwMode="auto">
            <a:xfrm>
              <a:off x="3024" y="2400"/>
              <a:ext cx="576" cy="332"/>
            </a:xfrm>
            <a:prstGeom prst="rect">
              <a:avLst/>
            </a:prstGeom>
            <a:solidFill>
              <a:schemeClr va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kumimoji="0" lang="zh-CN" altLang="en-US" sz="3600" b="1"/>
            </a:p>
          </p:txBody>
        </p:sp>
        <p:sp>
          <p:nvSpPr>
            <p:cNvPr id="36900" name="Text Box 13"/>
            <p:cNvSpPr txBox="1">
              <a:spLocks noChangeArrowheads="1"/>
            </p:cNvSpPr>
            <p:nvPr/>
          </p:nvSpPr>
          <p:spPr bwMode="auto">
            <a:xfrm>
              <a:off x="1872" y="2400"/>
              <a:ext cx="576" cy="332"/>
            </a:xfrm>
            <a:prstGeom prst="rect">
              <a:avLst/>
            </a:prstGeom>
            <a:solidFill>
              <a:schemeClr va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kumimoji="0" lang="zh-CN" altLang="en-US" sz="3600" b="1"/>
            </a:p>
          </p:txBody>
        </p:sp>
      </p:grpSp>
      <p:sp>
        <p:nvSpPr>
          <p:cNvPr id="36872" name="Text Box 14"/>
          <p:cNvSpPr txBox="1">
            <a:spLocks noChangeArrowheads="1"/>
          </p:cNvSpPr>
          <p:nvPr/>
        </p:nvSpPr>
        <p:spPr bwMode="auto">
          <a:xfrm>
            <a:off x="2406650" y="3074988"/>
            <a:ext cx="42751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kumimoji="0" lang="en-US" altLang="zh-CN" sz="2800"/>
              <a:t>0        1        2         3        4  </a:t>
            </a:r>
          </a:p>
        </p:txBody>
      </p:sp>
      <p:sp>
        <p:nvSpPr>
          <p:cNvPr id="36873" name="Line 15"/>
          <p:cNvSpPr>
            <a:spLocks noChangeShapeType="1"/>
          </p:cNvSpPr>
          <p:nvPr/>
        </p:nvSpPr>
        <p:spPr bwMode="auto">
          <a:xfrm flipH="1">
            <a:off x="6726238" y="3795713"/>
            <a:ext cx="719137" cy="0"/>
          </a:xfrm>
          <a:prstGeom prst="line">
            <a:avLst/>
          </a:prstGeom>
          <a:noFill/>
          <a:ln w="28575">
            <a:solidFill>
              <a:srgbClr val="006666"/>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6874" name="Text Box 16"/>
          <p:cNvSpPr txBox="1">
            <a:spLocks noChangeArrowheads="1"/>
          </p:cNvSpPr>
          <p:nvPr/>
        </p:nvSpPr>
        <p:spPr bwMode="auto">
          <a:xfrm>
            <a:off x="6770688" y="3254375"/>
            <a:ext cx="99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sz="2400" b="1"/>
              <a:t>入队</a:t>
            </a:r>
          </a:p>
        </p:txBody>
      </p:sp>
      <p:sp>
        <p:nvSpPr>
          <p:cNvPr id="36875" name="Line 17"/>
          <p:cNvSpPr>
            <a:spLocks noChangeShapeType="1"/>
          </p:cNvSpPr>
          <p:nvPr/>
        </p:nvSpPr>
        <p:spPr bwMode="auto">
          <a:xfrm flipH="1">
            <a:off x="1341438" y="3806825"/>
            <a:ext cx="719137" cy="0"/>
          </a:xfrm>
          <a:prstGeom prst="line">
            <a:avLst/>
          </a:prstGeom>
          <a:noFill/>
          <a:ln w="28575">
            <a:solidFill>
              <a:srgbClr val="006666"/>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6876" name="Text Box 18"/>
          <p:cNvSpPr txBox="1">
            <a:spLocks noChangeArrowheads="1"/>
          </p:cNvSpPr>
          <p:nvPr/>
        </p:nvSpPr>
        <p:spPr bwMode="auto">
          <a:xfrm>
            <a:off x="1243013" y="3270250"/>
            <a:ext cx="912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sz="2400" b="1"/>
              <a:t>出队</a:t>
            </a:r>
          </a:p>
        </p:txBody>
      </p:sp>
      <p:sp>
        <p:nvSpPr>
          <p:cNvPr id="36877" name="Text Box 19"/>
          <p:cNvSpPr txBox="1">
            <a:spLocks noChangeArrowheads="1"/>
          </p:cNvSpPr>
          <p:nvPr/>
        </p:nvSpPr>
        <p:spPr bwMode="auto">
          <a:xfrm>
            <a:off x="4119563" y="3630613"/>
            <a:ext cx="585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kumimoji="0" lang="en-US" altLang="zh-CN" sz="3600" b="1" i="1"/>
              <a:t>a</a:t>
            </a:r>
            <a:r>
              <a:rPr kumimoji="0" lang="en-US" altLang="zh-CN" sz="3600" b="1" baseline="-25000"/>
              <a:t>3</a:t>
            </a:r>
            <a:endParaRPr kumimoji="0" lang="zh-CN" altLang="en-US" sz="3600" b="1" baseline="-25000"/>
          </a:p>
        </p:txBody>
      </p:sp>
      <p:sp>
        <p:nvSpPr>
          <p:cNvPr id="36878" name="Text Box 20"/>
          <p:cNvSpPr txBox="1">
            <a:spLocks noChangeArrowheads="1"/>
          </p:cNvSpPr>
          <p:nvPr/>
        </p:nvSpPr>
        <p:spPr bwMode="auto">
          <a:xfrm>
            <a:off x="5064125" y="3630613"/>
            <a:ext cx="5857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kumimoji="0" lang="en-US" altLang="zh-CN" sz="3600" b="1" i="1"/>
              <a:t>a</a:t>
            </a:r>
            <a:r>
              <a:rPr kumimoji="0" lang="en-US" altLang="zh-CN" sz="3600" b="1" baseline="-25000"/>
              <a:t>4</a:t>
            </a:r>
            <a:endParaRPr kumimoji="0" lang="zh-CN" altLang="en-US" sz="3600" b="1" baseline="-25000"/>
          </a:p>
        </p:txBody>
      </p:sp>
      <p:grpSp>
        <p:nvGrpSpPr>
          <p:cNvPr id="36879" name="Group 21"/>
          <p:cNvGrpSpPr>
            <a:grpSpLocks/>
          </p:cNvGrpSpPr>
          <p:nvPr/>
        </p:nvGrpSpPr>
        <p:grpSpPr bwMode="auto">
          <a:xfrm>
            <a:off x="3086100" y="4329113"/>
            <a:ext cx="957263" cy="903287"/>
            <a:chOff x="774" y="2725"/>
            <a:chExt cx="603" cy="569"/>
          </a:xfrm>
        </p:grpSpPr>
        <p:sp>
          <p:nvSpPr>
            <p:cNvPr id="36894" name="Line 22"/>
            <p:cNvSpPr>
              <a:spLocks noChangeShapeType="1"/>
            </p:cNvSpPr>
            <p:nvPr/>
          </p:nvSpPr>
          <p:spPr bwMode="auto">
            <a:xfrm flipV="1">
              <a:off x="1030" y="2725"/>
              <a:ext cx="0" cy="312"/>
            </a:xfrm>
            <a:prstGeom prst="line">
              <a:avLst/>
            </a:prstGeom>
            <a:noFill/>
            <a:ln w="38100">
              <a:solidFill>
                <a:srgbClr val="006666"/>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6895" name="Text Box 23"/>
            <p:cNvSpPr txBox="1">
              <a:spLocks noChangeArrowheads="1"/>
            </p:cNvSpPr>
            <p:nvPr/>
          </p:nvSpPr>
          <p:spPr bwMode="auto">
            <a:xfrm>
              <a:off x="774" y="2967"/>
              <a:ext cx="60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kumimoji="0" lang="en-US" altLang="zh-CN" sz="2800" b="1"/>
                <a:t>front</a:t>
              </a:r>
            </a:p>
          </p:txBody>
        </p:sp>
      </p:grpSp>
      <p:sp>
        <p:nvSpPr>
          <p:cNvPr id="36880" name="Text Box 24"/>
          <p:cNvSpPr txBox="1">
            <a:spLocks noChangeArrowheads="1"/>
          </p:cNvSpPr>
          <p:nvPr/>
        </p:nvSpPr>
        <p:spPr bwMode="auto">
          <a:xfrm>
            <a:off x="5967413" y="3608388"/>
            <a:ext cx="585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kumimoji="0" lang="en-US" altLang="zh-CN" sz="3600" b="1" i="1"/>
              <a:t>a</a:t>
            </a:r>
            <a:r>
              <a:rPr kumimoji="0" lang="en-US" altLang="zh-CN" sz="3600" b="1" baseline="-25000"/>
              <a:t>5</a:t>
            </a:r>
            <a:endParaRPr kumimoji="0" lang="zh-CN" altLang="en-US" sz="3600" b="1" baseline="-25000"/>
          </a:p>
        </p:txBody>
      </p:sp>
      <p:grpSp>
        <p:nvGrpSpPr>
          <p:cNvPr id="267289" name="Group 25"/>
          <p:cNvGrpSpPr>
            <a:grpSpLocks/>
          </p:cNvGrpSpPr>
          <p:nvPr/>
        </p:nvGrpSpPr>
        <p:grpSpPr bwMode="auto">
          <a:xfrm>
            <a:off x="5876925" y="4329113"/>
            <a:ext cx="1035050" cy="903287"/>
            <a:chOff x="2567" y="2939"/>
            <a:chExt cx="652" cy="569"/>
          </a:xfrm>
        </p:grpSpPr>
        <p:sp>
          <p:nvSpPr>
            <p:cNvPr id="36892" name="Line 26"/>
            <p:cNvSpPr>
              <a:spLocks noChangeShapeType="1"/>
            </p:cNvSpPr>
            <p:nvPr/>
          </p:nvSpPr>
          <p:spPr bwMode="auto">
            <a:xfrm flipV="1">
              <a:off x="2823" y="2939"/>
              <a:ext cx="0" cy="312"/>
            </a:xfrm>
            <a:prstGeom prst="line">
              <a:avLst/>
            </a:prstGeom>
            <a:noFill/>
            <a:ln w="38100">
              <a:solidFill>
                <a:srgbClr val="006666"/>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6893" name="Text Box 27"/>
            <p:cNvSpPr txBox="1">
              <a:spLocks noChangeArrowheads="1"/>
            </p:cNvSpPr>
            <p:nvPr/>
          </p:nvSpPr>
          <p:spPr bwMode="auto">
            <a:xfrm>
              <a:off x="2567" y="3181"/>
              <a:ext cx="6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kumimoji="0" lang="en-US" altLang="zh-CN" sz="2800" b="1"/>
                <a:t>rear</a:t>
              </a:r>
            </a:p>
          </p:txBody>
        </p:sp>
      </p:grpSp>
      <p:grpSp>
        <p:nvGrpSpPr>
          <p:cNvPr id="267292" name="Group 28"/>
          <p:cNvGrpSpPr>
            <a:grpSpLocks/>
          </p:cNvGrpSpPr>
          <p:nvPr/>
        </p:nvGrpSpPr>
        <p:grpSpPr bwMode="auto">
          <a:xfrm>
            <a:off x="1911350" y="3024188"/>
            <a:ext cx="4972050" cy="674687"/>
            <a:chOff x="1204" y="1905"/>
            <a:chExt cx="3132" cy="425"/>
          </a:xfrm>
        </p:grpSpPr>
        <p:sp>
          <p:nvSpPr>
            <p:cNvPr id="36887" name="Line 29"/>
            <p:cNvSpPr>
              <a:spLocks noChangeShapeType="1"/>
            </p:cNvSpPr>
            <p:nvPr/>
          </p:nvSpPr>
          <p:spPr bwMode="auto">
            <a:xfrm>
              <a:off x="1207" y="1905"/>
              <a:ext cx="3129" cy="0"/>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a:p>
          </p:txBody>
        </p:sp>
        <p:sp>
          <p:nvSpPr>
            <p:cNvPr id="36888" name="Line 30"/>
            <p:cNvSpPr>
              <a:spLocks noChangeShapeType="1"/>
            </p:cNvSpPr>
            <p:nvPr/>
          </p:nvSpPr>
          <p:spPr bwMode="auto">
            <a:xfrm>
              <a:off x="4336" y="1905"/>
              <a:ext cx="0" cy="425"/>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36889" name="Line 31"/>
            <p:cNvSpPr>
              <a:spLocks noChangeShapeType="1"/>
            </p:cNvSpPr>
            <p:nvPr/>
          </p:nvSpPr>
          <p:spPr bwMode="auto">
            <a:xfrm>
              <a:off x="4241" y="2330"/>
              <a:ext cx="91" cy="0"/>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a:p>
          </p:txBody>
        </p:sp>
        <p:sp>
          <p:nvSpPr>
            <p:cNvPr id="36890" name="Line 32"/>
            <p:cNvSpPr>
              <a:spLocks noChangeShapeType="1"/>
            </p:cNvSpPr>
            <p:nvPr/>
          </p:nvSpPr>
          <p:spPr bwMode="auto">
            <a:xfrm>
              <a:off x="1204" y="1905"/>
              <a:ext cx="0" cy="425"/>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36891" name="Line 33"/>
            <p:cNvSpPr>
              <a:spLocks noChangeShapeType="1"/>
            </p:cNvSpPr>
            <p:nvPr/>
          </p:nvSpPr>
          <p:spPr bwMode="auto">
            <a:xfrm>
              <a:off x="1206" y="2330"/>
              <a:ext cx="113" cy="0"/>
            </a:xfrm>
            <a:prstGeom prst="line">
              <a:avLst/>
            </a:prstGeom>
            <a:noFill/>
            <a:ln w="28575">
              <a:solidFill>
                <a:srgbClr val="FF3300"/>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a:p>
          </p:txBody>
        </p:sp>
      </p:grpSp>
      <p:grpSp>
        <p:nvGrpSpPr>
          <p:cNvPr id="267298" name="Group 34"/>
          <p:cNvGrpSpPr>
            <a:grpSpLocks/>
          </p:cNvGrpSpPr>
          <p:nvPr/>
        </p:nvGrpSpPr>
        <p:grpSpPr bwMode="auto">
          <a:xfrm>
            <a:off x="2157413" y="4313238"/>
            <a:ext cx="1035050" cy="903287"/>
            <a:chOff x="2567" y="2939"/>
            <a:chExt cx="652" cy="569"/>
          </a:xfrm>
        </p:grpSpPr>
        <p:sp>
          <p:nvSpPr>
            <p:cNvPr id="36885" name="Line 35"/>
            <p:cNvSpPr>
              <a:spLocks noChangeShapeType="1"/>
            </p:cNvSpPr>
            <p:nvPr/>
          </p:nvSpPr>
          <p:spPr bwMode="auto">
            <a:xfrm flipV="1">
              <a:off x="2823" y="2939"/>
              <a:ext cx="0" cy="312"/>
            </a:xfrm>
            <a:prstGeom prst="line">
              <a:avLst/>
            </a:prstGeom>
            <a:noFill/>
            <a:ln w="38100">
              <a:solidFill>
                <a:srgbClr val="006666"/>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6886" name="Text Box 36"/>
            <p:cNvSpPr txBox="1">
              <a:spLocks noChangeArrowheads="1"/>
            </p:cNvSpPr>
            <p:nvPr/>
          </p:nvSpPr>
          <p:spPr bwMode="auto">
            <a:xfrm>
              <a:off x="2567" y="3181"/>
              <a:ext cx="6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kumimoji="0" lang="en-US" altLang="zh-CN" sz="2800" b="1"/>
                <a:t>rear</a:t>
              </a:r>
            </a:p>
          </p:txBody>
        </p:sp>
      </p:grpSp>
      <p:sp>
        <p:nvSpPr>
          <p:cNvPr id="267301" name="Text Box 37"/>
          <p:cNvSpPr txBox="1">
            <a:spLocks noChangeArrowheads="1"/>
          </p:cNvSpPr>
          <p:nvPr/>
        </p:nvSpPr>
        <p:spPr bwMode="auto">
          <a:xfrm>
            <a:off x="2322513" y="3608388"/>
            <a:ext cx="585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kumimoji="0" lang="en-US" altLang="zh-CN" sz="3600" b="1" i="1"/>
              <a:t>a</a:t>
            </a:r>
            <a:r>
              <a:rPr kumimoji="0" lang="en-US" altLang="zh-CN" sz="3600" b="1" baseline="-25000"/>
              <a:t>6</a:t>
            </a:r>
            <a:endParaRPr kumimoji="0" lang="zh-CN" altLang="en-US" sz="3600" b="1" baseline="-25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67269"/>
                                        </p:tgtEl>
                                        <p:attrNameLst>
                                          <p:attrName>style.visibility</p:attrName>
                                        </p:attrNameLst>
                                      </p:cBhvr>
                                      <p:to>
                                        <p:strVal val="visible"/>
                                      </p:to>
                                    </p:set>
                                    <p:animEffect transition="in" filter="wipe(up)">
                                      <p:cBhvr>
                                        <p:cTn id="7" dur="500"/>
                                        <p:tgtEl>
                                          <p:spTgt spid="26726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67266"/>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2" fill="hold" nodeType="clickEffect">
                                  <p:stCondLst>
                                    <p:cond delay="0"/>
                                  </p:stCondLst>
                                  <p:childTnLst>
                                    <p:set>
                                      <p:cBhvr>
                                        <p:cTn id="15" dur="1" fill="hold">
                                          <p:stCondLst>
                                            <p:cond delay="0"/>
                                          </p:stCondLst>
                                        </p:cTn>
                                        <p:tgtEl>
                                          <p:spTgt spid="267292"/>
                                        </p:tgtEl>
                                        <p:attrNameLst>
                                          <p:attrName>style.visibility</p:attrName>
                                        </p:attrNameLst>
                                      </p:cBhvr>
                                      <p:to>
                                        <p:strVal val="visible"/>
                                      </p:to>
                                    </p:set>
                                    <p:animEffect transition="in" filter="wipe(right)">
                                      <p:cBhvr>
                                        <p:cTn id="16" dur="1000"/>
                                        <p:tgtEl>
                                          <p:spTgt spid="26729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xit" presetSubtype="0" fill="hold" nodeType="clickEffect">
                                  <p:stCondLst>
                                    <p:cond delay="0"/>
                                  </p:stCondLst>
                                  <p:childTnLst>
                                    <p:set>
                                      <p:cBhvr>
                                        <p:cTn id="20" dur="1" fill="hold">
                                          <p:stCondLst>
                                            <p:cond delay="0"/>
                                          </p:stCondLst>
                                        </p:cTn>
                                        <p:tgtEl>
                                          <p:spTgt spid="267289"/>
                                        </p:tgtEl>
                                        <p:attrNameLst>
                                          <p:attrName>style.visibility</p:attrName>
                                        </p:attrNameLst>
                                      </p:cBhvr>
                                      <p:to>
                                        <p:strVal val="hidden"/>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4" fill="hold" nodeType="clickEffect">
                                  <p:stCondLst>
                                    <p:cond delay="0"/>
                                  </p:stCondLst>
                                  <p:childTnLst>
                                    <p:set>
                                      <p:cBhvr>
                                        <p:cTn id="24" dur="1" fill="hold">
                                          <p:stCondLst>
                                            <p:cond delay="0"/>
                                          </p:stCondLst>
                                        </p:cTn>
                                        <p:tgtEl>
                                          <p:spTgt spid="267298"/>
                                        </p:tgtEl>
                                        <p:attrNameLst>
                                          <p:attrName>style.visibility</p:attrName>
                                        </p:attrNameLst>
                                      </p:cBhvr>
                                      <p:to>
                                        <p:strVal val="visible"/>
                                      </p:to>
                                    </p:set>
                                    <p:animEffect transition="in" filter="wipe(down)">
                                      <p:cBhvr>
                                        <p:cTn id="25" dur="500"/>
                                        <p:tgtEl>
                                          <p:spTgt spid="26729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2" fill="hold" grpId="0" nodeType="clickEffect">
                                  <p:stCondLst>
                                    <p:cond delay="0"/>
                                  </p:stCondLst>
                                  <p:childTnLst>
                                    <p:set>
                                      <p:cBhvr>
                                        <p:cTn id="29" dur="1" fill="hold">
                                          <p:stCondLst>
                                            <p:cond delay="0"/>
                                          </p:stCondLst>
                                        </p:cTn>
                                        <p:tgtEl>
                                          <p:spTgt spid="267301"/>
                                        </p:tgtEl>
                                        <p:attrNameLst>
                                          <p:attrName>style.visibility</p:attrName>
                                        </p:attrNameLst>
                                      </p:cBhvr>
                                      <p:to>
                                        <p:strVal val="visible"/>
                                      </p:to>
                                    </p:set>
                                    <p:anim calcmode="lin" valueType="num">
                                      <p:cBhvr additive="base">
                                        <p:cTn id="30" dur="500" fill="hold"/>
                                        <p:tgtEl>
                                          <p:spTgt spid="267301"/>
                                        </p:tgtEl>
                                        <p:attrNameLst>
                                          <p:attrName>ppt_x</p:attrName>
                                        </p:attrNameLst>
                                      </p:cBhvr>
                                      <p:tavLst>
                                        <p:tav tm="0">
                                          <p:val>
                                            <p:strVal val="1+#ppt_w/2"/>
                                          </p:val>
                                        </p:tav>
                                        <p:tav tm="100000">
                                          <p:val>
                                            <p:strVal val="#ppt_x"/>
                                          </p:val>
                                        </p:tav>
                                      </p:tavLst>
                                    </p:anim>
                                    <p:anim calcmode="lin" valueType="num">
                                      <p:cBhvr additive="base">
                                        <p:cTn id="31" dur="500" fill="hold"/>
                                        <p:tgtEl>
                                          <p:spTgt spid="26730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66" grpId="0"/>
      <p:bldP spid="26730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灯片编号占位符 4"/>
          <p:cNvSpPr>
            <a:spLocks noGrp="1"/>
          </p:cNvSpPr>
          <p:nvPr>
            <p:ph type="sldNum" sz="quarter" idx="11"/>
          </p:nvPr>
        </p:nvSpPr>
        <p:spPr/>
        <p:txBody>
          <a:bodyPr/>
          <a:lstStyle/>
          <a:p>
            <a:pPr>
              <a:defRPr/>
            </a:pPr>
            <a:fld id="{6A9E86BC-3BC8-4050-B5F4-C3EC68DE48A4}" type="slidenum">
              <a:rPr lang="zh-CN" altLang="en-US"/>
              <a:pPr>
                <a:defRPr/>
              </a:pPr>
              <a:t>9</a:t>
            </a:fld>
            <a:endParaRPr lang="en-US" altLang="zh-CN"/>
          </a:p>
        </p:txBody>
      </p:sp>
      <p:sp>
        <p:nvSpPr>
          <p:cNvPr id="37891" name="Rectangle 3"/>
          <p:cNvSpPr>
            <a:spLocks noGrp="1" noChangeArrowheads="1"/>
          </p:cNvSpPr>
          <p:nvPr>
            <p:ph type="body" idx="1"/>
          </p:nvPr>
        </p:nvSpPr>
        <p:spPr>
          <a:xfrm>
            <a:off x="698500" y="1668463"/>
            <a:ext cx="7772400" cy="400050"/>
          </a:xfrm>
        </p:spPr>
        <p:txBody>
          <a:bodyPr/>
          <a:lstStyle/>
          <a:p>
            <a:pPr eaLnBrk="1" hangingPunct="1"/>
            <a:r>
              <a:rPr lang="zh-CN" altLang="en-US" b="1" smtClean="0"/>
              <a:t>循环队列－－队列的顺序存储结构</a:t>
            </a:r>
          </a:p>
        </p:txBody>
      </p:sp>
      <p:grpSp>
        <p:nvGrpSpPr>
          <p:cNvPr id="427109" name="Group 101"/>
          <p:cNvGrpSpPr>
            <a:grpSpLocks/>
          </p:cNvGrpSpPr>
          <p:nvPr/>
        </p:nvGrpSpPr>
        <p:grpSpPr bwMode="auto">
          <a:xfrm>
            <a:off x="244475" y="2311400"/>
            <a:ext cx="3641725" cy="3635375"/>
            <a:chOff x="154" y="1456"/>
            <a:chExt cx="2294" cy="2290"/>
          </a:xfrm>
        </p:grpSpPr>
        <p:sp>
          <p:nvSpPr>
            <p:cNvPr id="427031" name="Rectangle 23"/>
            <p:cNvSpPr>
              <a:spLocks noChangeArrowheads="1"/>
            </p:cNvSpPr>
            <p:nvPr/>
          </p:nvSpPr>
          <p:spPr bwMode="auto">
            <a:xfrm>
              <a:off x="829" y="1456"/>
              <a:ext cx="878" cy="384"/>
            </a:xfrm>
            <a:prstGeom prst="rect">
              <a:avLst/>
            </a:prstGeom>
            <a:noFill/>
            <a:ln>
              <a:noFill/>
            </a:ln>
            <a:effectLst/>
            <a:extLst>
              <a:ext uri="{909E8E84-426E-40DD-AFC4-6F175D3DCCD1}">
                <a14:hiddenFill xmlns:a14="http://schemas.microsoft.com/office/drawing/2010/main">
                  <a:gradFill rotWithShape="0">
                    <a:gsLst>
                      <a:gs pos="0">
                        <a:schemeClr val="bg1">
                          <a:gamma/>
                          <a:shade val="46275"/>
                          <a:invGamma/>
                        </a:schemeClr>
                      </a:gs>
                      <a:gs pos="50000">
                        <a:schemeClr val="bg1"/>
                      </a:gs>
                      <a:gs pos="100000">
                        <a:schemeClr val="bg1">
                          <a:gamma/>
                          <a:shade val="46275"/>
                          <a:invGamma/>
                        </a:schemeClr>
                      </a:gs>
                    </a:gsLst>
                    <a:lin ang="5400000" scaled="1"/>
                  </a:gradFill>
                </a14:hiddenFill>
              </a:ext>
              <a:ext uri="{91240B29-F687-4F45-9708-019B960494DF}">
                <a14:hiddenLine xmlns:a14="http://schemas.microsoft.com/office/drawing/2010/main" w="38100">
                  <a:solidFill>
                    <a:srgbClr val="33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algn="l">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lgn="ctr" eaLnBrk="1" hangingPunct="1">
                <a:buFontTx/>
                <a:buNone/>
                <a:defRPr/>
              </a:pPr>
              <a:endParaRPr lang="zh-CN" altLang="en-US" sz="2400" b="1" baseline="-18000" smtClean="0"/>
            </a:p>
          </p:txBody>
        </p:sp>
        <p:sp>
          <p:nvSpPr>
            <p:cNvPr id="427032" name="Rectangle 24"/>
            <p:cNvSpPr>
              <a:spLocks noChangeArrowheads="1"/>
            </p:cNvSpPr>
            <p:nvPr/>
          </p:nvSpPr>
          <p:spPr bwMode="auto">
            <a:xfrm>
              <a:off x="154" y="1456"/>
              <a:ext cx="675" cy="384"/>
            </a:xfrm>
            <a:prstGeom prst="rect">
              <a:avLst/>
            </a:prstGeom>
            <a:noFill/>
            <a:ln>
              <a:noFill/>
            </a:ln>
            <a:effectLst/>
            <a:extLst>
              <a:ext uri="{909E8E84-426E-40DD-AFC4-6F175D3DCCD1}">
                <a14:hiddenFill xmlns:a14="http://schemas.microsoft.com/office/drawing/2010/main">
                  <a:gradFill rotWithShape="0">
                    <a:gsLst>
                      <a:gs pos="0">
                        <a:schemeClr val="bg1">
                          <a:gamma/>
                          <a:shade val="46275"/>
                          <a:invGamma/>
                        </a:schemeClr>
                      </a:gs>
                      <a:gs pos="50000">
                        <a:schemeClr val="bg1"/>
                      </a:gs>
                      <a:gs pos="100000">
                        <a:schemeClr val="bg1">
                          <a:gamma/>
                          <a:shade val="46275"/>
                          <a:invGamma/>
                        </a:schemeClr>
                      </a:gs>
                    </a:gsLst>
                    <a:lin ang="5400000" scaled="1"/>
                  </a:gradFill>
                </a14:hiddenFill>
              </a:ext>
              <a:ext uri="{91240B29-F687-4F45-9708-019B960494DF}">
                <a14:hiddenLine xmlns:a14="http://schemas.microsoft.com/office/drawing/2010/main" w="38100">
                  <a:solidFill>
                    <a:srgbClr val="33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nchor="b"/>
            <a:lstStyle>
              <a:lvl1pPr algn="l">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algn="l">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eaLnBrk="1" hangingPunct="1">
                <a:buFontTx/>
                <a:buNone/>
                <a:defRPr/>
              </a:pPr>
              <a:endParaRPr lang="zh-CN" altLang="en-US" sz="2400" b="1" smtClean="0">
                <a:latin typeface="Tahoma" panose="020B0604030504040204" pitchFamily="34" charset="0"/>
              </a:endParaRPr>
            </a:p>
          </p:txBody>
        </p:sp>
        <p:sp>
          <p:nvSpPr>
            <p:cNvPr id="37924" name="Rectangle 25"/>
            <p:cNvSpPr>
              <a:spLocks noChangeArrowheads="1"/>
            </p:cNvSpPr>
            <p:nvPr/>
          </p:nvSpPr>
          <p:spPr bwMode="auto">
            <a:xfrm>
              <a:off x="829" y="3366"/>
              <a:ext cx="878" cy="320"/>
            </a:xfrm>
            <a:prstGeom prst="rect">
              <a:avLst/>
            </a:prstGeom>
            <a:solidFill>
              <a:srgbClr val="CCFF99"/>
            </a:solidFill>
            <a:ln>
              <a:noFill/>
            </a:ln>
            <a:effectLst/>
            <a:extLst>
              <a:ext uri="{91240B29-F687-4F45-9708-019B960494DF}">
                <a14:hiddenLine xmlns:a14="http://schemas.microsoft.com/office/drawing/2010/main" w="38100">
                  <a:solidFill>
                    <a:srgbClr val="33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en-US" altLang="zh-CN" sz="2400" b="1"/>
                <a:t>a</a:t>
              </a:r>
              <a:r>
                <a:rPr lang="en-US" altLang="zh-CN" sz="2400" b="1" baseline="-18000"/>
                <a:t>1</a:t>
              </a:r>
            </a:p>
          </p:txBody>
        </p:sp>
        <p:sp>
          <p:nvSpPr>
            <p:cNvPr id="427034" name="Rectangle 26"/>
            <p:cNvSpPr>
              <a:spLocks noChangeArrowheads="1"/>
            </p:cNvSpPr>
            <p:nvPr/>
          </p:nvSpPr>
          <p:spPr bwMode="auto">
            <a:xfrm>
              <a:off x="154" y="3366"/>
              <a:ext cx="675" cy="320"/>
            </a:xfrm>
            <a:prstGeom prst="rect">
              <a:avLst/>
            </a:prstGeom>
            <a:noFill/>
            <a:ln>
              <a:noFill/>
            </a:ln>
            <a:effectLst/>
            <a:extLst>
              <a:ext uri="{909E8E84-426E-40DD-AFC4-6F175D3DCCD1}">
                <a14:hiddenFill xmlns:a14="http://schemas.microsoft.com/office/drawing/2010/main">
                  <a:gradFill rotWithShape="0">
                    <a:gsLst>
                      <a:gs pos="0">
                        <a:schemeClr val="bg1">
                          <a:gamma/>
                          <a:shade val="46275"/>
                          <a:invGamma/>
                        </a:schemeClr>
                      </a:gs>
                      <a:gs pos="50000">
                        <a:schemeClr val="bg1"/>
                      </a:gs>
                      <a:gs pos="100000">
                        <a:schemeClr val="bg1">
                          <a:gamma/>
                          <a:shade val="46275"/>
                          <a:invGamma/>
                        </a:schemeClr>
                      </a:gs>
                    </a:gsLst>
                    <a:lin ang="5400000" scaled="1"/>
                  </a:gradFill>
                </a14:hiddenFill>
              </a:ext>
              <a:ext uri="{91240B29-F687-4F45-9708-019B960494DF}">
                <a14:hiddenLine xmlns:a14="http://schemas.microsoft.com/office/drawing/2010/main" w="38100">
                  <a:solidFill>
                    <a:srgbClr val="33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nchor="b"/>
            <a:lstStyle>
              <a:lvl1pPr algn="l">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algn="l">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eaLnBrk="1" hangingPunct="1">
                <a:buFontTx/>
                <a:buNone/>
                <a:defRPr/>
              </a:pPr>
              <a:endParaRPr lang="en-US" altLang="zh-CN" sz="2400" b="1" smtClean="0">
                <a:latin typeface="Tahoma" panose="020B0604030504040204" pitchFamily="34" charset="0"/>
              </a:endParaRPr>
            </a:p>
          </p:txBody>
        </p:sp>
        <p:sp>
          <p:nvSpPr>
            <p:cNvPr id="37926" name="Rectangle 27"/>
            <p:cNvSpPr>
              <a:spLocks noChangeArrowheads="1"/>
            </p:cNvSpPr>
            <p:nvPr/>
          </p:nvSpPr>
          <p:spPr bwMode="auto">
            <a:xfrm>
              <a:off x="829" y="3046"/>
              <a:ext cx="878" cy="320"/>
            </a:xfrm>
            <a:prstGeom prst="rect">
              <a:avLst/>
            </a:prstGeom>
            <a:solidFill>
              <a:srgbClr val="CCFF99"/>
            </a:solidFill>
            <a:ln>
              <a:noFill/>
            </a:ln>
            <a:effectLst/>
            <a:extLst>
              <a:ext uri="{91240B29-F687-4F45-9708-019B960494DF}">
                <a14:hiddenLine xmlns:a14="http://schemas.microsoft.com/office/drawing/2010/main" w="38100">
                  <a:solidFill>
                    <a:srgbClr val="33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en-US" altLang="zh-CN" sz="2400" b="1"/>
                <a:t>a</a:t>
              </a:r>
              <a:r>
                <a:rPr lang="en-US" altLang="zh-CN" sz="2400" b="1" baseline="-18000"/>
                <a:t>2</a:t>
              </a:r>
            </a:p>
          </p:txBody>
        </p:sp>
        <p:sp>
          <p:nvSpPr>
            <p:cNvPr id="427036" name="Rectangle 28"/>
            <p:cNvSpPr>
              <a:spLocks noChangeArrowheads="1"/>
            </p:cNvSpPr>
            <p:nvPr/>
          </p:nvSpPr>
          <p:spPr bwMode="auto">
            <a:xfrm>
              <a:off x="154" y="3046"/>
              <a:ext cx="675" cy="320"/>
            </a:xfrm>
            <a:prstGeom prst="rect">
              <a:avLst/>
            </a:prstGeom>
            <a:noFill/>
            <a:ln>
              <a:noFill/>
            </a:ln>
            <a:effectLst/>
            <a:extLst>
              <a:ext uri="{909E8E84-426E-40DD-AFC4-6F175D3DCCD1}">
                <a14:hiddenFill xmlns:a14="http://schemas.microsoft.com/office/drawing/2010/main">
                  <a:gradFill rotWithShape="0">
                    <a:gsLst>
                      <a:gs pos="0">
                        <a:schemeClr val="bg1">
                          <a:gamma/>
                          <a:shade val="46275"/>
                          <a:invGamma/>
                        </a:schemeClr>
                      </a:gs>
                      <a:gs pos="50000">
                        <a:schemeClr val="bg1"/>
                      </a:gs>
                      <a:gs pos="100000">
                        <a:schemeClr val="bg1">
                          <a:gamma/>
                          <a:shade val="46275"/>
                          <a:invGamma/>
                        </a:schemeClr>
                      </a:gs>
                    </a:gsLst>
                    <a:lin ang="5400000" scaled="1"/>
                  </a:gradFill>
                </a14:hiddenFill>
              </a:ext>
              <a:ext uri="{91240B29-F687-4F45-9708-019B960494DF}">
                <a14:hiddenLine xmlns:a14="http://schemas.microsoft.com/office/drawing/2010/main" w="38100">
                  <a:solidFill>
                    <a:srgbClr val="33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nchor="b"/>
            <a:lstStyle>
              <a:lvl1pPr algn="l">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algn="l">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eaLnBrk="1" hangingPunct="1">
                <a:buFontTx/>
                <a:buNone/>
                <a:defRPr/>
              </a:pPr>
              <a:endParaRPr lang="zh-CN" altLang="en-US" sz="2400" b="1" smtClean="0">
                <a:latin typeface="Tahoma" panose="020B0604030504040204" pitchFamily="34" charset="0"/>
              </a:endParaRPr>
            </a:p>
          </p:txBody>
        </p:sp>
        <p:sp>
          <p:nvSpPr>
            <p:cNvPr id="37928" name="Rectangle 29"/>
            <p:cNvSpPr>
              <a:spLocks noChangeArrowheads="1"/>
            </p:cNvSpPr>
            <p:nvPr/>
          </p:nvSpPr>
          <p:spPr bwMode="auto">
            <a:xfrm>
              <a:off x="829" y="2832"/>
              <a:ext cx="878" cy="214"/>
            </a:xfrm>
            <a:prstGeom prst="rect">
              <a:avLst/>
            </a:prstGeom>
            <a:solidFill>
              <a:srgbClr val="CCFF99"/>
            </a:solidFill>
            <a:ln>
              <a:noFill/>
            </a:ln>
            <a:effectLst/>
            <a:extLst>
              <a:ext uri="{91240B29-F687-4F45-9708-019B960494DF}">
                <a14:hiddenLine xmlns:a14="http://schemas.microsoft.com/office/drawing/2010/main" w="38100">
                  <a:solidFill>
                    <a:srgbClr val="33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zh-CN" altLang="en-US" sz="2400" b="1"/>
                <a:t> ...</a:t>
              </a:r>
            </a:p>
          </p:txBody>
        </p:sp>
        <p:sp>
          <p:nvSpPr>
            <p:cNvPr id="427038" name="Rectangle 30"/>
            <p:cNvSpPr>
              <a:spLocks noChangeArrowheads="1"/>
            </p:cNvSpPr>
            <p:nvPr/>
          </p:nvSpPr>
          <p:spPr bwMode="auto">
            <a:xfrm>
              <a:off x="154" y="2832"/>
              <a:ext cx="675" cy="214"/>
            </a:xfrm>
            <a:prstGeom prst="rect">
              <a:avLst/>
            </a:prstGeom>
            <a:noFill/>
            <a:ln>
              <a:noFill/>
            </a:ln>
            <a:effectLst/>
            <a:extLst>
              <a:ext uri="{909E8E84-426E-40DD-AFC4-6F175D3DCCD1}">
                <a14:hiddenFill xmlns:a14="http://schemas.microsoft.com/office/drawing/2010/main">
                  <a:gradFill rotWithShape="0">
                    <a:gsLst>
                      <a:gs pos="0">
                        <a:schemeClr val="bg1">
                          <a:gamma/>
                          <a:shade val="46275"/>
                          <a:invGamma/>
                        </a:schemeClr>
                      </a:gs>
                      <a:gs pos="50000">
                        <a:schemeClr val="bg1"/>
                      </a:gs>
                      <a:gs pos="100000">
                        <a:schemeClr val="bg1">
                          <a:gamma/>
                          <a:shade val="46275"/>
                          <a:invGamma/>
                        </a:schemeClr>
                      </a:gs>
                    </a:gsLst>
                    <a:lin ang="5400000" scaled="1"/>
                  </a:gradFill>
                </a14:hiddenFill>
              </a:ext>
              <a:ext uri="{91240B29-F687-4F45-9708-019B960494DF}">
                <a14:hiddenLine xmlns:a14="http://schemas.microsoft.com/office/drawing/2010/main" w="38100">
                  <a:solidFill>
                    <a:srgbClr val="33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bIns="0" anchor="b"/>
            <a:lstStyle>
              <a:lvl1pPr algn="l">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algn="l">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eaLnBrk="1" hangingPunct="1">
                <a:buFontTx/>
                <a:buNone/>
                <a:defRPr/>
              </a:pPr>
              <a:endParaRPr lang="zh-CN" altLang="en-US" sz="2400" b="1" smtClean="0">
                <a:latin typeface="Tahoma" panose="020B0604030504040204" pitchFamily="34" charset="0"/>
              </a:endParaRPr>
            </a:p>
          </p:txBody>
        </p:sp>
        <p:sp>
          <p:nvSpPr>
            <p:cNvPr id="37930" name="Rectangle 31"/>
            <p:cNvSpPr>
              <a:spLocks noChangeArrowheads="1"/>
            </p:cNvSpPr>
            <p:nvPr/>
          </p:nvSpPr>
          <p:spPr bwMode="auto">
            <a:xfrm>
              <a:off x="829" y="2512"/>
              <a:ext cx="878" cy="320"/>
            </a:xfrm>
            <a:prstGeom prst="rect">
              <a:avLst/>
            </a:prstGeom>
            <a:solidFill>
              <a:srgbClr val="CCFF99"/>
            </a:solidFill>
            <a:ln>
              <a:noFill/>
            </a:ln>
            <a:effectLst/>
            <a:extLst>
              <a:ext uri="{91240B29-F687-4F45-9708-019B960494DF}">
                <a14:hiddenLine xmlns:a14="http://schemas.microsoft.com/office/drawing/2010/main" w="38100">
                  <a:solidFill>
                    <a:srgbClr val="33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en-US" altLang="zh-CN" sz="2400" b="1"/>
                <a:t>a</a:t>
              </a:r>
              <a:r>
                <a:rPr lang="en-US" altLang="zh-CN" sz="2400" b="1" baseline="-18000"/>
                <a:t>i</a:t>
              </a:r>
              <a:endParaRPr lang="zh-CN" altLang="en-US" sz="2400" b="1" baseline="-18000"/>
            </a:p>
          </p:txBody>
        </p:sp>
        <p:sp>
          <p:nvSpPr>
            <p:cNvPr id="427040" name="Rectangle 32"/>
            <p:cNvSpPr>
              <a:spLocks noChangeArrowheads="1"/>
            </p:cNvSpPr>
            <p:nvPr/>
          </p:nvSpPr>
          <p:spPr bwMode="auto">
            <a:xfrm>
              <a:off x="154" y="2512"/>
              <a:ext cx="675" cy="320"/>
            </a:xfrm>
            <a:prstGeom prst="rect">
              <a:avLst/>
            </a:prstGeom>
            <a:noFill/>
            <a:ln>
              <a:noFill/>
            </a:ln>
            <a:effectLst/>
            <a:extLst>
              <a:ext uri="{909E8E84-426E-40DD-AFC4-6F175D3DCCD1}">
                <a14:hiddenFill xmlns:a14="http://schemas.microsoft.com/office/drawing/2010/main">
                  <a:gradFill rotWithShape="0">
                    <a:gsLst>
                      <a:gs pos="0">
                        <a:schemeClr val="bg1">
                          <a:gamma/>
                          <a:shade val="46275"/>
                          <a:invGamma/>
                        </a:schemeClr>
                      </a:gs>
                      <a:gs pos="50000">
                        <a:schemeClr val="bg1"/>
                      </a:gs>
                      <a:gs pos="100000">
                        <a:schemeClr val="bg1">
                          <a:gamma/>
                          <a:shade val="46275"/>
                          <a:invGamma/>
                        </a:schemeClr>
                      </a:gs>
                    </a:gsLst>
                    <a:lin ang="5400000" scaled="1"/>
                  </a:gradFill>
                </a14:hiddenFill>
              </a:ext>
              <a:ext uri="{91240B29-F687-4F45-9708-019B960494DF}">
                <a14:hiddenLine xmlns:a14="http://schemas.microsoft.com/office/drawing/2010/main" w="38100">
                  <a:solidFill>
                    <a:srgbClr val="33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nchor="b"/>
            <a:lstStyle>
              <a:lvl1pPr algn="l">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algn="l">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eaLnBrk="1" hangingPunct="1">
                <a:buFontTx/>
                <a:buNone/>
                <a:defRPr/>
              </a:pPr>
              <a:endParaRPr lang="zh-CN" altLang="en-US" sz="2400" b="1" smtClean="0">
                <a:latin typeface="Tahoma" panose="020B0604030504040204" pitchFamily="34" charset="0"/>
              </a:endParaRPr>
            </a:p>
          </p:txBody>
        </p:sp>
        <p:sp>
          <p:nvSpPr>
            <p:cNvPr id="37932" name="Rectangle 33"/>
            <p:cNvSpPr>
              <a:spLocks noChangeArrowheads="1"/>
            </p:cNvSpPr>
            <p:nvPr/>
          </p:nvSpPr>
          <p:spPr bwMode="auto">
            <a:xfrm>
              <a:off x="829" y="2192"/>
              <a:ext cx="878" cy="320"/>
            </a:xfrm>
            <a:prstGeom prst="rect">
              <a:avLst/>
            </a:prstGeom>
            <a:solidFill>
              <a:srgbClr val="CCFF99"/>
            </a:solidFill>
            <a:ln>
              <a:noFill/>
            </a:ln>
            <a:effectLst/>
            <a:extLst>
              <a:ext uri="{91240B29-F687-4F45-9708-019B960494DF}">
                <a14:hiddenLine xmlns:a14="http://schemas.microsoft.com/office/drawing/2010/main" w="38100">
                  <a:solidFill>
                    <a:srgbClr val="33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zh-CN" altLang="en-US" sz="2400" b="1"/>
                <a:t>…</a:t>
              </a:r>
            </a:p>
          </p:txBody>
        </p:sp>
        <p:sp>
          <p:nvSpPr>
            <p:cNvPr id="427042" name="Rectangle 34"/>
            <p:cNvSpPr>
              <a:spLocks noChangeArrowheads="1"/>
            </p:cNvSpPr>
            <p:nvPr/>
          </p:nvSpPr>
          <p:spPr bwMode="auto">
            <a:xfrm>
              <a:off x="154" y="2192"/>
              <a:ext cx="675" cy="320"/>
            </a:xfrm>
            <a:prstGeom prst="rect">
              <a:avLst/>
            </a:prstGeom>
            <a:noFill/>
            <a:ln>
              <a:noFill/>
            </a:ln>
            <a:effectLst/>
            <a:extLst>
              <a:ext uri="{909E8E84-426E-40DD-AFC4-6F175D3DCCD1}">
                <a14:hiddenFill xmlns:a14="http://schemas.microsoft.com/office/drawing/2010/main">
                  <a:gradFill rotWithShape="0">
                    <a:gsLst>
                      <a:gs pos="0">
                        <a:schemeClr val="bg1">
                          <a:gamma/>
                          <a:shade val="46275"/>
                          <a:invGamma/>
                        </a:schemeClr>
                      </a:gs>
                      <a:gs pos="50000">
                        <a:schemeClr val="bg1"/>
                      </a:gs>
                      <a:gs pos="100000">
                        <a:schemeClr val="bg1">
                          <a:gamma/>
                          <a:shade val="46275"/>
                          <a:invGamma/>
                        </a:schemeClr>
                      </a:gs>
                    </a:gsLst>
                    <a:lin ang="5400000" scaled="1"/>
                  </a:gradFill>
                </a14:hiddenFill>
              </a:ext>
              <a:ext uri="{91240B29-F687-4F45-9708-019B960494DF}">
                <a14:hiddenLine xmlns:a14="http://schemas.microsoft.com/office/drawing/2010/main" w="38100">
                  <a:solidFill>
                    <a:srgbClr val="33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nchor="b"/>
            <a:lstStyle>
              <a:lvl1pPr algn="l">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algn="l">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eaLnBrk="1" hangingPunct="1">
                <a:buFontTx/>
                <a:buNone/>
                <a:defRPr/>
              </a:pPr>
              <a:endParaRPr lang="zh-CN" altLang="en-US" sz="2400" b="1" smtClean="0">
                <a:latin typeface="Tahoma" panose="020B0604030504040204" pitchFamily="34" charset="0"/>
              </a:endParaRPr>
            </a:p>
          </p:txBody>
        </p:sp>
        <p:sp>
          <p:nvSpPr>
            <p:cNvPr id="37934" name="Rectangle 35"/>
            <p:cNvSpPr>
              <a:spLocks noChangeArrowheads="1"/>
            </p:cNvSpPr>
            <p:nvPr/>
          </p:nvSpPr>
          <p:spPr bwMode="auto">
            <a:xfrm>
              <a:off x="829" y="1840"/>
              <a:ext cx="878" cy="352"/>
            </a:xfrm>
            <a:prstGeom prst="rect">
              <a:avLst/>
            </a:prstGeom>
            <a:solidFill>
              <a:srgbClr val="CCFF99"/>
            </a:solidFill>
            <a:ln>
              <a:noFill/>
            </a:ln>
            <a:effectLst/>
            <a:extLst>
              <a:ext uri="{91240B29-F687-4F45-9708-019B960494DF}">
                <a14:hiddenLine xmlns:a14="http://schemas.microsoft.com/office/drawing/2010/main" w="38100">
                  <a:solidFill>
                    <a:srgbClr val="33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en-US" altLang="zh-CN" sz="2400" b="1"/>
                <a:t>a</a:t>
              </a:r>
              <a:r>
                <a:rPr lang="en-US" altLang="zh-CN" sz="2400" b="1" baseline="-18000"/>
                <a:t>n</a:t>
              </a:r>
              <a:endParaRPr lang="zh-CN" altLang="en-US" sz="2400" b="1" baseline="-18000"/>
            </a:p>
          </p:txBody>
        </p:sp>
        <p:sp>
          <p:nvSpPr>
            <p:cNvPr id="427044" name="Rectangle 36"/>
            <p:cNvSpPr>
              <a:spLocks noChangeArrowheads="1"/>
            </p:cNvSpPr>
            <p:nvPr/>
          </p:nvSpPr>
          <p:spPr bwMode="auto">
            <a:xfrm>
              <a:off x="154" y="1840"/>
              <a:ext cx="675" cy="352"/>
            </a:xfrm>
            <a:prstGeom prst="rect">
              <a:avLst/>
            </a:prstGeom>
            <a:noFill/>
            <a:ln>
              <a:noFill/>
            </a:ln>
            <a:effectLst/>
            <a:extLst>
              <a:ext uri="{909E8E84-426E-40DD-AFC4-6F175D3DCCD1}">
                <a14:hiddenFill xmlns:a14="http://schemas.microsoft.com/office/drawing/2010/main">
                  <a:gradFill rotWithShape="0">
                    <a:gsLst>
                      <a:gs pos="0">
                        <a:schemeClr val="bg1">
                          <a:gamma/>
                          <a:shade val="46275"/>
                          <a:invGamma/>
                        </a:schemeClr>
                      </a:gs>
                      <a:gs pos="50000">
                        <a:schemeClr val="bg1"/>
                      </a:gs>
                      <a:gs pos="100000">
                        <a:schemeClr val="bg1">
                          <a:gamma/>
                          <a:shade val="46275"/>
                          <a:invGamma/>
                        </a:schemeClr>
                      </a:gs>
                    </a:gsLst>
                    <a:lin ang="5400000" scaled="1"/>
                  </a:gradFill>
                </a14:hiddenFill>
              </a:ext>
              <a:ext uri="{91240B29-F687-4F45-9708-019B960494DF}">
                <a14:hiddenLine xmlns:a14="http://schemas.microsoft.com/office/drawing/2010/main" w="38100">
                  <a:solidFill>
                    <a:srgbClr val="33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nchor="b"/>
            <a:lstStyle>
              <a:lvl1pPr algn="l">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algn="l">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eaLnBrk="1" hangingPunct="1">
                <a:buFontTx/>
                <a:buNone/>
                <a:defRPr/>
              </a:pPr>
              <a:endParaRPr lang="zh-CN" altLang="en-US" sz="2400" b="1" smtClean="0">
                <a:latin typeface="Tahoma" panose="020B0604030504040204" pitchFamily="34" charset="0"/>
              </a:endParaRPr>
            </a:p>
          </p:txBody>
        </p:sp>
        <p:sp>
          <p:nvSpPr>
            <p:cNvPr id="37936" name="Line 37"/>
            <p:cNvSpPr>
              <a:spLocks noChangeShapeType="1"/>
            </p:cNvSpPr>
            <p:nvPr/>
          </p:nvSpPr>
          <p:spPr bwMode="auto">
            <a:xfrm>
              <a:off x="154" y="1456"/>
              <a:ext cx="675"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37" name="Line 38"/>
            <p:cNvSpPr>
              <a:spLocks noChangeShapeType="1"/>
            </p:cNvSpPr>
            <p:nvPr/>
          </p:nvSpPr>
          <p:spPr bwMode="auto">
            <a:xfrm>
              <a:off x="154" y="3686"/>
              <a:ext cx="675"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38" name="Line 39"/>
            <p:cNvSpPr>
              <a:spLocks noChangeShapeType="1"/>
            </p:cNvSpPr>
            <p:nvPr/>
          </p:nvSpPr>
          <p:spPr bwMode="auto">
            <a:xfrm>
              <a:off x="154" y="1456"/>
              <a:ext cx="0" cy="73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39" name="Line 40"/>
            <p:cNvSpPr>
              <a:spLocks noChangeShapeType="1"/>
            </p:cNvSpPr>
            <p:nvPr/>
          </p:nvSpPr>
          <p:spPr bwMode="auto">
            <a:xfrm>
              <a:off x="829" y="1456"/>
              <a:ext cx="0" cy="223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40" name="Line 41"/>
            <p:cNvSpPr>
              <a:spLocks noChangeShapeType="1"/>
            </p:cNvSpPr>
            <p:nvPr/>
          </p:nvSpPr>
          <p:spPr bwMode="auto">
            <a:xfrm>
              <a:off x="154" y="2192"/>
              <a:ext cx="0" cy="32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41" name="Line 42"/>
            <p:cNvSpPr>
              <a:spLocks noChangeShapeType="1"/>
            </p:cNvSpPr>
            <p:nvPr/>
          </p:nvSpPr>
          <p:spPr bwMode="auto">
            <a:xfrm>
              <a:off x="154" y="2512"/>
              <a:ext cx="0" cy="32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42" name="Line 43"/>
            <p:cNvSpPr>
              <a:spLocks noChangeShapeType="1"/>
            </p:cNvSpPr>
            <p:nvPr/>
          </p:nvSpPr>
          <p:spPr bwMode="auto">
            <a:xfrm>
              <a:off x="154" y="2832"/>
              <a:ext cx="0" cy="214"/>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43" name="Line 44"/>
            <p:cNvSpPr>
              <a:spLocks noChangeShapeType="1"/>
            </p:cNvSpPr>
            <p:nvPr/>
          </p:nvSpPr>
          <p:spPr bwMode="auto">
            <a:xfrm>
              <a:off x="154" y="3046"/>
              <a:ext cx="0" cy="32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44" name="Line 45"/>
            <p:cNvSpPr>
              <a:spLocks noChangeShapeType="1"/>
            </p:cNvSpPr>
            <p:nvPr/>
          </p:nvSpPr>
          <p:spPr bwMode="auto">
            <a:xfrm>
              <a:off x="154" y="3366"/>
              <a:ext cx="0" cy="32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45" name="Line 46"/>
            <p:cNvSpPr>
              <a:spLocks noChangeShapeType="1"/>
            </p:cNvSpPr>
            <p:nvPr/>
          </p:nvSpPr>
          <p:spPr bwMode="auto">
            <a:xfrm>
              <a:off x="829" y="1456"/>
              <a:ext cx="878"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46" name="Line 47"/>
            <p:cNvSpPr>
              <a:spLocks noChangeShapeType="1"/>
            </p:cNvSpPr>
            <p:nvPr/>
          </p:nvSpPr>
          <p:spPr bwMode="auto">
            <a:xfrm>
              <a:off x="829" y="2192"/>
              <a:ext cx="87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47" name="Line 48"/>
            <p:cNvSpPr>
              <a:spLocks noChangeShapeType="1"/>
            </p:cNvSpPr>
            <p:nvPr/>
          </p:nvSpPr>
          <p:spPr bwMode="auto">
            <a:xfrm>
              <a:off x="829" y="2512"/>
              <a:ext cx="87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48" name="Line 49"/>
            <p:cNvSpPr>
              <a:spLocks noChangeShapeType="1"/>
            </p:cNvSpPr>
            <p:nvPr/>
          </p:nvSpPr>
          <p:spPr bwMode="auto">
            <a:xfrm>
              <a:off x="829" y="2832"/>
              <a:ext cx="87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49" name="Line 50"/>
            <p:cNvSpPr>
              <a:spLocks noChangeShapeType="1"/>
            </p:cNvSpPr>
            <p:nvPr/>
          </p:nvSpPr>
          <p:spPr bwMode="auto">
            <a:xfrm>
              <a:off x="829" y="3046"/>
              <a:ext cx="87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50" name="Line 51"/>
            <p:cNvSpPr>
              <a:spLocks noChangeShapeType="1"/>
            </p:cNvSpPr>
            <p:nvPr/>
          </p:nvSpPr>
          <p:spPr bwMode="auto">
            <a:xfrm>
              <a:off x="829" y="3366"/>
              <a:ext cx="87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51" name="Line 52"/>
            <p:cNvSpPr>
              <a:spLocks noChangeShapeType="1"/>
            </p:cNvSpPr>
            <p:nvPr/>
          </p:nvSpPr>
          <p:spPr bwMode="auto">
            <a:xfrm>
              <a:off x="829" y="3686"/>
              <a:ext cx="87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52" name="Line 53"/>
            <p:cNvSpPr>
              <a:spLocks noChangeShapeType="1"/>
            </p:cNvSpPr>
            <p:nvPr/>
          </p:nvSpPr>
          <p:spPr bwMode="auto">
            <a:xfrm>
              <a:off x="1707" y="1456"/>
              <a:ext cx="0" cy="7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53" name="Line 54"/>
            <p:cNvSpPr>
              <a:spLocks noChangeShapeType="1"/>
            </p:cNvSpPr>
            <p:nvPr/>
          </p:nvSpPr>
          <p:spPr bwMode="auto">
            <a:xfrm>
              <a:off x="829" y="1840"/>
              <a:ext cx="87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54" name="Line 55"/>
            <p:cNvSpPr>
              <a:spLocks noChangeShapeType="1"/>
            </p:cNvSpPr>
            <p:nvPr/>
          </p:nvSpPr>
          <p:spPr bwMode="auto">
            <a:xfrm>
              <a:off x="1707" y="3366"/>
              <a:ext cx="0" cy="32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55" name="Line 56"/>
            <p:cNvSpPr>
              <a:spLocks noChangeShapeType="1"/>
            </p:cNvSpPr>
            <p:nvPr/>
          </p:nvSpPr>
          <p:spPr bwMode="auto">
            <a:xfrm>
              <a:off x="1707" y="2192"/>
              <a:ext cx="0" cy="1174"/>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7066" name="Rectangle 58"/>
            <p:cNvSpPr>
              <a:spLocks noChangeArrowheads="1"/>
            </p:cNvSpPr>
            <p:nvPr/>
          </p:nvSpPr>
          <p:spPr bwMode="auto">
            <a:xfrm>
              <a:off x="1986" y="3496"/>
              <a:ext cx="462" cy="250"/>
            </a:xfrm>
            <a:prstGeom prst="rect">
              <a:avLst/>
            </a:prstGeom>
            <a:noFill/>
            <a:ln>
              <a:noFill/>
            </a:ln>
            <a:effectLst/>
            <a:extLst>
              <a:ext uri="{909E8E84-426E-40DD-AFC4-6F175D3DCCD1}">
                <a14:hiddenFill xmlns:a14="http://schemas.microsoft.com/office/drawing/2010/main">
                  <a:gradFill rotWithShape="0">
                    <a:gsLst>
                      <a:gs pos="0">
                        <a:schemeClr val="bg1">
                          <a:gamma/>
                          <a:shade val="46275"/>
                          <a:invGamma/>
                        </a:schemeClr>
                      </a:gs>
                      <a:gs pos="50000">
                        <a:schemeClr val="bg1"/>
                      </a:gs>
                      <a:gs pos="100000">
                        <a:schemeClr val="bg1">
                          <a:gamma/>
                          <a:shade val="46275"/>
                          <a:invGamma/>
                        </a:schemeClr>
                      </a:gs>
                    </a:gsLst>
                    <a:lin ang="5400000" scaled="1"/>
                  </a:gradFill>
                </a14:hiddenFill>
              </a:ext>
              <a:ext uri="{91240B29-F687-4F45-9708-019B960494DF}">
                <a14:hiddenLine xmlns:a14="http://schemas.microsoft.com/office/drawing/2010/main" w="38100">
                  <a:solidFill>
                    <a:srgbClr val="33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1" hangingPunct="1">
                <a:defRPr/>
              </a:pPr>
              <a:r>
                <a:rPr kumimoji="1" lang="en-US" altLang="zh-CN" sz="2000" b="1">
                  <a:solidFill>
                    <a:schemeClr val="tx1"/>
                  </a:solidFill>
                  <a:latin typeface="Times New Roman" panose="02020603050405020304" pitchFamily="18" charset="0"/>
                  <a:ea typeface="宋体" panose="02010600030101010101" pitchFamily="2" charset="-122"/>
                </a:rPr>
                <a:t>front</a:t>
              </a:r>
              <a:endParaRPr kumimoji="1" lang="zh-CN" altLang="en-US" sz="2000" b="1">
                <a:solidFill>
                  <a:schemeClr val="tx1"/>
                </a:solidFill>
                <a:latin typeface="Times New Roman" panose="02020603050405020304" pitchFamily="18" charset="0"/>
                <a:ea typeface="宋体" panose="02010600030101010101" pitchFamily="2" charset="-122"/>
              </a:endParaRPr>
            </a:p>
          </p:txBody>
        </p:sp>
        <p:sp>
          <p:nvSpPr>
            <p:cNvPr id="37957" name="Line 59"/>
            <p:cNvSpPr>
              <a:spLocks noChangeShapeType="1"/>
            </p:cNvSpPr>
            <p:nvPr/>
          </p:nvSpPr>
          <p:spPr bwMode="auto">
            <a:xfrm flipH="1">
              <a:off x="1719" y="3640"/>
              <a:ext cx="214" cy="0"/>
            </a:xfrm>
            <a:prstGeom prst="line">
              <a:avLst/>
            </a:prstGeom>
            <a:noFill/>
            <a:ln w="254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7069" name="Rectangle 61"/>
            <p:cNvSpPr>
              <a:spLocks noChangeArrowheads="1"/>
            </p:cNvSpPr>
            <p:nvPr/>
          </p:nvSpPr>
          <p:spPr bwMode="auto">
            <a:xfrm>
              <a:off x="2007" y="1848"/>
              <a:ext cx="409" cy="250"/>
            </a:xfrm>
            <a:prstGeom prst="rect">
              <a:avLst/>
            </a:prstGeom>
            <a:noFill/>
            <a:ln>
              <a:noFill/>
            </a:ln>
            <a:effectLst/>
            <a:extLst>
              <a:ext uri="{909E8E84-426E-40DD-AFC4-6F175D3DCCD1}">
                <a14:hiddenFill xmlns:a14="http://schemas.microsoft.com/office/drawing/2010/main">
                  <a:gradFill rotWithShape="0">
                    <a:gsLst>
                      <a:gs pos="0">
                        <a:schemeClr val="bg1">
                          <a:gamma/>
                          <a:shade val="46275"/>
                          <a:invGamma/>
                        </a:schemeClr>
                      </a:gs>
                      <a:gs pos="50000">
                        <a:schemeClr val="bg1"/>
                      </a:gs>
                      <a:gs pos="100000">
                        <a:schemeClr val="bg1">
                          <a:gamma/>
                          <a:shade val="46275"/>
                          <a:invGamma/>
                        </a:schemeClr>
                      </a:gs>
                    </a:gsLst>
                    <a:lin ang="5400000" scaled="1"/>
                  </a:gradFill>
                </a14:hiddenFill>
              </a:ext>
              <a:ext uri="{91240B29-F687-4F45-9708-019B960494DF}">
                <a14:hiddenLine xmlns:a14="http://schemas.microsoft.com/office/drawing/2010/main" w="38100">
                  <a:solidFill>
                    <a:srgbClr val="33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1" hangingPunct="1">
                <a:defRPr/>
              </a:pPr>
              <a:r>
                <a:rPr kumimoji="1" lang="en-US" altLang="zh-CN" sz="2000" b="1">
                  <a:solidFill>
                    <a:schemeClr val="tx1"/>
                  </a:solidFill>
                  <a:latin typeface="Times New Roman" panose="02020603050405020304" pitchFamily="18" charset="0"/>
                  <a:ea typeface="宋体" panose="02010600030101010101" pitchFamily="2" charset="-122"/>
                </a:rPr>
                <a:t>rear</a:t>
              </a:r>
              <a:endParaRPr kumimoji="1" lang="zh-CN" altLang="en-US" sz="2000" b="1">
                <a:solidFill>
                  <a:schemeClr val="tx1"/>
                </a:solidFill>
                <a:latin typeface="Times New Roman" panose="02020603050405020304" pitchFamily="18" charset="0"/>
                <a:ea typeface="宋体" panose="02010600030101010101" pitchFamily="2" charset="-122"/>
              </a:endParaRPr>
            </a:p>
          </p:txBody>
        </p:sp>
        <p:sp>
          <p:nvSpPr>
            <p:cNvPr id="37959" name="Line 62"/>
            <p:cNvSpPr>
              <a:spLocks noChangeShapeType="1"/>
            </p:cNvSpPr>
            <p:nvPr/>
          </p:nvSpPr>
          <p:spPr bwMode="auto">
            <a:xfrm flipH="1">
              <a:off x="1722" y="1992"/>
              <a:ext cx="217" cy="0"/>
            </a:xfrm>
            <a:prstGeom prst="line">
              <a:avLst/>
            </a:prstGeom>
            <a:noFill/>
            <a:ln w="254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27083" name="AutoShape 75"/>
          <p:cNvSpPr>
            <a:spLocks noChangeArrowheads="1"/>
          </p:cNvSpPr>
          <p:nvPr/>
        </p:nvSpPr>
        <p:spPr bwMode="auto">
          <a:xfrm>
            <a:off x="3227388" y="4144963"/>
            <a:ext cx="1179512" cy="228600"/>
          </a:xfrm>
          <a:prstGeom prst="rightArrow">
            <a:avLst>
              <a:gd name="adj1" fmla="val 50000"/>
              <a:gd name="adj2" fmla="val 128993"/>
            </a:avLst>
          </a:prstGeom>
          <a:solidFill>
            <a:srgbClr val="FFFF99"/>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kumimoji="0" lang="zh-CN" altLang="en-US" sz="1800">
              <a:solidFill>
                <a:schemeClr val="accent2"/>
              </a:solidFill>
              <a:latin typeface="Arial" panose="020B0604020202020204" pitchFamily="34" charset="0"/>
              <a:ea typeface="华文行楷" panose="02010800040101010101" pitchFamily="2" charset="-122"/>
            </a:endParaRPr>
          </a:p>
        </p:txBody>
      </p:sp>
      <p:grpSp>
        <p:nvGrpSpPr>
          <p:cNvPr id="427110" name="Group 102"/>
          <p:cNvGrpSpPr>
            <a:grpSpLocks/>
          </p:cNvGrpSpPr>
          <p:nvPr/>
        </p:nvGrpSpPr>
        <p:grpSpPr bwMode="auto">
          <a:xfrm>
            <a:off x="4387850" y="2876550"/>
            <a:ext cx="4002088" cy="3619500"/>
            <a:chOff x="2764" y="1812"/>
            <a:chExt cx="2521" cy="2280"/>
          </a:xfrm>
        </p:grpSpPr>
        <p:sp>
          <p:nvSpPr>
            <p:cNvPr id="37897" name="Rectangle 64"/>
            <p:cNvSpPr>
              <a:spLocks noChangeArrowheads="1"/>
            </p:cNvSpPr>
            <p:nvPr/>
          </p:nvSpPr>
          <p:spPr bwMode="auto">
            <a:xfrm>
              <a:off x="4121" y="2148"/>
              <a:ext cx="336" cy="327"/>
            </a:xfrm>
            <a:prstGeom prst="rect">
              <a:avLst/>
            </a:prstGeom>
            <a:solidFill>
              <a:srgbClr val="C5FF8B"/>
            </a:solidFill>
            <a:ln>
              <a:noFill/>
            </a:ln>
            <a:effectLst/>
            <a:extLst>
              <a:ext uri="{91240B29-F687-4F45-9708-019B960494DF}">
                <a14:hiddenLine xmlns:a14="http://schemas.microsoft.com/office/drawing/2010/main" w="22225">
                  <a:solidFill>
                    <a:srgbClr val="33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FontTx/>
                <a:buNone/>
              </a:pPr>
              <a:r>
                <a:rPr lang="en-US" altLang="zh-CN" sz="2800" b="1"/>
                <a:t>a</a:t>
              </a:r>
              <a:r>
                <a:rPr lang="en-US" altLang="zh-CN" sz="2800" b="1" baseline="-25000"/>
                <a:t>1</a:t>
              </a:r>
              <a:endParaRPr lang="zh-CN" altLang="en-US" sz="2800" b="1" baseline="-25000"/>
            </a:p>
          </p:txBody>
        </p:sp>
        <p:sp>
          <p:nvSpPr>
            <p:cNvPr id="37898" name="Rectangle 65"/>
            <p:cNvSpPr>
              <a:spLocks noChangeArrowheads="1"/>
            </p:cNvSpPr>
            <p:nvPr/>
          </p:nvSpPr>
          <p:spPr bwMode="auto">
            <a:xfrm>
              <a:off x="4540" y="2532"/>
              <a:ext cx="304" cy="327"/>
            </a:xfrm>
            <a:prstGeom prst="rect">
              <a:avLst/>
            </a:prstGeom>
            <a:solidFill>
              <a:srgbClr val="C5FF8B"/>
            </a:solidFill>
            <a:ln>
              <a:noFill/>
            </a:ln>
            <a:effectLst/>
            <a:extLst>
              <a:ext uri="{91240B29-F687-4F45-9708-019B960494DF}">
                <a14:hiddenLine xmlns:a14="http://schemas.microsoft.com/office/drawing/2010/main" w="22225">
                  <a:solidFill>
                    <a:srgbClr val="33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FontTx/>
                <a:buNone/>
              </a:pPr>
              <a:r>
                <a:rPr lang="en-US" altLang="zh-CN" sz="2800" b="1"/>
                <a:t>a</a:t>
              </a:r>
              <a:r>
                <a:rPr lang="en-US" altLang="zh-CN" sz="2800" b="1" baseline="-25000"/>
                <a:t>2</a:t>
              </a:r>
              <a:endParaRPr lang="zh-CN" altLang="en-US" sz="2800" b="1" baseline="-25000"/>
            </a:p>
          </p:txBody>
        </p:sp>
        <p:sp>
          <p:nvSpPr>
            <p:cNvPr id="37899" name="Rectangle 66"/>
            <p:cNvSpPr>
              <a:spLocks noChangeArrowheads="1"/>
            </p:cNvSpPr>
            <p:nvPr/>
          </p:nvSpPr>
          <p:spPr bwMode="auto">
            <a:xfrm>
              <a:off x="4588" y="3012"/>
              <a:ext cx="304" cy="327"/>
            </a:xfrm>
            <a:prstGeom prst="rect">
              <a:avLst/>
            </a:prstGeom>
            <a:solidFill>
              <a:srgbClr val="C5FF8B"/>
            </a:solidFill>
            <a:ln>
              <a:noFill/>
            </a:ln>
            <a:effectLst/>
            <a:extLst>
              <a:ext uri="{91240B29-F687-4F45-9708-019B960494DF}">
                <a14:hiddenLine xmlns:a14="http://schemas.microsoft.com/office/drawing/2010/main" w="22225">
                  <a:solidFill>
                    <a:srgbClr val="33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FontTx/>
                <a:buNone/>
              </a:pPr>
              <a:r>
                <a:rPr lang="en-US" altLang="zh-CN" sz="2800" b="1"/>
                <a:t>a</a:t>
              </a:r>
              <a:r>
                <a:rPr lang="en-US" altLang="zh-CN" sz="2800" b="1" baseline="-25000"/>
                <a:t>3</a:t>
              </a:r>
              <a:endParaRPr lang="zh-CN" altLang="en-US" sz="2800" b="1" baseline="-25000"/>
            </a:p>
          </p:txBody>
        </p:sp>
        <p:sp>
          <p:nvSpPr>
            <p:cNvPr id="37900" name="Rectangle 67"/>
            <p:cNvSpPr>
              <a:spLocks noChangeArrowheads="1"/>
            </p:cNvSpPr>
            <p:nvPr/>
          </p:nvSpPr>
          <p:spPr bwMode="auto">
            <a:xfrm>
              <a:off x="3989" y="3588"/>
              <a:ext cx="576" cy="327"/>
            </a:xfrm>
            <a:prstGeom prst="rect">
              <a:avLst/>
            </a:prstGeom>
            <a:solidFill>
              <a:srgbClr val="C5FF8B"/>
            </a:solidFill>
            <a:ln>
              <a:noFill/>
            </a:ln>
            <a:effectLst/>
            <a:extLst>
              <a:ext uri="{91240B29-F687-4F45-9708-019B960494DF}">
                <a14:hiddenLine xmlns:a14="http://schemas.microsoft.com/office/drawing/2010/main" w="22225">
                  <a:solidFill>
                    <a:srgbClr val="33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FontTx/>
                <a:buNone/>
              </a:pPr>
              <a:r>
                <a:rPr lang="en-US" altLang="zh-CN" sz="2800" b="1"/>
                <a:t>……</a:t>
              </a:r>
              <a:endParaRPr lang="zh-CN" altLang="en-US" sz="2800" b="1"/>
            </a:p>
          </p:txBody>
        </p:sp>
        <p:sp>
          <p:nvSpPr>
            <p:cNvPr id="427077" name="Rectangle 69"/>
            <p:cNvSpPr>
              <a:spLocks noChangeArrowheads="1"/>
            </p:cNvSpPr>
            <p:nvPr/>
          </p:nvSpPr>
          <p:spPr bwMode="auto">
            <a:xfrm>
              <a:off x="4823" y="1812"/>
              <a:ext cx="462" cy="250"/>
            </a:xfrm>
            <a:prstGeom prst="rect">
              <a:avLst/>
            </a:prstGeom>
            <a:noFill/>
            <a:ln>
              <a:noFill/>
            </a:ln>
            <a:effectLst/>
            <a:extLst>
              <a:ext uri="{909E8E84-426E-40DD-AFC4-6F175D3DCCD1}">
                <a14:hiddenFill xmlns:a14="http://schemas.microsoft.com/office/drawing/2010/main">
                  <a:gradFill rotWithShape="0">
                    <a:gsLst>
                      <a:gs pos="0">
                        <a:schemeClr val="bg1">
                          <a:gamma/>
                          <a:shade val="46275"/>
                          <a:invGamma/>
                        </a:schemeClr>
                      </a:gs>
                      <a:gs pos="50000">
                        <a:schemeClr val="bg1"/>
                      </a:gs>
                      <a:gs pos="100000">
                        <a:schemeClr val="bg1">
                          <a:gamma/>
                          <a:shade val="46275"/>
                          <a:invGamma/>
                        </a:schemeClr>
                      </a:gs>
                    </a:gsLst>
                    <a:lin ang="5400000" scaled="1"/>
                  </a:gradFill>
                </a14:hiddenFill>
              </a:ext>
              <a:ext uri="{91240B29-F687-4F45-9708-019B960494DF}">
                <a14:hiddenLine xmlns:a14="http://schemas.microsoft.com/office/drawing/2010/main" w="38100">
                  <a:solidFill>
                    <a:srgbClr val="33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1" hangingPunct="1">
                <a:defRPr/>
              </a:pPr>
              <a:r>
                <a:rPr kumimoji="1" lang="en-US" altLang="zh-CN" sz="2000" b="1">
                  <a:solidFill>
                    <a:schemeClr val="tx1"/>
                  </a:solidFill>
                  <a:latin typeface="Times New Roman" panose="02020603050405020304" pitchFamily="18" charset="0"/>
                  <a:ea typeface="宋体" panose="02010600030101010101" pitchFamily="2" charset="-122"/>
                </a:rPr>
                <a:t>front</a:t>
              </a:r>
              <a:endParaRPr kumimoji="1" lang="zh-CN" altLang="en-US" sz="2000" b="1">
                <a:solidFill>
                  <a:schemeClr val="tx1"/>
                </a:solidFill>
                <a:latin typeface="Times New Roman" panose="02020603050405020304" pitchFamily="18" charset="0"/>
                <a:ea typeface="宋体" panose="02010600030101010101" pitchFamily="2" charset="-122"/>
              </a:endParaRPr>
            </a:p>
          </p:txBody>
        </p:sp>
        <p:sp>
          <p:nvSpPr>
            <p:cNvPr id="427078" name="Freeform 70"/>
            <p:cNvSpPr>
              <a:spLocks/>
            </p:cNvSpPr>
            <p:nvPr/>
          </p:nvSpPr>
          <p:spPr bwMode="auto">
            <a:xfrm>
              <a:off x="4469" y="1956"/>
              <a:ext cx="240" cy="144"/>
            </a:xfrm>
            <a:custGeom>
              <a:avLst/>
              <a:gdLst>
                <a:gd name="T0" fmla="*/ 240 w 240"/>
                <a:gd name="T1" fmla="*/ 0 h 144"/>
                <a:gd name="T2" fmla="*/ 96 w 240"/>
                <a:gd name="T3" fmla="*/ 48 h 144"/>
                <a:gd name="T4" fmla="*/ 0 w 240"/>
                <a:gd name="T5" fmla="*/ 144 h 144"/>
              </a:gdLst>
              <a:ahLst/>
              <a:cxnLst>
                <a:cxn ang="0">
                  <a:pos x="T0" y="T1"/>
                </a:cxn>
                <a:cxn ang="0">
                  <a:pos x="T2" y="T3"/>
                </a:cxn>
                <a:cxn ang="0">
                  <a:pos x="T4" y="T5"/>
                </a:cxn>
              </a:cxnLst>
              <a:rect l="0" t="0" r="r" b="b"/>
              <a:pathLst>
                <a:path w="240" h="144">
                  <a:moveTo>
                    <a:pt x="240" y="0"/>
                  </a:moveTo>
                  <a:cubicBezTo>
                    <a:pt x="188" y="12"/>
                    <a:pt x="136" y="24"/>
                    <a:pt x="96" y="48"/>
                  </a:cubicBezTo>
                  <a:cubicBezTo>
                    <a:pt x="56" y="72"/>
                    <a:pt x="28" y="108"/>
                    <a:pt x="0" y="144"/>
                  </a:cubicBezTo>
                </a:path>
              </a:pathLst>
            </a:custGeom>
            <a:noFill/>
            <a:ln w="22225" cap="flat" cmpd="sng">
              <a:solidFill>
                <a:schemeClr val="tx1"/>
              </a:solidFill>
              <a:prstDash val="solid"/>
              <a:round/>
              <a:headEnd/>
              <a:tailEnd type="arrow" w="med" len="med"/>
            </a:ln>
            <a:effectLst/>
            <a:extLst>
              <a:ext uri="{909E8E84-426E-40DD-AFC4-6F175D3DCCD1}">
                <a14:hiddenFill xmlns:a14="http://schemas.microsoft.com/office/drawing/2010/main">
                  <a:gradFill rotWithShape="0">
                    <a:gsLst>
                      <a:gs pos="0">
                        <a:schemeClr val="bg1">
                          <a:gamma/>
                          <a:shade val="46275"/>
                          <a:invGamma/>
                        </a:schemeClr>
                      </a:gs>
                      <a:gs pos="50000">
                        <a:schemeClr val="bg1"/>
                      </a:gs>
                      <a:gs pos="100000">
                        <a:schemeClr val="bg1">
                          <a:gamma/>
                          <a:shade val="46275"/>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endParaRPr lang="zh-CN" altLang="en-US"/>
            </a:p>
          </p:txBody>
        </p:sp>
        <p:sp>
          <p:nvSpPr>
            <p:cNvPr id="37903" name="Rectangle 72"/>
            <p:cNvSpPr>
              <a:spLocks noChangeArrowheads="1"/>
            </p:cNvSpPr>
            <p:nvPr/>
          </p:nvSpPr>
          <p:spPr bwMode="auto">
            <a:xfrm>
              <a:off x="3439" y="3540"/>
              <a:ext cx="313" cy="327"/>
            </a:xfrm>
            <a:prstGeom prst="rect">
              <a:avLst/>
            </a:prstGeom>
            <a:solidFill>
              <a:srgbClr val="C5FF8B"/>
            </a:solidFill>
            <a:ln>
              <a:noFill/>
            </a:ln>
            <a:effectLst/>
            <a:extLst>
              <a:ext uri="{91240B29-F687-4F45-9708-019B960494DF}">
                <a14:hiddenLine xmlns:a14="http://schemas.microsoft.com/office/drawing/2010/main" w="22225">
                  <a:solidFill>
                    <a:srgbClr val="33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FontTx/>
                <a:buNone/>
              </a:pPr>
              <a:r>
                <a:rPr lang="en-US" altLang="zh-CN" sz="2800" b="1"/>
                <a:t>a</a:t>
              </a:r>
              <a:r>
                <a:rPr lang="en-US" altLang="zh-CN" sz="2800" b="1" baseline="-25000"/>
                <a:t>n</a:t>
              </a:r>
              <a:endParaRPr lang="zh-CN" altLang="en-US" sz="2800" b="1" baseline="-25000"/>
            </a:p>
          </p:txBody>
        </p:sp>
        <p:sp>
          <p:nvSpPr>
            <p:cNvPr id="427081" name="Rectangle 73"/>
            <p:cNvSpPr>
              <a:spLocks noChangeArrowheads="1"/>
            </p:cNvSpPr>
            <p:nvPr/>
          </p:nvSpPr>
          <p:spPr bwMode="auto">
            <a:xfrm>
              <a:off x="2764" y="3842"/>
              <a:ext cx="409" cy="250"/>
            </a:xfrm>
            <a:prstGeom prst="rect">
              <a:avLst/>
            </a:prstGeom>
            <a:noFill/>
            <a:ln>
              <a:noFill/>
            </a:ln>
            <a:effectLst/>
            <a:extLst>
              <a:ext uri="{909E8E84-426E-40DD-AFC4-6F175D3DCCD1}">
                <a14:hiddenFill xmlns:a14="http://schemas.microsoft.com/office/drawing/2010/main">
                  <a:gradFill rotWithShape="0">
                    <a:gsLst>
                      <a:gs pos="0">
                        <a:schemeClr val="bg1">
                          <a:gamma/>
                          <a:shade val="46275"/>
                          <a:invGamma/>
                        </a:schemeClr>
                      </a:gs>
                      <a:gs pos="50000">
                        <a:schemeClr val="bg1"/>
                      </a:gs>
                      <a:gs pos="100000">
                        <a:schemeClr val="bg1">
                          <a:gamma/>
                          <a:shade val="46275"/>
                          <a:invGamma/>
                        </a:schemeClr>
                      </a:gs>
                    </a:gsLst>
                    <a:lin ang="5400000" scaled="1"/>
                  </a:gradFill>
                </a14:hiddenFill>
              </a:ext>
              <a:ext uri="{91240B29-F687-4F45-9708-019B960494DF}">
                <a14:hiddenLine xmlns:a14="http://schemas.microsoft.com/office/drawing/2010/main" w="38100">
                  <a:solidFill>
                    <a:srgbClr val="33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1" hangingPunct="1">
                <a:defRPr/>
              </a:pPr>
              <a:r>
                <a:rPr kumimoji="1" lang="en-US" altLang="zh-CN" sz="2000" b="1">
                  <a:solidFill>
                    <a:schemeClr val="tx1"/>
                  </a:solidFill>
                  <a:latin typeface="Times New Roman" panose="02020603050405020304" pitchFamily="18" charset="0"/>
                  <a:ea typeface="宋体" panose="02010600030101010101" pitchFamily="2" charset="-122"/>
                </a:rPr>
                <a:t>rear</a:t>
              </a:r>
              <a:endParaRPr kumimoji="1" lang="zh-CN" altLang="en-US" sz="2000" b="1">
                <a:solidFill>
                  <a:schemeClr val="tx1"/>
                </a:solidFill>
                <a:latin typeface="Times New Roman" panose="02020603050405020304" pitchFamily="18" charset="0"/>
                <a:ea typeface="宋体" panose="02010600030101010101" pitchFamily="2" charset="-122"/>
              </a:endParaRPr>
            </a:p>
          </p:txBody>
        </p:sp>
        <p:sp>
          <p:nvSpPr>
            <p:cNvPr id="427082" name="Freeform 74"/>
            <p:cNvSpPr>
              <a:spLocks/>
            </p:cNvSpPr>
            <p:nvPr/>
          </p:nvSpPr>
          <p:spPr bwMode="auto">
            <a:xfrm>
              <a:off x="3029" y="3764"/>
              <a:ext cx="240" cy="112"/>
            </a:xfrm>
            <a:custGeom>
              <a:avLst/>
              <a:gdLst>
                <a:gd name="T0" fmla="*/ 0 w 240"/>
                <a:gd name="T1" fmla="*/ 112 h 112"/>
                <a:gd name="T2" fmla="*/ 96 w 240"/>
                <a:gd name="T3" fmla="*/ 16 h 112"/>
                <a:gd name="T4" fmla="*/ 240 w 240"/>
                <a:gd name="T5" fmla="*/ 16 h 112"/>
              </a:gdLst>
              <a:ahLst/>
              <a:cxnLst>
                <a:cxn ang="0">
                  <a:pos x="T0" y="T1"/>
                </a:cxn>
                <a:cxn ang="0">
                  <a:pos x="T2" y="T3"/>
                </a:cxn>
                <a:cxn ang="0">
                  <a:pos x="T4" y="T5"/>
                </a:cxn>
              </a:cxnLst>
              <a:rect l="0" t="0" r="r" b="b"/>
              <a:pathLst>
                <a:path w="240" h="112">
                  <a:moveTo>
                    <a:pt x="0" y="112"/>
                  </a:moveTo>
                  <a:cubicBezTo>
                    <a:pt x="28" y="72"/>
                    <a:pt x="56" y="32"/>
                    <a:pt x="96" y="16"/>
                  </a:cubicBezTo>
                  <a:cubicBezTo>
                    <a:pt x="136" y="0"/>
                    <a:pt x="216" y="16"/>
                    <a:pt x="240" y="16"/>
                  </a:cubicBezTo>
                </a:path>
              </a:pathLst>
            </a:custGeom>
            <a:noFill/>
            <a:ln w="25400" cap="flat" cmpd="sng">
              <a:solidFill>
                <a:schemeClr val="tx1"/>
              </a:solidFill>
              <a:prstDash val="solid"/>
              <a:round/>
              <a:headEnd/>
              <a:tailEnd type="arrow" w="med" len="med"/>
            </a:ln>
            <a:effectLst/>
            <a:extLst>
              <a:ext uri="{909E8E84-426E-40DD-AFC4-6F175D3DCCD1}">
                <a14:hiddenFill xmlns:a14="http://schemas.microsoft.com/office/drawing/2010/main">
                  <a:gradFill rotWithShape="0">
                    <a:gsLst>
                      <a:gs pos="0">
                        <a:schemeClr val="bg1">
                          <a:gamma/>
                          <a:shade val="46275"/>
                          <a:invGamma/>
                        </a:schemeClr>
                      </a:gs>
                      <a:gs pos="50000">
                        <a:schemeClr val="bg1"/>
                      </a:gs>
                      <a:gs pos="100000">
                        <a:schemeClr val="bg1">
                          <a:gamma/>
                          <a:shade val="46275"/>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endParaRPr lang="zh-CN" altLang="en-US"/>
            </a:p>
          </p:txBody>
        </p:sp>
        <p:sp>
          <p:nvSpPr>
            <p:cNvPr id="427085" name="Rectangle 77"/>
            <p:cNvSpPr>
              <a:spLocks noChangeArrowheads="1"/>
            </p:cNvSpPr>
            <p:nvPr/>
          </p:nvSpPr>
          <p:spPr bwMode="auto">
            <a:xfrm>
              <a:off x="4085" y="2484"/>
              <a:ext cx="215" cy="288"/>
            </a:xfrm>
            <a:prstGeom prst="rect">
              <a:avLst/>
            </a:prstGeom>
            <a:noFill/>
            <a:ln>
              <a:noFill/>
            </a:ln>
            <a:effectLst/>
            <a:extLst>
              <a:ext uri="{909E8E84-426E-40DD-AFC4-6F175D3DCCD1}">
                <a14:hiddenFill xmlns:a14="http://schemas.microsoft.com/office/drawing/2010/main">
                  <a:gradFill rotWithShape="0">
                    <a:gsLst>
                      <a:gs pos="0">
                        <a:schemeClr val="bg1">
                          <a:gamma/>
                          <a:shade val="46275"/>
                          <a:invGamma/>
                        </a:schemeClr>
                      </a:gs>
                      <a:gs pos="50000">
                        <a:schemeClr val="bg1"/>
                      </a:gs>
                      <a:gs pos="100000">
                        <a:schemeClr val="bg1">
                          <a:gamma/>
                          <a:shade val="46275"/>
                          <a:invGamma/>
                        </a:schemeClr>
                      </a:gs>
                    </a:gsLst>
                    <a:lin ang="5400000" scaled="1"/>
                  </a:gradFill>
                </a14:hiddenFill>
              </a:ext>
              <a:ext uri="{91240B29-F687-4F45-9708-019B960494DF}">
                <a14:hiddenLine xmlns:a14="http://schemas.microsoft.com/office/drawing/2010/main" w="38100">
                  <a:solidFill>
                    <a:srgbClr val="33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1" hangingPunct="1">
                <a:defRPr/>
              </a:pPr>
              <a:r>
                <a:rPr kumimoji="1" lang="en-US" altLang="zh-CN" sz="2400" b="1">
                  <a:solidFill>
                    <a:schemeClr val="tx1"/>
                  </a:solidFill>
                  <a:latin typeface="Times New Roman" panose="02020603050405020304" pitchFamily="18" charset="0"/>
                  <a:ea typeface="宋体" panose="02010600030101010101" pitchFamily="2" charset="-122"/>
                </a:rPr>
                <a:t>0</a:t>
              </a:r>
              <a:endParaRPr kumimoji="1" lang="zh-CN" altLang="en-US" sz="2400" b="1">
                <a:solidFill>
                  <a:schemeClr val="tx1"/>
                </a:solidFill>
                <a:latin typeface="Times New Roman" panose="02020603050405020304" pitchFamily="18" charset="0"/>
                <a:ea typeface="宋体" panose="02010600030101010101" pitchFamily="2" charset="-122"/>
              </a:endParaRPr>
            </a:p>
          </p:txBody>
        </p:sp>
        <p:sp>
          <p:nvSpPr>
            <p:cNvPr id="427086" name="Rectangle 78"/>
            <p:cNvSpPr>
              <a:spLocks noChangeArrowheads="1"/>
            </p:cNvSpPr>
            <p:nvPr/>
          </p:nvSpPr>
          <p:spPr bwMode="auto">
            <a:xfrm>
              <a:off x="4350" y="2676"/>
              <a:ext cx="215" cy="288"/>
            </a:xfrm>
            <a:prstGeom prst="rect">
              <a:avLst/>
            </a:prstGeom>
            <a:noFill/>
            <a:ln>
              <a:noFill/>
            </a:ln>
            <a:effectLst/>
            <a:extLst>
              <a:ext uri="{909E8E84-426E-40DD-AFC4-6F175D3DCCD1}">
                <a14:hiddenFill xmlns:a14="http://schemas.microsoft.com/office/drawing/2010/main">
                  <a:gradFill rotWithShape="0">
                    <a:gsLst>
                      <a:gs pos="0">
                        <a:schemeClr val="bg1">
                          <a:gamma/>
                          <a:shade val="46275"/>
                          <a:invGamma/>
                        </a:schemeClr>
                      </a:gs>
                      <a:gs pos="50000">
                        <a:schemeClr val="bg1"/>
                      </a:gs>
                      <a:gs pos="100000">
                        <a:schemeClr val="bg1">
                          <a:gamma/>
                          <a:shade val="46275"/>
                          <a:invGamma/>
                        </a:schemeClr>
                      </a:gs>
                    </a:gsLst>
                    <a:lin ang="5400000" scaled="1"/>
                  </a:gradFill>
                </a14:hiddenFill>
              </a:ext>
              <a:ext uri="{91240B29-F687-4F45-9708-019B960494DF}">
                <a14:hiddenLine xmlns:a14="http://schemas.microsoft.com/office/drawing/2010/main" w="38100">
                  <a:solidFill>
                    <a:srgbClr val="33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1" hangingPunct="1">
                <a:defRPr/>
              </a:pPr>
              <a:r>
                <a:rPr kumimoji="1" lang="en-US" altLang="zh-CN" sz="2400" b="1">
                  <a:solidFill>
                    <a:schemeClr val="tx1"/>
                  </a:solidFill>
                  <a:latin typeface="Times New Roman" panose="02020603050405020304" pitchFamily="18" charset="0"/>
                  <a:ea typeface="宋体" panose="02010600030101010101" pitchFamily="2" charset="-122"/>
                </a:rPr>
                <a:t>1</a:t>
              </a:r>
              <a:endParaRPr kumimoji="1" lang="zh-CN" altLang="en-US" sz="2400" b="1">
                <a:solidFill>
                  <a:schemeClr val="tx1"/>
                </a:solidFill>
                <a:latin typeface="Times New Roman" panose="02020603050405020304" pitchFamily="18" charset="0"/>
                <a:ea typeface="宋体" panose="02010600030101010101" pitchFamily="2" charset="-122"/>
              </a:endParaRPr>
            </a:p>
          </p:txBody>
        </p:sp>
        <p:sp>
          <p:nvSpPr>
            <p:cNvPr id="427087" name="Rectangle 79"/>
            <p:cNvSpPr>
              <a:spLocks noChangeArrowheads="1"/>
            </p:cNvSpPr>
            <p:nvPr/>
          </p:nvSpPr>
          <p:spPr bwMode="auto">
            <a:xfrm>
              <a:off x="4350" y="2964"/>
              <a:ext cx="215" cy="288"/>
            </a:xfrm>
            <a:prstGeom prst="rect">
              <a:avLst/>
            </a:prstGeom>
            <a:noFill/>
            <a:ln>
              <a:noFill/>
            </a:ln>
            <a:effectLst/>
            <a:extLst>
              <a:ext uri="{909E8E84-426E-40DD-AFC4-6F175D3DCCD1}">
                <a14:hiddenFill xmlns:a14="http://schemas.microsoft.com/office/drawing/2010/main">
                  <a:gradFill rotWithShape="0">
                    <a:gsLst>
                      <a:gs pos="0">
                        <a:schemeClr val="bg1">
                          <a:gamma/>
                          <a:shade val="46275"/>
                          <a:invGamma/>
                        </a:schemeClr>
                      </a:gs>
                      <a:gs pos="50000">
                        <a:schemeClr val="bg1"/>
                      </a:gs>
                      <a:gs pos="100000">
                        <a:schemeClr val="bg1">
                          <a:gamma/>
                          <a:shade val="46275"/>
                          <a:invGamma/>
                        </a:schemeClr>
                      </a:gs>
                    </a:gsLst>
                    <a:lin ang="5400000" scaled="1"/>
                  </a:gradFill>
                </a14:hiddenFill>
              </a:ext>
              <a:ext uri="{91240B29-F687-4F45-9708-019B960494DF}">
                <a14:hiddenLine xmlns:a14="http://schemas.microsoft.com/office/drawing/2010/main" w="38100">
                  <a:solidFill>
                    <a:srgbClr val="33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1" hangingPunct="1">
                <a:defRPr/>
              </a:pPr>
              <a:r>
                <a:rPr kumimoji="1" lang="en-US" altLang="zh-CN" sz="2400" b="1">
                  <a:solidFill>
                    <a:schemeClr val="tx1"/>
                  </a:solidFill>
                  <a:latin typeface="Times New Roman" panose="02020603050405020304" pitchFamily="18" charset="0"/>
                  <a:ea typeface="宋体" panose="02010600030101010101" pitchFamily="2" charset="-122"/>
                </a:rPr>
                <a:t>2</a:t>
              </a:r>
              <a:endParaRPr kumimoji="1" lang="zh-CN" altLang="en-US" sz="2400" b="1">
                <a:solidFill>
                  <a:schemeClr val="tx1"/>
                </a:solidFill>
                <a:latin typeface="Times New Roman" panose="02020603050405020304" pitchFamily="18" charset="0"/>
                <a:ea typeface="宋体" panose="02010600030101010101" pitchFamily="2" charset="-122"/>
              </a:endParaRPr>
            </a:p>
          </p:txBody>
        </p:sp>
        <p:sp>
          <p:nvSpPr>
            <p:cNvPr id="427088" name="Rectangle 80"/>
            <p:cNvSpPr>
              <a:spLocks noChangeArrowheads="1"/>
            </p:cNvSpPr>
            <p:nvPr/>
          </p:nvSpPr>
          <p:spPr bwMode="auto">
            <a:xfrm>
              <a:off x="3461" y="3060"/>
              <a:ext cx="215" cy="288"/>
            </a:xfrm>
            <a:prstGeom prst="rect">
              <a:avLst/>
            </a:prstGeom>
            <a:noFill/>
            <a:ln>
              <a:noFill/>
            </a:ln>
            <a:effectLst/>
            <a:extLst>
              <a:ext uri="{909E8E84-426E-40DD-AFC4-6F175D3DCCD1}">
                <a14:hiddenFill xmlns:a14="http://schemas.microsoft.com/office/drawing/2010/main">
                  <a:gradFill rotWithShape="0">
                    <a:gsLst>
                      <a:gs pos="0">
                        <a:schemeClr val="bg1">
                          <a:gamma/>
                          <a:shade val="46275"/>
                          <a:invGamma/>
                        </a:schemeClr>
                      </a:gs>
                      <a:gs pos="50000">
                        <a:schemeClr val="bg1"/>
                      </a:gs>
                      <a:gs pos="100000">
                        <a:schemeClr val="bg1">
                          <a:gamma/>
                          <a:shade val="46275"/>
                          <a:invGamma/>
                        </a:schemeClr>
                      </a:gs>
                    </a:gsLst>
                    <a:lin ang="5400000" scaled="1"/>
                  </a:gradFill>
                </a14:hiddenFill>
              </a:ext>
              <a:ext uri="{91240B29-F687-4F45-9708-019B960494DF}">
                <a14:hiddenLine xmlns:a14="http://schemas.microsoft.com/office/drawing/2010/main" w="38100">
                  <a:solidFill>
                    <a:srgbClr val="33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1" hangingPunct="1">
                <a:defRPr/>
              </a:pPr>
              <a:r>
                <a:rPr kumimoji="1" lang="en-US" altLang="zh-CN" sz="2400" b="1">
                  <a:solidFill>
                    <a:schemeClr val="tx1"/>
                  </a:solidFill>
                  <a:latin typeface="Times New Roman" panose="02020603050405020304" pitchFamily="18" charset="0"/>
                  <a:ea typeface="宋体" panose="02010600030101010101" pitchFamily="2" charset="-122"/>
                </a:rPr>
                <a:t>n</a:t>
              </a:r>
              <a:endParaRPr kumimoji="1" lang="zh-CN" altLang="en-US" sz="2400" b="1">
                <a:solidFill>
                  <a:schemeClr val="tx1"/>
                </a:solidFill>
                <a:latin typeface="Times New Roman" panose="02020603050405020304" pitchFamily="18" charset="0"/>
                <a:ea typeface="宋体" panose="02010600030101010101" pitchFamily="2" charset="-122"/>
              </a:endParaRPr>
            </a:p>
          </p:txBody>
        </p:sp>
        <p:sp>
          <p:nvSpPr>
            <p:cNvPr id="427089" name="Rectangle 81"/>
            <p:cNvSpPr>
              <a:spLocks noChangeArrowheads="1"/>
            </p:cNvSpPr>
            <p:nvPr/>
          </p:nvSpPr>
          <p:spPr bwMode="auto">
            <a:xfrm>
              <a:off x="3449" y="2772"/>
              <a:ext cx="428" cy="288"/>
            </a:xfrm>
            <a:prstGeom prst="rect">
              <a:avLst/>
            </a:prstGeom>
            <a:noFill/>
            <a:ln>
              <a:noFill/>
            </a:ln>
            <a:effectLst/>
            <a:extLst>
              <a:ext uri="{909E8E84-426E-40DD-AFC4-6F175D3DCCD1}">
                <a14:hiddenFill xmlns:a14="http://schemas.microsoft.com/office/drawing/2010/main">
                  <a:gradFill rotWithShape="0">
                    <a:gsLst>
                      <a:gs pos="0">
                        <a:schemeClr val="bg1">
                          <a:gamma/>
                          <a:shade val="46275"/>
                          <a:invGamma/>
                        </a:schemeClr>
                      </a:gs>
                      <a:gs pos="50000">
                        <a:schemeClr val="bg1"/>
                      </a:gs>
                      <a:gs pos="100000">
                        <a:schemeClr val="bg1">
                          <a:gamma/>
                          <a:shade val="46275"/>
                          <a:invGamma/>
                        </a:schemeClr>
                      </a:gs>
                    </a:gsLst>
                    <a:lin ang="5400000" scaled="1"/>
                  </a:gradFill>
                </a14:hiddenFill>
              </a:ext>
              <a:ext uri="{91240B29-F687-4F45-9708-019B960494DF}">
                <a14:hiddenLine xmlns:a14="http://schemas.microsoft.com/office/drawing/2010/main" w="38100">
                  <a:solidFill>
                    <a:srgbClr val="33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1" hangingPunct="1">
                <a:defRPr/>
              </a:pPr>
              <a:r>
                <a:rPr kumimoji="1" lang="en-US" altLang="zh-CN" sz="2400" b="1">
                  <a:solidFill>
                    <a:schemeClr val="tx1"/>
                  </a:solidFill>
                  <a:latin typeface="Times New Roman" panose="02020603050405020304" pitchFamily="18" charset="0"/>
                  <a:ea typeface="宋体" panose="02010600030101010101" pitchFamily="2" charset="-122"/>
                </a:rPr>
                <a:t>n+1</a:t>
              </a:r>
              <a:endParaRPr kumimoji="1" lang="zh-CN" altLang="en-US" sz="2400" b="1">
                <a:solidFill>
                  <a:schemeClr val="tx1"/>
                </a:solidFill>
                <a:latin typeface="Times New Roman" panose="02020603050405020304" pitchFamily="18" charset="0"/>
                <a:ea typeface="宋体" panose="02010600030101010101" pitchFamily="2" charset="-122"/>
              </a:endParaRPr>
            </a:p>
          </p:txBody>
        </p:sp>
        <p:sp>
          <p:nvSpPr>
            <p:cNvPr id="427090" name="Rectangle 82"/>
            <p:cNvSpPr>
              <a:spLocks noChangeArrowheads="1"/>
            </p:cNvSpPr>
            <p:nvPr/>
          </p:nvSpPr>
          <p:spPr bwMode="auto">
            <a:xfrm>
              <a:off x="3660" y="2445"/>
              <a:ext cx="436" cy="288"/>
            </a:xfrm>
            <a:prstGeom prst="rect">
              <a:avLst/>
            </a:prstGeom>
            <a:noFill/>
            <a:ln>
              <a:noFill/>
            </a:ln>
            <a:effectLst/>
            <a:extLst>
              <a:ext uri="{909E8E84-426E-40DD-AFC4-6F175D3DCCD1}">
                <a14:hiddenFill xmlns:a14="http://schemas.microsoft.com/office/drawing/2010/main">
                  <a:gradFill rotWithShape="0">
                    <a:gsLst>
                      <a:gs pos="0">
                        <a:schemeClr val="bg1">
                          <a:gamma/>
                          <a:shade val="46275"/>
                          <a:invGamma/>
                        </a:schemeClr>
                      </a:gs>
                      <a:gs pos="50000">
                        <a:schemeClr val="bg1"/>
                      </a:gs>
                      <a:gs pos="100000">
                        <a:schemeClr val="bg1">
                          <a:gamma/>
                          <a:shade val="46275"/>
                          <a:invGamma/>
                        </a:schemeClr>
                      </a:gs>
                    </a:gsLst>
                    <a:lin ang="5400000" scaled="1"/>
                  </a:gradFill>
                </a14:hiddenFill>
              </a:ext>
              <a:ext uri="{91240B29-F687-4F45-9708-019B960494DF}">
                <a14:hiddenLine xmlns:a14="http://schemas.microsoft.com/office/drawing/2010/main" w="38100">
                  <a:solidFill>
                    <a:srgbClr val="33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1" hangingPunct="1">
                <a:defRPr/>
              </a:pPr>
              <a:r>
                <a:rPr kumimoji="1" lang="en-US" altLang="zh-CN" sz="2400" b="1">
                  <a:solidFill>
                    <a:schemeClr val="tx1"/>
                  </a:solidFill>
                  <a:latin typeface="Times New Roman" panose="02020603050405020304" pitchFamily="18" charset="0"/>
                  <a:ea typeface="宋体" panose="02010600030101010101" pitchFamily="2" charset="-122"/>
                </a:rPr>
                <a:t>m-1</a:t>
              </a:r>
              <a:endParaRPr kumimoji="1" lang="zh-CN" altLang="en-US" sz="2400" b="1">
                <a:solidFill>
                  <a:schemeClr val="tx1"/>
                </a:solidFill>
                <a:latin typeface="Times New Roman" panose="02020603050405020304" pitchFamily="18" charset="0"/>
                <a:ea typeface="宋体" panose="02010600030101010101" pitchFamily="2" charset="-122"/>
              </a:endParaRPr>
            </a:p>
          </p:txBody>
        </p:sp>
        <p:sp>
          <p:nvSpPr>
            <p:cNvPr id="37912" name="Oval 83"/>
            <p:cNvSpPr>
              <a:spLocks noChangeArrowheads="1"/>
            </p:cNvSpPr>
            <p:nvPr/>
          </p:nvSpPr>
          <p:spPr bwMode="auto">
            <a:xfrm>
              <a:off x="2981" y="1980"/>
              <a:ext cx="2040" cy="2040"/>
            </a:xfrm>
            <a:prstGeom prst="ellipse">
              <a:avLst/>
            </a:prstGeom>
            <a:noFill/>
            <a:ln w="22225">
              <a:solidFill>
                <a:schemeClr val="tx1"/>
              </a:solidFill>
              <a:round/>
              <a:headEnd/>
              <a:tailEnd/>
            </a:ln>
            <a:effectLst/>
            <a:extLst>
              <a:ext uri="{909E8E84-426E-40DD-AFC4-6F175D3DCCD1}">
                <a14:hiddenFill xmlns:a14="http://schemas.microsoft.com/office/drawing/2010/main">
                  <a:solidFill>
                    <a:srgbClr val="CC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kumimoji="0" lang="zh-CN" altLang="en-US" sz="1800">
                <a:solidFill>
                  <a:schemeClr val="accent2"/>
                </a:solidFill>
                <a:latin typeface="Arial" panose="020B0604020202020204" pitchFamily="34" charset="0"/>
                <a:ea typeface="华文行楷" panose="02010800040101010101" pitchFamily="2" charset="-122"/>
              </a:endParaRPr>
            </a:p>
          </p:txBody>
        </p:sp>
        <p:sp>
          <p:nvSpPr>
            <p:cNvPr id="37913" name="Line 84"/>
            <p:cNvSpPr>
              <a:spLocks noChangeShapeType="1"/>
            </p:cNvSpPr>
            <p:nvPr/>
          </p:nvSpPr>
          <p:spPr bwMode="auto">
            <a:xfrm flipH="1">
              <a:off x="4565" y="2892"/>
              <a:ext cx="458" cy="48"/>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14" name="Oval 85"/>
            <p:cNvSpPr>
              <a:spLocks noChangeArrowheads="1"/>
            </p:cNvSpPr>
            <p:nvPr/>
          </p:nvSpPr>
          <p:spPr bwMode="auto">
            <a:xfrm>
              <a:off x="3434" y="2430"/>
              <a:ext cx="1134" cy="1134"/>
            </a:xfrm>
            <a:prstGeom prst="ellipse">
              <a:avLst/>
            </a:prstGeom>
            <a:noFill/>
            <a:ln w="222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kumimoji="0" lang="zh-CN" altLang="en-US" sz="1800">
                <a:solidFill>
                  <a:schemeClr val="accent2"/>
                </a:solidFill>
                <a:latin typeface="Arial" panose="020B0604020202020204" pitchFamily="34" charset="0"/>
                <a:ea typeface="华文行楷" panose="02010800040101010101" pitchFamily="2" charset="-122"/>
              </a:endParaRPr>
            </a:p>
          </p:txBody>
        </p:sp>
        <p:sp>
          <p:nvSpPr>
            <p:cNvPr id="37915" name="Line 86"/>
            <p:cNvSpPr>
              <a:spLocks noChangeShapeType="1"/>
            </p:cNvSpPr>
            <p:nvPr/>
          </p:nvSpPr>
          <p:spPr bwMode="auto">
            <a:xfrm>
              <a:off x="4025" y="1980"/>
              <a:ext cx="0" cy="458"/>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16" name="Line 87"/>
            <p:cNvSpPr>
              <a:spLocks noChangeShapeType="1"/>
            </p:cNvSpPr>
            <p:nvPr/>
          </p:nvSpPr>
          <p:spPr bwMode="auto">
            <a:xfrm flipH="1">
              <a:off x="3749" y="3555"/>
              <a:ext cx="144" cy="432"/>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17" name="Line 88"/>
            <p:cNvSpPr>
              <a:spLocks noChangeShapeType="1"/>
            </p:cNvSpPr>
            <p:nvPr/>
          </p:nvSpPr>
          <p:spPr bwMode="auto">
            <a:xfrm flipH="1">
              <a:off x="4382" y="2268"/>
              <a:ext cx="329" cy="313"/>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18" name="Line 89"/>
            <p:cNvSpPr>
              <a:spLocks noChangeShapeType="1"/>
            </p:cNvSpPr>
            <p:nvPr/>
          </p:nvSpPr>
          <p:spPr bwMode="auto">
            <a:xfrm flipH="1">
              <a:off x="3191" y="3372"/>
              <a:ext cx="379" cy="24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19" name="Line 90"/>
            <p:cNvSpPr>
              <a:spLocks noChangeShapeType="1"/>
            </p:cNvSpPr>
            <p:nvPr/>
          </p:nvSpPr>
          <p:spPr bwMode="auto">
            <a:xfrm flipH="1" flipV="1">
              <a:off x="4487" y="3285"/>
              <a:ext cx="384" cy="24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20" name="Line 91"/>
            <p:cNvSpPr>
              <a:spLocks noChangeShapeType="1"/>
            </p:cNvSpPr>
            <p:nvPr/>
          </p:nvSpPr>
          <p:spPr bwMode="auto">
            <a:xfrm flipH="1">
              <a:off x="2981" y="3036"/>
              <a:ext cx="458" cy="48"/>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21" name="Line 92"/>
            <p:cNvSpPr>
              <a:spLocks noChangeShapeType="1"/>
            </p:cNvSpPr>
            <p:nvPr/>
          </p:nvSpPr>
          <p:spPr bwMode="auto">
            <a:xfrm flipH="1" flipV="1">
              <a:off x="3365" y="2211"/>
              <a:ext cx="288" cy="336"/>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7895" name="Text Box 95"/>
          <p:cNvSpPr txBox="1">
            <a:spLocks noChangeArrowheads="1"/>
          </p:cNvSpPr>
          <p:nvPr/>
        </p:nvSpPr>
        <p:spPr bwMode="auto">
          <a:xfrm>
            <a:off x="2411413" y="88212"/>
            <a:ext cx="5384800" cy="641350"/>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sz="3600" b="1" dirty="0">
                <a:solidFill>
                  <a:schemeClr val="accent2"/>
                </a:solidFill>
              </a:rPr>
              <a:t>特殊线性表——队列</a:t>
            </a:r>
            <a:endParaRPr kumimoji="0" lang="en-US" altLang="zh-CN" sz="3600" b="1" dirty="0">
              <a:solidFill>
                <a:schemeClr val="accent2"/>
              </a:solidFill>
            </a:endParaRPr>
          </a:p>
        </p:txBody>
      </p:sp>
      <p:sp>
        <p:nvSpPr>
          <p:cNvPr id="37896" name="Text Box 96"/>
          <p:cNvSpPr txBox="1">
            <a:spLocks noChangeArrowheads="1"/>
          </p:cNvSpPr>
          <p:nvPr/>
        </p:nvSpPr>
        <p:spPr bwMode="auto">
          <a:xfrm>
            <a:off x="285750" y="1020763"/>
            <a:ext cx="61722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b="1">
                <a:solidFill>
                  <a:schemeClr val="accent2"/>
                </a:solidFill>
              </a:rPr>
              <a:t>队列的顺序存储结构及实现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nodeType="clickEffect">
                                  <p:stCondLst>
                                    <p:cond delay="0"/>
                                  </p:stCondLst>
                                  <p:childTnLst>
                                    <p:set>
                                      <p:cBhvr>
                                        <p:cTn id="6" dur="1" fill="hold">
                                          <p:stCondLst>
                                            <p:cond delay="0"/>
                                          </p:stCondLst>
                                        </p:cTn>
                                        <p:tgtEl>
                                          <p:spTgt spid="427109"/>
                                        </p:tgtEl>
                                        <p:attrNameLst>
                                          <p:attrName>style.visibility</p:attrName>
                                        </p:attrNameLst>
                                      </p:cBhvr>
                                      <p:to>
                                        <p:strVal val="visible"/>
                                      </p:to>
                                    </p:set>
                                    <p:animEffect transition="in" filter="barn(inHorizontal)">
                                      <p:cBhvr>
                                        <p:cTn id="7" dur="500"/>
                                        <p:tgtEl>
                                          <p:spTgt spid="42710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27083"/>
                                        </p:tgtEl>
                                        <p:attrNameLst>
                                          <p:attrName>style.visibility</p:attrName>
                                        </p:attrNameLst>
                                      </p:cBhvr>
                                      <p:to>
                                        <p:strVal val="visible"/>
                                      </p:to>
                                    </p:set>
                                    <p:animEffect transition="in" filter="wipe(left)">
                                      <p:cBhvr>
                                        <p:cTn id="12" dur="500"/>
                                        <p:tgtEl>
                                          <p:spTgt spid="42708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6" fill="hold" nodeType="clickEffect">
                                  <p:stCondLst>
                                    <p:cond delay="0"/>
                                  </p:stCondLst>
                                  <p:childTnLst>
                                    <p:set>
                                      <p:cBhvr>
                                        <p:cTn id="16" dur="1" fill="hold">
                                          <p:stCondLst>
                                            <p:cond delay="0"/>
                                          </p:stCondLst>
                                        </p:cTn>
                                        <p:tgtEl>
                                          <p:spTgt spid="427110"/>
                                        </p:tgtEl>
                                        <p:attrNameLst>
                                          <p:attrName>style.visibility</p:attrName>
                                        </p:attrNameLst>
                                      </p:cBhvr>
                                      <p:to>
                                        <p:strVal val="visible"/>
                                      </p:to>
                                    </p:set>
                                    <p:animEffect transition="in" filter="barn(inHorizontal)">
                                      <p:cBhvr>
                                        <p:cTn id="17" dur="500"/>
                                        <p:tgtEl>
                                          <p:spTgt spid="427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7083" grpId="0" animBg="1"/>
    </p:bldLst>
  </p:timing>
</p:sld>
</file>

<file path=ppt/theme/theme1.xml><?xml version="1.0" encoding="utf-8"?>
<a:theme xmlns:a="http://schemas.openxmlformats.org/drawingml/2006/main" name="清华版教材展示">
  <a:themeElements>
    <a:clrScheme name="清华版教材展示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清华版教材展示">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6350" cap="flat" cmpd="sng" algn="ctr">
          <a:solidFill>
            <a:srgbClr val="00FFFF"/>
          </a:solidFill>
          <a:prstDash val="solid"/>
          <a:round/>
          <a:headEnd type="none" w="med" len="med"/>
          <a:tailEnd type="none" w="med" len="med"/>
        </a:ln>
        <a:effectLst/>
        <a:extLst>
          <a:ext uri="{AF507438-7753-43E0-B8FC-AC1667EBCBE1}">
            <a14:hiddenEffects xmlns:a14="http://schemas.microsoft.com/office/drawing/2010/main">
              <a:effectLst>
                <a:outerShdw dist="107763" dir="18900000" algn="ctr" rotWithShape="0">
                  <a:schemeClr val="bg2"/>
                </a:outerShdw>
              </a:effectLst>
            </a14:hiddenEffects>
          </a:ext>
        </a:ex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accent2"/>
            </a:solidFill>
            <a:effectLst/>
            <a:latin typeface="Arial" panose="020B0604020202020204" pitchFamily="34" charset="0"/>
            <a:ea typeface="华文行楷" panose="02010800040101010101" pitchFamily="2" charset="-122"/>
          </a:defRPr>
        </a:defPPr>
      </a:lstStyle>
    </a:spDef>
    <a:lnDef>
      <a:spPr bwMode="auto">
        <a:xfrm>
          <a:off x="0" y="0"/>
          <a:ext cx="1" cy="1"/>
        </a:xfrm>
        <a:custGeom>
          <a:avLst/>
          <a:gdLst/>
          <a:ahLst/>
          <a:cxnLst/>
          <a:rect l="0" t="0" r="0" b="0"/>
          <a:pathLst/>
        </a:custGeom>
        <a:solidFill>
          <a:schemeClr val="accent1"/>
        </a:solidFill>
        <a:ln w="6350" cap="flat" cmpd="sng" algn="ctr">
          <a:solidFill>
            <a:srgbClr val="00FFFF"/>
          </a:solidFill>
          <a:prstDash val="solid"/>
          <a:round/>
          <a:headEnd type="none" w="med" len="med"/>
          <a:tailEnd type="none" w="med" len="med"/>
        </a:ln>
        <a:effectLst/>
        <a:extLst>
          <a:ext uri="{AF507438-7753-43E0-B8FC-AC1667EBCBE1}">
            <a14:hiddenEffects xmlns:a14="http://schemas.microsoft.com/office/drawing/2010/main">
              <a:effectLst>
                <a:outerShdw dist="107763" dir="18900000" algn="ctr" rotWithShape="0">
                  <a:schemeClr val="bg2"/>
                </a:outerShdw>
              </a:effectLst>
            </a14:hiddenEffects>
          </a:ext>
        </a:ex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accent2"/>
            </a:solidFill>
            <a:effectLst/>
            <a:latin typeface="Arial" panose="020B0604020202020204" pitchFamily="34" charset="0"/>
            <a:ea typeface="华文行楷" panose="02010800040101010101" pitchFamily="2" charset="-122"/>
          </a:defRPr>
        </a:defPPr>
      </a:lstStyle>
    </a:lnDef>
  </a:objectDefaults>
  <a:extraClrSchemeLst>
    <a:extraClrScheme>
      <a:clrScheme name="清华版教材展示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清华版教材展示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清华版教材展示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清华版教材展示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清华版教材展示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清华版教材展示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清华版教材展示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算法清华版</Template>
  <TotalTime>3280</TotalTime>
  <Words>1667</Words>
  <Application>Microsoft Office PowerPoint</Application>
  <PresentationFormat>全屏显示(4:3)</PresentationFormat>
  <Paragraphs>338</Paragraphs>
  <Slides>27</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27</vt:i4>
      </vt:variant>
    </vt:vector>
  </HeadingPairs>
  <TitlesOfParts>
    <vt:vector size="37" baseType="lpstr">
      <vt:lpstr>华文行楷</vt:lpstr>
      <vt:lpstr>楷体_GB2312</vt:lpstr>
      <vt:lpstr>宋体</vt:lpstr>
      <vt:lpstr>Arial</vt:lpstr>
      <vt:lpstr>Courier New</vt:lpstr>
      <vt:lpstr>Tahoma</vt:lpstr>
      <vt:lpstr>Times New Roman</vt:lpstr>
      <vt:lpstr>Wingdings</vt:lpstr>
      <vt:lpstr>清华版教材展示</vt:lpstr>
      <vt:lpstr>Clip</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STL中的queue</vt:lpstr>
      <vt:lpstr>队列的应用</vt:lpstr>
      <vt:lpstr>PowerPoint 演示文稿</vt:lpstr>
      <vt:lpstr>PowerPoint 演示文稿</vt:lpstr>
      <vt:lpstr>队列的应用</vt:lpstr>
      <vt:lpstr>例 打印杨辉三角</vt:lpstr>
      <vt:lpstr>例   舞伴问题</vt:lpstr>
      <vt:lpstr>HDU 1276  士兵队列训练问题</vt:lpstr>
      <vt:lpstr>HDU 1276  士兵队列训练问题</vt:lpstr>
    </vt:vector>
  </TitlesOfParts>
  <Company>中南大学</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数据结构--人民邮电出版社</dc:title>
  <dc:creator>余腊生</dc:creator>
  <cp:lastModifiedBy>Wu Shunxin</cp:lastModifiedBy>
  <cp:revision>283</cp:revision>
  <dcterms:created xsi:type="dcterms:W3CDTF">2005-07-26T11:09:28Z</dcterms:created>
  <dcterms:modified xsi:type="dcterms:W3CDTF">2021-06-18T05:40:25Z</dcterms:modified>
</cp:coreProperties>
</file>