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434" r:id="rId2"/>
    <p:sldId id="407" r:id="rId3"/>
    <p:sldId id="411" r:id="rId4"/>
    <p:sldId id="440" r:id="rId5"/>
    <p:sldId id="449" r:id="rId6"/>
    <p:sldId id="451" r:id="rId7"/>
    <p:sldId id="450" r:id="rId8"/>
    <p:sldId id="452" r:id="rId9"/>
    <p:sldId id="453" r:id="rId10"/>
    <p:sldId id="454" r:id="rId11"/>
    <p:sldId id="455" r:id="rId12"/>
    <p:sldId id="456" r:id="rId13"/>
    <p:sldId id="435" r:id="rId14"/>
    <p:sldId id="436" r:id="rId15"/>
    <p:sldId id="458" r:id="rId16"/>
    <p:sldId id="457" r:id="rId17"/>
    <p:sldId id="439" r:id="rId18"/>
    <p:sldId id="42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664"/>
    <a:srgbClr val="A20000"/>
    <a:srgbClr val="580000"/>
    <a:srgbClr val="FF4343"/>
    <a:srgbClr val="41302F"/>
    <a:srgbClr val="C55E5B"/>
    <a:srgbClr val="F89D52"/>
    <a:srgbClr val="242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94652" autoAdjust="0"/>
  </p:normalViewPr>
  <p:slideViewPr>
    <p:cSldViewPr>
      <p:cViewPr>
        <p:scale>
          <a:sx n="73" d="100"/>
          <a:sy n="73" d="100"/>
        </p:scale>
        <p:origin x="-1188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E8472-C1AF-4777-B4B7-593958B928E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E54D2-4704-44CA-B85F-AED064512A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E54D2-4704-44CA-B85F-AED064512AE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t="-3000" r="-2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1B57-1B48-4141-92E3-FFA4FD1C4351}" type="datetimeFigureOut">
              <a:rPr lang="ko-KR" altLang="en-US" smtClean="0"/>
              <a:pPr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A1D4-4732-4969-B08E-732737AB13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147349" y="3029527"/>
            <a:ext cx="9014691" cy="738910"/>
          </a:xfrm>
          <a:custGeom>
            <a:avLst/>
            <a:gdLst>
              <a:gd name="connsiteX0" fmla="*/ 0 w 9014691"/>
              <a:gd name="connsiteY0" fmla="*/ 646546 h 738910"/>
              <a:gd name="connsiteX1" fmla="*/ 2050473 w 9014691"/>
              <a:gd name="connsiteY1" fmla="*/ 92364 h 738910"/>
              <a:gd name="connsiteX2" fmla="*/ 4239491 w 9014691"/>
              <a:gd name="connsiteY2" fmla="*/ 646546 h 738910"/>
              <a:gd name="connsiteX3" fmla="*/ 6105237 w 9014691"/>
              <a:gd name="connsiteY3" fmla="*/ 221673 h 738910"/>
              <a:gd name="connsiteX4" fmla="*/ 7998691 w 9014691"/>
              <a:gd name="connsiteY4" fmla="*/ 701964 h 738910"/>
              <a:gd name="connsiteX5" fmla="*/ 9014691 w 9014691"/>
              <a:gd name="connsiteY5" fmla="*/ 0 h 73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4691" h="738910">
                <a:moveTo>
                  <a:pt x="0" y="646546"/>
                </a:moveTo>
                <a:cubicBezTo>
                  <a:pt x="671945" y="369455"/>
                  <a:pt x="1343891" y="92364"/>
                  <a:pt x="2050473" y="92364"/>
                </a:cubicBezTo>
                <a:cubicBezTo>
                  <a:pt x="2757055" y="92364"/>
                  <a:pt x="3563697" y="624994"/>
                  <a:pt x="4239491" y="646546"/>
                </a:cubicBezTo>
                <a:cubicBezTo>
                  <a:pt x="4915285" y="668098"/>
                  <a:pt x="5478704" y="212437"/>
                  <a:pt x="6105237" y="221673"/>
                </a:cubicBezTo>
                <a:cubicBezTo>
                  <a:pt x="6731770" y="230909"/>
                  <a:pt x="7513782" y="738910"/>
                  <a:pt x="7998691" y="701964"/>
                </a:cubicBezTo>
                <a:cubicBezTo>
                  <a:pt x="8483600" y="665019"/>
                  <a:pt x="8749145" y="332509"/>
                  <a:pt x="9014691" y="0"/>
                </a:cubicBezTo>
              </a:path>
            </a:pathLst>
          </a:custGeom>
          <a:ln>
            <a:gradFill flip="none" rotWithShape="1">
              <a:gsLst>
                <a:gs pos="0">
                  <a:schemeClr val="accent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5496" y="3429000"/>
            <a:ext cx="903649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101600" y="2985756"/>
            <a:ext cx="8940800" cy="1157624"/>
          </a:xfrm>
          <a:custGeom>
            <a:avLst/>
            <a:gdLst>
              <a:gd name="connsiteX0" fmla="*/ 0 w 8940800"/>
              <a:gd name="connsiteY0" fmla="*/ 0 h 1157624"/>
              <a:gd name="connsiteX1" fmla="*/ 849745 w 8940800"/>
              <a:gd name="connsiteY1" fmla="*/ 1136073 h 1157624"/>
              <a:gd name="connsiteX2" fmla="*/ 3870036 w 8940800"/>
              <a:gd name="connsiteY2" fmla="*/ 129309 h 1157624"/>
              <a:gd name="connsiteX3" fmla="*/ 8940800 w 8940800"/>
              <a:gd name="connsiteY3" fmla="*/ 822037 h 115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0800" h="1157624">
                <a:moveTo>
                  <a:pt x="0" y="0"/>
                </a:moveTo>
                <a:cubicBezTo>
                  <a:pt x="102369" y="557261"/>
                  <a:pt x="204739" y="1114522"/>
                  <a:pt x="849745" y="1136073"/>
                </a:cubicBezTo>
                <a:cubicBezTo>
                  <a:pt x="1494751" y="1157624"/>
                  <a:pt x="2521527" y="181648"/>
                  <a:pt x="3870036" y="129309"/>
                </a:cubicBezTo>
                <a:cubicBezTo>
                  <a:pt x="5218545" y="76970"/>
                  <a:pt x="8940800" y="822037"/>
                  <a:pt x="8940800" y="822037"/>
                </a:cubicBezTo>
              </a:path>
            </a:pathLst>
          </a:custGeom>
          <a:ln>
            <a:gradFill flip="none" rotWithShape="1">
              <a:gsLst>
                <a:gs pos="0">
                  <a:srgbClr val="002060"/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 15"/>
          <p:cNvSpPr/>
          <p:nvPr/>
        </p:nvSpPr>
        <p:spPr>
          <a:xfrm>
            <a:off x="120073" y="2554955"/>
            <a:ext cx="8913091" cy="1450109"/>
          </a:xfrm>
          <a:custGeom>
            <a:avLst/>
            <a:gdLst>
              <a:gd name="connsiteX0" fmla="*/ 0 w 8913091"/>
              <a:gd name="connsiteY0" fmla="*/ 1450109 h 1450109"/>
              <a:gd name="connsiteX1" fmla="*/ 2946400 w 8913091"/>
              <a:gd name="connsiteY1" fmla="*/ 27709 h 1450109"/>
              <a:gd name="connsiteX2" fmla="*/ 6345382 w 8913091"/>
              <a:gd name="connsiteY2" fmla="*/ 1283855 h 1450109"/>
              <a:gd name="connsiteX3" fmla="*/ 8913091 w 8913091"/>
              <a:gd name="connsiteY3" fmla="*/ 304800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3091" h="1450109">
                <a:moveTo>
                  <a:pt x="0" y="1450109"/>
                </a:moveTo>
                <a:cubicBezTo>
                  <a:pt x="944418" y="752763"/>
                  <a:pt x="1888836" y="55418"/>
                  <a:pt x="2946400" y="27709"/>
                </a:cubicBezTo>
                <a:cubicBezTo>
                  <a:pt x="4003964" y="0"/>
                  <a:pt x="5350934" y="1237673"/>
                  <a:pt x="6345382" y="1283855"/>
                </a:cubicBezTo>
                <a:cubicBezTo>
                  <a:pt x="7339830" y="1330037"/>
                  <a:pt x="8126460" y="817418"/>
                  <a:pt x="8913091" y="304800"/>
                </a:cubicBezTo>
              </a:path>
            </a:pathLst>
          </a:custGeom>
          <a:ln>
            <a:gradFill flip="none" rotWithShape="1">
              <a:gsLst>
                <a:gs pos="0">
                  <a:srgbClr val="A20000"/>
                </a:gs>
                <a:gs pos="50000">
                  <a:srgbClr val="A20000">
                    <a:alpha val="30000"/>
                  </a:srgbClr>
                </a:gs>
                <a:gs pos="100000">
                  <a:srgbClr val="A20000">
                    <a:alpha val="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자유형 17"/>
          <p:cNvSpPr/>
          <p:nvPr/>
        </p:nvSpPr>
        <p:spPr>
          <a:xfrm>
            <a:off x="138547" y="2441774"/>
            <a:ext cx="8857673" cy="1987358"/>
          </a:xfrm>
          <a:custGeom>
            <a:avLst/>
            <a:gdLst>
              <a:gd name="connsiteX0" fmla="*/ 0 w 8857673"/>
              <a:gd name="connsiteY0" fmla="*/ 0 h 1987358"/>
              <a:gd name="connsiteX1" fmla="*/ 2567709 w 8857673"/>
              <a:gd name="connsiteY1" fmla="*/ 1847273 h 1987358"/>
              <a:gd name="connsiteX2" fmla="*/ 5403273 w 8857673"/>
              <a:gd name="connsiteY2" fmla="*/ 840509 h 1987358"/>
              <a:gd name="connsiteX3" fmla="*/ 8857673 w 8857673"/>
              <a:gd name="connsiteY3" fmla="*/ 1182254 h 198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7673" h="1987358">
                <a:moveTo>
                  <a:pt x="0" y="0"/>
                </a:moveTo>
                <a:cubicBezTo>
                  <a:pt x="833582" y="853594"/>
                  <a:pt x="1667164" y="1707188"/>
                  <a:pt x="2567709" y="1847273"/>
                </a:cubicBezTo>
                <a:cubicBezTo>
                  <a:pt x="3468254" y="1987358"/>
                  <a:pt x="4354946" y="951346"/>
                  <a:pt x="5403273" y="840509"/>
                </a:cubicBezTo>
                <a:cubicBezTo>
                  <a:pt x="6451600" y="729673"/>
                  <a:pt x="7654636" y="955963"/>
                  <a:pt x="8857673" y="1182254"/>
                </a:cubicBezTo>
              </a:path>
            </a:pathLst>
          </a:custGeom>
          <a:ln>
            <a:gradFill flip="none" rotWithShape="1">
              <a:gsLst>
                <a:gs pos="0">
                  <a:srgbClr val="002060">
                    <a:alpha val="50000"/>
                  </a:srgbClr>
                </a:gs>
                <a:gs pos="50000">
                  <a:srgbClr val="002060">
                    <a:alpha val="30000"/>
                  </a:srgbClr>
                </a:gs>
                <a:gs pos="100000">
                  <a:schemeClr val="accent1">
                    <a:tint val="23500"/>
                    <a:satMod val="160000"/>
                    <a:alpha val="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1480555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Droid Sans Mono" pitchFamily="49" charset="0"/>
              </a:rPr>
              <a:t>제주대학교 학생들을 위한</a:t>
            </a:r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HY견고딕" pitchFamily="18" charset="-127"/>
              <a:ea typeface="HY견고딕" pitchFamily="18" charset="-127"/>
              <a:cs typeface="Droid Sans Mono" pitchFamily="49" charset="0"/>
            </a:endParaRPr>
          </a:p>
          <a:p>
            <a:pPr algn="r"/>
            <a:r>
              <a:rPr lang="ko-KR" altLang="en-US" sz="4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Droid Sans Mono" pitchFamily="49" charset="0"/>
              </a:rPr>
              <a:t>학생들에 의한</a:t>
            </a:r>
            <a:endParaRPr lang="en-US" altLang="ko-KR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HY견고딕" pitchFamily="18" charset="-127"/>
              <a:ea typeface="HY견고딕" pitchFamily="18" charset="-127"/>
              <a:cs typeface="Droid Sans Mono" pitchFamily="49" charset="0"/>
            </a:endParaRPr>
          </a:p>
          <a:p>
            <a:pPr algn="r"/>
            <a:r>
              <a:rPr lang="en-US" altLang="ko-KR" sz="40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Droid Sans Mono" pitchFamily="49" charset="0"/>
              </a:rPr>
              <a:t>‘</a:t>
            </a:r>
            <a:r>
              <a:rPr lang="ko-KR" altLang="en-US" sz="40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Droid Sans Mono" pitchFamily="49" charset="0"/>
              </a:rPr>
              <a:t>제대로</a:t>
            </a:r>
            <a:r>
              <a:rPr lang="en-US" altLang="ko-KR" sz="40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Droid Sans Mono" pitchFamily="49" charset="0"/>
              </a:rPr>
              <a:t>’</a:t>
            </a:r>
            <a:r>
              <a:rPr lang="ko-KR" altLang="en-US" sz="400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Droid Sans Mono" pitchFamily="49" charset="0"/>
              </a:rPr>
              <a:t>어플리케이션</a:t>
            </a:r>
            <a:endParaRPr lang="ko-KR" altLang="en-US" sz="40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HY견고딕" pitchFamily="18" charset="-127"/>
              <a:ea typeface="HY견고딕" pitchFamily="18" charset="-127"/>
              <a:cs typeface="Droid Sans Mono" pitchFamily="49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580112" y="6453336"/>
            <a:ext cx="3071834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80112" y="4653136"/>
            <a:ext cx="3071834" cy="15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8144" y="60840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Droid Sans Mono" pitchFamily="49" charset="0"/>
              </a:rPr>
              <a:t>컴퓨터공학과 정재군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8144" y="572396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Droid Sans Mono" pitchFamily="49" charset="0"/>
              </a:rPr>
              <a:t>컴퓨터공학과 현승호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68144" y="46531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Droid Sans Mono" pitchFamily="49" charset="0"/>
              </a:rPr>
              <a:t>컴퓨터공학과 김인우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8144" y="53639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Droid Sans Mono" pitchFamily="49" charset="0"/>
              </a:rPr>
              <a:t>컴퓨터공학과 고경찬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8144" y="50131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Droid Sans Mono" pitchFamily="49" charset="0"/>
              </a:rPr>
              <a:t>컴퓨터공학과 이기진</a:t>
            </a:r>
          </a:p>
        </p:txBody>
      </p:sp>
    </p:spTree>
    <p:extLst>
      <p:ext uri="{BB962C8B-B14F-4D97-AF65-F5344CB8AC3E}">
        <p14:creationId xmlns:p14="http://schemas.microsoft.com/office/powerpoint/2010/main" val="1315329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SH\Desktop\프로젝트\2014다학제캡스톤\Screenshot_2014-12-08-13-23-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3716878" cy="66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SH\Desktop\프로젝트\2014다학제캡스톤\Screenshot_2014-12-08-13-23-5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94" y="143042"/>
            <a:ext cx="3708560" cy="65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308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908344" y="260648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화면 구성 및 구현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HSH\Desktop\프로젝트\2014다학제캡스톤\Screenshot_2014-12-08-13-23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9" y="1091644"/>
            <a:ext cx="3014357" cy="53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HSH\Desktop\프로젝트\2014다학제캡스톤\클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39" y="479715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861" y="75981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Ⅱ.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3946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HSH\Desktop\프로젝트\2014다학제캡스톤\Screenshot_2014-12-08-13-16-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16632"/>
            <a:ext cx="3685661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946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185" y="1988840"/>
            <a:ext cx="8110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각각의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음식점 정보와 위치를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제공</a:t>
            </a:r>
            <a:endParaRPr lang="en-US" altLang="ko-KR" sz="28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순환버스 이용을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활성화</a:t>
            </a:r>
            <a:endParaRPr lang="en-US" altLang="ko-KR" sz="28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학생들이 자주 이용하는 게시판을 쉽게 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접근</a:t>
            </a:r>
            <a:endParaRPr lang="en-US" altLang="ko-KR" sz="28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학</a:t>
            </a:r>
            <a:r>
              <a:rPr lang="ko-KR" altLang="en-US" sz="28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생들의 불편함을 소통</a:t>
            </a:r>
            <a:endParaRPr lang="ko-KR" altLang="en-US" sz="28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246" y="522207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Ⅲ.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9712" y="706872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기대효과 및 활용방안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185" y="4725144"/>
            <a:ext cx="8110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제주대학교 학생들에게 </a:t>
            </a:r>
            <a:endParaRPr lang="en-US" altLang="ko-KR" sz="4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  <a:p>
            <a:pPr algn="ctr"/>
            <a:r>
              <a:rPr lang="ko-KR" alt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편의를 제공</a:t>
            </a:r>
            <a:endParaRPr lang="ko-KR" altLang="en-US" sz="4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4067944" y="3860323"/>
            <a:ext cx="864096" cy="749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624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7" y="2420888"/>
            <a:ext cx="85248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3569" y="548680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Ⅳ.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716008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추진계획 및 소요경비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81624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3569" y="548680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Ⅳ.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716008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추진계획 및 소요경비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2" y="3068960"/>
            <a:ext cx="8170206" cy="208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572" y="2132856"/>
            <a:ext cx="817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ko-KR" altLang="en-US" sz="36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추진계획 및 일정</a:t>
            </a:r>
          </a:p>
        </p:txBody>
      </p:sp>
    </p:spTree>
    <p:extLst>
      <p:ext uri="{BB962C8B-B14F-4D97-AF65-F5344CB8AC3E}">
        <p14:creationId xmlns:p14="http://schemas.microsoft.com/office/powerpoint/2010/main" val="41775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83569" y="548680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Ⅳ.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716008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추진계획 및 소요경비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572" y="2132856"/>
            <a:ext cx="817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ko-KR" altLang="en-US" sz="36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예상소요경비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92517"/>
              </p:ext>
            </p:extLst>
          </p:nvPr>
        </p:nvGraphicFramePr>
        <p:xfrm>
          <a:off x="791072" y="2852936"/>
          <a:ext cx="7885384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346"/>
                <a:gridCol w="1971346"/>
                <a:gridCol w="1971346"/>
                <a:gridCol w="1971346"/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품명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수량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단가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금액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재료비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200,000</a:t>
                      </a:r>
                      <a:r>
                        <a:rPr lang="ko-KR" altLang="en-US" sz="2400" dirty="0" smtClean="0"/>
                        <a:t>원</a:t>
                      </a:r>
                      <a:endParaRPr lang="ko-KR" altLang="en-US" sz="2400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회의비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200,000</a:t>
                      </a:r>
                      <a:r>
                        <a:rPr lang="ko-KR" altLang="en-US" sz="2400" dirty="0" smtClean="0"/>
                        <a:t>원</a:t>
                      </a:r>
                      <a:endParaRPr lang="ko-KR" altLang="en-US" sz="2400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기타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r>
                        <a:rPr lang="ko-KR" altLang="en-US" sz="2400" dirty="0" smtClean="0"/>
                        <a:t>원</a:t>
                      </a:r>
                      <a:endParaRPr lang="ko-KR" altLang="en-US" sz="2400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합계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400,000</a:t>
                      </a:r>
                      <a:r>
                        <a:rPr lang="ko-KR" altLang="en-US" sz="2400" dirty="0" smtClean="0"/>
                        <a:t>원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83" y="2060848"/>
            <a:ext cx="61055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68030" y="620688"/>
            <a:ext cx="115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Ⅴ.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5696" y="805353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질의 및 응답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232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643702" y="5243468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감사합니다</a:t>
            </a:r>
            <a:r>
              <a:rPr lang="en-US" altLang="ko-KR" sz="20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.</a:t>
            </a:r>
            <a:endParaRPr lang="ko-KR" altLang="en-US" sz="20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6446" y="4572008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rgbClr val="A20000">
                      <a:alpha val="50000"/>
                    </a:srgbClr>
                  </a:solidFill>
                </a:ln>
                <a:solidFill>
                  <a:srgbClr val="A20000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T</a:t>
            </a:r>
            <a:r>
              <a:rPr lang="en-US" altLang="ko-KR" sz="36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hank </a:t>
            </a:r>
            <a:r>
              <a:rPr lang="en-US" altLang="ko-KR" sz="3600" dirty="0" smtClean="0">
                <a:ln>
                  <a:solidFill>
                    <a:srgbClr val="002060">
                      <a:alpha val="50000"/>
                    </a:srgbClr>
                  </a:solidFill>
                </a:ln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Y</a:t>
            </a:r>
            <a:r>
              <a:rPr lang="en-US" altLang="ko-KR" sz="3600" dirty="0" smtClean="0">
                <a:ln>
                  <a:solidFill>
                    <a:srgbClr val="41302F">
                      <a:alpha val="50000"/>
                    </a:srgbClr>
                  </a:solidFill>
                </a:ln>
                <a:solidFill>
                  <a:srgbClr val="41302F"/>
                </a:solidFill>
                <a:latin typeface="맑은 고딕" pitchFamily="50" charset="-127"/>
                <a:ea typeface="맑은 고딕" pitchFamily="50" charset="-127"/>
                <a:cs typeface="Droid Sans Mono" pitchFamily="49" charset="0"/>
              </a:rPr>
              <a:t>ou</a:t>
            </a:r>
            <a:endParaRPr lang="ko-KR" altLang="en-US" sz="3600" dirty="0" smtClean="0">
              <a:ln>
                <a:solidFill>
                  <a:srgbClr val="41302F">
                    <a:alpha val="50000"/>
                  </a:srgbClr>
                </a:solidFill>
              </a:ln>
              <a:solidFill>
                <a:srgbClr val="41302F"/>
              </a:solidFill>
              <a:latin typeface="맑은 고딕" pitchFamily="50" charset="-127"/>
              <a:ea typeface="맑은 고딕" pitchFamily="50" charset="-127"/>
              <a:cs typeface="Droid Sans Mono" pitchFamily="49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2"/>
          <p:cNvSpPr/>
          <p:nvPr/>
        </p:nvSpPr>
        <p:spPr>
          <a:xfrm>
            <a:off x="1672909" y="1772816"/>
            <a:ext cx="5059331" cy="8229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19"/>
          <p:cNvSpPr/>
          <p:nvPr/>
        </p:nvSpPr>
        <p:spPr>
          <a:xfrm>
            <a:off x="1671924" y="589813"/>
            <a:ext cx="5059331" cy="82296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1"/>
          <p:cNvSpPr/>
          <p:nvPr/>
        </p:nvSpPr>
        <p:spPr>
          <a:xfrm>
            <a:off x="1665999" y="587869"/>
            <a:ext cx="241705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1907704" y="537221"/>
            <a:ext cx="6264696" cy="936000"/>
          </a:xfrm>
          <a:prstGeom prst="rect">
            <a:avLst/>
          </a:prstGeom>
          <a:gradFill>
            <a:gsLst>
              <a:gs pos="0">
                <a:srgbClr val="080808"/>
              </a:gs>
              <a:gs pos="80000">
                <a:schemeClr val="tx1">
                  <a:lumMod val="0"/>
                </a:schemeClr>
              </a:gs>
              <a:gs pos="100000">
                <a:schemeClr val="tx1">
                  <a:alpha val="90000"/>
                  <a:lumMod val="10000"/>
                </a:schemeClr>
              </a:gs>
            </a:gsLst>
            <a:lin ang="16200000" scaled="0"/>
          </a:gradFill>
          <a:ln>
            <a:noFill/>
          </a:ln>
          <a:effectLst>
            <a:glow rad="101600">
              <a:schemeClr val="tx1">
                <a:lumMod val="1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07704" y="1736128"/>
            <a:ext cx="6264696" cy="936000"/>
          </a:xfrm>
          <a:prstGeom prst="rect">
            <a:avLst/>
          </a:prstGeom>
          <a:gradFill>
            <a:gsLst>
              <a:gs pos="0">
                <a:srgbClr val="080808"/>
              </a:gs>
              <a:gs pos="80000">
                <a:schemeClr val="tx1">
                  <a:lumMod val="0"/>
                </a:schemeClr>
              </a:gs>
              <a:gs pos="100000">
                <a:schemeClr val="tx1">
                  <a:alpha val="90000"/>
                  <a:lumMod val="10000"/>
                </a:schemeClr>
              </a:gs>
            </a:gsLst>
            <a:lin ang="16200000" scaled="0"/>
          </a:gradFill>
          <a:ln>
            <a:noFill/>
          </a:ln>
          <a:effectLst>
            <a:glow rad="101600">
              <a:schemeClr val="tx1">
                <a:lumMod val="1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Group 45"/>
          <p:cNvGrpSpPr/>
          <p:nvPr/>
        </p:nvGrpSpPr>
        <p:grpSpPr>
          <a:xfrm>
            <a:off x="1665999" y="2922593"/>
            <a:ext cx="6506401" cy="936000"/>
            <a:chOff x="1665999" y="2922593"/>
            <a:chExt cx="6001705" cy="936000"/>
          </a:xfrm>
        </p:grpSpPr>
        <p:sp>
          <p:nvSpPr>
            <p:cNvPr id="30" name="Rectangle 29"/>
            <p:cNvSpPr/>
            <p:nvPr/>
          </p:nvSpPr>
          <p:spPr>
            <a:xfrm>
              <a:off x="1665999" y="2979112"/>
              <a:ext cx="5059331" cy="82296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7704" y="2922593"/>
              <a:ext cx="5760000" cy="936000"/>
            </a:xfrm>
            <a:prstGeom prst="rect">
              <a:avLst/>
            </a:prstGeom>
            <a:gradFill>
              <a:gsLst>
                <a:gs pos="0">
                  <a:srgbClr val="080808"/>
                </a:gs>
                <a:gs pos="80000">
                  <a:schemeClr val="tx1">
                    <a:lumMod val="0"/>
                  </a:schemeClr>
                </a:gs>
                <a:gs pos="100000">
                  <a:schemeClr val="tx1">
                    <a:alpha val="90000"/>
                    <a:lumMod val="10000"/>
                  </a:schemeClr>
                </a:gs>
              </a:gsLst>
              <a:lin ang="16200000" scaled="0"/>
            </a:gradFill>
            <a:ln>
              <a:noFill/>
            </a:ln>
            <a:effectLst>
              <a:glow rad="101600">
                <a:schemeClr val="tx1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1665999" y="4155837"/>
            <a:ext cx="6506401" cy="936000"/>
            <a:chOff x="1665999" y="4155837"/>
            <a:chExt cx="6001705" cy="936000"/>
          </a:xfrm>
        </p:grpSpPr>
        <p:sp>
          <p:nvSpPr>
            <p:cNvPr id="35" name="Rectangle 34"/>
            <p:cNvSpPr/>
            <p:nvPr/>
          </p:nvSpPr>
          <p:spPr>
            <a:xfrm>
              <a:off x="1665999" y="4212356"/>
              <a:ext cx="5059331" cy="82296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7704" y="4155837"/>
              <a:ext cx="5760000" cy="936000"/>
            </a:xfrm>
            <a:prstGeom prst="rect">
              <a:avLst/>
            </a:prstGeom>
            <a:gradFill>
              <a:gsLst>
                <a:gs pos="0">
                  <a:srgbClr val="080808"/>
                </a:gs>
                <a:gs pos="80000">
                  <a:schemeClr val="tx1">
                    <a:lumMod val="0"/>
                  </a:schemeClr>
                </a:gs>
                <a:gs pos="100000">
                  <a:schemeClr val="tx1">
                    <a:alpha val="90000"/>
                    <a:lumMod val="10000"/>
                  </a:schemeClr>
                </a:gs>
              </a:gsLst>
              <a:lin ang="16200000" scaled="0"/>
            </a:gradFill>
            <a:ln>
              <a:noFill/>
            </a:ln>
            <a:effectLst>
              <a:glow rad="101600">
                <a:schemeClr val="tx1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1665999" y="5361757"/>
            <a:ext cx="6506401" cy="936000"/>
            <a:chOff x="1665999" y="5361757"/>
            <a:chExt cx="6001705" cy="936000"/>
          </a:xfrm>
        </p:grpSpPr>
        <p:sp>
          <p:nvSpPr>
            <p:cNvPr id="38" name="Rectangle 37"/>
            <p:cNvSpPr/>
            <p:nvPr/>
          </p:nvSpPr>
          <p:spPr>
            <a:xfrm>
              <a:off x="1665999" y="5418276"/>
              <a:ext cx="5059331" cy="82296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7704" y="5361757"/>
              <a:ext cx="5760000" cy="936000"/>
            </a:xfrm>
            <a:prstGeom prst="rect">
              <a:avLst/>
            </a:prstGeom>
            <a:gradFill>
              <a:gsLst>
                <a:gs pos="0">
                  <a:srgbClr val="080808"/>
                </a:gs>
                <a:gs pos="80000">
                  <a:schemeClr val="tx1">
                    <a:lumMod val="0"/>
                  </a:schemeClr>
                </a:gs>
                <a:gs pos="100000">
                  <a:schemeClr val="tx1">
                    <a:alpha val="90000"/>
                    <a:lumMod val="10000"/>
                  </a:schemeClr>
                </a:gs>
              </a:gsLst>
              <a:lin ang="16200000" scaled="0"/>
            </a:gradFill>
            <a:ln>
              <a:noFill/>
            </a:ln>
            <a:effectLst>
              <a:glow rad="101600">
                <a:schemeClr val="tx1">
                  <a:lumMod val="1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3528" y="405055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Ⅰ.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9" y="4035131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Ⅳ.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3529" y="2754455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Ⅲ.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528" y="160155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Ⅱ.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689" y="5241051"/>
            <a:ext cx="115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Ⅴ.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07704" y="585706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‘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제대로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 </a:t>
            </a:r>
            <a:r>
              <a:rPr lang="ko-KR" altLang="en-US" sz="4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어플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구성도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7704" y="1784613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화면 구성 및 구현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07704" y="4202459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추진계획 및 소요경비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9712" y="2924944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기대효과 및 활용방안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5858" y="5425716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질의 및 응답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5101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HSH\Desktop\프로젝트\2014다학제캡스톤\제대로 어플리케이션 구성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4" y="1090984"/>
            <a:ext cx="8027356" cy="55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691680" y="260323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‘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제대로</a:t>
            </a:r>
            <a:r>
              <a:rPr lang="en-US" altLang="ko-KR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’ </a:t>
            </a:r>
            <a:r>
              <a:rPr lang="ko-KR" altLang="en-US" sz="4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어플</a:t>
            </a:r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구성도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651" y="90506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Ⅰ.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908344" y="260648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화면 구성 및 구현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HSH\Desktop\프로젝트\2014다학제캡스톤\Screenshot_2014-12-08-13-23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9" y="1091644"/>
            <a:ext cx="3014357" cy="53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SH\Desktop\프로젝트\2014다학제캡스톤\클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930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30861" y="75981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Ⅱ.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5871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SH\Desktop\프로젝트\2014다학제캡스톤\Screenshot_2014-12-08-13-17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574"/>
            <a:ext cx="3792019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4211960" y="3392996"/>
            <a:ext cx="180020" cy="1800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HSH\Desktop\프로젝트\2014다학제캡스톤\Screenshot_2014-12-08-13-17-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29574"/>
            <a:ext cx="3792019" cy="674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556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SH\Desktop\프로젝트\2014다학제캡스톤\Screenshot_2014-12-08-13-20-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69445"/>
            <a:ext cx="6984776" cy="3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201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908344" y="260648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화면 구성 및 구현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HSH\Desktop\프로젝트\2014다학제캡스톤\Screenshot_2014-12-08-13-23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9" y="1091644"/>
            <a:ext cx="3014357" cy="53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HSH\Desktop\프로젝트\2014다학제캡스톤\클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97" y="257748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861" y="75981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Ⅱ.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6556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SH\Desktop\프로젝트\2014다학제캡스톤\Screenshot_2014-12-08-13-18-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624"/>
            <a:ext cx="3744416" cy="66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SH\Desktop\프로젝트\2014다학제캡스톤\Screenshot_2014-12-08-13-16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8259"/>
            <a:ext cx="3744415" cy="66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2132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908344" y="260648"/>
            <a:ext cx="57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화면 구성 및 구현</a:t>
            </a:r>
            <a:endParaRPr lang="ko-KR" altLang="en-US" sz="4800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 descr="C:\Users\HSH\Desktop\프로젝트\2014다학제캡스톤\Screenshot_2014-12-08-13-23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09" y="1091644"/>
            <a:ext cx="3014357" cy="53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7" descr="C:\Users\HSH\Desktop\프로젝트\2014다학제캡스톤\클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9715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861" y="75981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Ⅱ.</a:t>
            </a:r>
            <a:endParaRPr lang="en-US" altLang="ko-KR" sz="7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2132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ln>
              <a:solidFill>
                <a:srgbClr val="41302F">
                  <a:alpha val="50000"/>
                </a:srgbClr>
              </a:solidFill>
            </a:ln>
            <a:solidFill>
              <a:srgbClr val="41302F"/>
            </a:solidFill>
            <a:latin typeface="맑은 고딕" pitchFamily="50" charset="-127"/>
            <a:ea typeface="맑은 고딕" pitchFamily="50" charset="-127"/>
            <a:cs typeface="Droid Sans Mono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149</Words>
  <Application>Microsoft Office PowerPoint</Application>
  <PresentationFormat>화면 슬라이드 쇼(4:3)</PresentationFormat>
  <Paragraphs>61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Laysis</dc:creator>
  <cp:lastModifiedBy>HSH</cp:lastModifiedBy>
  <cp:revision>478</cp:revision>
  <dcterms:created xsi:type="dcterms:W3CDTF">2010-09-05T07:17:26Z</dcterms:created>
  <dcterms:modified xsi:type="dcterms:W3CDTF">2014-12-08T10:16:27Z</dcterms:modified>
</cp:coreProperties>
</file>