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77" r:id="rId3"/>
    <p:sldId id="257" r:id="rId4"/>
    <p:sldId id="261" r:id="rId5"/>
    <p:sldId id="262" r:id="rId6"/>
    <p:sldId id="259" r:id="rId7"/>
    <p:sldId id="291" r:id="rId8"/>
    <p:sldId id="260" r:id="rId9"/>
    <p:sldId id="263" r:id="rId10"/>
    <p:sldId id="265" r:id="rId11"/>
    <p:sldId id="290" r:id="rId12"/>
    <p:sldId id="279" r:id="rId13"/>
    <p:sldId id="293" r:id="rId14"/>
    <p:sldId id="269" r:id="rId15"/>
    <p:sldId id="289" r:id="rId16"/>
    <p:sldId id="295" r:id="rId17"/>
    <p:sldId id="294" r:id="rId18"/>
    <p:sldId id="296" r:id="rId19"/>
    <p:sldId id="297" r:id="rId20"/>
    <p:sldId id="292" r:id="rId21"/>
    <p:sldId id="278" r:id="rId22"/>
    <p:sldId id="285" r:id="rId23"/>
    <p:sldId id="286" r:id="rId24"/>
    <p:sldId id="298" r:id="rId25"/>
    <p:sldId id="299" r:id="rId26"/>
    <p:sldId id="275" r:id="rId27"/>
  </p:sldIdLst>
  <p:sldSz cx="18288000" cy="10287000"/>
  <p:notesSz cx="6858000" cy="9144000"/>
  <p:embeddedFontLst>
    <p:embeddedFont>
      <p:font typeface="나눔바른고딕" panose="020B0600000101010101" charset="-127"/>
      <p:regular r:id="rId29"/>
      <p:bold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3C7"/>
    <a:srgbClr val="0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460" y="1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4D56C-672D-44C3-9FC3-2CA69BD48592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E4B49-2A76-47C7-AC62-AA4E46225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0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fc0a2c6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fc0a2c6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>
          <a:extLst>
            <a:ext uri="{FF2B5EF4-FFF2-40B4-BE49-F238E27FC236}">
              <a16:creationId xmlns:a16="http://schemas.microsoft.com/office/drawing/2014/main" id="{CB8DD7D4-881A-FEC1-3546-346221CB3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3f65e0313_25_84:notes">
            <a:extLst>
              <a:ext uri="{FF2B5EF4-FFF2-40B4-BE49-F238E27FC236}">
                <a16:creationId xmlns:a16="http://schemas.microsoft.com/office/drawing/2014/main" id="{1E01C640-EAF1-721A-AB80-893659E5F8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3f65e0313_25_84:notes">
            <a:extLst>
              <a:ext uri="{FF2B5EF4-FFF2-40B4-BE49-F238E27FC236}">
                <a16:creationId xmlns:a16="http://schemas.microsoft.com/office/drawing/2014/main" id="{E0C91AB9-FC22-F470-69D1-96A0940997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28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>
          <a:extLst>
            <a:ext uri="{FF2B5EF4-FFF2-40B4-BE49-F238E27FC236}">
              <a16:creationId xmlns:a16="http://schemas.microsoft.com/office/drawing/2014/main" id="{FE812E57-1866-007A-8732-5A1BBD3D2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3f65e0313_25_84:notes">
            <a:extLst>
              <a:ext uri="{FF2B5EF4-FFF2-40B4-BE49-F238E27FC236}">
                <a16:creationId xmlns:a16="http://schemas.microsoft.com/office/drawing/2014/main" id="{F4AAB50F-BCF2-64BB-6488-98F5E4D88F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3f65e0313_25_84:notes">
            <a:extLst>
              <a:ext uri="{FF2B5EF4-FFF2-40B4-BE49-F238E27FC236}">
                <a16:creationId xmlns:a16="http://schemas.microsoft.com/office/drawing/2014/main" id="{F9D4AED8-7007-3FF8-AE95-A923722502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304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>
          <a:extLst>
            <a:ext uri="{FF2B5EF4-FFF2-40B4-BE49-F238E27FC236}">
              <a16:creationId xmlns:a16="http://schemas.microsoft.com/office/drawing/2014/main" id="{10D7FE43-A2F2-BF2C-F89E-D982F9F6B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3f65e0313_25_84:notes">
            <a:extLst>
              <a:ext uri="{FF2B5EF4-FFF2-40B4-BE49-F238E27FC236}">
                <a16:creationId xmlns:a16="http://schemas.microsoft.com/office/drawing/2014/main" id="{B77BB6B3-6050-1AA9-03B3-EB09CE5600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3f65e0313_25_84:notes">
            <a:extLst>
              <a:ext uri="{FF2B5EF4-FFF2-40B4-BE49-F238E27FC236}">
                <a16:creationId xmlns:a16="http://schemas.microsoft.com/office/drawing/2014/main" id="{083D6457-07FF-CB9E-7488-F2607FD3D3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681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>
          <a:extLst>
            <a:ext uri="{FF2B5EF4-FFF2-40B4-BE49-F238E27FC236}">
              <a16:creationId xmlns:a16="http://schemas.microsoft.com/office/drawing/2014/main" id="{2A87CD22-7CFF-9C68-955B-3D108E2BF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3f65e0313_25_84:notes">
            <a:extLst>
              <a:ext uri="{FF2B5EF4-FFF2-40B4-BE49-F238E27FC236}">
                <a16:creationId xmlns:a16="http://schemas.microsoft.com/office/drawing/2014/main" id="{DF9EC035-CC2A-94E8-76B6-68D8DCBEBB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3f65e0313_25_84:notes">
            <a:extLst>
              <a:ext uri="{FF2B5EF4-FFF2-40B4-BE49-F238E27FC236}">
                <a16:creationId xmlns:a16="http://schemas.microsoft.com/office/drawing/2014/main" id="{DCC94ED2-A177-DD40-32E3-057E8F9605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146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E4B49-2A76-47C7-AC62-AA4E46225C6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14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3f65e0313_25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3f65e0313_25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3f65e0313_1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3f65e0313_12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>
          <a:extLst>
            <a:ext uri="{FF2B5EF4-FFF2-40B4-BE49-F238E27FC236}">
              <a16:creationId xmlns:a16="http://schemas.microsoft.com/office/drawing/2014/main" id="{410EC9C1-36AB-6753-BE5F-BB1CB81B4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3f65e0313_25_84:notes">
            <a:extLst>
              <a:ext uri="{FF2B5EF4-FFF2-40B4-BE49-F238E27FC236}">
                <a16:creationId xmlns:a16="http://schemas.microsoft.com/office/drawing/2014/main" id="{8580629E-081C-5819-8D2D-8F6429D10F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3f65e0313_25_84:notes">
            <a:extLst>
              <a:ext uri="{FF2B5EF4-FFF2-40B4-BE49-F238E27FC236}">
                <a16:creationId xmlns:a16="http://schemas.microsoft.com/office/drawing/2014/main" id="{BCF6A92D-BACF-08D6-3926-83B0E9AF26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390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16865-D7EE-0D07-1E62-FBF188A4D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680AD1-B6A2-198E-0FA2-E6E79362A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7579AF-9BB5-D417-E196-4D7E87E9A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786EE2-6723-7C40-F6E4-387E78897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E34DB-8777-4F1F-BE1B-994629A594C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73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E4B49-2A76-47C7-AC62-AA4E46225C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18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E4B49-2A76-47C7-AC62-AA4E46225C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7C175-D6F2-2828-3CA3-6046A856C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EB5F16-7965-C25A-BB68-82FA0DE302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11560F8-2DA9-4327-4330-FE15B8669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2FE711-B992-BCD4-0A0C-39D13EB9D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E4B49-2A76-47C7-AC62-AA4E46225C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754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E4B49-2A76-47C7-AC62-AA4E46225C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44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>
          <a:extLst>
            <a:ext uri="{FF2B5EF4-FFF2-40B4-BE49-F238E27FC236}">
              <a16:creationId xmlns:a16="http://schemas.microsoft.com/office/drawing/2014/main" id="{978347CC-6F94-8633-83BA-5D7596127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3f65e0313_25_84:notes">
            <a:extLst>
              <a:ext uri="{FF2B5EF4-FFF2-40B4-BE49-F238E27FC236}">
                <a16:creationId xmlns:a16="http://schemas.microsoft.com/office/drawing/2014/main" id="{7E2497AE-35C0-D368-DAB2-B4ECAB9FEE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3f65e0313_25_84:notes">
            <a:extLst>
              <a:ext uri="{FF2B5EF4-FFF2-40B4-BE49-F238E27FC236}">
                <a16:creationId xmlns:a16="http://schemas.microsoft.com/office/drawing/2014/main" id="{4AF042D4-2300-1BD1-C338-15E53B1515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30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71DBE-8713-DD8B-B7BB-2EA9CDDEC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AD53EF-E5ED-3A60-EE61-A5D5C8EA6C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7335AA-5C23-06DD-4F63-65E6F1064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1E4985-4E7B-257A-7217-DAEF2C826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E34DB-8777-4F1F-BE1B-994629A594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3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B8B96-ACA8-DE08-A1FC-EC0687654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C235CE-BFE7-212D-3773-D57BDAB97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D89E30-3363-B312-D34E-DAE931600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598D55-C173-08D9-E496-D1FD49EB9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E34DB-8777-4F1F-BE1B-994629A594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524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>
          <a:extLst>
            <a:ext uri="{FF2B5EF4-FFF2-40B4-BE49-F238E27FC236}">
              <a16:creationId xmlns:a16="http://schemas.microsoft.com/office/drawing/2014/main" id="{C5FBBDDE-8741-5B61-E911-C74FECB59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3f65e0313_25_84:notes">
            <a:extLst>
              <a:ext uri="{FF2B5EF4-FFF2-40B4-BE49-F238E27FC236}">
                <a16:creationId xmlns:a16="http://schemas.microsoft.com/office/drawing/2014/main" id="{6C164C20-50CE-B613-5C9E-6207A26EE6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3f65e0313_25_84:notes">
            <a:extLst>
              <a:ext uri="{FF2B5EF4-FFF2-40B4-BE49-F238E27FC236}">
                <a16:creationId xmlns:a16="http://schemas.microsoft.com/office/drawing/2014/main" id="{FB2B0AC7-256B-FD7E-ADA4-CD38BED3C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7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1421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52CF4F-3BE4-C44F-0938-A75640728C6C}"/>
              </a:ext>
            </a:extLst>
          </p:cNvPr>
          <p:cNvSpPr/>
          <p:nvPr userDrawn="1"/>
        </p:nvSpPr>
        <p:spPr>
          <a:xfrm>
            <a:off x="0" y="38100"/>
            <a:ext cx="5181600" cy="1024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5">
            <a:extLst>
              <a:ext uri="{FF2B5EF4-FFF2-40B4-BE49-F238E27FC236}">
                <a16:creationId xmlns:a16="http://schemas.microsoft.com/office/drawing/2014/main" id="{9FF3A56F-8EA8-CE0B-C2F2-97B6EF06771D}"/>
              </a:ext>
            </a:extLst>
          </p:cNvPr>
          <p:cNvSpPr txBox="1">
            <a:spLocks/>
          </p:cNvSpPr>
          <p:nvPr userDrawn="1"/>
        </p:nvSpPr>
        <p:spPr>
          <a:xfrm>
            <a:off x="881091" y="952500"/>
            <a:ext cx="3625529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b="1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GROUPWARE</a:t>
            </a:r>
          </a:p>
          <a:p>
            <a:pPr algn="dist"/>
            <a:r>
              <a:rPr lang="en-US" altLang="ko-KR" b="1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PROJECT</a:t>
            </a:r>
            <a:endParaRPr lang="ko-KR" altLang="en-US" b="1" dirty="0">
              <a:latin typeface="Roboto" panose="02000000000000000000" pitchFamily="2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E05A0C5-A2D5-064A-6FD9-A4AF08E1DE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50" y="9480180"/>
            <a:ext cx="680850" cy="31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Intel, Confluent로 확장 가능한 최신 사이버 보안 플랫폼 구축 | KR">
            <a:extLst>
              <a:ext uri="{FF2B5EF4-FFF2-40B4-BE49-F238E27FC236}">
                <a16:creationId xmlns:a16="http://schemas.microsoft.com/office/drawing/2014/main" id="{F021B8BB-A496-946A-FA35-C7C35C0638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" y="9429990"/>
            <a:ext cx="843989" cy="36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7367A7-09C1-1B5B-A21B-F5D9BEF6F7E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98" y="9500936"/>
            <a:ext cx="844202" cy="219817"/>
          </a:xfrm>
          <a:prstGeom prst="rect">
            <a:avLst/>
          </a:prstGeom>
        </p:spPr>
      </p:pic>
      <p:pic>
        <p:nvPicPr>
          <p:cNvPr id="11" name="_x278651016">
            <a:extLst>
              <a:ext uri="{FF2B5EF4-FFF2-40B4-BE49-F238E27FC236}">
                <a16:creationId xmlns:a16="http://schemas.microsoft.com/office/drawing/2014/main" id="{6E488407-4098-4F23-B958-1BA38EECF7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894" y="9518453"/>
            <a:ext cx="672106" cy="21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oogle Shape;70;p14">
            <a:extLst>
              <a:ext uri="{FF2B5EF4-FFF2-40B4-BE49-F238E27FC236}">
                <a16:creationId xmlns:a16="http://schemas.microsoft.com/office/drawing/2014/main" id="{C6959022-4C1D-5B99-6B9B-645EB82A3C99}"/>
              </a:ext>
            </a:extLst>
          </p:cNvPr>
          <p:cNvPicPr preferRelativeResize="0"/>
          <p:nvPr userDrawn="1"/>
        </p:nvPicPr>
        <p:blipFill>
          <a:blip r:embed="rId18">
            <a:alphaModFix/>
          </a:blip>
          <a:srcRect l="73141" t="2631"/>
          <a:stretch/>
        </p:blipFill>
        <p:spPr>
          <a:xfrm>
            <a:off x="3666907" y="9525127"/>
            <a:ext cx="1057493" cy="21403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제목 5">
            <a:extLst>
              <a:ext uri="{FF2B5EF4-FFF2-40B4-BE49-F238E27FC236}">
                <a16:creationId xmlns:a16="http://schemas.microsoft.com/office/drawing/2014/main" id="{D4D46E77-BB0B-F426-BDC9-964C614DC060}"/>
              </a:ext>
            </a:extLst>
          </p:cNvPr>
          <p:cNvSpPr txBox="1">
            <a:spLocks/>
          </p:cNvSpPr>
          <p:nvPr userDrawn="1"/>
        </p:nvSpPr>
        <p:spPr>
          <a:xfrm>
            <a:off x="1307641" y="4846300"/>
            <a:ext cx="2772430" cy="1170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3800" b="1" dirty="0">
                <a:solidFill>
                  <a:schemeClr val="tx1"/>
                </a:solidFill>
              </a:rPr>
              <a:t>㈜ 고누아이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761580" y="3027933"/>
            <a:ext cx="14764841" cy="2352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3"/>
              </a:lnSpc>
            </a:pPr>
            <a:r>
              <a:rPr lang="en-US" sz="14038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헤마카세</a:t>
            </a:r>
            <a:endParaRPr lang="en-US" sz="14038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obby Jones"/>
              <a:sym typeface="Bobby Jone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668647" y="6652523"/>
            <a:ext cx="6590653" cy="2124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1"/>
              </a:lnSpc>
            </a:pPr>
            <a:r>
              <a:rPr lang="en-US" sz="2993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고객과</a:t>
            </a:r>
            <a:r>
              <a:rPr lang="en-US" sz="2993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993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미용사를</a:t>
            </a:r>
            <a:r>
              <a:rPr lang="en-US" sz="2993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993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연결하는</a:t>
            </a:r>
            <a:endParaRPr lang="en-US" sz="2993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  <a:p>
            <a:pPr algn="ctr">
              <a:lnSpc>
                <a:spcPts val="4191"/>
              </a:lnSpc>
            </a:pPr>
            <a:r>
              <a:rPr lang="en-US" sz="2993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스마트</a:t>
            </a:r>
            <a:r>
              <a:rPr lang="en-US" sz="2993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993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예약</a:t>
            </a:r>
            <a:r>
              <a:rPr lang="en-US" sz="2993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&amp; </a:t>
            </a:r>
            <a:r>
              <a:rPr lang="en-US" sz="2993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소통</a:t>
            </a:r>
            <a:r>
              <a:rPr lang="en-US" sz="2993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993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플랫폼</a:t>
            </a:r>
            <a:r>
              <a:rPr lang="en-US" sz="2993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 </a:t>
            </a:r>
          </a:p>
          <a:p>
            <a:pPr algn="ctr">
              <a:lnSpc>
                <a:spcPts val="4191"/>
              </a:lnSpc>
            </a:pPr>
            <a:r>
              <a:rPr lang="en-US" sz="2993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TEAM </a:t>
            </a:r>
            <a:r>
              <a:rPr lang="en-US" sz="2993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헤마카세</a:t>
            </a:r>
            <a:endParaRPr lang="en-US" sz="2993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  <a:p>
            <a:pPr algn="ctr">
              <a:lnSpc>
                <a:spcPts val="4191"/>
              </a:lnSpc>
            </a:pPr>
            <a:r>
              <a:rPr lang="en-US" sz="2993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류양환</a:t>
            </a:r>
            <a:r>
              <a:rPr lang="en-US" sz="2993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, </a:t>
            </a:r>
            <a:r>
              <a:rPr lang="en-US" sz="2993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윤수혁</a:t>
            </a:r>
            <a:r>
              <a:rPr lang="en-US" sz="2993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, </a:t>
            </a:r>
            <a:r>
              <a:rPr lang="en-US" sz="2993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문이환</a:t>
            </a:r>
            <a:r>
              <a:rPr lang="en-US" sz="2993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, 신동찬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13845023" y="4229100"/>
            <a:ext cx="3496470" cy="3055432"/>
            <a:chOff x="0" y="0"/>
            <a:chExt cx="1302995" cy="1138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152697" y="847725"/>
            <a:ext cx="10929913" cy="1253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5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기대</a:t>
            </a:r>
            <a:r>
              <a:rPr lang="en-US" sz="5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효과</a:t>
            </a:r>
            <a:endParaRPr lang="en-US" sz="5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obby Jones"/>
              <a:sym typeface="Bobby Jone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359962" y="4914900"/>
            <a:ext cx="2741547" cy="13014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</a:pP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재방문율</a:t>
            </a: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상승</a:t>
            </a:r>
            <a:endParaRPr lang="en-US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  <a:p>
            <a:pPr algn="ctr">
              <a:lnSpc>
                <a:spcPts val="5450"/>
              </a:lnSpc>
            </a:pP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&gt;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수익</a:t>
            </a: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증가</a:t>
            </a:r>
            <a:endParaRPr lang="en-US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610851" y="3070754"/>
            <a:ext cx="4779885" cy="858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3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고객</a:t>
            </a:r>
            <a:endParaRPr lang="en-US" sz="3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obby Jones"/>
              <a:sym typeface="Bobby Jone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451054" y="3086850"/>
            <a:ext cx="4779885" cy="858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3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미용사</a:t>
            </a:r>
            <a:endParaRPr lang="en-US" sz="3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obby Jones"/>
              <a:sym typeface="Bobby Jone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203315" y="3086850"/>
            <a:ext cx="4779885" cy="858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3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플랫폼</a:t>
            </a:r>
            <a:endParaRPr lang="en-US" sz="3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obby Jones"/>
              <a:sym typeface="Bobby Jones"/>
            </a:endParaRP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D07E39A1-1199-5148-A69A-390CEDF7BBEC}"/>
              </a:ext>
            </a:extLst>
          </p:cNvPr>
          <p:cNvGrpSpPr/>
          <p:nvPr/>
        </p:nvGrpSpPr>
        <p:grpSpPr>
          <a:xfrm>
            <a:off x="10092762" y="4229100"/>
            <a:ext cx="3496470" cy="3055432"/>
            <a:chOff x="0" y="0"/>
            <a:chExt cx="1302995" cy="1138637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8BB92A79-950C-773A-4B4F-81350494B4CA}"/>
                </a:ext>
              </a:extLst>
            </p:cNvPr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TextBox 12">
              <a:extLst>
                <a:ext uri="{FF2B5EF4-FFF2-40B4-BE49-F238E27FC236}">
                  <a16:creationId xmlns:a16="http://schemas.microsoft.com/office/drawing/2014/main" id="{36ED4666-24A1-3C23-F0EA-F72760FA2BAA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837992" y="4914899"/>
            <a:ext cx="3879135" cy="13014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</a:pP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효율적</a:t>
            </a: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예약</a:t>
            </a:r>
            <a:endParaRPr lang="en-US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  <a:p>
            <a:pPr algn="ctr">
              <a:lnSpc>
                <a:spcPts val="5450"/>
              </a:lnSpc>
            </a:pP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소통</a:t>
            </a: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오류</a:t>
            </a: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감소</a:t>
            </a:r>
            <a:endParaRPr lang="en-US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C1F54538-0E94-2C79-5C5A-30FA67C68197}"/>
              </a:ext>
            </a:extLst>
          </p:cNvPr>
          <p:cNvGrpSpPr/>
          <p:nvPr/>
        </p:nvGrpSpPr>
        <p:grpSpPr>
          <a:xfrm>
            <a:off x="6315997" y="4229100"/>
            <a:ext cx="3496470" cy="3055432"/>
            <a:chOff x="0" y="0"/>
            <a:chExt cx="1302995" cy="1138637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23D4D6E-A04F-27A6-6C60-46025C6D4030}"/>
                </a:ext>
              </a:extLst>
            </p:cNvPr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TextBox 12">
              <a:extLst>
                <a:ext uri="{FF2B5EF4-FFF2-40B4-BE49-F238E27FC236}">
                  <a16:creationId xmlns:a16="http://schemas.microsoft.com/office/drawing/2014/main" id="{277AD88D-E5C3-630C-030A-E9ACD67BABE4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TextBox 14">
            <a:extLst>
              <a:ext uri="{FF2B5EF4-FFF2-40B4-BE49-F238E27FC236}">
                <a16:creationId xmlns:a16="http://schemas.microsoft.com/office/drawing/2014/main" id="{EF24D72E-B68E-0740-C0DF-7AE1AAD4EB3A}"/>
              </a:ext>
            </a:extLst>
          </p:cNvPr>
          <p:cNvSpPr txBox="1"/>
          <p:nvPr/>
        </p:nvSpPr>
        <p:spPr>
          <a:xfrm>
            <a:off x="6061227" y="4914899"/>
            <a:ext cx="3879135" cy="13014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altLang="ko-KR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설명</a:t>
            </a: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부담</a:t>
            </a: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감소</a:t>
            </a:r>
            <a:endParaRPr lang="en-US" altLang="ko-KR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  <a:p>
            <a:pPr algn="ctr">
              <a:lnSpc>
                <a:spcPts val="5444"/>
              </a:lnSpc>
            </a:pPr>
            <a:r>
              <a:rPr lang="en-US" altLang="ko-KR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스타일</a:t>
            </a: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만족도</a:t>
            </a:r>
            <a:r>
              <a:rPr lang="en-US" altLang="ko-KR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altLang="ko-KR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증가</a:t>
            </a:r>
            <a:endParaRPr lang="en-US" altLang="ko-KR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5320883" y="4000500"/>
            <a:ext cx="6024245" cy="3323987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/>
            <a:r>
              <a:rPr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주요</a:t>
            </a:r>
            <a:r>
              <a:rPr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이미지에서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머리카락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자동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분리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세그멘테이션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한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사람의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머리카락을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다른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사람의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이미지에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자연스럽게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전이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/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다양한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신경망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ko-KR" altLang="en-US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 charset="0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>
            <a:off x="5203190" y="952500"/>
            <a:ext cx="13084810" cy="12530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>
              <a:lnSpc>
                <a:spcPts val="11432"/>
              </a:lnSpc>
              <a:buFontTx/>
              <a:buNone/>
            </a:pPr>
            <a:r>
              <a:rPr lang="en-US" sz="5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 charset="0"/>
              </a:rPr>
              <a:t>이미지</a:t>
            </a:r>
            <a:r>
              <a:rPr lang="en-US" sz="5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 charset="0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 charset="0"/>
              </a:rPr>
              <a:t>기반</a:t>
            </a:r>
            <a:r>
              <a:rPr lang="en-US" sz="5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 charset="0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 charset="0"/>
              </a:rPr>
              <a:t>머리카락</a:t>
            </a:r>
            <a:endParaRPr lang="ko-KR" altLang="en-US" sz="5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obby Jones" charset="0"/>
            </a:endParaRPr>
          </a:p>
        </p:txBody>
      </p:sp>
      <p:pic>
        <p:nvPicPr>
          <p:cNvPr id="12" name="그림 1" descr="/temp/fImage232652407641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128" y="3609340"/>
            <a:ext cx="6638072" cy="4429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>
            <a:off x="5715000" y="4991100"/>
            <a:ext cx="4648200" cy="2215991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228600" indent="-228600">
              <a:buFont typeface="나눔바른고딕"/>
              <a:buChar char="•"/>
            </a:pP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소스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이미지의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머리카락을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타겟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이미지에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맞게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조정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나눔바른고딕"/>
              <a:buChar char="•"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나눔바른고딕"/>
              <a:buChar char="•"/>
            </a:pP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중심점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FontTx/>
              <a:buNone/>
            </a:pP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나눔바른고딕"/>
              <a:buChar char="•"/>
            </a:pP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자연스러운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블렌딩</a:t>
            </a:r>
            <a:r>
              <a:rPr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 0"/>
          <p:cNvSpPr txBox="1">
            <a:spLocks/>
          </p:cNvSpPr>
          <p:nvPr/>
        </p:nvSpPr>
        <p:spPr>
          <a:xfrm>
            <a:off x="5474323" y="1257300"/>
            <a:ext cx="11336020" cy="1253035"/>
          </a:xfrm>
          <a:prstGeom prst="rect">
            <a:avLst/>
          </a:prstGeom>
        </p:spPr>
        <p:txBody>
          <a:bodyPr vert="horz" wrap="square" lIns="0" tIns="0" rIns="0" bIns="0" numCol="1" anchor="t">
            <a:spAutoFit/>
          </a:bodyPr>
          <a:lstStyle/>
          <a:p>
            <a:pPr marL="0" indent="0" algn="ctr">
              <a:lnSpc>
                <a:spcPts val="11432"/>
              </a:lnSpc>
              <a:buFontTx/>
              <a:buNone/>
            </a:pPr>
            <a:r>
              <a:rPr lang="en-US" sz="5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 charset="0"/>
              </a:rPr>
              <a:t>주요</a:t>
            </a:r>
            <a:r>
              <a:rPr lang="en-US" sz="5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 charset="0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 charset="0"/>
              </a:rPr>
              <a:t>프로세스</a:t>
            </a:r>
            <a:endParaRPr lang="ko-KR" altLang="en-US" sz="5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obby Jones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9A4526-D296-2B98-FB46-9C2EA0497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3924300"/>
            <a:ext cx="3366009" cy="46619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A8679D-9F37-03D0-C9E6-3DD33DADA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333" y="3924299"/>
            <a:ext cx="3449967" cy="46619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>
          <a:extLst>
            <a:ext uri="{FF2B5EF4-FFF2-40B4-BE49-F238E27FC236}">
              <a16:creationId xmlns:a16="http://schemas.microsoft.com/office/drawing/2014/main" id="{7507A263-1D40-0EE2-F5D8-2848B077C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>
            <a:extLst>
              <a:ext uri="{FF2B5EF4-FFF2-40B4-BE49-F238E27FC236}">
                <a16:creationId xmlns:a16="http://schemas.microsoft.com/office/drawing/2014/main" id="{C96B179E-3D16-51DB-7383-BBEC38AA2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0" y="4229100"/>
            <a:ext cx="6553200" cy="18288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rmAutofit fontScale="90000"/>
          </a:bodyPr>
          <a:lstStyle/>
          <a:p>
            <a:pPr algn="l"/>
            <a:r>
              <a:rPr lang="ko-KR" altLang="en-US" sz="10044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솔루션 제안</a:t>
            </a:r>
            <a:endParaRPr sz="10044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95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165AA-CDFC-9359-E721-52923B673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0275299-C2C2-7F8C-B3F5-EFEE1674BD93}"/>
              </a:ext>
            </a:extLst>
          </p:cNvPr>
          <p:cNvSpPr/>
          <p:nvPr/>
        </p:nvSpPr>
        <p:spPr>
          <a:xfrm>
            <a:off x="6188627" y="3286560"/>
            <a:ext cx="1034144" cy="1034144"/>
          </a:xfrm>
          <a:prstGeom prst="roundRect">
            <a:avLst/>
          </a:prstGeom>
          <a:solidFill>
            <a:srgbClr val="FFF3C7"/>
          </a:solidFill>
          <a:ln>
            <a:solidFill>
              <a:srgbClr val="FFF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BA466DE-72CD-A621-FEAD-1A3BEDE21E0E}"/>
              </a:ext>
            </a:extLst>
          </p:cNvPr>
          <p:cNvSpPr/>
          <p:nvPr/>
        </p:nvSpPr>
        <p:spPr>
          <a:xfrm>
            <a:off x="6188424" y="5454430"/>
            <a:ext cx="1034144" cy="1034144"/>
          </a:xfrm>
          <a:prstGeom prst="roundRect">
            <a:avLst/>
          </a:prstGeom>
          <a:solidFill>
            <a:srgbClr val="FFF3C7"/>
          </a:solidFill>
          <a:ln>
            <a:solidFill>
              <a:srgbClr val="FFF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DBDC7C8-AFEB-35E0-DB7A-918BFF208975}"/>
              </a:ext>
            </a:extLst>
          </p:cNvPr>
          <p:cNvSpPr/>
          <p:nvPr/>
        </p:nvSpPr>
        <p:spPr>
          <a:xfrm>
            <a:off x="6188426" y="7622301"/>
            <a:ext cx="1034144" cy="1034144"/>
          </a:xfrm>
          <a:prstGeom prst="roundRect">
            <a:avLst/>
          </a:prstGeom>
          <a:solidFill>
            <a:srgbClr val="FFF3C7"/>
          </a:solidFill>
          <a:ln>
            <a:solidFill>
              <a:srgbClr val="FFF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E7D5C-DAA7-CA6F-7EFC-3F1B853BE3DA}"/>
              </a:ext>
            </a:extLst>
          </p:cNvPr>
          <p:cNvSpPr txBox="1"/>
          <p:nvPr/>
        </p:nvSpPr>
        <p:spPr>
          <a:xfrm>
            <a:off x="7546780" y="3309013"/>
            <a:ext cx="917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마음에 들었던 시술 히스토리 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A8AF0-AE47-D252-F90C-024AB7F593F4}"/>
              </a:ext>
            </a:extLst>
          </p:cNvPr>
          <p:cNvSpPr txBox="1"/>
          <p:nvPr/>
        </p:nvSpPr>
        <p:spPr>
          <a:xfrm>
            <a:off x="7546780" y="3863011"/>
            <a:ext cx="917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스타일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담당자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방문일자 자동 기록합니다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7E6F6-389E-4E6B-F307-FA88A973C557}"/>
              </a:ext>
            </a:extLst>
          </p:cNvPr>
          <p:cNvSpPr txBox="1"/>
          <p:nvPr/>
        </p:nvSpPr>
        <p:spPr>
          <a:xfrm>
            <a:off x="7620000" y="5476773"/>
            <a:ext cx="917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조용히 커트 받고 싶어요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지원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8B26F-E889-2A0A-0D28-E7221E42286E}"/>
              </a:ext>
            </a:extLst>
          </p:cNvPr>
          <p:cNvSpPr txBox="1"/>
          <p:nvPr/>
        </p:nvSpPr>
        <p:spPr>
          <a:xfrm>
            <a:off x="7620000" y="6030771"/>
            <a:ext cx="1257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시술 중 대화를 원하지 않는 고객을 위해</a:t>
            </a:r>
            <a:b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미용사가 말을 걸지 않도록 사전 설정할 수 있는 기능을 제공합니다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0B3BA9-FBEA-F479-8B80-2D9F260BB1BC}"/>
              </a:ext>
            </a:extLst>
          </p:cNvPr>
          <p:cNvSpPr txBox="1"/>
          <p:nvPr/>
        </p:nvSpPr>
        <p:spPr>
          <a:xfrm>
            <a:off x="7620000" y="7622301"/>
            <a:ext cx="917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프리셋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스타일 설정기능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C17D87-A714-C8C3-F929-236C9BD8C01E}"/>
              </a:ext>
            </a:extLst>
          </p:cNvPr>
          <p:cNvSpPr txBox="1"/>
          <p:nvPr/>
        </p:nvSpPr>
        <p:spPr>
          <a:xfrm>
            <a:off x="7620000" y="8191500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헤어스타일 사진을 선택해 본인에게 가상으로 적용해보고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마음에 들면 바로 미용사에게 전달할 수 있어 설명 없이도 원하는 스타일을 정확히 전달할 수 있습니다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72B2B3BB-65D2-E1BA-DDBD-7461BACA348D}"/>
              </a:ext>
            </a:extLst>
          </p:cNvPr>
          <p:cNvSpPr txBox="1"/>
          <p:nvPr/>
        </p:nvSpPr>
        <p:spPr>
          <a:xfrm>
            <a:off x="6955644" y="847725"/>
            <a:ext cx="10929913" cy="1299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ko-KR" altLang="en-US" sz="7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고객의 솔루션 제안</a:t>
            </a:r>
            <a:endParaRPr lang="en-US" sz="7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obby Jones"/>
              <a:sym typeface="Bobby Jones"/>
            </a:endParaRPr>
          </a:p>
        </p:txBody>
      </p:sp>
    </p:spTree>
    <p:extLst>
      <p:ext uri="{BB962C8B-B14F-4D97-AF65-F5344CB8AC3E}">
        <p14:creationId xmlns:p14="http://schemas.microsoft.com/office/powerpoint/2010/main" val="1223631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B7D92-18E4-9530-73C3-C7D32F40F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6EB0CE7-24E3-79E3-0421-1731951DEB84}"/>
              </a:ext>
            </a:extLst>
          </p:cNvPr>
          <p:cNvSpPr/>
          <p:nvPr/>
        </p:nvSpPr>
        <p:spPr>
          <a:xfrm>
            <a:off x="5905270" y="3286560"/>
            <a:ext cx="1034144" cy="1034144"/>
          </a:xfrm>
          <a:prstGeom prst="roundRect">
            <a:avLst/>
          </a:prstGeom>
          <a:solidFill>
            <a:srgbClr val="FFF3C7"/>
          </a:solidFill>
          <a:ln>
            <a:solidFill>
              <a:srgbClr val="FFF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39E0808-51A6-333C-D90F-E51D32D5E2B1}"/>
              </a:ext>
            </a:extLst>
          </p:cNvPr>
          <p:cNvSpPr/>
          <p:nvPr/>
        </p:nvSpPr>
        <p:spPr>
          <a:xfrm>
            <a:off x="5905067" y="5454430"/>
            <a:ext cx="1034144" cy="1034144"/>
          </a:xfrm>
          <a:prstGeom prst="roundRect">
            <a:avLst/>
          </a:prstGeom>
          <a:solidFill>
            <a:srgbClr val="FFF3C7"/>
          </a:solidFill>
          <a:ln>
            <a:solidFill>
              <a:srgbClr val="FFF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F92CF98-247A-E411-3111-EDA697F67208}"/>
              </a:ext>
            </a:extLst>
          </p:cNvPr>
          <p:cNvSpPr/>
          <p:nvPr/>
        </p:nvSpPr>
        <p:spPr>
          <a:xfrm>
            <a:off x="5905069" y="7622301"/>
            <a:ext cx="1034144" cy="1034144"/>
          </a:xfrm>
          <a:prstGeom prst="roundRect">
            <a:avLst/>
          </a:prstGeom>
          <a:solidFill>
            <a:srgbClr val="FFF3C7"/>
          </a:solidFill>
          <a:ln>
            <a:solidFill>
              <a:srgbClr val="FFF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00F06-9394-2395-B8B4-014D7C9EDCE6}"/>
              </a:ext>
            </a:extLst>
          </p:cNvPr>
          <p:cNvSpPr txBox="1"/>
          <p:nvPr/>
        </p:nvSpPr>
        <p:spPr>
          <a:xfrm>
            <a:off x="7263423" y="3309013"/>
            <a:ext cx="917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이력 자동 저장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0FF16B-64AE-E2DE-05B0-12DE443A95CD}"/>
              </a:ext>
            </a:extLst>
          </p:cNvPr>
          <p:cNvSpPr txBox="1"/>
          <p:nvPr/>
        </p:nvSpPr>
        <p:spPr>
          <a:xfrm>
            <a:off x="7263423" y="3863011"/>
            <a:ext cx="9176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고객의 이전 스타일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담당자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방문 일자를 자동으로 기록하여</a:t>
            </a:r>
            <a:b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재방문 시 빠르고 정확한 시술이 가능합니다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A64AD-D89F-349A-AE01-523202216CB1}"/>
              </a:ext>
            </a:extLst>
          </p:cNvPr>
          <p:cNvSpPr txBox="1"/>
          <p:nvPr/>
        </p:nvSpPr>
        <p:spPr>
          <a:xfrm>
            <a:off x="7336643" y="5476773"/>
            <a:ext cx="917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어색함 없는 소통 지원 기능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5BFE69-2332-80FA-BBD9-1BA6B5706E45}"/>
              </a:ext>
            </a:extLst>
          </p:cNvPr>
          <p:cNvSpPr txBox="1"/>
          <p:nvPr/>
        </p:nvSpPr>
        <p:spPr>
          <a:xfrm>
            <a:off x="7336643" y="6030771"/>
            <a:ext cx="1013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낯가림 있는 고객을 미리 파악함으로써 단골 유치할 수 있습니다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537400-2A50-8118-3AD5-827F7B4FEAA1}"/>
              </a:ext>
            </a:extLst>
          </p:cNvPr>
          <p:cNvSpPr txBox="1"/>
          <p:nvPr/>
        </p:nvSpPr>
        <p:spPr>
          <a:xfrm>
            <a:off x="7336643" y="7622301"/>
            <a:ext cx="917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하루 시술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스케쥴표를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2B47E6-F708-10B5-C164-BE6C30C9DA89}"/>
              </a:ext>
            </a:extLst>
          </p:cNvPr>
          <p:cNvSpPr txBox="1"/>
          <p:nvPr/>
        </p:nvSpPr>
        <p:spPr>
          <a:xfrm>
            <a:off x="7336643" y="8191500"/>
            <a:ext cx="9176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 예약된 시술 일정을 한눈에 확인할 수 있어서</a:t>
            </a:r>
            <a:b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관리를 더 효율적으로 할 수 있어요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E9FC0F27-8BC7-555A-EEBC-A54094E858F6}"/>
              </a:ext>
            </a:extLst>
          </p:cNvPr>
          <p:cNvSpPr txBox="1"/>
          <p:nvPr/>
        </p:nvSpPr>
        <p:spPr>
          <a:xfrm>
            <a:off x="6672287" y="847725"/>
            <a:ext cx="10929913" cy="1299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ko-KR" altLang="en-US" sz="7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미용사 솔루션 제안</a:t>
            </a:r>
            <a:endParaRPr lang="en-US" sz="7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obby Jones"/>
              <a:sym typeface="Bobby Jones"/>
            </a:endParaRPr>
          </a:p>
        </p:txBody>
      </p:sp>
    </p:spTree>
    <p:extLst>
      <p:ext uri="{BB962C8B-B14F-4D97-AF65-F5344CB8AC3E}">
        <p14:creationId xmlns:p14="http://schemas.microsoft.com/office/powerpoint/2010/main" val="44841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>
          <a:extLst>
            <a:ext uri="{FF2B5EF4-FFF2-40B4-BE49-F238E27FC236}">
              <a16:creationId xmlns:a16="http://schemas.microsoft.com/office/drawing/2014/main" id="{D5A06195-A0BE-B87D-BFC4-23B56C3D6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>
            <a:extLst>
              <a:ext uri="{FF2B5EF4-FFF2-40B4-BE49-F238E27FC236}">
                <a16:creationId xmlns:a16="http://schemas.microsoft.com/office/drawing/2014/main" id="{09044326-74FC-E7B6-A1E1-49D4F056C7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0" y="4229100"/>
            <a:ext cx="6553200" cy="18288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rmAutofit fontScale="90000"/>
          </a:bodyPr>
          <a:lstStyle/>
          <a:p>
            <a:pPr algn="l"/>
            <a:r>
              <a:rPr lang="ko-KR" altLang="en-US" sz="10044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시연 사진</a:t>
            </a:r>
            <a:endParaRPr sz="10044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78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>
          <a:extLst>
            <a:ext uri="{FF2B5EF4-FFF2-40B4-BE49-F238E27FC236}">
              <a16:creationId xmlns:a16="http://schemas.microsoft.com/office/drawing/2014/main" id="{B9A5A85C-6167-93B6-9332-18B35086C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EE0963-C353-07BD-2FDC-0121A7AF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321794"/>
            <a:ext cx="9307383" cy="8713475"/>
          </a:xfrm>
          <a:prstGeom prst="rect">
            <a:avLst/>
          </a:prstGeom>
        </p:spPr>
      </p:pic>
      <p:sp>
        <p:nvSpPr>
          <p:cNvPr id="8" name="Google Shape;323;p42">
            <a:extLst>
              <a:ext uri="{FF2B5EF4-FFF2-40B4-BE49-F238E27FC236}">
                <a16:creationId xmlns:a16="http://schemas.microsoft.com/office/drawing/2014/main" id="{2DF9C0D6-3ADC-B8DC-7ACE-7F7482CFA4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53600" y="-12700"/>
            <a:ext cx="4495800" cy="12192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rmAutofit/>
          </a:bodyPr>
          <a:lstStyle/>
          <a:p>
            <a:pPr algn="l"/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  <a:endParaRPr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164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>
          <a:extLst>
            <a:ext uri="{FF2B5EF4-FFF2-40B4-BE49-F238E27FC236}">
              <a16:creationId xmlns:a16="http://schemas.microsoft.com/office/drawing/2014/main" id="{4AC29206-6BC7-776C-EE27-547728CE4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3;p42">
            <a:extLst>
              <a:ext uri="{FF2B5EF4-FFF2-40B4-BE49-F238E27FC236}">
                <a16:creationId xmlns:a16="http://schemas.microsoft.com/office/drawing/2014/main" id="{9BC4C30A-EA0F-1FD0-38BC-4C7249BB5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53600" y="-12700"/>
            <a:ext cx="4495800" cy="12192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rmAutofit/>
          </a:bodyPr>
          <a:lstStyle/>
          <a:p>
            <a:pPr algn="l"/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화면</a:t>
            </a:r>
            <a:endParaRPr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938551-38E6-80AF-7D42-BAF23DA31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638300"/>
            <a:ext cx="13104146" cy="76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1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>
          <a:extLst>
            <a:ext uri="{FF2B5EF4-FFF2-40B4-BE49-F238E27FC236}">
              <a16:creationId xmlns:a16="http://schemas.microsoft.com/office/drawing/2014/main" id="{67DA11D6-5BBC-69D5-D86A-D25B3467D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3;p42">
            <a:extLst>
              <a:ext uri="{FF2B5EF4-FFF2-40B4-BE49-F238E27FC236}">
                <a16:creationId xmlns:a16="http://schemas.microsoft.com/office/drawing/2014/main" id="{BBB94A5E-50BF-0486-C3E0-8A89507922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53600" y="-12700"/>
            <a:ext cx="4495800" cy="12192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rmAutofit/>
          </a:bodyPr>
          <a:lstStyle/>
          <a:p>
            <a:pPr algn="l"/>
            <a:r>
              <a:rPr lang="ko-KR" altLang="en-US" sz="5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미용사 화면</a:t>
            </a:r>
            <a:endParaRPr sz="5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28E831-33D6-EF40-A941-FC4277E10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552700"/>
            <a:ext cx="12921742" cy="55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0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200400" y="1207936"/>
            <a:ext cx="17041200" cy="1145400"/>
          </a:xfrm>
        </p:spPr>
        <p:txBody>
          <a:bodyPr anchor="ctr">
            <a:noAutofit/>
          </a:bodyPr>
          <a:lstStyle/>
          <a:p>
            <a:r>
              <a:rPr lang="ko-KR" altLang="en-US" sz="7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7029453" y="3022075"/>
            <a:ext cx="990600" cy="933450"/>
          </a:xfrm>
          <a:prstGeom prst="roundRect">
            <a:avLst/>
          </a:prstGeom>
          <a:solidFill>
            <a:srgbClr val="FFF3C7"/>
          </a:solidFill>
          <a:ln>
            <a:solidFill>
              <a:srgbClr val="FFF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29453" y="4624263"/>
            <a:ext cx="990600" cy="933450"/>
          </a:xfrm>
          <a:prstGeom prst="roundRect">
            <a:avLst/>
          </a:prstGeom>
          <a:solidFill>
            <a:srgbClr val="FFF3C7"/>
          </a:solidFill>
          <a:ln>
            <a:solidFill>
              <a:srgbClr val="FFF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29453" y="8240989"/>
            <a:ext cx="990600" cy="933450"/>
          </a:xfrm>
          <a:prstGeom prst="roundRect">
            <a:avLst/>
          </a:prstGeom>
          <a:solidFill>
            <a:srgbClr val="FFF3C7"/>
          </a:solidFill>
          <a:ln>
            <a:solidFill>
              <a:srgbClr val="FFF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29453" y="6349881"/>
            <a:ext cx="990600" cy="933450"/>
          </a:xfrm>
          <a:prstGeom prst="roundRect">
            <a:avLst/>
          </a:prstGeom>
          <a:solidFill>
            <a:srgbClr val="FFF3C7"/>
          </a:solidFill>
          <a:ln>
            <a:solidFill>
              <a:srgbClr val="FFF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 4"/>
          <p:cNvSpPr/>
          <p:nvPr/>
        </p:nvSpPr>
        <p:spPr>
          <a:xfrm>
            <a:off x="8612434" y="3022075"/>
            <a:ext cx="1927470" cy="53919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3376"/>
              </a:lnSpc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  <a:cs typeface="Barlow" pitchFamily="34" charset="-120"/>
              </a:rPr>
              <a:t>시장 기회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 4"/>
          <p:cNvSpPr/>
          <p:nvPr/>
        </p:nvSpPr>
        <p:spPr>
          <a:xfrm>
            <a:off x="8612432" y="6424094"/>
            <a:ext cx="2213222" cy="536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3376"/>
              </a:lnSpc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  <a:cs typeface="Barlow" pitchFamily="34" charset="-120"/>
              </a:rPr>
              <a:t>솔루션 제안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 4"/>
          <p:cNvSpPr/>
          <p:nvPr/>
        </p:nvSpPr>
        <p:spPr>
          <a:xfrm>
            <a:off x="8612432" y="4641927"/>
            <a:ext cx="1927470" cy="50157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3376"/>
              </a:lnSpc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  <a:cs typeface="Barlow" pitchFamily="34" charset="-120"/>
              </a:rPr>
              <a:t>문제 인식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 4"/>
          <p:cNvSpPr/>
          <p:nvPr/>
        </p:nvSpPr>
        <p:spPr>
          <a:xfrm>
            <a:off x="8612431" y="8295242"/>
            <a:ext cx="2803772" cy="467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3376"/>
              </a:lnSpc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  <a:cs typeface="Barlow" pitchFamily="34" charset="-120"/>
              </a:rPr>
              <a:t>비즈니스 모델</a:t>
            </a:r>
            <a:endParaRPr 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 4"/>
          <p:cNvSpPr/>
          <p:nvPr/>
        </p:nvSpPr>
        <p:spPr>
          <a:xfrm>
            <a:off x="8612426" y="3516971"/>
            <a:ext cx="11199574" cy="71172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3376"/>
              </a:lnSpc>
            </a:pP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실버 산업 성장과 시니어 소비력 증가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 4"/>
          <p:cNvSpPr/>
          <p:nvPr/>
        </p:nvSpPr>
        <p:spPr>
          <a:xfrm>
            <a:off x="8612426" y="5139141"/>
            <a:ext cx="11199574" cy="71172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3376"/>
              </a:lnSpc>
            </a:pP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시니어 독신 인구증가와 외로움 문제</a:t>
            </a:r>
            <a:endParaRPr lang="en-US" altLang="ko-KR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 4"/>
          <p:cNvSpPr/>
          <p:nvPr/>
        </p:nvSpPr>
        <p:spPr>
          <a:xfrm>
            <a:off x="8612426" y="6960395"/>
            <a:ext cx="11199574" cy="71172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3376"/>
              </a:lnSpc>
            </a:pP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관상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사주 기반 안전한 매칭 서비스</a:t>
            </a:r>
            <a:endParaRPr 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 4"/>
          <p:cNvSpPr/>
          <p:nvPr/>
        </p:nvSpPr>
        <p:spPr>
          <a:xfrm>
            <a:off x="8612424" y="8704791"/>
            <a:ext cx="11199574" cy="71172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3376"/>
              </a:lnSpc>
            </a:pP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단계별 성장 전망 및 수익 구조</a:t>
            </a:r>
            <a:endParaRPr 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>
          <a:extLst>
            <a:ext uri="{FF2B5EF4-FFF2-40B4-BE49-F238E27FC236}">
              <a16:creationId xmlns:a16="http://schemas.microsoft.com/office/drawing/2014/main" id="{7AE3C093-6748-47DA-635F-0097301A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>
            <a:extLst>
              <a:ext uri="{FF2B5EF4-FFF2-40B4-BE49-F238E27FC236}">
                <a16:creationId xmlns:a16="http://schemas.microsoft.com/office/drawing/2014/main" id="{01CE6BFF-D792-F2CE-62BB-25F9FDC06F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600" y="3848100"/>
            <a:ext cx="8430600" cy="18288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rmAutofit fontScale="90000"/>
          </a:bodyPr>
          <a:lstStyle/>
          <a:p>
            <a:r>
              <a:rPr lang="ko-KR" altLang="en-US" sz="10044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모델</a:t>
            </a:r>
            <a:endParaRPr sz="10044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486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66724-9F40-04AC-68CC-8779EE995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3129D8D-F0D0-29D7-9734-A29CEC1F2CC5}"/>
              </a:ext>
            </a:extLst>
          </p:cNvPr>
          <p:cNvSpPr txBox="1"/>
          <p:nvPr/>
        </p:nvSpPr>
        <p:spPr>
          <a:xfrm>
            <a:off x="6672287" y="847725"/>
            <a:ext cx="10929913" cy="1362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ko-KR" altLang="en-US" sz="8165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비즈니스 모델</a:t>
            </a:r>
            <a:endParaRPr lang="en-US" sz="8165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obby Jones"/>
              <a:sym typeface="Bobby Jone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A6B8C-480B-C9C4-B427-233C977C786A}"/>
              </a:ext>
            </a:extLst>
          </p:cNvPr>
          <p:cNvSpPr/>
          <p:nvPr/>
        </p:nvSpPr>
        <p:spPr>
          <a:xfrm>
            <a:off x="5905270" y="3286560"/>
            <a:ext cx="1034144" cy="1034144"/>
          </a:xfrm>
          <a:prstGeom prst="roundRect">
            <a:avLst/>
          </a:prstGeom>
          <a:solidFill>
            <a:srgbClr val="FFF3C7"/>
          </a:solidFill>
          <a:ln>
            <a:solidFill>
              <a:srgbClr val="FFF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B2658D5-12FB-9F70-9877-1AA1A82EBC62}"/>
              </a:ext>
            </a:extLst>
          </p:cNvPr>
          <p:cNvSpPr/>
          <p:nvPr/>
        </p:nvSpPr>
        <p:spPr>
          <a:xfrm>
            <a:off x="5905067" y="5454430"/>
            <a:ext cx="1034144" cy="1034144"/>
          </a:xfrm>
          <a:prstGeom prst="roundRect">
            <a:avLst/>
          </a:prstGeom>
          <a:solidFill>
            <a:srgbClr val="FFF3C7"/>
          </a:solidFill>
          <a:ln>
            <a:solidFill>
              <a:srgbClr val="FFF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E425BB-1120-47C5-B69F-276850F37D9E}"/>
              </a:ext>
            </a:extLst>
          </p:cNvPr>
          <p:cNvSpPr/>
          <p:nvPr/>
        </p:nvSpPr>
        <p:spPr>
          <a:xfrm>
            <a:off x="5905069" y="7622301"/>
            <a:ext cx="1034144" cy="1034144"/>
          </a:xfrm>
          <a:prstGeom prst="roundRect">
            <a:avLst/>
          </a:prstGeom>
          <a:solidFill>
            <a:srgbClr val="FFF3C7"/>
          </a:solidFill>
          <a:ln>
            <a:solidFill>
              <a:srgbClr val="FFF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A883B-8261-C1EB-C6DE-C2705EB4E4F6}"/>
              </a:ext>
            </a:extLst>
          </p:cNvPr>
          <p:cNvSpPr txBox="1"/>
          <p:nvPr/>
        </p:nvSpPr>
        <p:spPr>
          <a:xfrm>
            <a:off x="7263423" y="3309013"/>
            <a:ext cx="917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미용사 중심 마케팅 전개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C9291-DC42-8C68-ECA2-5A723AD454D4}"/>
              </a:ext>
            </a:extLst>
          </p:cNvPr>
          <p:cNvSpPr txBox="1"/>
          <p:nvPr/>
        </p:nvSpPr>
        <p:spPr>
          <a:xfrm>
            <a:off x="7263423" y="3863011"/>
            <a:ext cx="9176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포트폴리오가 필요한 미용사에게 구인시스템 등록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주일당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9,900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4ECF5-05F2-FF88-376F-5DE97D9BA55E}"/>
              </a:ext>
            </a:extLst>
          </p:cNvPr>
          <p:cNvSpPr txBox="1"/>
          <p:nvPr/>
        </p:nvSpPr>
        <p:spPr>
          <a:xfrm>
            <a:off x="7336643" y="5476773"/>
            <a:ext cx="917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방문 고객 예약 수수료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8F113-9EB6-3AA1-66C2-64D3F04B4092}"/>
              </a:ext>
            </a:extLst>
          </p:cNvPr>
          <p:cNvSpPr txBox="1"/>
          <p:nvPr/>
        </p:nvSpPr>
        <p:spPr>
          <a:xfrm>
            <a:off x="7336643" y="6030771"/>
            <a:ext cx="1013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30,000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예약 →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20% = 6,000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수익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재방문시 무료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D069C0-BB01-C0D6-FDC6-DABF8FB2206B}"/>
              </a:ext>
            </a:extLst>
          </p:cNvPr>
          <p:cNvSpPr txBox="1"/>
          <p:nvPr/>
        </p:nvSpPr>
        <p:spPr>
          <a:xfrm>
            <a:off x="7336643" y="7622301"/>
            <a:ext cx="917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 쓰면 앱 내에서 포인트 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즉시 지급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9FBA3-449F-BD1B-3E1E-408A1DED8863}"/>
              </a:ext>
            </a:extLst>
          </p:cNvPr>
          <p:cNvSpPr txBox="1"/>
          <p:nvPr/>
        </p:nvSpPr>
        <p:spPr>
          <a:xfrm>
            <a:off x="7336643" y="8191500"/>
            <a:ext cx="917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“리뷰 작성 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1,000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할인권 지급”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9416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>
            <a:spLocks noGrp="1"/>
          </p:cNvSpPr>
          <p:nvPr>
            <p:ph type="title"/>
          </p:nvPr>
        </p:nvSpPr>
        <p:spPr>
          <a:xfrm>
            <a:off x="5410200" y="3352800"/>
            <a:ext cx="12639450" cy="18288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rmAutofit fontScale="90000"/>
          </a:bodyPr>
          <a:lstStyle/>
          <a:p>
            <a:pPr algn="l"/>
            <a:r>
              <a:rPr lang="ko" altLang="en-US" sz="10044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로드맵</a:t>
            </a:r>
            <a:r>
              <a:rPr lang="en-US" altLang="ko" sz="10044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" altLang="en-US" sz="10044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향후 전략</a:t>
            </a:r>
            <a:endParaRPr sz="10044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3CB1F9-49CB-BA05-533A-B7EED3126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789" y="0"/>
            <a:ext cx="3428212" cy="51423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B8F628-47AC-6BFF-06F2-7BD0717A7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1579" y="0"/>
            <a:ext cx="3428210" cy="514231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D434F0B8-434D-437B-F23F-6C060E68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161" y="1357895"/>
            <a:ext cx="7543800" cy="1145400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로드맵 </a:t>
            </a: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향후 확장 전략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D5D111A-F65E-8B55-183E-303C351B1228}"/>
              </a:ext>
            </a:extLst>
          </p:cNvPr>
          <p:cNvGrpSpPr/>
          <p:nvPr/>
        </p:nvGrpSpPr>
        <p:grpSpPr>
          <a:xfrm>
            <a:off x="4967868" y="2820836"/>
            <a:ext cx="624928" cy="624928"/>
            <a:chOff x="486073" y="1410418"/>
            <a:chExt cx="312464" cy="312464"/>
          </a:xfrm>
        </p:grpSpPr>
        <p:sp>
          <p:nvSpPr>
            <p:cNvPr id="11" name="Shape 1">
              <a:extLst>
                <a:ext uri="{FF2B5EF4-FFF2-40B4-BE49-F238E27FC236}">
                  <a16:creationId xmlns:a16="http://schemas.microsoft.com/office/drawing/2014/main" id="{E0237977-3E72-FC31-A45C-E2ECE499A366}"/>
                </a:ext>
              </a:extLst>
            </p:cNvPr>
            <p:cNvSpPr/>
            <p:nvPr/>
          </p:nvSpPr>
          <p:spPr>
            <a:xfrm>
              <a:off x="486073" y="1410418"/>
              <a:ext cx="312464" cy="312464"/>
            </a:xfrm>
            <a:prstGeom prst="roundRect">
              <a:avLst>
                <a:gd name="adj" fmla="val 6668"/>
              </a:avLst>
            </a:prstGeom>
            <a:solidFill>
              <a:srgbClr val="B3E5FC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2">
              <a:extLst>
                <a:ext uri="{FF2B5EF4-FFF2-40B4-BE49-F238E27FC236}">
                  <a16:creationId xmlns:a16="http://schemas.microsoft.com/office/drawing/2014/main" id="{4884176B-2065-6372-644F-5F56A77FAB66}"/>
                </a:ext>
              </a:extLst>
            </p:cNvPr>
            <p:cNvSpPr/>
            <p:nvPr/>
          </p:nvSpPr>
          <p:spPr>
            <a:xfrm>
              <a:off x="596132" y="1487659"/>
              <a:ext cx="92348" cy="1960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/>
            <a:lstStyle/>
            <a:p>
              <a:pPr algn="ctr">
                <a:lnSpc>
                  <a:spcPts val="3062"/>
                </a:lnSpc>
              </a:pPr>
              <a:r>
                <a:rPr lang="en-US" sz="3062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Unbounded" pitchFamily="34" charset="-120"/>
                </a:rPr>
                <a:t>1</a:t>
              </a:r>
              <a:endParaRPr lang="en-US" sz="3062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64D9618-E835-A812-5D31-A490E82DEE58}"/>
              </a:ext>
            </a:extLst>
          </p:cNvPr>
          <p:cNvGrpSpPr/>
          <p:nvPr/>
        </p:nvGrpSpPr>
        <p:grpSpPr>
          <a:xfrm>
            <a:off x="4967868" y="5264786"/>
            <a:ext cx="624928" cy="624928"/>
            <a:chOff x="486073" y="2632393"/>
            <a:chExt cx="312464" cy="312464"/>
          </a:xfrm>
        </p:grpSpPr>
        <p:sp>
          <p:nvSpPr>
            <p:cNvPr id="13" name="Shape 1">
              <a:extLst>
                <a:ext uri="{FF2B5EF4-FFF2-40B4-BE49-F238E27FC236}">
                  <a16:creationId xmlns:a16="http://schemas.microsoft.com/office/drawing/2014/main" id="{6267C49C-20CA-2574-9D81-D4AFE82919DE}"/>
                </a:ext>
              </a:extLst>
            </p:cNvPr>
            <p:cNvSpPr/>
            <p:nvPr/>
          </p:nvSpPr>
          <p:spPr>
            <a:xfrm>
              <a:off x="486073" y="2632393"/>
              <a:ext cx="312464" cy="312464"/>
            </a:xfrm>
            <a:prstGeom prst="roundRect">
              <a:avLst>
                <a:gd name="adj" fmla="val 6668"/>
              </a:avLst>
            </a:prstGeom>
            <a:solidFill>
              <a:srgbClr val="B3E5FC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Text 2">
              <a:extLst>
                <a:ext uri="{FF2B5EF4-FFF2-40B4-BE49-F238E27FC236}">
                  <a16:creationId xmlns:a16="http://schemas.microsoft.com/office/drawing/2014/main" id="{5BD8248E-660A-080C-6E89-E7EABB27B9CE}"/>
                </a:ext>
              </a:extLst>
            </p:cNvPr>
            <p:cNvSpPr/>
            <p:nvPr/>
          </p:nvSpPr>
          <p:spPr>
            <a:xfrm>
              <a:off x="596132" y="2709634"/>
              <a:ext cx="92348" cy="1960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/>
            <a:lstStyle/>
            <a:p>
              <a:pPr algn="ctr">
                <a:lnSpc>
                  <a:spcPts val="3062"/>
                </a:lnSpc>
              </a:pPr>
              <a:r>
                <a:rPr lang="en-US" sz="3062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892CAC8-A917-E470-BB29-027444F0F16D}"/>
              </a:ext>
            </a:extLst>
          </p:cNvPr>
          <p:cNvGrpSpPr/>
          <p:nvPr/>
        </p:nvGrpSpPr>
        <p:grpSpPr>
          <a:xfrm>
            <a:off x="4967868" y="7708736"/>
            <a:ext cx="624928" cy="624928"/>
            <a:chOff x="486073" y="3961339"/>
            <a:chExt cx="312464" cy="312464"/>
          </a:xfrm>
        </p:grpSpPr>
        <p:sp>
          <p:nvSpPr>
            <p:cNvPr id="15" name="Shape 1">
              <a:extLst>
                <a:ext uri="{FF2B5EF4-FFF2-40B4-BE49-F238E27FC236}">
                  <a16:creationId xmlns:a16="http://schemas.microsoft.com/office/drawing/2014/main" id="{84881C4F-5837-E005-54EF-CB40D1325EAE}"/>
                </a:ext>
              </a:extLst>
            </p:cNvPr>
            <p:cNvSpPr/>
            <p:nvPr/>
          </p:nvSpPr>
          <p:spPr>
            <a:xfrm>
              <a:off x="486073" y="3961339"/>
              <a:ext cx="312464" cy="312464"/>
            </a:xfrm>
            <a:prstGeom prst="roundRect">
              <a:avLst>
                <a:gd name="adj" fmla="val 6668"/>
              </a:avLst>
            </a:prstGeom>
            <a:solidFill>
              <a:srgbClr val="B3E5FC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Text 2">
              <a:extLst>
                <a:ext uri="{FF2B5EF4-FFF2-40B4-BE49-F238E27FC236}">
                  <a16:creationId xmlns:a16="http://schemas.microsoft.com/office/drawing/2014/main" id="{1D9E87A3-FED3-ED89-2D98-440AE10019F4}"/>
                </a:ext>
              </a:extLst>
            </p:cNvPr>
            <p:cNvSpPr/>
            <p:nvPr/>
          </p:nvSpPr>
          <p:spPr>
            <a:xfrm>
              <a:off x="596132" y="4038580"/>
              <a:ext cx="92348" cy="1960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/>
            <a:lstStyle/>
            <a:p>
              <a:pPr algn="ctr">
                <a:lnSpc>
                  <a:spcPts val="3062"/>
                </a:lnSpc>
              </a:pPr>
              <a:r>
                <a:rPr lang="en-US" sz="3062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3A629D-F96A-BFA0-88B5-D66B7C53D218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5280332" y="3445764"/>
            <a:ext cx="0" cy="1819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82EF76-5AA0-BC4F-C65B-0DCD5A16BEA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5280332" y="5889714"/>
            <a:ext cx="0" cy="181902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 2">
            <a:extLst>
              <a:ext uri="{FF2B5EF4-FFF2-40B4-BE49-F238E27FC236}">
                <a16:creationId xmlns:a16="http://schemas.microsoft.com/office/drawing/2014/main" id="{3DD275C1-57BF-D861-E175-BA13763957B4}"/>
              </a:ext>
            </a:extLst>
          </p:cNvPr>
          <p:cNvSpPr/>
          <p:nvPr/>
        </p:nvSpPr>
        <p:spPr>
          <a:xfrm>
            <a:off x="5773429" y="5204788"/>
            <a:ext cx="5847754" cy="73132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3062"/>
              </a:lnSpc>
            </a:pPr>
            <a:r>
              <a: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차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 2">
            <a:extLst>
              <a:ext uri="{FF2B5EF4-FFF2-40B4-BE49-F238E27FC236}">
                <a16:creationId xmlns:a16="http://schemas.microsoft.com/office/drawing/2014/main" id="{D3819169-B7A1-B9AE-D536-86BD8D841753}"/>
              </a:ext>
            </a:extLst>
          </p:cNvPr>
          <p:cNvSpPr/>
          <p:nvPr/>
        </p:nvSpPr>
        <p:spPr>
          <a:xfrm>
            <a:off x="5767781" y="7655538"/>
            <a:ext cx="5847754" cy="73132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3062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차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B41BF86-0FF5-CAB4-363D-E4875AD48119}"/>
              </a:ext>
            </a:extLst>
          </p:cNvPr>
          <p:cNvGrpSpPr/>
          <p:nvPr/>
        </p:nvGrpSpPr>
        <p:grpSpPr>
          <a:xfrm>
            <a:off x="5765438" y="2770499"/>
            <a:ext cx="5850096" cy="1888882"/>
            <a:chOff x="1380158" y="1385249"/>
            <a:chExt cx="2925048" cy="944441"/>
          </a:xfrm>
        </p:grpSpPr>
        <p:sp>
          <p:nvSpPr>
            <p:cNvPr id="34" name="Text 2">
              <a:extLst>
                <a:ext uri="{FF2B5EF4-FFF2-40B4-BE49-F238E27FC236}">
                  <a16:creationId xmlns:a16="http://schemas.microsoft.com/office/drawing/2014/main" id="{E6BA6475-D3BA-9954-BC14-A4A5B4B3A83F}"/>
                </a:ext>
              </a:extLst>
            </p:cNvPr>
            <p:cNvSpPr/>
            <p:nvPr/>
          </p:nvSpPr>
          <p:spPr>
            <a:xfrm>
              <a:off x="1381329" y="1385249"/>
              <a:ext cx="2923877" cy="36566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/>
            <a:lstStyle/>
            <a:p>
              <a:pPr>
                <a:lnSpc>
                  <a:spcPts val="3062"/>
                </a:lnSpc>
              </a:pPr>
              <a:r>
                <a:rPr 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 차</a:t>
              </a:r>
              <a:endPara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 2">
              <a:extLst>
                <a:ext uri="{FF2B5EF4-FFF2-40B4-BE49-F238E27FC236}">
                  <a16:creationId xmlns:a16="http://schemas.microsoft.com/office/drawing/2014/main" id="{38015760-C1B7-F2A1-F914-61D576AF66BF}"/>
                </a:ext>
              </a:extLst>
            </p:cNvPr>
            <p:cNvSpPr/>
            <p:nvPr/>
          </p:nvSpPr>
          <p:spPr>
            <a:xfrm>
              <a:off x="1380158" y="1683740"/>
              <a:ext cx="2923877" cy="36566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/>
            <a:lstStyle/>
            <a:p>
              <a:pPr marL="571500" indent="-571500">
                <a:lnSpc>
                  <a:spcPts val="3062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미용사 고객 관리 서비스 출시</a:t>
              </a:r>
              <a:endPara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 2">
              <a:extLst>
                <a:ext uri="{FF2B5EF4-FFF2-40B4-BE49-F238E27FC236}">
                  <a16:creationId xmlns:a16="http://schemas.microsoft.com/office/drawing/2014/main" id="{4DBF401F-650D-61E2-6B90-9090D7992FBA}"/>
                </a:ext>
              </a:extLst>
            </p:cNvPr>
            <p:cNvSpPr/>
            <p:nvPr/>
          </p:nvSpPr>
          <p:spPr>
            <a:xfrm>
              <a:off x="1380158" y="1964028"/>
              <a:ext cx="2923877" cy="36566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/>
            <a:lstStyle/>
            <a:p>
              <a:pPr marL="571500" indent="-571500">
                <a:lnSpc>
                  <a:spcPts val="3062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 예약 신청 서비스 출시</a:t>
              </a:r>
              <a:endParaRPr lang="en-US" sz="2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9" name="Text 2">
            <a:extLst>
              <a:ext uri="{FF2B5EF4-FFF2-40B4-BE49-F238E27FC236}">
                <a16:creationId xmlns:a16="http://schemas.microsoft.com/office/drawing/2014/main" id="{FCB077D3-63CE-8382-A23D-B7A2A8B13945}"/>
              </a:ext>
            </a:extLst>
          </p:cNvPr>
          <p:cNvSpPr/>
          <p:nvPr/>
        </p:nvSpPr>
        <p:spPr>
          <a:xfrm>
            <a:off x="5779076" y="5841974"/>
            <a:ext cx="7403524" cy="73132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571500" indent="-571500">
              <a:lnSpc>
                <a:spcPts val="3062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미용사 포트폴리오 등록 서비스 출시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 2">
            <a:extLst>
              <a:ext uri="{FF2B5EF4-FFF2-40B4-BE49-F238E27FC236}">
                <a16:creationId xmlns:a16="http://schemas.microsoft.com/office/drawing/2014/main" id="{E47C64E0-4CF6-DFC1-56C9-FAB6D96E8C24}"/>
              </a:ext>
            </a:extLst>
          </p:cNvPr>
          <p:cNvSpPr/>
          <p:nvPr/>
        </p:nvSpPr>
        <p:spPr>
          <a:xfrm>
            <a:off x="5779076" y="6402550"/>
            <a:ext cx="7403524" cy="73132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571500" indent="-571500">
              <a:lnSpc>
                <a:spcPts val="3062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미용사 프로필 상단 고정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광고 기능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 2">
            <a:extLst>
              <a:ext uri="{FF2B5EF4-FFF2-40B4-BE49-F238E27FC236}">
                <a16:creationId xmlns:a16="http://schemas.microsoft.com/office/drawing/2014/main" id="{4758E138-2EBA-CFCE-3133-A97D8C6EF3AF}"/>
              </a:ext>
            </a:extLst>
          </p:cNvPr>
          <p:cNvSpPr/>
          <p:nvPr/>
        </p:nvSpPr>
        <p:spPr>
          <a:xfrm>
            <a:off x="5779077" y="8372912"/>
            <a:ext cx="5847754" cy="73132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571500" indent="-571500">
              <a:lnSpc>
                <a:spcPts val="3062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후기 작성 리워드 시스템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 2">
            <a:extLst>
              <a:ext uri="{FF2B5EF4-FFF2-40B4-BE49-F238E27FC236}">
                <a16:creationId xmlns:a16="http://schemas.microsoft.com/office/drawing/2014/main" id="{AD00735F-9CF6-3154-C082-70E98E5F3F79}"/>
              </a:ext>
            </a:extLst>
          </p:cNvPr>
          <p:cNvSpPr/>
          <p:nvPr/>
        </p:nvSpPr>
        <p:spPr>
          <a:xfrm>
            <a:off x="5779076" y="8933488"/>
            <a:ext cx="7070440" cy="73132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571500" indent="-571500">
              <a:lnSpc>
                <a:spcPts val="3062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제공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507B86E-2AD3-70D6-CB84-3B644D714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364" y="0"/>
            <a:ext cx="3458423" cy="514231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0223FFF-F1DD-4348-1F61-E56C6F7EC2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440" y="0"/>
            <a:ext cx="3422560" cy="510492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19BDD35-ECC0-3711-4930-B237E6F524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99" y="5131581"/>
            <a:ext cx="3453841" cy="518795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BF93B0F-EE31-B543-CC2E-4391D84D2C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5142317"/>
            <a:ext cx="3418086" cy="51446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1CC79E2-7B79-5B3C-EAEC-A8A3E4F3C123}"/>
              </a:ext>
            </a:extLst>
          </p:cNvPr>
          <p:cNvSpPr/>
          <p:nvPr/>
        </p:nvSpPr>
        <p:spPr>
          <a:xfrm>
            <a:off x="11401364" y="7817"/>
            <a:ext cx="6867728" cy="10287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>
          <a:extLst>
            <a:ext uri="{FF2B5EF4-FFF2-40B4-BE49-F238E27FC236}">
              <a16:creationId xmlns:a16="http://schemas.microsoft.com/office/drawing/2014/main" id="{08000B47-D40E-F524-B2DB-4981C117A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>
            <a:extLst>
              <a:ext uri="{FF2B5EF4-FFF2-40B4-BE49-F238E27FC236}">
                <a16:creationId xmlns:a16="http://schemas.microsoft.com/office/drawing/2014/main" id="{0BB0D80E-F5E8-EA35-6D85-88252BF2A4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6600" y="3848100"/>
            <a:ext cx="8430600" cy="18288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rmAutofit fontScale="90000"/>
          </a:bodyPr>
          <a:lstStyle/>
          <a:p>
            <a:r>
              <a:rPr lang="ko-KR" altLang="en-US" sz="10044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자체 평가</a:t>
            </a:r>
            <a:endParaRPr sz="10044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4235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88E08-53E1-F8D7-2A26-60CE4B606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D801266-E02A-AA24-8B82-68FD9E209FE5}"/>
              </a:ext>
            </a:extLst>
          </p:cNvPr>
          <p:cNvSpPr/>
          <p:nvPr/>
        </p:nvSpPr>
        <p:spPr>
          <a:xfrm>
            <a:off x="5905270" y="2476500"/>
            <a:ext cx="1034144" cy="1034144"/>
          </a:xfrm>
          <a:prstGeom prst="roundRect">
            <a:avLst/>
          </a:prstGeom>
          <a:solidFill>
            <a:srgbClr val="FFF3C7"/>
          </a:solidFill>
          <a:ln>
            <a:solidFill>
              <a:srgbClr val="FFF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24A02-A1F7-F86B-16CE-92C1AC7249B9}"/>
              </a:ext>
            </a:extLst>
          </p:cNvPr>
          <p:cNvSpPr txBox="1"/>
          <p:nvPr/>
        </p:nvSpPr>
        <p:spPr>
          <a:xfrm>
            <a:off x="7263423" y="2346553"/>
            <a:ext cx="91766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류양환</a:t>
            </a:r>
            <a:endParaRPr lang="ko-KR" altLang="en-US" sz="2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17AF17-BCB2-3588-F6B7-29F9536C2BD3}"/>
              </a:ext>
            </a:extLst>
          </p:cNvPr>
          <p:cNvSpPr txBox="1"/>
          <p:nvPr/>
        </p:nvSpPr>
        <p:spPr>
          <a:xfrm>
            <a:off x="7263423" y="2705100"/>
            <a:ext cx="9176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지금까지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코드 공유를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안하는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경우가 많았다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이번에는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체계적으로 개발을 진행하고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짧은 기간이라도 팀원들과 결과물을 완성하기 위해 노력하겠다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9/10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33CF269-3F10-0BF1-6F32-863270F99559}"/>
              </a:ext>
            </a:extLst>
          </p:cNvPr>
          <p:cNvSpPr txBox="1"/>
          <p:nvPr/>
        </p:nvSpPr>
        <p:spPr>
          <a:xfrm>
            <a:off x="6672287" y="847725"/>
            <a:ext cx="10929913" cy="1299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ko-KR" altLang="en-US" sz="7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미용사 솔루션 제안</a:t>
            </a:r>
            <a:endParaRPr lang="en-US" sz="7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obby Jones"/>
              <a:sym typeface="Bobby Jone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DF42DF-0927-B798-B591-DCF96B7A633E}"/>
              </a:ext>
            </a:extLst>
          </p:cNvPr>
          <p:cNvSpPr/>
          <p:nvPr/>
        </p:nvSpPr>
        <p:spPr>
          <a:xfrm>
            <a:off x="5943600" y="3991570"/>
            <a:ext cx="1034144" cy="1034144"/>
          </a:xfrm>
          <a:prstGeom prst="roundRect">
            <a:avLst/>
          </a:prstGeom>
          <a:solidFill>
            <a:srgbClr val="FFF3C7"/>
          </a:solidFill>
          <a:ln>
            <a:solidFill>
              <a:srgbClr val="FFF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8D8ED-7821-EAC6-BB38-164019BDD1F5}"/>
              </a:ext>
            </a:extLst>
          </p:cNvPr>
          <p:cNvSpPr txBox="1"/>
          <p:nvPr/>
        </p:nvSpPr>
        <p:spPr>
          <a:xfrm>
            <a:off x="7301753" y="3861623"/>
            <a:ext cx="91766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윤수혁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9424E-F6B6-02F0-C76C-35B5AC2C5C3A}"/>
              </a:ext>
            </a:extLst>
          </p:cNvPr>
          <p:cNvSpPr txBox="1"/>
          <p:nvPr/>
        </p:nvSpPr>
        <p:spPr>
          <a:xfrm>
            <a:off x="7301753" y="4220170"/>
            <a:ext cx="9176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세상에 흔하지 않은 기술을 찾다가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헤어샵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예약 시스템을 찾아보았다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사람들이 많이 쓰지는 않아도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지금 개발하는 것과 유사한 기능이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차별화 된 기능을 만들어 개발을 완료하겠다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8/10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C027034-DAB6-55B2-2793-7937F19AC0C2}"/>
              </a:ext>
            </a:extLst>
          </p:cNvPr>
          <p:cNvSpPr/>
          <p:nvPr/>
        </p:nvSpPr>
        <p:spPr>
          <a:xfrm>
            <a:off x="5943600" y="5806847"/>
            <a:ext cx="1034144" cy="1034144"/>
          </a:xfrm>
          <a:prstGeom prst="roundRect">
            <a:avLst/>
          </a:prstGeom>
          <a:solidFill>
            <a:srgbClr val="FFF3C7"/>
          </a:solidFill>
          <a:ln>
            <a:solidFill>
              <a:srgbClr val="FFF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7CAE7-8927-2F64-64E5-3D20436AA975}"/>
              </a:ext>
            </a:extLst>
          </p:cNvPr>
          <p:cNvSpPr txBox="1"/>
          <p:nvPr/>
        </p:nvSpPr>
        <p:spPr>
          <a:xfrm>
            <a:off x="7301753" y="5676900"/>
            <a:ext cx="91766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문이환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11BC5-D65B-EFB3-07C7-0B0FB9FCEAA9}"/>
              </a:ext>
            </a:extLst>
          </p:cNvPr>
          <p:cNvSpPr txBox="1"/>
          <p:nvPr/>
        </p:nvSpPr>
        <p:spPr>
          <a:xfrm>
            <a:off x="7301753" y="6035447"/>
            <a:ext cx="9176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피그마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보고서 정리 등등 프로젝트 마다 역할이 달라져서 지루하지 않게 느껴졌다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개발을 메인으로 진행하지는 않지만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시간이 남으니 부가 기능을 구현하기로 하였다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쿠폰 할인 기능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남은 기간 성공하도록 노력하겠다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8/10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60559DF-3525-78A0-3906-487612AB212E}"/>
              </a:ext>
            </a:extLst>
          </p:cNvPr>
          <p:cNvSpPr/>
          <p:nvPr/>
        </p:nvSpPr>
        <p:spPr>
          <a:xfrm>
            <a:off x="5943600" y="7559447"/>
            <a:ext cx="1034144" cy="1034144"/>
          </a:xfrm>
          <a:prstGeom prst="roundRect">
            <a:avLst/>
          </a:prstGeom>
          <a:solidFill>
            <a:srgbClr val="FFF3C7"/>
          </a:solidFill>
          <a:ln>
            <a:solidFill>
              <a:srgbClr val="FFF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7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03D372-5F65-553C-D09A-02CCEACEEF1A}"/>
              </a:ext>
            </a:extLst>
          </p:cNvPr>
          <p:cNvSpPr txBox="1"/>
          <p:nvPr/>
        </p:nvSpPr>
        <p:spPr>
          <a:xfrm>
            <a:off x="7301753" y="7429500"/>
            <a:ext cx="91766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신동찬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32034-AD15-A33F-AFF0-AB5802F42450}"/>
              </a:ext>
            </a:extLst>
          </p:cNvPr>
          <p:cNvSpPr txBox="1"/>
          <p:nvPr/>
        </p:nvSpPr>
        <p:spPr>
          <a:xfrm>
            <a:off x="7301753" y="7788047"/>
            <a:ext cx="9176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 프로젝트 이기에 힘을 내서 마무리 하고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 개발 부분에서 어려운 부분이 많지만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팀원들과 부족한 부분을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채워나가며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완성하고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 개발에 필요한 다양한 부분을 프로젝트를 통해 배워 좋다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9/10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945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82276" y="3358912"/>
            <a:ext cx="12905724" cy="1567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8"/>
              </a:lnSpc>
            </a:pPr>
            <a:r>
              <a:rPr lang="ko-KR" altLang="en-US" sz="9641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감사합니다</a:t>
            </a:r>
            <a:endParaRPr lang="en-US" sz="9641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obby Jones"/>
              <a:sym typeface="Bobby Jon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186619" y="2429355"/>
            <a:ext cx="2364489" cy="2364479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186619" y="6066833"/>
            <a:ext cx="2364489" cy="2364479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084083" y="6037778"/>
            <a:ext cx="2364489" cy="2364479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t="-7091" b="-7091"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044619" y="2400300"/>
            <a:ext cx="2364489" cy="2364479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t="-4895" b="-4895"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800600" y="5151987"/>
            <a:ext cx="3136527" cy="463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5"/>
              </a:lnSpc>
            </a:pPr>
            <a:r>
              <a:rPr lang="en-US" sz="2832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류양환</a:t>
            </a:r>
            <a:endParaRPr lang="en-US" sz="2832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970325" y="373827"/>
            <a:ext cx="10929913" cy="1332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팀 </a:t>
            </a:r>
            <a:r>
              <a:rPr lang="en-US" sz="8165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소개</a:t>
            </a:r>
            <a:r>
              <a:rPr lang="en-US" sz="8165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 및 </a:t>
            </a:r>
            <a:r>
              <a:rPr lang="en-US" sz="8165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역할분담</a:t>
            </a:r>
            <a:endParaRPr lang="en-US" sz="8165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obby Jones"/>
              <a:sym typeface="Bobby Jone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556127" y="2171700"/>
            <a:ext cx="5663903" cy="3082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앱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개발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Firebase </a:t>
            </a:r>
            <a:r>
              <a:rPr lang="en-US" altLang="ko-KR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기반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백엔드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연동</a:t>
            </a:r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사용자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인증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및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데이터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연동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기능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구현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altLang="ko-KR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사용자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정보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, </a:t>
            </a:r>
            <a:r>
              <a:rPr lang="en-US" altLang="ko-KR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예약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, </a:t>
            </a:r>
            <a:r>
              <a:rPr lang="en-US" altLang="ko-KR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채팅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기능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개발</a:t>
            </a:r>
            <a:endParaRPr lang="en-US" altLang="ko-KR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algn="l">
              <a:lnSpc>
                <a:spcPts val="2659"/>
              </a:lnSpc>
              <a:spcBef>
                <a:spcPct val="0"/>
              </a:spcBef>
            </a:pP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기획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전체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서비스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구조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및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기능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정의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사용자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흐름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(User Flow) 및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시나리오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설계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800600" y="8789465"/>
            <a:ext cx="3136527" cy="463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5"/>
              </a:lnSpc>
            </a:pPr>
            <a:r>
              <a:rPr lang="en-US" sz="2832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문이환</a:t>
            </a:r>
            <a:endParaRPr lang="en-US" sz="2832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630541" y="5805690"/>
            <a:ext cx="4649986" cy="3071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기획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사용자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니즈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조사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및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기능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요구사항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정리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경쟁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서비스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분석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및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차별화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전략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도출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algn="l">
              <a:lnSpc>
                <a:spcPts val="2659"/>
              </a:lnSpc>
              <a:spcBef>
                <a:spcPct val="0"/>
              </a:spcBef>
            </a:pP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AI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모델링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데이터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수집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및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라벨링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모델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테스트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및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정확도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비교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결과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분석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및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개선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방향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제시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(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윤수혁과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협업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)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698064" y="8760410"/>
            <a:ext cx="3136527" cy="463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5"/>
              </a:lnSpc>
            </a:pPr>
            <a:r>
              <a:rPr lang="en-US" sz="2832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신동찬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329444" y="5885378"/>
            <a:ext cx="3995936" cy="3071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앱개발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ko-KR" alt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프론트엔드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UI 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구현 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(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예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: 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Android Compose, Flutter </a:t>
            </a:r>
            <a:r>
              <a:rPr lang="ko-KR" alt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등</a:t>
            </a:r>
            <a:r>
              <a:rPr lang="en-US" altLang="ko-KR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)</a:t>
            </a: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앱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배포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및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버그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수정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algn="l">
              <a:lnSpc>
                <a:spcPts val="2659"/>
              </a:lnSpc>
              <a:spcBef>
                <a:spcPct val="0"/>
              </a:spcBef>
            </a:pP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테스트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&amp;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유지보수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QA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시나리오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작성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및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테스트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수행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사용자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피드백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기반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기능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개선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658600" y="5122932"/>
            <a:ext cx="3136527" cy="463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5"/>
              </a:lnSpc>
            </a:pPr>
            <a:r>
              <a:rPr lang="en-US" sz="2832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윤수혁</a:t>
            </a:r>
            <a:endParaRPr lang="en-US" sz="2832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289980" y="2247900"/>
            <a:ext cx="4379020" cy="3071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AI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모델링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얼굴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분석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등 AI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모델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구조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설계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데이터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전처리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및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학습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파이프라인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구축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모델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학습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및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성능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튜닝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algn="l">
              <a:lnSpc>
                <a:spcPts val="2659"/>
              </a:lnSpc>
              <a:spcBef>
                <a:spcPct val="0"/>
              </a:spcBef>
            </a:pP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배포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준비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모델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서빙용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API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설계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(예: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FastAPI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, Flask)</a:t>
            </a:r>
          </a:p>
          <a:p>
            <a:pPr marL="410209" lvl="1" indent="-205105" algn="l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응답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속도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및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안정성</a:t>
            </a:r>
            <a:r>
              <a:rPr lang="en-US" sz="1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"/>
                <a:sym typeface="Alegreya"/>
              </a:rPr>
              <a:t>최적화</a:t>
            </a: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 lang="en-US" sz="15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671530" y="3986325"/>
            <a:ext cx="4947308" cy="5562886"/>
            <a:chOff x="0" y="0"/>
            <a:chExt cx="1302995" cy="11386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05616" y="4489337"/>
            <a:ext cx="3879135" cy="5454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3919"/>
              </a:lnSpc>
              <a:buFontTx/>
              <a:buChar char="-"/>
            </a:pP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스타일을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말로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설명하기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어려운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고객의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불편</a:t>
            </a:r>
            <a:endParaRPr lang="en-US" sz="2799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  <a:p>
            <a:pPr algn="l">
              <a:lnSpc>
                <a:spcPts val="3919"/>
              </a:lnSpc>
            </a:pPr>
            <a:endParaRPr lang="en-US" sz="2799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-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미용사와의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직접적인</a:t>
            </a:r>
            <a:endParaRPr lang="en-US" sz="2799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대화에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대한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부담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 </a:t>
            </a:r>
          </a:p>
          <a:p>
            <a:pPr algn="l">
              <a:lnSpc>
                <a:spcPts val="3919"/>
              </a:lnSpc>
            </a:pPr>
            <a:endParaRPr lang="en-US" sz="2799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  <a:p>
            <a:pPr marL="457200" indent="-457200" algn="l">
              <a:lnSpc>
                <a:spcPts val="3919"/>
              </a:lnSpc>
              <a:buFontTx/>
              <a:buChar char="-"/>
            </a:pP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빠르게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성장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중인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온라인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예약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시장의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확대</a:t>
            </a:r>
            <a:endParaRPr lang="en-US" sz="2799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  <a:p>
            <a:pPr algn="l">
              <a:lnSpc>
                <a:spcPts val="3919"/>
              </a:lnSpc>
            </a:pPr>
            <a:endParaRPr lang="en-US" sz="2799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5428638" y="2818878"/>
            <a:ext cx="5433091" cy="1543050"/>
            <a:chOff x="0" y="0"/>
            <a:chExt cx="1430937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30937" cy="406400"/>
            </a:xfrm>
            <a:custGeom>
              <a:avLst/>
              <a:gdLst/>
              <a:ahLst/>
              <a:cxnLst/>
              <a:rect l="l" t="t" r="r" b="b"/>
              <a:pathLst>
                <a:path w="1430937" h="406400">
                  <a:moveTo>
                    <a:pt x="72673" y="0"/>
                  </a:moveTo>
                  <a:lnTo>
                    <a:pt x="1358265" y="0"/>
                  </a:lnTo>
                  <a:cubicBezTo>
                    <a:pt x="1377539" y="0"/>
                    <a:pt x="1396023" y="7657"/>
                    <a:pt x="1409652" y="21285"/>
                  </a:cubicBezTo>
                  <a:cubicBezTo>
                    <a:pt x="1423281" y="34914"/>
                    <a:pt x="1430937" y="53399"/>
                    <a:pt x="1430937" y="72673"/>
                  </a:cubicBezTo>
                  <a:lnTo>
                    <a:pt x="1430937" y="333727"/>
                  </a:lnTo>
                  <a:cubicBezTo>
                    <a:pt x="1430937" y="353001"/>
                    <a:pt x="1423281" y="371486"/>
                    <a:pt x="1409652" y="385115"/>
                  </a:cubicBezTo>
                  <a:cubicBezTo>
                    <a:pt x="1396023" y="398743"/>
                    <a:pt x="1377539" y="406400"/>
                    <a:pt x="1358265" y="406400"/>
                  </a:cubicBezTo>
                  <a:lnTo>
                    <a:pt x="72673" y="406400"/>
                  </a:lnTo>
                  <a:cubicBezTo>
                    <a:pt x="53399" y="406400"/>
                    <a:pt x="34914" y="398743"/>
                    <a:pt x="21285" y="385115"/>
                  </a:cubicBezTo>
                  <a:cubicBezTo>
                    <a:pt x="7657" y="371486"/>
                    <a:pt x="0" y="353001"/>
                    <a:pt x="0" y="333727"/>
                  </a:cubicBezTo>
                  <a:lnTo>
                    <a:pt x="0" y="72673"/>
                  </a:lnTo>
                  <a:cubicBezTo>
                    <a:pt x="0" y="53399"/>
                    <a:pt x="7657" y="34914"/>
                    <a:pt x="21285" y="21285"/>
                  </a:cubicBezTo>
                  <a:cubicBezTo>
                    <a:pt x="34914" y="7657"/>
                    <a:pt x="53399" y="0"/>
                    <a:pt x="72673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430937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572000" y="3080180"/>
            <a:ext cx="7146367" cy="869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기획</a:t>
            </a:r>
            <a:r>
              <a:rPr lang="en-US" sz="5199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 </a:t>
            </a:r>
            <a:r>
              <a:rPr lang="en-US" sz="5199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배경</a:t>
            </a:r>
            <a:endParaRPr lang="en-US" sz="5199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obby Jones"/>
              <a:sym typeface="Bobby Jone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2817897" y="3986325"/>
            <a:ext cx="4947308" cy="5562886"/>
            <a:chOff x="0" y="0"/>
            <a:chExt cx="1302995" cy="113863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351983" y="4603637"/>
            <a:ext cx="3879135" cy="445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3919"/>
              </a:lnSpc>
              <a:buFontTx/>
              <a:buChar char="-"/>
            </a:pP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고객과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미용사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간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비대면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커뮤니케이션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지원</a:t>
            </a:r>
            <a:endParaRPr lang="en-US" sz="2799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  <a:p>
            <a:pPr algn="l">
              <a:lnSpc>
                <a:spcPts val="3919"/>
              </a:lnSpc>
            </a:pPr>
            <a:endParaRPr lang="en-US" sz="2799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  <a:p>
            <a:pPr marL="457200" indent="-457200" algn="l">
              <a:lnSpc>
                <a:spcPts val="3919"/>
              </a:lnSpc>
              <a:buFontTx/>
              <a:buChar char="-"/>
            </a:pP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시술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정보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,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예약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,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이력의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통합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관리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 </a:t>
            </a:r>
          </a:p>
          <a:p>
            <a:pPr marL="457200" indent="-457200" algn="l">
              <a:lnSpc>
                <a:spcPts val="3919"/>
              </a:lnSpc>
              <a:buFontTx/>
              <a:buChar char="-"/>
            </a:pPr>
            <a:endParaRPr lang="en-US" sz="2799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-   AI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기반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스타일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추천</a:t>
            </a:r>
            <a:endParaRPr lang="en-US" sz="2799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  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시스템</a:t>
            </a:r>
            <a:r>
              <a:rPr lang="en-US" sz="27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접목</a:t>
            </a:r>
            <a:endParaRPr lang="en-US" sz="2799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2575005" y="2818878"/>
            <a:ext cx="5433091" cy="1543050"/>
            <a:chOff x="0" y="0"/>
            <a:chExt cx="1430937" cy="40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430937" cy="406400"/>
            </a:xfrm>
            <a:custGeom>
              <a:avLst/>
              <a:gdLst/>
              <a:ahLst/>
              <a:cxnLst/>
              <a:rect l="l" t="t" r="r" b="b"/>
              <a:pathLst>
                <a:path w="1430937" h="406400">
                  <a:moveTo>
                    <a:pt x="72673" y="0"/>
                  </a:moveTo>
                  <a:lnTo>
                    <a:pt x="1358265" y="0"/>
                  </a:lnTo>
                  <a:cubicBezTo>
                    <a:pt x="1377539" y="0"/>
                    <a:pt x="1396023" y="7657"/>
                    <a:pt x="1409652" y="21285"/>
                  </a:cubicBezTo>
                  <a:cubicBezTo>
                    <a:pt x="1423281" y="34914"/>
                    <a:pt x="1430937" y="53399"/>
                    <a:pt x="1430937" y="72673"/>
                  </a:cubicBezTo>
                  <a:lnTo>
                    <a:pt x="1430937" y="333727"/>
                  </a:lnTo>
                  <a:cubicBezTo>
                    <a:pt x="1430937" y="353001"/>
                    <a:pt x="1423281" y="371486"/>
                    <a:pt x="1409652" y="385115"/>
                  </a:cubicBezTo>
                  <a:cubicBezTo>
                    <a:pt x="1396023" y="398743"/>
                    <a:pt x="1377539" y="406400"/>
                    <a:pt x="1358265" y="406400"/>
                  </a:cubicBezTo>
                  <a:lnTo>
                    <a:pt x="72673" y="406400"/>
                  </a:lnTo>
                  <a:cubicBezTo>
                    <a:pt x="53399" y="406400"/>
                    <a:pt x="34914" y="398743"/>
                    <a:pt x="21285" y="385115"/>
                  </a:cubicBezTo>
                  <a:cubicBezTo>
                    <a:pt x="7657" y="371486"/>
                    <a:pt x="0" y="353001"/>
                    <a:pt x="0" y="333727"/>
                  </a:cubicBezTo>
                  <a:lnTo>
                    <a:pt x="0" y="72673"/>
                  </a:lnTo>
                  <a:cubicBezTo>
                    <a:pt x="0" y="53399"/>
                    <a:pt x="7657" y="34914"/>
                    <a:pt x="21285" y="21285"/>
                  </a:cubicBezTo>
                  <a:cubicBezTo>
                    <a:pt x="34914" y="7657"/>
                    <a:pt x="53399" y="0"/>
                    <a:pt x="72673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430937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1718367" y="3080180"/>
            <a:ext cx="7146367" cy="869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주요</a:t>
            </a:r>
            <a:r>
              <a:rPr lang="en-US" sz="5199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 </a:t>
            </a:r>
            <a:r>
              <a:rPr lang="en-US" sz="5199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목적</a:t>
            </a:r>
            <a:endParaRPr lang="en-US" sz="5199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obby Jones"/>
              <a:sym typeface="Bobby Jone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253411" y="376636"/>
            <a:ext cx="10929913" cy="1362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기획</a:t>
            </a:r>
            <a:r>
              <a:rPr lang="en-US" sz="8165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 </a:t>
            </a:r>
            <a:r>
              <a:rPr lang="en-US" sz="8165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개요</a:t>
            </a:r>
            <a:endParaRPr lang="en-US" sz="8165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obby Jones"/>
              <a:sym typeface="Bobby Jon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815255" y="4209082"/>
            <a:ext cx="4014545" cy="3761250"/>
            <a:chOff x="0" y="0"/>
            <a:chExt cx="1302995" cy="11386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149371" y="4368154"/>
            <a:ext cx="3144058" cy="1963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44"/>
              </a:lnSpc>
            </a:pP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필요한 서비스만</a:t>
            </a:r>
            <a:b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받고 싶은 고객</a:t>
            </a:r>
            <a:b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과한 친절 비 선호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0006255" y="4209082"/>
            <a:ext cx="4014545" cy="3761250"/>
            <a:chOff x="0" y="0"/>
            <a:chExt cx="1302995" cy="113863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191562" y="4209082"/>
            <a:ext cx="4014545" cy="3761250"/>
            <a:chOff x="0" y="0"/>
            <a:chExt cx="1302995" cy="1138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443687" y="847725"/>
            <a:ext cx="10929913" cy="13626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문제</a:t>
            </a:r>
            <a:r>
              <a:rPr lang="en-US" sz="8165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 </a:t>
            </a:r>
            <a:r>
              <a:rPr lang="en-US" sz="8165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정의</a:t>
            </a:r>
            <a:endParaRPr lang="en-US" sz="8165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obby Jones"/>
              <a:sym typeface="Bobby Jone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338949" y="4372099"/>
            <a:ext cx="3147765" cy="1998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</a:pP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스타일 설명이 어려움</a:t>
            </a:r>
            <a:b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원하는 헤어스타일 결과를 얻지 못함</a:t>
            </a:r>
            <a:endParaRPr lang="en-US" sz="2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524256" y="4422368"/>
            <a:ext cx="3147765" cy="2703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</a:pPr>
            <a:r>
              <a:rPr lang="ko-KR" altLang="en-US" sz="2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헤마카세</a:t>
            </a: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5450"/>
              </a:lnSpc>
            </a:pPr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 이용 시</a:t>
            </a:r>
            <a:b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디자이너와의 커뮤니케이션 과정 전반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2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867401" y="2933700"/>
            <a:ext cx="3878688" cy="8300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WHO?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989712" y="2943225"/>
            <a:ext cx="3878688" cy="8300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WHAT?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317651" y="2952750"/>
            <a:ext cx="3878688" cy="8300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3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WHERE?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1613134" y="4957177"/>
            <a:ext cx="6370066" cy="3938701"/>
            <a:chOff x="0" y="0"/>
            <a:chExt cx="1773390" cy="103861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114486" y="3467100"/>
            <a:ext cx="5139968" cy="1199702"/>
            <a:chOff x="0" y="0"/>
            <a:chExt cx="1430937" cy="3163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5582395" y="4287940"/>
            <a:ext cx="5750267" cy="4422068"/>
          </a:xfrm>
          <a:custGeom>
            <a:avLst/>
            <a:gdLst/>
            <a:ahLst/>
            <a:cxnLst/>
            <a:rect l="l" t="t" r="r" b="b"/>
            <a:pathLst>
              <a:path w="7115764" h="4349511">
                <a:moveTo>
                  <a:pt x="0" y="0"/>
                </a:moveTo>
                <a:lnTo>
                  <a:pt x="7115765" y="0"/>
                </a:lnTo>
                <a:lnTo>
                  <a:pt x="7115765" y="4349511"/>
                </a:lnTo>
                <a:lnTo>
                  <a:pt x="0" y="43495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10"/>
          <p:cNvSpPr txBox="1"/>
          <p:nvPr/>
        </p:nvSpPr>
        <p:spPr>
          <a:xfrm>
            <a:off x="5687315" y="779883"/>
            <a:ext cx="10929913" cy="1362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 err="1">
                <a:solidFill>
                  <a:srgbClr val="000000"/>
                </a:solidFill>
                <a:latin typeface="+mj-ea"/>
                <a:ea typeface="+mj-ea"/>
                <a:cs typeface="Bobby Jones"/>
                <a:sym typeface="Bobby Jones"/>
              </a:rPr>
              <a:t>참고</a:t>
            </a:r>
            <a:r>
              <a:rPr lang="en-US" sz="8165" dirty="0">
                <a:solidFill>
                  <a:srgbClr val="000000"/>
                </a:solidFill>
                <a:latin typeface="+mj-ea"/>
                <a:ea typeface="+mj-ea"/>
                <a:cs typeface="Bobby Jones"/>
                <a:sym typeface="Bobby Jones"/>
              </a:rPr>
              <a:t> 기사1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28417" y="5448808"/>
            <a:ext cx="5659028" cy="3385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영업시간·가격표·리뷰</a:t>
            </a: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등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오프라</a:t>
            </a: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          인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매장</a:t>
            </a: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정보를</a:t>
            </a: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등록하는</a:t>
            </a: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서비스</a:t>
            </a:r>
            <a:endParaRPr lang="en-US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  <a:p>
            <a:pPr marL="690881" lvl="1" indent="-345440" algn="l">
              <a:lnSpc>
                <a:spcPts val="4480"/>
              </a:lnSpc>
              <a:buAutoNum type="arabicPeriod"/>
            </a:pPr>
            <a:endParaRPr lang="en-US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쿠폰</a:t>
            </a: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등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고객에게</a:t>
            </a: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혜택을</a:t>
            </a: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직접</a:t>
            </a: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전달할</a:t>
            </a: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수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있는</a:t>
            </a: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마케팅</a:t>
            </a: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솔루션도</a:t>
            </a: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최근</a:t>
            </a:r>
            <a:r>
              <a:rPr lang="en-US" sz="2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rPr>
              <a:t>추가</a:t>
            </a:r>
            <a:endParaRPr lang="en-US" sz="2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legreya Bold"/>
              <a:sym typeface="Alegreya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813906" y="3546182"/>
            <a:ext cx="3423897" cy="9052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5545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POINT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90D24-D0B5-1DCB-E162-FF781F60E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3698D401-A363-51B8-9F56-D70566B78C6E}"/>
              </a:ext>
            </a:extLst>
          </p:cNvPr>
          <p:cNvGrpSpPr/>
          <p:nvPr/>
        </p:nvGrpSpPr>
        <p:grpSpPr>
          <a:xfrm>
            <a:off x="11869089" y="4728577"/>
            <a:ext cx="6037911" cy="3938701"/>
            <a:chOff x="0" y="0"/>
            <a:chExt cx="1773390" cy="103861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C6A1DB5-0A76-F3DA-32BB-B310291E8358}"/>
                </a:ext>
              </a:extLst>
            </p:cNvPr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EE9EDDC-DA86-EEEA-81F6-023A421E2CD2}"/>
                </a:ext>
              </a:extLst>
            </p:cNvPr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61E581E-85B4-1DC8-E097-2265A54CD9B5}"/>
              </a:ext>
            </a:extLst>
          </p:cNvPr>
          <p:cNvGrpSpPr/>
          <p:nvPr/>
        </p:nvGrpSpPr>
        <p:grpSpPr>
          <a:xfrm>
            <a:off x="12306300" y="3238500"/>
            <a:ext cx="4871954" cy="1199702"/>
            <a:chOff x="0" y="0"/>
            <a:chExt cx="1430937" cy="31635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1CB293A-0BDE-CF1D-1ACA-6BE960C17374}"/>
                </a:ext>
              </a:extLst>
            </p:cNvPr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D240BC63-9654-304E-17C1-01FD1CEEE4C5}"/>
                </a:ext>
              </a:extLst>
            </p:cNvPr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DB938BC9-45A7-CB1C-42B9-D8A5AF4D3005}"/>
              </a:ext>
            </a:extLst>
          </p:cNvPr>
          <p:cNvSpPr txBox="1"/>
          <p:nvPr/>
        </p:nvSpPr>
        <p:spPr>
          <a:xfrm>
            <a:off x="6443687" y="847725"/>
            <a:ext cx="10929913" cy="1362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참고</a:t>
            </a:r>
            <a:r>
              <a:rPr lang="en-US" sz="8165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 기사2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E5E7B18-5C5E-3BC1-CA19-DA4D2414E481}"/>
              </a:ext>
            </a:extLst>
          </p:cNvPr>
          <p:cNvSpPr txBox="1"/>
          <p:nvPr/>
        </p:nvSpPr>
        <p:spPr>
          <a:xfrm>
            <a:off x="11930057" y="4969511"/>
            <a:ext cx="5809318" cy="3387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 </a:t>
            </a:r>
            <a:r>
              <a:rPr lang="ko-KR" altLang="en-US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‘</a:t>
            </a:r>
            <a:r>
              <a:rPr lang="ko-KR" altLang="en-US" sz="2400" b="1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비대면서비스’</a:t>
            </a:r>
            <a:r>
              <a:rPr lang="ko-KR" altLang="en-US" sz="2400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의</a:t>
            </a:r>
            <a:r>
              <a:rPr lang="ko-KR" altLang="en-US" sz="240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등장은 어쩌면 절대 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필연적인 것이라고 볼 수 있었다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</a:p>
          <a:p>
            <a:pPr marL="690881" lvl="1" indent="-345440" algn="l">
              <a:lnSpc>
                <a:spcPts val="4480"/>
              </a:lnSpc>
              <a:buAutoNum type="arabicPeriod"/>
            </a:pPr>
            <a:endParaRPr lang="en-US" altLang="ko-KR" sz="24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690881" lvl="1" indent="-345440" algn="l">
              <a:lnSpc>
                <a:spcPts val="4480"/>
              </a:lnSpc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latin typeface="+mj-ea"/>
                <a:ea typeface="+mj-ea"/>
              </a:rPr>
              <a:t>‘</a:t>
            </a:r>
            <a:r>
              <a:rPr lang="ko-KR" altLang="en-US" sz="2400" b="1" dirty="0" err="1">
                <a:solidFill>
                  <a:srgbClr val="000000"/>
                </a:solidFill>
                <a:latin typeface="+mj-ea"/>
                <a:ea typeface="+mj-ea"/>
              </a:rPr>
              <a:t>비</a:t>
            </a:r>
            <a:r>
              <a:rPr lang="ko-KR" altLang="en-US" sz="2400" b="1" i="0" dirty="0" err="1">
                <a:solidFill>
                  <a:srgbClr val="000000"/>
                </a:solidFill>
                <a:effectLst/>
                <a:latin typeface="+mj-ea"/>
                <a:ea typeface="+mj-ea"/>
              </a:rPr>
              <a:t>대면서비스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’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의 연령 별 선호도는</a:t>
            </a:r>
            <a:endParaRPr lang="en-US" altLang="ko-KR" sz="2400" b="0" i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marL="345441" lvl="1" algn="l">
              <a:lnSpc>
                <a:spcPts val="4480"/>
              </a:lnSpc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    (20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대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42%, 30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대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30.8%,</a:t>
            </a:r>
          </a:p>
          <a:p>
            <a:pPr marL="345441" lvl="1" algn="l">
              <a:lnSpc>
                <a:spcPts val="4480"/>
              </a:lnSpc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      40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대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21.6%, 50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대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22%)        </a:t>
            </a:r>
            <a:endParaRPr lang="en-US" sz="2400" b="1" dirty="0">
              <a:solidFill>
                <a:srgbClr val="000000"/>
              </a:solidFill>
              <a:latin typeface="+mj-ea"/>
              <a:ea typeface="+mj-ea"/>
              <a:cs typeface="Alegreya Bold"/>
              <a:sym typeface="Alegreya Bold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43897310-184B-585D-FA37-F0B712C6FFBF}"/>
              </a:ext>
            </a:extLst>
          </p:cNvPr>
          <p:cNvSpPr txBox="1"/>
          <p:nvPr/>
        </p:nvSpPr>
        <p:spPr>
          <a:xfrm>
            <a:off x="12916240" y="3313489"/>
            <a:ext cx="3245364" cy="867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4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POINT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CB53E7-20F8-F0BB-B58A-73D8A2CF8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960" y="3162300"/>
            <a:ext cx="6307072" cy="57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0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408027" y="2764509"/>
            <a:ext cx="8588057" cy="7037151"/>
            <a:chOff x="0" y="-316707"/>
            <a:chExt cx="11450743" cy="708300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871743"/>
              <a:ext cx="11450743" cy="5894552"/>
              <a:chOff x="0" y="-38100"/>
              <a:chExt cx="2261875" cy="116435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51914" y="-38100"/>
                <a:ext cx="1909961" cy="1126256"/>
              </a:xfrm>
              <a:custGeom>
                <a:avLst/>
                <a:gdLst/>
                <a:ahLst/>
                <a:cxnLst/>
                <a:rect l="l" t="t" r="r" b="b"/>
                <a:pathLst>
                  <a:path w="1909961" h="1126256">
                    <a:moveTo>
                      <a:pt x="54446" y="0"/>
                    </a:moveTo>
                    <a:lnTo>
                      <a:pt x="1855515" y="0"/>
                    </a:lnTo>
                    <a:cubicBezTo>
                      <a:pt x="1869955" y="0"/>
                      <a:pt x="1883804" y="5736"/>
                      <a:pt x="1894014" y="15947"/>
                    </a:cubicBezTo>
                    <a:cubicBezTo>
                      <a:pt x="1904225" y="26158"/>
                      <a:pt x="1909961" y="40006"/>
                      <a:pt x="1909961" y="54446"/>
                    </a:cubicBezTo>
                    <a:lnTo>
                      <a:pt x="1909961" y="1071810"/>
                    </a:lnTo>
                    <a:cubicBezTo>
                      <a:pt x="1909961" y="1101880"/>
                      <a:pt x="1885585" y="1126256"/>
                      <a:pt x="1855515" y="1126256"/>
                    </a:cubicBezTo>
                    <a:lnTo>
                      <a:pt x="54446" y="1126256"/>
                    </a:lnTo>
                    <a:cubicBezTo>
                      <a:pt x="40006" y="1126256"/>
                      <a:pt x="26158" y="1120520"/>
                      <a:pt x="15947" y="1110309"/>
                    </a:cubicBezTo>
                    <a:cubicBezTo>
                      <a:pt x="5736" y="1100098"/>
                      <a:pt x="0" y="1086250"/>
                      <a:pt x="0" y="1071810"/>
                    </a:cubicBezTo>
                    <a:lnTo>
                      <a:pt x="0" y="54446"/>
                    </a:lnTo>
                    <a:cubicBezTo>
                      <a:pt x="0" y="40006"/>
                      <a:pt x="5736" y="26158"/>
                      <a:pt x="15947" y="15947"/>
                    </a:cubicBezTo>
                    <a:cubicBezTo>
                      <a:pt x="26158" y="5736"/>
                      <a:pt x="40006" y="0"/>
                      <a:pt x="544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1909961" cy="11643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2265659" y="1435832"/>
              <a:ext cx="8700987" cy="33912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26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헤이</a:t>
              </a:r>
              <a:r>
                <a:rPr lang="en-US" sz="26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뷰티</a:t>
              </a:r>
              <a:r>
                <a:rPr lang="en-US" sz="26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 / </a:t>
              </a:r>
              <a:r>
                <a:rPr lang="en-US" sz="26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마메드네</a:t>
              </a:r>
              <a:r>
                <a:rPr lang="en-US" sz="26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 / </a:t>
              </a:r>
              <a:r>
                <a:rPr lang="en-US" sz="26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마이</a:t>
              </a:r>
              <a:r>
                <a:rPr lang="en-US" sz="26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뷰티</a:t>
              </a:r>
              <a:r>
                <a:rPr lang="en-US" sz="26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박스</a:t>
              </a:r>
              <a:endParaRPr lang="en-US" sz="2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endParaRPr>
            </a:p>
            <a:p>
              <a:pPr algn="l">
                <a:lnSpc>
                  <a:spcPts val="4759"/>
                </a:lnSpc>
              </a:pPr>
              <a:endParaRPr lang="en-US" sz="3399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endParaRPr>
            </a:p>
            <a:p>
              <a:pPr marL="518160" lvl="1" indent="-259080" algn="l">
                <a:lnSpc>
                  <a:spcPts val="3359"/>
                </a:lnSpc>
                <a:buAutoNum type="arabicPeriod"/>
              </a:pPr>
              <a:r>
                <a:rPr lang="en-US" sz="19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세 </a:t>
              </a:r>
              <a:r>
                <a:rPr lang="en-US" sz="19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어플</a:t>
              </a:r>
              <a:r>
                <a:rPr lang="en-US" sz="19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 </a:t>
              </a:r>
              <a:r>
                <a:rPr lang="en-US" sz="19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모두</a:t>
              </a:r>
              <a:r>
                <a:rPr lang="en-US" sz="19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 </a:t>
              </a:r>
              <a:r>
                <a:rPr lang="en-US" sz="19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예약</a:t>
              </a:r>
              <a:r>
                <a:rPr lang="en-US" sz="19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 </a:t>
              </a:r>
              <a:r>
                <a:rPr lang="en-US" sz="19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문제</a:t>
              </a:r>
              <a:r>
                <a:rPr lang="en-US" sz="19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 </a:t>
              </a:r>
              <a:r>
                <a:rPr lang="en-US" sz="19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해결</a:t>
              </a:r>
              <a:r>
                <a:rPr lang="en-US" sz="19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 </a:t>
              </a:r>
              <a:r>
                <a:rPr lang="en-US" sz="19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중심이</a:t>
              </a:r>
              <a:r>
                <a:rPr lang="en-US" sz="19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 Point</a:t>
              </a:r>
            </a:p>
            <a:p>
              <a:pPr marL="518160" lvl="1" indent="-259080" algn="l">
                <a:lnSpc>
                  <a:spcPts val="3359"/>
                </a:lnSpc>
                <a:buAutoNum type="arabicPeriod"/>
              </a:pPr>
              <a:endParaRPr lang="en-US" sz="1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endParaRPr>
            </a:p>
            <a:p>
              <a:pPr marL="518160" lvl="1" indent="-259080" algn="l">
                <a:lnSpc>
                  <a:spcPts val="3359"/>
                </a:lnSpc>
                <a:buAutoNum type="arabicPeriod"/>
              </a:pPr>
              <a:r>
                <a:rPr lang="en-US" sz="19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리뷰</a:t>
              </a:r>
              <a:r>
                <a:rPr lang="en-US" sz="19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 </a:t>
              </a:r>
              <a:r>
                <a:rPr lang="en-US" sz="19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시스템도</a:t>
              </a:r>
              <a:r>
                <a:rPr lang="en-US" sz="19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 </a:t>
              </a:r>
              <a:r>
                <a:rPr lang="en-US" sz="19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모두</a:t>
              </a:r>
              <a:r>
                <a:rPr lang="en-US" sz="19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 </a:t>
              </a:r>
              <a:r>
                <a:rPr lang="en-US" sz="19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갖추고</a:t>
              </a:r>
              <a:r>
                <a:rPr lang="en-US" sz="19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 </a:t>
              </a:r>
              <a:r>
                <a:rPr lang="en-US" sz="19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있는</a:t>
              </a:r>
              <a:r>
                <a:rPr lang="en-US" sz="19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 </a:t>
              </a:r>
              <a:r>
                <a:rPr lang="en-US" sz="19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어플</a:t>
              </a:r>
              <a:endParaRPr lang="en-US" sz="1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endParaRPr>
            </a:p>
            <a:p>
              <a:pPr marL="518160" lvl="1" indent="-259080" algn="l">
                <a:lnSpc>
                  <a:spcPts val="3359"/>
                </a:lnSpc>
                <a:buAutoNum type="arabicPeriod"/>
              </a:pPr>
              <a:endParaRPr lang="en-US" sz="1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endParaRPr>
            </a:p>
            <a:p>
              <a:pPr marL="518160" lvl="1" indent="-259080" algn="l">
                <a:lnSpc>
                  <a:spcPts val="3359"/>
                </a:lnSpc>
                <a:buAutoNum type="arabicPeriod"/>
              </a:pPr>
              <a:r>
                <a:rPr lang="ko-KR" altLang="en-US" sz="19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여성적 성향이 강함</a:t>
              </a:r>
              <a:r>
                <a:rPr lang="en-US" altLang="ko-KR" sz="19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legreya Bold"/>
                  <a:sym typeface="Alegreya Bold"/>
                </a:rPr>
                <a:t>.</a:t>
              </a:r>
              <a:endParaRPr lang="en-US" sz="1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legreya Bold"/>
                <a:sym typeface="Alegreya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977481" y="-316707"/>
              <a:ext cx="9277342" cy="8996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</a:pPr>
              <a:r>
                <a:rPr lang="en-US" sz="5499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Bobby Jones"/>
                  <a:sym typeface="Bobby Jones"/>
                </a:rPr>
                <a:t>특징</a:t>
              </a:r>
              <a:endParaRPr lang="en-US" sz="5499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5791200" y="3390900"/>
            <a:ext cx="2643726" cy="2400509"/>
          </a:xfrm>
          <a:custGeom>
            <a:avLst/>
            <a:gdLst/>
            <a:ahLst/>
            <a:cxnLst/>
            <a:rect l="l" t="t" r="r" b="b"/>
            <a:pathLst>
              <a:path w="3200551" h="2870171">
                <a:moveTo>
                  <a:pt x="0" y="0"/>
                </a:moveTo>
                <a:lnTo>
                  <a:pt x="3200551" y="0"/>
                </a:lnTo>
                <a:lnTo>
                  <a:pt x="3200551" y="2870171"/>
                </a:lnTo>
                <a:lnTo>
                  <a:pt x="0" y="2870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10"/>
          <p:cNvSpPr/>
          <p:nvPr/>
        </p:nvSpPr>
        <p:spPr>
          <a:xfrm>
            <a:off x="7760509" y="4691022"/>
            <a:ext cx="2755091" cy="2662278"/>
          </a:xfrm>
          <a:custGeom>
            <a:avLst/>
            <a:gdLst/>
            <a:ahLst/>
            <a:cxnLst/>
            <a:rect l="l" t="t" r="r" b="b"/>
            <a:pathLst>
              <a:path w="2983689" h="2998682">
                <a:moveTo>
                  <a:pt x="0" y="0"/>
                </a:moveTo>
                <a:lnTo>
                  <a:pt x="2983689" y="0"/>
                </a:lnTo>
                <a:lnTo>
                  <a:pt x="2983689" y="2998682"/>
                </a:lnTo>
                <a:lnTo>
                  <a:pt x="0" y="29986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>
          <a:xfrm>
            <a:off x="7101270" y="7179019"/>
            <a:ext cx="1778704" cy="1819231"/>
          </a:xfrm>
          <a:custGeom>
            <a:avLst/>
            <a:gdLst/>
            <a:ahLst/>
            <a:cxnLst/>
            <a:rect l="l" t="t" r="r" b="b"/>
            <a:pathLst>
              <a:path w="2726405" h="2436362">
                <a:moveTo>
                  <a:pt x="0" y="0"/>
                </a:moveTo>
                <a:lnTo>
                  <a:pt x="2726405" y="0"/>
                </a:lnTo>
                <a:lnTo>
                  <a:pt x="2726405" y="2436362"/>
                </a:lnTo>
                <a:lnTo>
                  <a:pt x="0" y="24363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6553200" y="857250"/>
            <a:ext cx="10451219" cy="1335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경쟁사</a:t>
            </a:r>
            <a:r>
              <a:rPr lang="en-US" sz="8199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 </a:t>
            </a:r>
            <a:r>
              <a:rPr lang="en-US" sz="8199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Bobby Jones"/>
                <a:sym typeface="Bobby Jones"/>
              </a:rPr>
              <a:t>분석</a:t>
            </a:r>
            <a:endParaRPr lang="en-US" sz="8199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Bobby Jones"/>
              <a:sym typeface="Bobby Jon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3881574" y="667356"/>
            <a:ext cx="16002484" cy="1362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 err="1">
                <a:solidFill>
                  <a:srgbClr val="000000"/>
                </a:solidFill>
                <a:latin typeface="+mj-ea"/>
                <a:ea typeface="+mj-ea"/>
                <a:cs typeface="Bobby Jones"/>
                <a:sym typeface="Bobby Jones"/>
              </a:rPr>
              <a:t>주요</a:t>
            </a:r>
            <a:r>
              <a:rPr lang="en-US" sz="8165" dirty="0">
                <a:solidFill>
                  <a:srgbClr val="000000"/>
                </a:solidFill>
                <a:latin typeface="+mj-ea"/>
                <a:ea typeface="+mj-ea"/>
                <a:cs typeface="Bobby Jones"/>
                <a:sym typeface="Bobby Jones"/>
              </a:rPr>
              <a:t> </a:t>
            </a:r>
            <a:r>
              <a:rPr lang="en-US" sz="8165" dirty="0" err="1">
                <a:solidFill>
                  <a:srgbClr val="000000"/>
                </a:solidFill>
                <a:latin typeface="+mj-ea"/>
                <a:ea typeface="+mj-ea"/>
                <a:cs typeface="Bobby Jones"/>
                <a:sym typeface="Bobby Jones"/>
              </a:rPr>
              <a:t>목표</a:t>
            </a:r>
            <a:endParaRPr lang="en-US" sz="8165" dirty="0">
              <a:solidFill>
                <a:srgbClr val="000000"/>
              </a:solidFill>
              <a:latin typeface="+mj-ea"/>
              <a:ea typeface="+mj-ea"/>
              <a:cs typeface="Bobby Jones"/>
              <a:sym typeface="Bobby Jones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12641658" y="4312753"/>
            <a:ext cx="5437857" cy="4467925"/>
            <a:chOff x="0" y="-38100"/>
            <a:chExt cx="1432193" cy="1176737"/>
          </a:xfrm>
        </p:grpSpPr>
        <p:sp>
          <p:nvSpPr>
            <p:cNvPr id="21" name="Freeform 21"/>
            <p:cNvSpPr/>
            <p:nvPr/>
          </p:nvSpPr>
          <p:spPr>
            <a:xfrm>
              <a:off x="410528" y="180697"/>
              <a:ext cx="1021665" cy="874579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ea"/>
                <a:ea typeface="+mj-ea"/>
              </a:endParaRP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4326938" y="6083707"/>
            <a:ext cx="38791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2100" b="1" dirty="0" err="1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재방문</a:t>
            </a:r>
            <a:r>
              <a:rPr lang="en-US" sz="2100" b="1" dirty="0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고객</a:t>
            </a:r>
            <a:r>
              <a:rPr lang="en-US" sz="2100" b="1" dirty="0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비율</a:t>
            </a:r>
            <a:endParaRPr lang="en-US" sz="2100" b="1" dirty="0">
              <a:solidFill>
                <a:srgbClr val="000000"/>
              </a:solidFill>
              <a:latin typeface="+mj-ea"/>
              <a:ea typeface="+mj-ea"/>
              <a:cs typeface="Alegreya Bold"/>
              <a:sym typeface="Alegreya Bold"/>
            </a:endParaRPr>
          </a:p>
          <a:p>
            <a:pPr algn="ctr">
              <a:lnSpc>
                <a:spcPts val="4480"/>
              </a:lnSpc>
            </a:pPr>
            <a:r>
              <a:rPr lang="en-US" sz="2100" b="1" dirty="0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50% </a:t>
            </a:r>
            <a:r>
              <a:rPr lang="en-US" sz="2100" b="1" dirty="0" err="1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이상</a:t>
            </a:r>
            <a:r>
              <a:rPr lang="en-US" sz="2100" b="1" dirty="0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유지</a:t>
            </a:r>
            <a:endParaRPr lang="en-US" sz="2100" b="1" dirty="0">
              <a:solidFill>
                <a:srgbClr val="000000"/>
              </a:solidFill>
              <a:latin typeface="+mj-ea"/>
              <a:ea typeface="+mj-ea"/>
              <a:cs typeface="Alegreya Bold"/>
              <a:sym typeface="Alegreya Bold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14217325" y="4368226"/>
            <a:ext cx="3862190" cy="1065561"/>
            <a:chOff x="0" y="0"/>
            <a:chExt cx="1430937" cy="4064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430937" cy="406400"/>
            </a:xfrm>
            <a:custGeom>
              <a:avLst/>
              <a:gdLst/>
              <a:ahLst/>
              <a:cxnLst/>
              <a:rect l="l" t="t" r="r" b="b"/>
              <a:pathLst>
                <a:path w="1430937" h="406400">
                  <a:moveTo>
                    <a:pt x="72673" y="0"/>
                  </a:moveTo>
                  <a:lnTo>
                    <a:pt x="1358265" y="0"/>
                  </a:lnTo>
                  <a:cubicBezTo>
                    <a:pt x="1377539" y="0"/>
                    <a:pt x="1396023" y="7657"/>
                    <a:pt x="1409652" y="21285"/>
                  </a:cubicBezTo>
                  <a:cubicBezTo>
                    <a:pt x="1423281" y="34914"/>
                    <a:pt x="1430937" y="53399"/>
                    <a:pt x="1430937" y="72673"/>
                  </a:cubicBezTo>
                  <a:lnTo>
                    <a:pt x="1430937" y="333727"/>
                  </a:lnTo>
                  <a:cubicBezTo>
                    <a:pt x="1430937" y="353001"/>
                    <a:pt x="1423281" y="371486"/>
                    <a:pt x="1409652" y="385115"/>
                  </a:cubicBezTo>
                  <a:cubicBezTo>
                    <a:pt x="1396023" y="398743"/>
                    <a:pt x="1377539" y="406400"/>
                    <a:pt x="1358265" y="406400"/>
                  </a:cubicBezTo>
                  <a:lnTo>
                    <a:pt x="72673" y="406400"/>
                  </a:lnTo>
                  <a:cubicBezTo>
                    <a:pt x="53399" y="406400"/>
                    <a:pt x="34914" y="398743"/>
                    <a:pt x="21285" y="385115"/>
                  </a:cubicBezTo>
                  <a:cubicBezTo>
                    <a:pt x="7657" y="371486"/>
                    <a:pt x="0" y="353001"/>
                    <a:pt x="0" y="333727"/>
                  </a:cubicBezTo>
                  <a:lnTo>
                    <a:pt x="0" y="72673"/>
                  </a:lnTo>
                  <a:cubicBezTo>
                    <a:pt x="0" y="53399"/>
                    <a:pt x="7657" y="34914"/>
                    <a:pt x="21285" y="21285"/>
                  </a:cubicBezTo>
                  <a:cubicBezTo>
                    <a:pt x="34914" y="7657"/>
                    <a:pt x="53399" y="0"/>
                    <a:pt x="72673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430937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ea"/>
                <a:ea typeface="+mj-ea"/>
              </a:endParaRP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2641658" y="4289291"/>
            <a:ext cx="7146367" cy="804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3500" dirty="0">
                <a:solidFill>
                  <a:srgbClr val="000000"/>
                </a:solidFill>
                <a:latin typeface="+mj-ea"/>
                <a:ea typeface="+mj-ea"/>
                <a:cs typeface="Bobby Jones"/>
                <a:sym typeface="Bobby Jones"/>
              </a:rPr>
              <a:t>Third</a:t>
            </a:r>
          </a:p>
        </p:txBody>
      </p:sp>
      <p:grpSp>
        <p:nvGrpSpPr>
          <p:cNvPr id="34" name="Group 20">
            <a:extLst>
              <a:ext uri="{FF2B5EF4-FFF2-40B4-BE49-F238E27FC236}">
                <a16:creationId xmlns:a16="http://schemas.microsoft.com/office/drawing/2014/main" id="{3F3519F8-67B4-C1FD-1789-1F49C6E4FC1F}"/>
              </a:ext>
            </a:extLst>
          </p:cNvPr>
          <p:cNvGrpSpPr/>
          <p:nvPr/>
        </p:nvGrpSpPr>
        <p:grpSpPr>
          <a:xfrm>
            <a:off x="8382000" y="4323645"/>
            <a:ext cx="5437857" cy="4467925"/>
            <a:chOff x="0" y="-38100"/>
            <a:chExt cx="1432193" cy="1176737"/>
          </a:xfrm>
        </p:grpSpPr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B872D24F-4B75-7A04-0E45-E812FA5866AF}"/>
                </a:ext>
              </a:extLst>
            </p:cNvPr>
            <p:cNvSpPr/>
            <p:nvPr/>
          </p:nvSpPr>
          <p:spPr>
            <a:xfrm>
              <a:off x="410528" y="180697"/>
              <a:ext cx="1021665" cy="874579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5131D8C4-E795-88EC-7DBA-EF66A490864D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ea"/>
                <a:ea typeface="+mj-ea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101135" y="6089153"/>
            <a:ext cx="38791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2100" b="1" dirty="0" err="1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대화</a:t>
            </a:r>
            <a:r>
              <a:rPr lang="en-US" sz="2100" b="1" dirty="0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없이</a:t>
            </a:r>
            <a:r>
              <a:rPr lang="en-US" sz="2100" b="1" dirty="0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요청</a:t>
            </a:r>
            <a:r>
              <a:rPr lang="en-US" sz="2100" b="1" dirty="0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기능</a:t>
            </a:r>
            <a:endParaRPr lang="en-US" sz="2100" b="1" dirty="0">
              <a:solidFill>
                <a:srgbClr val="000000"/>
              </a:solidFill>
              <a:latin typeface="+mj-ea"/>
              <a:ea typeface="+mj-ea"/>
              <a:cs typeface="Alegreya Bold"/>
              <a:sym typeface="Alegreya Bold"/>
            </a:endParaRPr>
          </a:p>
          <a:p>
            <a:pPr algn="ctr">
              <a:lnSpc>
                <a:spcPts val="4480"/>
              </a:lnSpc>
            </a:pPr>
            <a:r>
              <a:rPr lang="en-US" sz="2100" b="1" dirty="0" err="1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이용률</a:t>
            </a:r>
            <a:r>
              <a:rPr lang="en-US" sz="2100" b="1" dirty="0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 60% </a:t>
            </a:r>
            <a:r>
              <a:rPr lang="en-US" sz="2100" b="1" dirty="0" err="1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이상</a:t>
            </a:r>
            <a:endParaRPr lang="en-US" sz="2100" b="1" dirty="0">
              <a:solidFill>
                <a:srgbClr val="000000"/>
              </a:solidFill>
              <a:latin typeface="+mj-ea"/>
              <a:ea typeface="+mj-ea"/>
              <a:cs typeface="Alegreya Bold"/>
              <a:sym typeface="Alegreya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9957668" y="4315691"/>
            <a:ext cx="3862189" cy="1078259"/>
            <a:chOff x="0" y="0"/>
            <a:chExt cx="1430937" cy="406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430937" cy="406400"/>
            </a:xfrm>
            <a:custGeom>
              <a:avLst/>
              <a:gdLst/>
              <a:ahLst/>
              <a:cxnLst/>
              <a:rect l="l" t="t" r="r" b="b"/>
              <a:pathLst>
                <a:path w="1430937" h="406400">
                  <a:moveTo>
                    <a:pt x="72673" y="0"/>
                  </a:moveTo>
                  <a:lnTo>
                    <a:pt x="1358265" y="0"/>
                  </a:lnTo>
                  <a:cubicBezTo>
                    <a:pt x="1377539" y="0"/>
                    <a:pt x="1396023" y="7657"/>
                    <a:pt x="1409652" y="21285"/>
                  </a:cubicBezTo>
                  <a:cubicBezTo>
                    <a:pt x="1423281" y="34914"/>
                    <a:pt x="1430937" y="53399"/>
                    <a:pt x="1430937" y="72673"/>
                  </a:cubicBezTo>
                  <a:lnTo>
                    <a:pt x="1430937" y="333727"/>
                  </a:lnTo>
                  <a:cubicBezTo>
                    <a:pt x="1430937" y="353001"/>
                    <a:pt x="1423281" y="371486"/>
                    <a:pt x="1409652" y="385115"/>
                  </a:cubicBezTo>
                  <a:cubicBezTo>
                    <a:pt x="1396023" y="398743"/>
                    <a:pt x="1377539" y="406400"/>
                    <a:pt x="1358265" y="406400"/>
                  </a:cubicBezTo>
                  <a:lnTo>
                    <a:pt x="72673" y="406400"/>
                  </a:lnTo>
                  <a:cubicBezTo>
                    <a:pt x="53399" y="406400"/>
                    <a:pt x="34914" y="398743"/>
                    <a:pt x="21285" y="385115"/>
                  </a:cubicBezTo>
                  <a:cubicBezTo>
                    <a:pt x="7657" y="371486"/>
                    <a:pt x="0" y="353001"/>
                    <a:pt x="0" y="333727"/>
                  </a:cubicBezTo>
                  <a:lnTo>
                    <a:pt x="0" y="72673"/>
                  </a:lnTo>
                  <a:cubicBezTo>
                    <a:pt x="0" y="53399"/>
                    <a:pt x="7657" y="34914"/>
                    <a:pt x="21285" y="21285"/>
                  </a:cubicBezTo>
                  <a:cubicBezTo>
                    <a:pt x="34914" y="7657"/>
                    <a:pt x="53399" y="0"/>
                    <a:pt x="72673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430937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ea"/>
                <a:ea typeface="+mj-ea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428721" y="4335125"/>
            <a:ext cx="7146367" cy="804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3500" dirty="0">
                <a:solidFill>
                  <a:srgbClr val="000000"/>
                </a:solidFill>
                <a:latin typeface="+mj-ea"/>
                <a:ea typeface="+mj-ea"/>
                <a:cs typeface="Bobby Jones"/>
                <a:sym typeface="Bobby Jones"/>
              </a:rPr>
              <a:t>Second</a:t>
            </a:r>
          </a:p>
        </p:txBody>
      </p:sp>
      <p:grpSp>
        <p:nvGrpSpPr>
          <p:cNvPr id="37" name="Group 20">
            <a:extLst>
              <a:ext uri="{FF2B5EF4-FFF2-40B4-BE49-F238E27FC236}">
                <a16:creationId xmlns:a16="http://schemas.microsoft.com/office/drawing/2014/main" id="{74ED86EA-4EAA-E9D5-17E1-41E1DA70E250}"/>
              </a:ext>
            </a:extLst>
          </p:cNvPr>
          <p:cNvGrpSpPr/>
          <p:nvPr/>
        </p:nvGrpSpPr>
        <p:grpSpPr>
          <a:xfrm>
            <a:off x="4058826" y="4313254"/>
            <a:ext cx="5437857" cy="4467925"/>
            <a:chOff x="0" y="-38100"/>
            <a:chExt cx="1432193" cy="1176737"/>
          </a:xfrm>
        </p:grpSpPr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687353A5-5269-E06F-C2DC-74A682D2266C}"/>
                </a:ext>
              </a:extLst>
            </p:cNvPr>
            <p:cNvSpPr/>
            <p:nvPr/>
          </p:nvSpPr>
          <p:spPr>
            <a:xfrm>
              <a:off x="410528" y="180697"/>
              <a:ext cx="1021665" cy="874579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9" name="TextBox 22">
              <a:extLst>
                <a:ext uri="{FF2B5EF4-FFF2-40B4-BE49-F238E27FC236}">
                  <a16:creationId xmlns:a16="http://schemas.microsoft.com/office/drawing/2014/main" id="{11773EC2-A448-6C61-2D41-D35FD384DA43}"/>
                </a:ext>
              </a:extLst>
            </p:cNvPr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41" name="Group 16">
            <a:extLst>
              <a:ext uri="{FF2B5EF4-FFF2-40B4-BE49-F238E27FC236}">
                <a16:creationId xmlns:a16="http://schemas.microsoft.com/office/drawing/2014/main" id="{9939ED47-08BD-5650-935E-04239A5735E5}"/>
              </a:ext>
            </a:extLst>
          </p:cNvPr>
          <p:cNvGrpSpPr/>
          <p:nvPr/>
        </p:nvGrpSpPr>
        <p:grpSpPr>
          <a:xfrm>
            <a:off x="5634494" y="4305300"/>
            <a:ext cx="3862189" cy="1078259"/>
            <a:chOff x="0" y="0"/>
            <a:chExt cx="1430937" cy="406400"/>
          </a:xfrm>
        </p:grpSpPr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7AE57E20-9DC0-32EA-D728-F253A8A62251}"/>
                </a:ext>
              </a:extLst>
            </p:cNvPr>
            <p:cNvSpPr/>
            <p:nvPr/>
          </p:nvSpPr>
          <p:spPr>
            <a:xfrm>
              <a:off x="0" y="0"/>
              <a:ext cx="1430937" cy="406400"/>
            </a:xfrm>
            <a:custGeom>
              <a:avLst/>
              <a:gdLst/>
              <a:ahLst/>
              <a:cxnLst/>
              <a:rect l="l" t="t" r="r" b="b"/>
              <a:pathLst>
                <a:path w="1430937" h="406400">
                  <a:moveTo>
                    <a:pt x="72673" y="0"/>
                  </a:moveTo>
                  <a:lnTo>
                    <a:pt x="1358265" y="0"/>
                  </a:lnTo>
                  <a:cubicBezTo>
                    <a:pt x="1377539" y="0"/>
                    <a:pt x="1396023" y="7657"/>
                    <a:pt x="1409652" y="21285"/>
                  </a:cubicBezTo>
                  <a:cubicBezTo>
                    <a:pt x="1423281" y="34914"/>
                    <a:pt x="1430937" y="53399"/>
                    <a:pt x="1430937" y="72673"/>
                  </a:cubicBezTo>
                  <a:lnTo>
                    <a:pt x="1430937" y="333727"/>
                  </a:lnTo>
                  <a:cubicBezTo>
                    <a:pt x="1430937" y="353001"/>
                    <a:pt x="1423281" y="371486"/>
                    <a:pt x="1409652" y="385115"/>
                  </a:cubicBezTo>
                  <a:cubicBezTo>
                    <a:pt x="1396023" y="398743"/>
                    <a:pt x="1377539" y="406400"/>
                    <a:pt x="1358265" y="406400"/>
                  </a:cubicBezTo>
                  <a:lnTo>
                    <a:pt x="72673" y="406400"/>
                  </a:lnTo>
                  <a:cubicBezTo>
                    <a:pt x="53399" y="406400"/>
                    <a:pt x="34914" y="398743"/>
                    <a:pt x="21285" y="385115"/>
                  </a:cubicBezTo>
                  <a:cubicBezTo>
                    <a:pt x="7657" y="371486"/>
                    <a:pt x="0" y="353001"/>
                    <a:pt x="0" y="333727"/>
                  </a:cubicBezTo>
                  <a:lnTo>
                    <a:pt x="0" y="72673"/>
                  </a:lnTo>
                  <a:cubicBezTo>
                    <a:pt x="0" y="53399"/>
                    <a:pt x="7657" y="34914"/>
                    <a:pt x="21285" y="21285"/>
                  </a:cubicBezTo>
                  <a:cubicBezTo>
                    <a:pt x="34914" y="7657"/>
                    <a:pt x="53399" y="0"/>
                    <a:pt x="72673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TextBox 18">
              <a:extLst>
                <a:ext uri="{FF2B5EF4-FFF2-40B4-BE49-F238E27FC236}">
                  <a16:creationId xmlns:a16="http://schemas.microsoft.com/office/drawing/2014/main" id="{0DA7EA6F-7D59-0A53-EC1C-2FC2C4AD5256}"/>
                </a:ext>
              </a:extLst>
            </p:cNvPr>
            <p:cNvSpPr txBox="1"/>
            <p:nvPr/>
          </p:nvSpPr>
          <p:spPr>
            <a:xfrm>
              <a:off x="0" y="-38100"/>
              <a:ext cx="1430937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j-ea"/>
                <a:ea typeface="+mj-ea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886200" y="4323310"/>
            <a:ext cx="7146367" cy="804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3500" dirty="0">
                <a:solidFill>
                  <a:srgbClr val="000000"/>
                </a:solidFill>
                <a:latin typeface="+mj-ea"/>
                <a:ea typeface="+mj-ea"/>
                <a:cs typeface="Bobby Jones"/>
                <a:sym typeface="Bobby Jones"/>
              </a:rPr>
              <a:t>First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80827" y="6147614"/>
            <a:ext cx="3879135" cy="1099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2100" b="1" dirty="0" err="1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예약</a:t>
            </a:r>
            <a:r>
              <a:rPr lang="en-US" sz="2100" b="1" dirty="0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확정</a:t>
            </a:r>
            <a:r>
              <a:rPr lang="en-US" sz="2100" b="1" dirty="0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까지</a:t>
            </a:r>
            <a:r>
              <a:rPr lang="en-US" sz="2100" b="1" dirty="0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걸리는</a:t>
            </a:r>
            <a:r>
              <a:rPr lang="en-US" sz="2100" b="1" dirty="0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시간</a:t>
            </a:r>
            <a:endParaRPr lang="en-US" sz="2100" b="1" dirty="0">
              <a:solidFill>
                <a:srgbClr val="000000"/>
              </a:solidFill>
              <a:latin typeface="+mj-ea"/>
              <a:ea typeface="+mj-ea"/>
              <a:cs typeface="Alegreya Bold"/>
              <a:sym typeface="Alegreya Bold"/>
            </a:endParaRPr>
          </a:p>
          <a:p>
            <a:pPr algn="ctr">
              <a:lnSpc>
                <a:spcPts val="4480"/>
              </a:lnSpc>
            </a:pPr>
            <a:r>
              <a:rPr lang="en-US" sz="2100" b="1" dirty="0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20% </a:t>
            </a:r>
            <a:r>
              <a:rPr lang="en-US" sz="2100" b="1" dirty="0" err="1">
                <a:solidFill>
                  <a:srgbClr val="000000"/>
                </a:solidFill>
                <a:latin typeface="+mj-ea"/>
                <a:ea typeface="+mj-ea"/>
                <a:cs typeface="Alegreya Bold"/>
                <a:sym typeface="Alegreya Bold"/>
              </a:rPr>
              <a:t>단축</a:t>
            </a:r>
            <a:endParaRPr lang="en-US" sz="2100" b="1" dirty="0">
              <a:solidFill>
                <a:srgbClr val="000000"/>
              </a:solidFill>
              <a:latin typeface="+mj-ea"/>
              <a:ea typeface="+mj-ea"/>
              <a:cs typeface="Alegreya Bold"/>
              <a:sym typeface="Alegreya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905</Words>
  <Application>Microsoft Office PowerPoint</Application>
  <PresentationFormat>사용자 지정</PresentationFormat>
  <Paragraphs>205</Paragraphs>
  <Slides>26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Calibri</vt:lpstr>
      <vt:lpstr>Roboto</vt:lpstr>
      <vt:lpstr>나눔바른고딕</vt:lpstr>
      <vt:lpstr>맑은 고딕</vt:lpstr>
      <vt:lpstr>Arial</vt:lpstr>
      <vt:lpstr>Office Theme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솔루션 제안</vt:lpstr>
      <vt:lpstr>PowerPoint 프레젠테이션</vt:lpstr>
      <vt:lpstr>PowerPoint 프레젠테이션</vt:lpstr>
      <vt:lpstr>시연 사진</vt:lpstr>
      <vt:lpstr>로그인 화면</vt:lpstr>
      <vt:lpstr>고객 화면</vt:lpstr>
      <vt:lpstr>미용사 화면</vt:lpstr>
      <vt:lpstr>비즈니스 모델</vt:lpstr>
      <vt:lpstr>PowerPoint 프레젠테이션</vt:lpstr>
      <vt:lpstr>실행 로드맵&amp;향후 전략</vt:lpstr>
      <vt:lpstr>실행 로드맵 &amp; 향후 확장 전략</vt:lpstr>
      <vt:lpstr>자체 평가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헤마카세</dc:title>
  <dc:creator>신동찬</dc:creator>
  <cp:lastModifiedBy>문이환</cp:lastModifiedBy>
  <cp:revision>12</cp:revision>
  <dcterms:created xsi:type="dcterms:W3CDTF">2006-08-16T00:00:00Z</dcterms:created>
  <dcterms:modified xsi:type="dcterms:W3CDTF">2025-04-03T02:22:53Z</dcterms:modified>
  <dc:identifier>DAGjQFlvzcw</dc:identifier>
</cp:coreProperties>
</file>