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9" r:id="rId3"/>
    <p:sldId id="280" r:id="rId4"/>
    <p:sldId id="258" r:id="rId5"/>
    <p:sldId id="259" r:id="rId6"/>
    <p:sldId id="260" r:id="rId7"/>
    <p:sldId id="262" r:id="rId8"/>
    <p:sldId id="261" r:id="rId9"/>
    <p:sldId id="275" r:id="rId10"/>
    <p:sldId id="265" r:id="rId11"/>
    <p:sldId id="266" r:id="rId12"/>
    <p:sldId id="267" r:id="rId13"/>
    <p:sldId id="271" r:id="rId14"/>
    <p:sldId id="273" r:id="rId15"/>
    <p:sldId id="276" r:id="rId16"/>
    <p:sldId id="278" r:id="rId17"/>
    <p:sldId id="277" r:id="rId18"/>
    <p:sldId id="284" r:id="rId19"/>
    <p:sldId id="285" r:id="rId20"/>
    <p:sldId id="28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212B-0A81-4AB3-A69F-237EBA11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E69F-C3A6-4EE1-B2A1-917EEF16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0DCC-2059-4272-AAAC-4971C6FF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2DBB-9907-462B-9BD2-DE990626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5F33-C8CB-4A23-AC34-B5B3616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F7A4-58CE-40BC-9EB0-4BE427E6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1B821-7724-475B-B23F-CE6375BC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1E81-001D-4F88-8FD0-A8FAC63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9CCE-A4B2-485E-8A3D-CE22E44B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2FF8-9442-448E-94AF-094A2FE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9B1D-7D34-48BB-B206-9F3604281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2944-F146-46B7-9792-EE91B4B2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300C-6220-4C33-BD87-A4D81964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BBC5-7BB9-4C21-A240-D55282E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39C1-092D-4F83-B200-C6D13709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4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D8A0-7CEB-4C55-8407-967914BB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ECC3-0B44-44BB-8529-0C230B3D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DDCF-ADAC-4210-9115-098FED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2EDA-5907-42B0-90BF-119B59FF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C746-C841-4DDE-BB40-0C432E7F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6696-161D-4348-B26B-C27509B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B976-DF3C-4261-9588-8788D1E7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F6EB-F778-4AAB-B081-BF09EBD3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9233-F7C7-43F4-87E3-E34BE3F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227F-5A2F-4842-8A14-1755BDA4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7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21E9-75BC-4149-81EC-BB821D07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D76-94E2-40A0-8398-23141334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08941-96CD-45CE-B407-793CFE45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B850-8C48-44A0-A7C7-29BBEE7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0827-6950-4AD6-B43A-3618D421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3BA64-D1C2-47DB-A09F-DBAAEA59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0AF1-DD8B-4477-A33E-FA35340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81C8-8DE0-4655-9F5F-2B305DD7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C886-142C-4639-AEF5-DF9D3F18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CBC2C-1930-4969-ADA1-7E2B48ABD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77040-F54C-4860-AD88-A5CF0CFF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F03E5-40B2-4CDE-A208-0E6A225C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96749-8943-41DD-B27D-252F4C39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3F834-4A12-42C3-8929-4695962A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4D75-A4F3-41A4-9E36-880A1B5B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ABE31-25AA-4778-B6BE-3A45393B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9F0F1-F625-46FE-84CF-4F0D6A0C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B22D-3BEC-440F-A916-E6BAA5B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E861-AAC6-4F0E-8FD4-BDB874E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93D81-6856-4411-9275-D0D8377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957-F397-4369-B16C-CD51B6D7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D7A8-4F46-4D73-9F5E-20CDEA80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9584-9C49-42C7-BC5A-32AE0460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5F52-9F06-4DD5-BECF-C6CCE775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4004-884C-4EAA-AE04-3A9BE9B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2616-8FE1-48D2-920C-44C4D4C1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4DE4-9A17-4E4F-BEA2-13D1AF90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6E97-985A-4595-B603-278B2C93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CE511-37E1-4EE0-AF40-15A74C0E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F1F7-0D91-40A0-A338-04CED91B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E054-2C21-403F-BA7C-9799489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F196-6CBF-4CDA-BD49-EA441482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DA63-1D14-4064-9E7F-62181C23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0C354-FC77-4867-B8E6-AEC1FD8D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1E0A-4865-4048-920F-5CA3011D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222F-7B24-4273-A874-7286F6D00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FC06-4882-4BAD-8C6F-11CAFB2F1589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4511-4480-442F-A170-B9E6B12DB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04E9-6317-4192-81FF-D2D81D37A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610C-ADEF-46EC-B254-9668D7B116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9C74-49F0-4ADA-A831-818BFBF0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059"/>
            <a:ext cx="10058400" cy="915239"/>
          </a:xfrm>
        </p:spPr>
        <p:txBody>
          <a:bodyPr/>
          <a:lstStyle/>
          <a:p>
            <a:pPr algn="ctr"/>
            <a:r>
              <a:rPr lang="pt-BR" dirty="0">
                <a:latin typeface="+mn-lt"/>
              </a:rPr>
              <a:t>CENÁRIO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6505-FFAE-4F44-82B7-5CF8F57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688" y="1175298"/>
            <a:ext cx="10058400" cy="5342948"/>
          </a:xfrm>
        </p:spPr>
        <p:txBody>
          <a:bodyPr>
            <a:normAutofit/>
          </a:bodyPr>
          <a:lstStyle/>
          <a:p>
            <a:pPr algn="l"/>
            <a:endParaRPr lang="pt-BR" sz="2600" dirty="0"/>
          </a:p>
          <a:p>
            <a:pPr algn="l"/>
            <a:r>
              <a:rPr lang="pt-BR" sz="2600" dirty="0"/>
              <a:t>Lucas é um bibliotecário do Colégio Polis. A biblioteca da escola oferece empréstimos de livros para seus alunos por um prazo máximo de até duas semanas. </a:t>
            </a:r>
          </a:p>
          <a:p>
            <a:pPr algn="l"/>
            <a:r>
              <a:rPr lang="pt-BR" sz="2600" dirty="0"/>
              <a:t>A tarefa de Lucas é registrar esses empréstimos, anotando o nome do aluno, seu número de identificação (RA) e o nome e ID do livro que o aluno está levando.</a:t>
            </a:r>
          </a:p>
          <a:p>
            <a:pPr algn="l"/>
            <a:r>
              <a:rPr lang="pt-BR" sz="2600" dirty="0">
                <a:solidFill>
                  <a:srgbClr val="000000"/>
                </a:solidFill>
              </a:rPr>
              <a:t>Além disso, ele também precisa registrar todos livros novos que a biblioteca recebe, anotando o ID, nome e autor do livro. Todos esses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 registros são feitos em um</a:t>
            </a:r>
            <a:r>
              <a:rPr lang="pt-BR" sz="2600" dirty="0">
                <a:solidFill>
                  <a:srgbClr val="000000"/>
                </a:solidFill>
              </a:rPr>
              <a:t>a planilha </a:t>
            </a:r>
            <a:r>
              <a:rPr lang="pt-BR" sz="2600" dirty="0" err="1">
                <a:solidFill>
                  <a:srgbClr val="000000"/>
                </a:solidFill>
              </a:rPr>
              <a:t>excel</a:t>
            </a:r>
            <a:r>
              <a:rPr lang="pt-BR" sz="2600" dirty="0">
                <a:solidFill>
                  <a:srgbClr val="000000"/>
                </a:solidFill>
              </a:rPr>
              <a:t>. </a:t>
            </a:r>
          </a:p>
          <a:p>
            <a:pPr marL="45720" indent="0">
              <a:buNone/>
            </a:pPr>
            <a:r>
              <a:rPr lang="pt-BR" sz="2600" dirty="0"/>
              <a:t>Apesar de conveniente, tanto Lucas quanto a diretoria da escola desejam que os processos de empréstimos de livros da biblioteca sejam feitos através de um sistema formal e informatizado pertencente à escola.</a:t>
            </a:r>
          </a:p>
        </p:txBody>
      </p:sp>
    </p:spTree>
    <p:extLst>
      <p:ext uri="{BB962C8B-B14F-4D97-AF65-F5344CB8AC3E}">
        <p14:creationId xmlns:p14="http://schemas.microsoft.com/office/powerpoint/2010/main" val="190106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CFA81-8D78-4535-AEEE-04343676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" y="4353886"/>
            <a:ext cx="11934733" cy="1864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C19C2-4C66-4D8E-BDAB-9D65E07534D8}"/>
              </a:ext>
            </a:extLst>
          </p:cNvPr>
          <p:cNvSpPr txBox="1"/>
          <p:nvPr/>
        </p:nvSpPr>
        <p:spPr>
          <a:xfrm>
            <a:off x="248873" y="238461"/>
            <a:ext cx="5847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gency FB" panose="020B0503020202020204" pitchFamily="34" charset="0"/>
              </a:rPr>
              <a:t>Ao pressionar o botão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D843D-F143-4F61-8B8D-5FA9ED57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" y="1680477"/>
            <a:ext cx="11934733" cy="1894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EE0DC-F82C-4EE0-9AE3-EC5FBDC2CB94}"/>
              </a:ext>
            </a:extLst>
          </p:cNvPr>
          <p:cNvSpPr txBox="1"/>
          <p:nvPr/>
        </p:nvSpPr>
        <p:spPr>
          <a:xfrm>
            <a:off x="169741" y="1196771"/>
            <a:ext cx="3002695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ANTES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E2DF6-8B2B-4918-AC27-F8663C0CC572}"/>
              </a:ext>
            </a:extLst>
          </p:cNvPr>
          <p:cNvSpPr txBox="1"/>
          <p:nvPr/>
        </p:nvSpPr>
        <p:spPr>
          <a:xfrm>
            <a:off x="128633" y="3882647"/>
            <a:ext cx="3002695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DEPOIS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9CC88C-8DD6-42F5-9B05-030B7C99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47" y="335558"/>
            <a:ext cx="57158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19C79-34AA-4AFA-9F40-5301273148CC}"/>
              </a:ext>
            </a:extLst>
          </p:cNvPr>
          <p:cNvSpPr txBox="1"/>
          <p:nvPr/>
        </p:nvSpPr>
        <p:spPr>
          <a:xfrm>
            <a:off x="2504681" y="270644"/>
            <a:ext cx="634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Lista de livros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D12DB-97F8-4EEC-BB7F-9A8F095249CF}"/>
              </a:ext>
            </a:extLst>
          </p:cNvPr>
          <p:cNvSpPr txBox="1"/>
          <p:nvPr/>
        </p:nvSpPr>
        <p:spPr>
          <a:xfrm>
            <a:off x="853599" y="1113559"/>
            <a:ext cx="1062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Todos os livros que são registrados no banco de dados da biblioteca vão aparecer em uma lista, que contem:</a:t>
            </a:r>
          </a:p>
          <a:p>
            <a:pPr marL="171450" indent="-171450">
              <a:buFontTx/>
              <a:buChar char="-"/>
            </a:pPr>
            <a:r>
              <a:rPr lang="pt-BR" sz="1600" dirty="0"/>
              <a:t>ID do livro</a:t>
            </a:r>
          </a:p>
          <a:p>
            <a:pPr marL="171450" indent="-171450">
              <a:buFontTx/>
              <a:buChar char="-"/>
            </a:pPr>
            <a:r>
              <a:rPr lang="pt-BR" sz="1600" dirty="0"/>
              <a:t>Nome do livro</a:t>
            </a:r>
          </a:p>
          <a:p>
            <a:pPr marL="171450" indent="-171450">
              <a:buFontTx/>
              <a:buChar char="-"/>
            </a:pPr>
            <a:r>
              <a:rPr lang="pt-BR" sz="1600" dirty="0"/>
              <a:t>Autor do livro</a:t>
            </a:r>
          </a:p>
          <a:p>
            <a:r>
              <a:rPr lang="pt-BR" sz="1600" dirty="0"/>
              <a:t>A lista segue uma ordem crescente usando os números do “ID do livro” como referência. Ela é ordenada automaticamente.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C8D9D0-FDE6-43DD-864D-FD4EBBAD0BEB}"/>
              </a:ext>
            </a:extLst>
          </p:cNvPr>
          <p:cNvSpPr/>
          <p:nvPr/>
        </p:nvSpPr>
        <p:spPr>
          <a:xfrm>
            <a:off x="5675720" y="454291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EB01E-16FA-413D-9E8D-6ADA4C10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65" y="3615326"/>
            <a:ext cx="5058481" cy="278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E23F4F-D90E-4CD7-93D1-B52F6E1B3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4" y="3624852"/>
            <a:ext cx="5048955" cy="2772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38F989-80AA-4CF8-A4FF-DDB6F037D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12" y="2651075"/>
            <a:ext cx="1857634" cy="466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655DF3-4B65-46C9-8617-ADBF3E32DA75}"/>
              </a:ext>
            </a:extLst>
          </p:cNvPr>
          <p:cNvSpPr txBox="1"/>
          <p:nvPr/>
        </p:nvSpPr>
        <p:spPr>
          <a:xfrm>
            <a:off x="528506" y="2643438"/>
            <a:ext cx="355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Ao pressionar o botão</a:t>
            </a:r>
          </a:p>
        </p:txBody>
      </p:sp>
    </p:spTree>
    <p:extLst>
      <p:ext uri="{BB962C8B-B14F-4D97-AF65-F5344CB8AC3E}">
        <p14:creationId xmlns:p14="http://schemas.microsoft.com/office/powerpoint/2010/main" val="205011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BDD3-0243-45BE-B567-7C52AB6CB778}"/>
              </a:ext>
            </a:extLst>
          </p:cNvPr>
          <p:cNvSpPr txBox="1"/>
          <p:nvPr/>
        </p:nvSpPr>
        <p:spPr>
          <a:xfrm>
            <a:off x="402671" y="411060"/>
            <a:ext cx="11157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Agora que os registros de alunos e a lista de livros já estão carregados, podemos cadastrar novos registros.</a:t>
            </a:r>
          </a:p>
          <a:p>
            <a:endParaRPr lang="pt-BR" sz="2000" dirty="0"/>
          </a:p>
          <a:p>
            <a:r>
              <a:rPr lang="pt-BR" sz="2000" dirty="0"/>
              <a:t>Para fazer isso, é necessário preencher todas as informações pedidas e pressionar o botão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DFF98-D809-4405-872A-E3A6032F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" y="1864804"/>
            <a:ext cx="6392412" cy="19626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2E34EE-9C93-486B-B7C5-E07349CC5225}"/>
              </a:ext>
            </a:extLst>
          </p:cNvPr>
          <p:cNvCxnSpPr>
            <a:cxnSpLocks/>
          </p:cNvCxnSpPr>
          <p:nvPr/>
        </p:nvCxnSpPr>
        <p:spPr>
          <a:xfrm>
            <a:off x="402671" y="3831299"/>
            <a:ext cx="6392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D8ED6-0DFB-4A10-AC21-8339E401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" y="4018785"/>
            <a:ext cx="11193437" cy="8478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F33AC-504A-40CE-8647-7B4D25227BF5}"/>
              </a:ext>
            </a:extLst>
          </p:cNvPr>
          <p:cNvCxnSpPr/>
          <p:nvPr/>
        </p:nvCxnSpPr>
        <p:spPr>
          <a:xfrm>
            <a:off x="595616" y="4791970"/>
            <a:ext cx="10704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612EC-2054-4AC4-8012-EBEACA4C63F0}"/>
              </a:ext>
            </a:extLst>
          </p:cNvPr>
          <p:cNvCxnSpPr/>
          <p:nvPr/>
        </p:nvCxnSpPr>
        <p:spPr>
          <a:xfrm>
            <a:off x="595617" y="4022003"/>
            <a:ext cx="10704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EC2329-3EC4-4F64-8386-E48BBCE014CC}"/>
              </a:ext>
            </a:extLst>
          </p:cNvPr>
          <p:cNvCxnSpPr/>
          <p:nvPr/>
        </p:nvCxnSpPr>
        <p:spPr>
          <a:xfrm>
            <a:off x="595617" y="4018785"/>
            <a:ext cx="0" cy="77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B61532-CFC7-4B96-9AC6-8539E1E23904}"/>
              </a:ext>
            </a:extLst>
          </p:cNvPr>
          <p:cNvCxnSpPr/>
          <p:nvPr/>
        </p:nvCxnSpPr>
        <p:spPr>
          <a:xfrm>
            <a:off x="11299969" y="4018785"/>
            <a:ext cx="0" cy="77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43ECE6A-CE84-4FEB-973B-8727D7E8BCB9}"/>
              </a:ext>
            </a:extLst>
          </p:cNvPr>
          <p:cNvSpPr/>
          <p:nvPr/>
        </p:nvSpPr>
        <p:spPr>
          <a:xfrm>
            <a:off x="5520219" y="4913902"/>
            <a:ext cx="392356" cy="4771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42BAE-5B69-4D97-90B1-88133BEA0A01}"/>
              </a:ext>
            </a:extLst>
          </p:cNvPr>
          <p:cNvSpPr txBox="1"/>
          <p:nvPr/>
        </p:nvSpPr>
        <p:spPr>
          <a:xfrm>
            <a:off x="7180976" y="2461413"/>
            <a:ext cx="91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+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6CFF67-9071-4AA7-A3C5-5F16471CD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6" y="5465716"/>
            <a:ext cx="10640910" cy="102884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4AC15-D646-4E56-8C9A-E3FEF50C298F}"/>
              </a:ext>
            </a:extLst>
          </p:cNvPr>
          <p:cNvCxnSpPr>
            <a:cxnSpLocks/>
          </p:cNvCxnSpPr>
          <p:nvPr/>
        </p:nvCxnSpPr>
        <p:spPr>
          <a:xfrm>
            <a:off x="588624" y="6489425"/>
            <a:ext cx="10647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B21856-4530-4307-9BC2-6AB06268CC54}"/>
              </a:ext>
            </a:extLst>
          </p:cNvPr>
          <p:cNvCxnSpPr>
            <a:cxnSpLocks/>
          </p:cNvCxnSpPr>
          <p:nvPr/>
        </p:nvCxnSpPr>
        <p:spPr>
          <a:xfrm>
            <a:off x="588624" y="5465716"/>
            <a:ext cx="0" cy="102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68B1B-9A02-45F7-BC09-C5AC71BE6938}"/>
              </a:ext>
            </a:extLst>
          </p:cNvPr>
          <p:cNvCxnSpPr>
            <a:cxnSpLocks/>
          </p:cNvCxnSpPr>
          <p:nvPr/>
        </p:nvCxnSpPr>
        <p:spPr>
          <a:xfrm>
            <a:off x="11236526" y="5465716"/>
            <a:ext cx="0" cy="102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7516BFD-BF5D-4462-B8DB-2E8A05BA1E88}"/>
              </a:ext>
            </a:extLst>
          </p:cNvPr>
          <p:cNvSpPr/>
          <p:nvPr/>
        </p:nvSpPr>
        <p:spPr>
          <a:xfrm>
            <a:off x="595616" y="6283354"/>
            <a:ext cx="10640910" cy="2009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2FE493-9549-46C3-AC43-8C866CCC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62" y="998038"/>
            <a:ext cx="1724266" cy="4286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BAA8F4-D785-4137-BDC5-087A21077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32" y="2635098"/>
            <a:ext cx="172426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8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EC45-A8D5-4657-BBF1-9A5A31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9" y="1527103"/>
            <a:ext cx="10515600" cy="1764506"/>
          </a:xfrm>
        </p:spPr>
        <p:txBody>
          <a:bodyPr>
            <a:noAutofit/>
          </a:bodyPr>
          <a:lstStyle/>
          <a:p>
            <a:r>
              <a:rPr lang="pt-BR" sz="2400" dirty="0">
                <a:latin typeface="+mn-lt"/>
              </a:rPr>
              <a:t>Ao adicionar novos registros, precisamos salvá-los, caso contrário, após fecharmos e reiniciarmos o programa, todos dados que não foram salvos serão perdidos.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Agency FB" panose="020B0503020202020204" pitchFamily="34" charset="0"/>
              </a:rPr>
            </a:br>
            <a:r>
              <a:rPr lang="pt-BR" sz="2400" dirty="0">
                <a:latin typeface="+mn-lt"/>
              </a:rPr>
              <a:t>Isso pode ser feito ao pressionar o botão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AEEAE-2C00-445C-A71A-50BACE55E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99" y="2664527"/>
            <a:ext cx="1724266" cy="428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E2A75-0E3D-4F9F-BAD3-E497D9563BE5}"/>
              </a:ext>
            </a:extLst>
          </p:cNvPr>
          <p:cNvSpPr txBox="1"/>
          <p:nvPr/>
        </p:nvSpPr>
        <p:spPr>
          <a:xfrm>
            <a:off x="763399" y="3761320"/>
            <a:ext cx="10422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Apertando o botão, o registro é salvo em arquivo de formato </a:t>
            </a:r>
            <a:r>
              <a:rPr lang="pt-BR" sz="2400" dirty="0" err="1"/>
              <a:t>json</a:t>
            </a:r>
            <a:r>
              <a:rPr lang="pt-BR" sz="2400" dirty="0"/>
              <a:t>, que armazena todos os dados deste programa. </a:t>
            </a:r>
          </a:p>
          <a:p>
            <a:endParaRPr lang="pt-BR" sz="2400" dirty="0"/>
          </a:p>
          <a:p>
            <a:r>
              <a:rPr lang="pt-BR" sz="2400" dirty="0"/>
              <a:t>Agora, mesmo após reiniciarmos o programa, os dados não foram perdidos e podem ser carregados normalmente com o botão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1BD24-C4C2-4E9A-91B0-1420EE39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337" y="5309732"/>
            <a:ext cx="571580" cy="39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B237F-06DF-4D16-8F6F-F4493640D3A5}"/>
              </a:ext>
            </a:extLst>
          </p:cNvPr>
          <p:cNvSpPr txBox="1"/>
          <p:nvPr/>
        </p:nvSpPr>
        <p:spPr>
          <a:xfrm>
            <a:off x="2827089" y="411061"/>
            <a:ext cx="5679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Salvar dados</a:t>
            </a:r>
          </a:p>
        </p:txBody>
      </p:sp>
    </p:spTree>
    <p:extLst>
      <p:ext uri="{BB962C8B-B14F-4D97-AF65-F5344CB8AC3E}">
        <p14:creationId xmlns:p14="http://schemas.microsoft.com/office/powerpoint/2010/main" val="230527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8F5-13B1-4D3F-8873-2A5BAAF8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507"/>
            <a:ext cx="10515600" cy="1019058"/>
          </a:xfrm>
        </p:spPr>
        <p:txBody>
          <a:bodyPr/>
          <a:lstStyle/>
          <a:p>
            <a:pPr algn="ctr"/>
            <a:r>
              <a:rPr lang="pt-BR" dirty="0">
                <a:latin typeface="+mn-lt"/>
              </a:rPr>
              <a:t>Exclusão de Registro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9033-BCFD-479D-909C-873D928E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241572"/>
            <a:ext cx="11350304" cy="1719742"/>
          </a:xfrm>
        </p:spPr>
        <p:txBody>
          <a:bodyPr>
            <a:noAutofit/>
          </a:bodyPr>
          <a:lstStyle/>
          <a:p>
            <a:r>
              <a:rPr lang="pt-BR" sz="2400" dirty="0"/>
              <a:t>Após a devolução do livro emprestado, não há mais necessidade de manter o registro do empréstimo ocupando espaço no sistema. Vamos excluí-lo.</a:t>
            </a:r>
          </a:p>
          <a:p>
            <a:r>
              <a:rPr lang="pt-BR" sz="2400" dirty="0"/>
              <a:t>Primeiro, é necessário selecionar a linha desejada e depois pressionar o botão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5FE16-6FA8-4CFB-9914-D9427E3A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90" y="1996295"/>
            <a:ext cx="1560386" cy="402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D511E-C935-42DC-AA0F-E76E3FFF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2900195"/>
            <a:ext cx="11705438" cy="105086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AA83DF8-713F-4C29-809A-0DB7D4FE89D2}"/>
              </a:ext>
            </a:extLst>
          </p:cNvPr>
          <p:cNvSpPr/>
          <p:nvPr/>
        </p:nvSpPr>
        <p:spPr>
          <a:xfrm>
            <a:off x="5722255" y="4083391"/>
            <a:ext cx="392356" cy="4771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212E91-3429-4991-AD70-91C5B9650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9" y="4749151"/>
            <a:ext cx="11875782" cy="8672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6D002-D978-44A0-B096-83ECF680BF17}"/>
              </a:ext>
            </a:extLst>
          </p:cNvPr>
          <p:cNvCxnSpPr/>
          <p:nvPr/>
        </p:nvCxnSpPr>
        <p:spPr>
          <a:xfrm>
            <a:off x="158109" y="5609681"/>
            <a:ext cx="11875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A87-6675-4634-B737-F6689AE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pt-BR" dirty="0">
                <a:latin typeface="+mn-lt"/>
              </a:rPr>
              <a:t>Registrar Livro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AF6B-E387-4F5F-AD49-4061F00C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600" dirty="0"/>
              <a:t>A lista de livros disponibiliza os dados dos livros presentes no banco de dados. </a:t>
            </a:r>
          </a:p>
          <a:p>
            <a:pPr marL="457200" lvl="1" indent="0">
              <a:buNone/>
            </a:pPr>
            <a:r>
              <a:rPr lang="pt-BR" sz="2600" dirty="0"/>
              <a:t>Cada livro novo que a biblioteca da escola receber deve ser registrado e adicionado ao sistema.</a:t>
            </a:r>
          </a:p>
          <a:p>
            <a:pPr marL="457200" lvl="1" indent="0">
              <a:buNone/>
            </a:pPr>
            <a:r>
              <a:rPr lang="pt-BR" sz="2600" dirty="0"/>
              <a:t>Isso é feito ao pressionar o botão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FA6BD-8D59-4F47-B1AA-38097968F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23" y="3013375"/>
            <a:ext cx="1626359" cy="415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12411-5D26-4E45-BB73-C35EDA78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6" y="4119967"/>
            <a:ext cx="2857899" cy="170521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79B73-E1C1-493A-AF53-669210EE0D61}"/>
              </a:ext>
            </a:extLst>
          </p:cNvPr>
          <p:cNvCxnSpPr>
            <a:cxnSpLocks/>
          </p:cNvCxnSpPr>
          <p:nvPr/>
        </p:nvCxnSpPr>
        <p:spPr>
          <a:xfrm flipV="1">
            <a:off x="2209076" y="4119966"/>
            <a:ext cx="28704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694AC-428A-4E79-8E25-DB13988831A0}"/>
              </a:ext>
            </a:extLst>
          </p:cNvPr>
          <p:cNvCxnSpPr/>
          <p:nvPr/>
        </p:nvCxnSpPr>
        <p:spPr>
          <a:xfrm>
            <a:off x="2209076" y="4119967"/>
            <a:ext cx="0" cy="1705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8DA709-5ADA-4190-8370-8425A60BA5EF}"/>
              </a:ext>
            </a:extLst>
          </p:cNvPr>
          <p:cNvCxnSpPr/>
          <p:nvPr/>
        </p:nvCxnSpPr>
        <p:spPr>
          <a:xfrm>
            <a:off x="5079534" y="4119966"/>
            <a:ext cx="0" cy="1705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741FE-53C2-4A93-A262-4484C5A0B75A}"/>
              </a:ext>
            </a:extLst>
          </p:cNvPr>
          <p:cNvCxnSpPr>
            <a:cxnSpLocks/>
          </p:cNvCxnSpPr>
          <p:nvPr/>
        </p:nvCxnSpPr>
        <p:spPr>
          <a:xfrm>
            <a:off x="2209075" y="5825179"/>
            <a:ext cx="28704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32E8E0F-2147-42AB-9C51-67B0B4D628AD}"/>
              </a:ext>
            </a:extLst>
          </p:cNvPr>
          <p:cNvSpPr/>
          <p:nvPr/>
        </p:nvSpPr>
        <p:spPr>
          <a:xfrm>
            <a:off x="4966283" y="4371635"/>
            <a:ext cx="965040" cy="662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90233-DD12-417C-9CAB-950686EDE652}"/>
              </a:ext>
            </a:extLst>
          </p:cNvPr>
          <p:cNvSpPr txBox="1"/>
          <p:nvPr/>
        </p:nvSpPr>
        <p:spPr>
          <a:xfrm>
            <a:off x="5979930" y="4518333"/>
            <a:ext cx="27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Preencher esses dados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021AB3-E6A0-4CF1-9B16-81D55BA93629}"/>
              </a:ext>
            </a:extLst>
          </p:cNvPr>
          <p:cNvCxnSpPr/>
          <p:nvPr/>
        </p:nvCxnSpPr>
        <p:spPr>
          <a:xfrm>
            <a:off x="4404220" y="5142451"/>
            <a:ext cx="169178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D4202-DD20-41B7-8B82-F45A66BA0A43}"/>
              </a:ext>
            </a:extLst>
          </p:cNvPr>
          <p:cNvSpPr txBox="1"/>
          <p:nvPr/>
        </p:nvSpPr>
        <p:spPr>
          <a:xfrm>
            <a:off x="6096000" y="5284956"/>
            <a:ext cx="33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Pressionar para concluir registro</a:t>
            </a:r>
          </a:p>
        </p:txBody>
      </p:sp>
    </p:spTree>
    <p:extLst>
      <p:ext uri="{BB962C8B-B14F-4D97-AF65-F5344CB8AC3E}">
        <p14:creationId xmlns:p14="http://schemas.microsoft.com/office/powerpoint/2010/main" val="425364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9D62-F7EB-4E9E-B23D-6DB3D234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171"/>
            <a:ext cx="10515600" cy="998289"/>
          </a:xfrm>
        </p:spPr>
        <p:txBody>
          <a:bodyPr/>
          <a:lstStyle/>
          <a:p>
            <a:pPr algn="ctr"/>
            <a:r>
              <a:rPr lang="pt-BR" dirty="0">
                <a:latin typeface="+mn-lt"/>
              </a:rPr>
              <a:t>Deletar Livro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1066-9CBA-46BD-9F4F-193BB46F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020"/>
            <a:ext cx="10515600" cy="4515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Assim como novos livros podem ser adicionado à biblioteca, antigos livros podem ser perdidos por diversos motivos. Neste caso, é necessário remover tais livros de nosso banco de dados.</a:t>
            </a:r>
          </a:p>
          <a:p>
            <a:pPr marL="0" indent="0">
              <a:buNone/>
            </a:pPr>
            <a:r>
              <a:rPr lang="pt-BR" sz="2600" dirty="0"/>
              <a:t>Isso é feito com o botão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5983F-187A-4A10-94DB-CB47F7C7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1" y="2845542"/>
            <a:ext cx="1686160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7A5E3-E3B5-48AE-9DB9-5FA1AF8D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8" y="4096857"/>
            <a:ext cx="2848373" cy="1257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1F28E4-14F9-4DE3-A4AA-415256A0DD88}"/>
              </a:ext>
            </a:extLst>
          </p:cNvPr>
          <p:cNvCxnSpPr/>
          <p:nvPr/>
        </p:nvCxnSpPr>
        <p:spPr>
          <a:xfrm>
            <a:off x="2557788" y="4096857"/>
            <a:ext cx="0" cy="125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855DA9-3C41-4C23-85D5-48C0AF5ABFA0}"/>
              </a:ext>
            </a:extLst>
          </p:cNvPr>
          <p:cNvCxnSpPr/>
          <p:nvPr/>
        </p:nvCxnSpPr>
        <p:spPr>
          <a:xfrm>
            <a:off x="5406161" y="4096856"/>
            <a:ext cx="0" cy="125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42C6F-CB68-497D-BCF7-ACCD407B6190}"/>
              </a:ext>
            </a:extLst>
          </p:cNvPr>
          <p:cNvCxnSpPr/>
          <p:nvPr/>
        </p:nvCxnSpPr>
        <p:spPr>
          <a:xfrm>
            <a:off x="5159229" y="4488110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24F6E2-9D1C-4938-A5A7-F5361B7DF733}"/>
              </a:ext>
            </a:extLst>
          </p:cNvPr>
          <p:cNvSpPr txBox="1"/>
          <p:nvPr/>
        </p:nvSpPr>
        <p:spPr>
          <a:xfrm>
            <a:off x="6576969" y="4303444"/>
            <a:ext cx="411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o ID do livro que deseja remover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ACAE9-27D6-41E3-AA69-54601DFCDB64}"/>
              </a:ext>
            </a:extLst>
          </p:cNvPr>
          <p:cNvCxnSpPr>
            <a:cxnSpLocks/>
          </p:cNvCxnSpPr>
          <p:nvPr/>
        </p:nvCxnSpPr>
        <p:spPr>
          <a:xfrm>
            <a:off x="4513278" y="4756341"/>
            <a:ext cx="192946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04E742-0606-4A2C-A0C3-FABA38AFA338}"/>
              </a:ext>
            </a:extLst>
          </p:cNvPr>
          <p:cNvSpPr txBox="1"/>
          <p:nvPr/>
        </p:nvSpPr>
        <p:spPr>
          <a:xfrm>
            <a:off x="6442745" y="4962929"/>
            <a:ext cx="33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Pressionar para concluir deleção</a:t>
            </a:r>
          </a:p>
        </p:txBody>
      </p:sp>
    </p:spTree>
    <p:extLst>
      <p:ext uri="{BB962C8B-B14F-4D97-AF65-F5344CB8AC3E}">
        <p14:creationId xmlns:p14="http://schemas.microsoft.com/office/powerpoint/2010/main" val="148410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54FE2-1083-45E3-A599-C7F642F5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52" y="3806066"/>
            <a:ext cx="4458322" cy="2524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808EC-D612-455E-A830-1711ED982ED0}"/>
              </a:ext>
            </a:extLst>
          </p:cNvPr>
          <p:cNvSpPr txBox="1"/>
          <p:nvPr/>
        </p:nvSpPr>
        <p:spPr>
          <a:xfrm>
            <a:off x="553673" y="337472"/>
            <a:ext cx="1083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Quando cadastramos ou deletamos um livro, a lista de livros não é automaticamente atualizada.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É necessário pressionar o botão                                   para atualizar a lista.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7D328-6E77-4C3E-8EAA-CCA906F5D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92" y="946962"/>
            <a:ext cx="1654018" cy="4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18D2F-2E8F-4D94-9375-C9EEE1600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4" y="3806066"/>
            <a:ext cx="4486901" cy="2553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B33E09-36DF-4F41-958C-C192F5D1DEAE}"/>
              </a:ext>
            </a:extLst>
          </p:cNvPr>
          <p:cNvCxnSpPr>
            <a:cxnSpLocks/>
          </p:cNvCxnSpPr>
          <p:nvPr/>
        </p:nvCxnSpPr>
        <p:spPr>
          <a:xfrm flipH="1">
            <a:off x="7143352" y="3806066"/>
            <a:ext cx="4458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07662-ACBD-4FC7-9924-1613D25B1783}"/>
              </a:ext>
            </a:extLst>
          </p:cNvPr>
          <p:cNvCxnSpPr/>
          <p:nvPr/>
        </p:nvCxnSpPr>
        <p:spPr>
          <a:xfrm>
            <a:off x="7143352" y="3806066"/>
            <a:ext cx="0" cy="2524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BED28E-E3B3-465F-B333-A0C0BCA34E63}"/>
              </a:ext>
            </a:extLst>
          </p:cNvPr>
          <p:cNvSpPr/>
          <p:nvPr/>
        </p:nvSpPr>
        <p:spPr>
          <a:xfrm>
            <a:off x="7143351" y="5949000"/>
            <a:ext cx="4295646" cy="1677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C5477C-FC1C-4973-9A6E-4AFE53CA79BD}"/>
              </a:ext>
            </a:extLst>
          </p:cNvPr>
          <p:cNvSpPr/>
          <p:nvPr/>
        </p:nvSpPr>
        <p:spPr>
          <a:xfrm>
            <a:off x="671664" y="5949415"/>
            <a:ext cx="4307077" cy="1677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8D6D80-7A59-4030-BD3A-F941AC6C864C}"/>
              </a:ext>
            </a:extLst>
          </p:cNvPr>
          <p:cNvSpPr/>
          <p:nvPr/>
        </p:nvSpPr>
        <p:spPr>
          <a:xfrm>
            <a:off x="5716410" y="466166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D2C484-66B3-430C-A7CB-BA3BCA24E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91" y="1698415"/>
            <a:ext cx="2857899" cy="17052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160C2D-14E2-4FC2-81A3-C687FD4729F8}"/>
              </a:ext>
            </a:extLst>
          </p:cNvPr>
          <p:cNvCxnSpPr>
            <a:cxnSpLocks/>
          </p:cNvCxnSpPr>
          <p:nvPr/>
        </p:nvCxnSpPr>
        <p:spPr>
          <a:xfrm flipV="1">
            <a:off x="4366791" y="1710684"/>
            <a:ext cx="28704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8D3DF-9FD8-4FE2-8765-98F32C2125F0}"/>
              </a:ext>
            </a:extLst>
          </p:cNvPr>
          <p:cNvCxnSpPr>
            <a:cxnSpLocks/>
          </p:cNvCxnSpPr>
          <p:nvPr/>
        </p:nvCxnSpPr>
        <p:spPr>
          <a:xfrm flipV="1">
            <a:off x="4360511" y="3404666"/>
            <a:ext cx="28704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444F82-FAC6-4130-BA46-8D3C544708CE}"/>
              </a:ext>
            </a:extLst>
          </p:cNvPr>
          <p:cNvCxnSpPr/>
          <p:nvPr/>
        </p:nvCxnSpPr>
        <p:spPr>
          <a:xfrm>
            <a:off x="4360511" y="1723787"/>
            <a:ext cx="0" cy="1705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5FBEC6-0A67-42D0-8AD5-12B294B35960}"/>
              </a:ext>
            </a:extLst>
          </p:cNvPr>
          <p:cNvCxnSpPr/>
          <p:nvPr/>
        </p:nvCxnSpPr>
        <p:spPr>
          <a:xfrm>
            <a:off x="7224690" y="1698415"/>
            <a:ext cx="0" cy="1705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426C49-14DE-4619-9F40-C312F0BA9666}"/>
              </a:ext>
            </a:extLst>
          </p:cNvPr>
          <p:cNvSpPr txBox="1"/>
          <p:nvPr/>
        </p:nvSpPr>
        <p:spPr>
          <a:xfrm>
            <a:off x="5294852" y="1965865"/>
            <a:ext cx="16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53177-BF07-49A3-960C-BFC7934C97FA}"/>
              </a:ext>
            </a:extLst>
          </p:cNvPr>
          <p:cNvSpPr txBox="1"/>
          <p:nvPr/>
        </p:nvSpPr>
        <p:spPr>
          <a:xfrm>
            <a:off x="5282268" y="2154604"/>
            <a:ext cx="16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Palm Beach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4DA40-41C2-4D5B-9F4B-AEACD6F74CEB}"/>
              </a:ext>
            </a:extLst>
          </p:cNvPr>
          <p:cNvSpPr txBox="1"/>
          <p:nvPr/>
        </p:nvSpPr>
        <p:spPr>
          <a:xfrm>
            <a:off x="5294852" y="2347718"/>
            <a:ext cx="16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Aerin</a:t>
            </a:r>
            <a:r>
              <a:rPr lang="pt-BR" sz="1000" dirty="0"/>
              <a:t> Lauder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E69F4-D446-4993-A35D-B299BD18EE2D}"/>
              </a:ext>
            </a:extLst>
          </p:cNvPr>
          <p:cNvSpPr txBox="1"/>
          <p:nvPr/>
        </p:nvSpPr>
        <p:spPr>
          <a:xfrm>
            <a:off x="709026" y="1692867"/>
            <a:ext cx="2222536" cy="36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247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AE148-07E0-48AD-8F0C-F5ADBE493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2" y="268280"/>
            <a:ext cx="10921055" cy="63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99A1-4E88-4EE1-A06D-602BA954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+mn-lt"/>
              </a:rPr>
              <a:t>ATENÇÃO AO USAR O PROGRAMA!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E2BC-B65B-4AF1-9406-9E5F37E6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pt-BR" sz="2800" dirty="0"/>
              <a:t>O arquivo  “</a:t>
            </a:r>
            <a:r>
              <a:rPr lang="pt-BR" sz="2800" dirty="0" err="1"/>
              <a:t>dados.db</a:t>
            </a:r>
            <a:r>
              <a:rPr lang="pt-BR" sz="2800" dirty="0"/>
              <a:t>” é o banco de dados que contem informações sobre os livros da biblioteca. Este arquivo PRECISA estar na mesma pasta em que o executável do programa estiver localizado ou o programa não vai funcionar.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pt-BR" sz="2800" dirty="0"/>
              <a:t>Idem para o arquivo “</a:t>
            </a:r>
            <a:r>
              <a:rPr lang="pt-BR" sz="2800" dirty="0" err="1"/>
              <a:t>save.json</a:t>
            </a:r>
            <a:r>
              <a:rPr lang="pt-BR" sz="2800" dirty="0"/>
              <a:t>”. Este arquivo salva os registros dos alunos que pegaram algum livro emprestado da biblioteca. É necessário estar na mesma pasta do executável.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5FF3C-9E0B-4ECB-A08B-4FFFAA69F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4" y="1829368"/>
            <a:ext cx="6200775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347CE-DEFB-4376-97D7-A2F9B53E5163}"/>
              </a:ext>
            </a:extLst>
          </p:cNvPr>
          <p:cNvSpPr txBox="1"/>
          <p:nvPr/>
        </p:nvSpPr>
        <p:spPr>
          <a:xfrm>
            <a:off x="3674378" y="528506"/>
            <a:ext cx="473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84976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9A42-E40F-4FB4-B7CE-DF25E21B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377584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B2A7-80C0-4E6D-89B1-B54AD1C2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/>
          <a:lstStyle/>
          <a:p>
            <a:pPr algn="ctr"/>
            <a:r>
              <a:rPr lang="pt-BR" dirty="0"/>
              <a:t>Modelo Entidade-Relacionamento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A6521-A8F5-409E-8FCA-D78DCC70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88" y="1655645"/>
            <a:ext cx="7950623" cy="46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071154-1EC3-459F-983B-31FCE42B2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75" y="2036236"/>
            <a:ext cx="4170218" cy="4170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AE1FD-882F-4839-B694-28F189D88711}"/>
              </a:ext>
            </a:extLst>
          </p:cNvPr>
          <p:cNvSpPr txBox="1"/>
          <p:nvPr/>
        </p:nvSpPr>
        <p:spPr>
          <a:xfrm>
            <a:off x="1602297" y="408266"/>
            <a:ext cx="9060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Programado em PYTHON e SQLITE3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7D4B-7683-418B-BDA4-5AECF771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43" y="2503918"/>
            <a:ext cx="4012251" cy="4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8BD5-492A-4008-9A96-35D80D4D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5022418"/>
          </a:xfrm>
        </p:spPr>
        <p:txBody>
          <a:bodyPr>
            <a:noAutofit/>
          </a:bodyPr>
          <a:lstStyle/>
          <a:p>
            <a:r>
              <a:rPr lang="pt-BR" sz="2600" dirty="0"/>
              <a:t>Python é a linguagem de programação mais popular do mundo.</a:t>
            </a:r>
          </a:p>
          <a:p>
            <a:endParaRPr lang="pt-BR" sz="2600" dirty="0"/>
          </a:p>
          <a:p>
            <a:r>
              <a:rPr lang="pt-BR" sz="2600" dirty="0"/>
              <a:t>Python é uma língua versátil e de fácil aprendizado em comparação com seus concorrentes.</a:t>
            </a:r>
          </a:p>
          <a:p>
            <a:endParaRPr lang="pt-BR" sz="2600" dirty="0"/>
          </a:p>
          <a:p>
            <a:r>
              <a:rPr lang="pt-BR" sz="2600" dirty="0"/>
              <a:t>Conta com grande suporte por parte da comunidade em forma de bibliotecas, também conhecidos como módulos.</a:t>
            </a:r>
          </a:p>
          <a:p>
            <a:endParaRPr lang="pt-BR" sz="2600" dirty="0"/>
          </a:p>
          <a:p>
            <a:r>
              <a:rPr lang="pt-BR" sz="2600" dirty="0"/>
              <a:t>Módulos são conjuntos de códigos com funções específicas, desenvolvidos por programadores individuais e que são disponibilizados gratuitamente para uso público.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FB7F5-9DE9-4802-AC3A-93D37AC376C9}"/>
              </a:ext>
            </a:extLst>
          </p:cNvPr>
          <p:cNvSpPr txBox="1"/>
          <p:nvPr/>
        </p:nvSpPr>
        <p:spPr>
          <a:xfrm>
            <a:off x="838200" y="373780"/>
            <a:ext cx="9356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POR QUE PYTHON?</a:t>
            </a:r>
          </a:p>
        </p:txBody>
      </p:sp>
    </p:spTree>
    <p:extLst>
      <p:ext uri="{BB962C8B-B14F-4D97-AF65-F5344CB8AC3E}">
        <p14:creationId xmlns:p14="http://schemas.microsoft.com/office/powerpoint/2010/main" val="8823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7252-A429-4C2F-A3FD-2203F2DF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1325563"/>
          </a:xfrm>
        </p:spPr>
        <p:txBody>
          <a:bodyPr/>
          <a:lstStyle/>
          <a:p>
            <a:r>
              <a:rPr lang="pt-BR" dirty="0">
                <a:latin typeface="+mn-lt"/>
              </a:rPr>
              <a:t>MÓDULOS USADOS E SUAS 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7B03-CE92-4F68-8AB6-72391C48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523"/>
            <a:ext cx="10515600" cy="4633060"/>
          </a:xfrm>
        </p:spPr>
        <p:txBody>
          <a:bodyPr>
            <a:normAutofit/>
          </a:bodyPr>
          <a:lstStyle/>
          <a:p>
            <a:r>
              <a:rPr lang="pt-BR" sz="2600" dirty="0" err="1"/>
              <a:t>tkinter</a:t>
            </a:r>
            <a:r>
              <a:rPr lang="pt-BR" sz="2600" dirty="0"/>
              <a:t> : gerar uma interface de usuário ao programa. Este módulo vai ser usado para criar e gerenciar os processos </a:t>
            </a:r>
            <a:r>
              <a:rPr lang="pt-BR" sz="2600" i="1" dirty="0"/>
              <a:t>front-</a:t>
            </a:r>
            <a:r>
              <a:rPr lang="pt-BR" sz="2600" i="1" dirty="0" err="1"/>
              <a:t>end</a:t>
            </a:r>
            <a:r>
              <a:rPr lang="pt-BR" sz="2600" dirty="0"/>
              <a:t>  do programa.</a:t>
            </a:r>
          </a:p>
          <a:p>
            <a:endParaRPr lang="pt-BR" sz="2600" dirty="0"/>
          </a:p>
          <a:p>
            <a:r>
              <a:rPr lang="pt-BR" sz="2600" dirty="0"/>
              <a:t>sqlite3 : possibilita o uso de comandos em SQL no código </a:t>
            </a:r>
            <a:r>
              <a:rPr lang="pt-BR" sz="2600" dirty="0" err="1"/>
              <a:t>python</a:t>
            </a:r>
            <a:r>
              <a:rPr lang="pt-BR" sz="2600" dirty="0"/>
              <a:t>. Vai ser usado para criar e gerenciar os processos </a:t>
            </a:r>
            <a:r>
              <a:rPr lang="pt-BR" sz="2600" i="1" dirty="0" err="1"/>
              <a:t>back-end</a:t>
            </a:r>
            <a:r>
              <a:rPr lang="pt-BR" sz="2600" dirty="0"/>
              <a:t>  do programa.</a:t>
            </a:r>
          </a:p>
          <a:p>
            <a:endParaRPr lang="pt-BR" sz="2600" dirty="0"/>
          </a:p>
          <a:p>
            <a:r>
              <a:rPr lang="pt-BR" sz="2600" dirty="0" err="1"/>
              <a:t>json</a:t>
            </a:r>
            <a:r>
              <a:rPr lang="pt-BR" sz="2600" dirty="0"/>
              <a:t> : serve para armazenar e trocar dados.  </a:t>
            </a:r>
          </a:p>
        </p:txBody>
      </p:sp>
    </p:spTree>
    <p:extLst>
      <p:ext uri="{BB962C8B-B14F-4D97-AF65-F5344CB8AC3E}">
        <p14:creationId xmlns:p14="http://schemas.microsoft.com/office/powerpoint/2010/main" val="7921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CF35F-9CC9-4A8D-9F9C-AEDC262A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336566"/>
            <a:ext cx="10724146" cy="618486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587E25-3499-4044-85FE-813D844A8F5D}"/>
              </a:ext>
            </a:extLst>
          </p:cNvPr>
          <p:cNvCxnSpPr>
            <a:cxnSpLocks/>
          </p:cNvCxnSpPr>
          <p:nvPr/>
        </p:nvCxnSpPr>
        <p:spPr>
          <a:xfrm>
            <a:off x="612507" y="336566"/>
            <a:ext cx="0" cy="6165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2EB17E-6E04-45BE-9AAA-AFB844712734}"/>
              </a:ext>
            </a:extLst>
          </p:cNvPr>
          <p:cNvCxnSpPr>
            <a:cxnSpLocks/>
          </p:cNvCxnSpPr>
          <p:nvPr/>
        </p:nvCxnSpPr>
        <p:spPr>
          <a:xfrm>
            <a:off x="11336653" y="336566"/>
            <a:ext cx="0" cy="618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10EAE5-7CAA-4357-B14D-D45B61B32DE4}"/>
              </a:ext>
            </a:extLst>
          </p:cNvPr>
          <p:cNvCxnSpPr>
            <a:cxnSpLocks/>
          </p:cNvCxnSpPr>
          <p:nvPr/>
        </p:nvCxnSpPr>
        <p:spPr>
          <a:xfrm>
            <a:off x="612507" y="6501633"/>
            <a:ext cx="10724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5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382FF-5A6A-4024-B804-93D4F86F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2" y="2353525"/>
            <a:ext cx="6716062" cy="28388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23E688-A823-4AE3-98E6-6B5C2272590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94077" y="1993855"/>
            <a:ext cx="4144162" cy="92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E5F1F-4A1F-4BC2-B248-07ABE1376776}"/>
              </a:ext>
            </a:extLst>
          </p:cNvPr>
          <p:cNvSpPr txBox="1"/>
          <p:nvPr/>
        </p:nvSpPr>
        <p:spPr>
          <a:xfrm>
            <a:off x="7438239" y="1732245"/>
            <a:ext cx="374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Inserir o RA do aluno que está realizando o empréstimo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21315D-CFFE-43D2-83A3-9DE67D61324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80308" y="3132802"/>
            <a:ext cx="1286314" cy="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1BA5B9-4ABF-4B10-B666-780D4FB65D2F}"/>
              </a:ext>
            </a:extLst>
          </p:cNvPr>
          <p:cNvSpPr txBox="1"/>
          <p:nvPr/>
        </p:nvSpPr>
        <p:spPr>
          <a:xfrm>
            <a:off x="8366622" y="2565859"/>
            <a:ext cx="28187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Ao inserir o ID do livro emprestado, o nome do livro que corresponde ao ID inserido será automaticamente buscado do banco de dados da biblioteca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77A99D-C236-47B2-94F6-03A40F15F8F5}"/>
              </a:ext>
            </a:extLst>
          </p:cNvPr>
          <p:cNvCxnSpPr/>
          <p:nvPr/>
        </p:nvCxnSpPr>
        <p:spPr>
          <a:xfrm>
            <a:off x="2765570" y="4328305"/>
            <a:ext cx="0" cy="147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FAC303-9369-4272-A30B-275D2998797B}"/>
              </a:ext>
            </a:extLst>
          </p:cNvPr>
          <p:cNvSpPr txBox="1"/>
          <p:nvPr/>
        </p:nvSpPr>
        <p:spPr>
          <a:xfrm>
            <a:off x="1350627" y="5938227"/>
            <a:ext cx="3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Inserir a Turma do aluno que está realizando o empréstimo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10726-2B96-4135-9878-1497EE5D985A}"/>
              </a:ext>
            </a:extLst>
          </p:cNvPr>
          <p:cNvCxnSpPr>
            <a:cxnSpLocks/>
          </p:cNvCxnSpPr>
          <p:nvPr/>
        </p:nvCxnSpPr>
        <p:spPr>
          <a:xfrm>
            <a:off x="4135772" y="3611876"/>
            <a:ext cx="3993160" cy="6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F3D249-79D5-4CD8-A5E4-3207A021E133}"/>
              </a:ext>
            </a:extLst>
          </p:cNvPr>
          <p:cNvSpPr txBox="1"/>
          <p:nvPr/>
        </p:nvSpPr>
        <p:spPr>
          <a:xfrm>
            <a:off x="8110757" y="4015380"/>
            <a:ext cx="333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Inserir o Nome do aluno que está realizando o empréstimo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BE33A-8A08-475F-90FC-8DA154EEBC8C}"/>
              </a:ext>
            </a:extLst>
          </p:cNvPr>
          <p:cNvSpPr txBox="1"/>
          <p:nvPr/>
        </p:nvSpPr>
        <p:spPr>
          <a:xfrm>
            <a:off x="2952925" y="241856"/>
            <a:ext cx="604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Informação do Empréstimo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57865-AAA1-469F-ACDA-C1C1D1E2B86B}"/>
              </a:ext>
            </a:extLst>
          </p:cNvPr>
          <p:cNvSpPr txBox="1"/>
          <p:nvPr/>
        </p:nvSpPr>
        <p:spPr>
          <a:xfrm>
            <a:off x="704675" y="1040235"/>
            <a:ext cx="10854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Lucas deve registrar os dados dos alunos que estão realizando os empréstimos e também o ID do livro que o aluno está levando. Esses dados serão automaticamente conectados e adicionados ao registro.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CDB1B-5DB4-4039-AFFF-8659FDD971A1}"/>
              </a:ext>
            </a:extLst>
          </p:cNvPr>
          <p:cNvCxnSpPr>
            <a:cxnSpLocks/>
          </p:cNvCxnSpPr>
          <p:nvPr/>
        </p:nvCxnSpPr>
        <p:spPr>
          <a:xfrm>
            <a:off x="6442746" y="4902537"/>
            <a:ext cx="0" cy="81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130070-0587-4456-9E1B-BF731F751F3D}"/>
              </a:ext>
            </a:extLst>
          </p:cNvPr>
          <p:cNvSpPr txBox="1"/>
          <p:nvPr/>
        </p:nvSpPr>
        <p:spPr>
          <a:xfrm>
            <a:off x="6061045" y="5758223"/>
            <a:ext cx="4745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 botão vai abrir todos os registros de empréstimos disponíveis atualmente. Deve ser o primeiro botão a ser pressionado, toda vez que o programa for iniciado  </a:t>
            </a:r>
          </a:p>
        </p:txBody>
      </p:sp>
    </p:spTree>
    <p:extLst>
      <p:ext uri="{BB962C8B-B14F-4D97-AF65-F5344CB8AC3E}">
        <p14:creationId xmlns:p14="http://schemas.microsoft.com/office/powerpoint/2010/main" val="244993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FB472B-3D6C-4E41-A926-3351BBBA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1" y="2577517"/>
            <a:ext cx="11470058" cy="1820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3F8F5-B256-4F17-B527-155C424A41BC}"/>
              </a:ext>
            </a:extLst>
          </p:cNvPr>
          <p:cNvSpPr txBox="1"/>
          <p:nvPr/>
        </p:nvSpPr>
        <p:spPr>
          <a:xfrm>
            <a:off x="3112316" y="327172"/>
            <a:ext cx="559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Registros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BC7F9-D1B4-46DF-8846-2908208E2AC6}"/>
              </a:ext>
            </a:extLst>
          </p:cNvPr>
          <p:cNvCxnSpPr>
            <a:cxnSpLocks/>
          </p:cNvCxnSpPr>
          <p:nvPr/>
        </p:nvCxnSpPr>
        <p:spPr>
          <a:xfrm flipV="1">
            <a:off x="1518407" y="2097248"/>
            <a:ext cx="0" cy="4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03E3D-35CB-43FB-82FB-CA33D8878871}"/>
              </a:ext>
            </a:extLst>
          </p:cNvPr>
          <p:cNvSpPr txBox="1"/>
          <p:nvPr/>
        </p:nvSpPr>
        <p:spPr>
          <a:xfrm>
            <a:off x="809541" y="1727916"/>
            <a:ext cx="172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 do aluno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49D01-A5FE-4738-9343-49DBA4F33FD4}"/>
              </a:ext>
            </a:extLst>
          </p:cNvPr>
          <p:cNvCxnSpPr/>
          <p:nvPr/>
        </p:nvCxnSpPr>
        <p:spPr>
          <a:xfrm>
            <a:off x="3313651" y="2927758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F00088-5469-4A75-8505-36AD4D14B8E4}"/>
              </a:ext>
            </a:extLst>
          </p:cNvPr>
          <p:cNvSpPr txBox="1"/>
          <p:nvPr/>
        </p:nvSpPr>
        <p:spPr>
          <a:xfrm>
            <a:off x="2567031" y="4773336"/>
            <a:ext cx="17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aluno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4B616-1B22-4AF5-A01B-C12E59A37E66}"/>
              </a:ext>
            </a:extLst>
          </p:cNvPr>
          <p:cNvCxnSpPr>
            <a:cxnSpLocks/>
          </p:cNvCxnSpPr>
          <p:nvPr/>
        </p:nvCxnSpPr>
        <p:spPr>
          <a:xfrm flipV="1">
            <a:off x="5101904" y="2097248"/>
            <a:ext cx="0" cy="4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4787B8-1B71-4654-B31F-34592A6FD2D8}"/>
              </a:ext>
            </a:extLst>
          </p:cNvPr>
          <p:cNvSpPr txBox="1"/>
          <p:nvPr/>
        </p:nvSpPr>
        <p:spPr>
          <a:xfrm>
            <a:off x="3850548" y="1727916"/>
            <a:ext cx="271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Turma/Classe do aluno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053F2-098B-48EA-86EB-38EF654161A0}"/>
              </a:ext>
            </a:extLst>
          </p:cNvPr>
          <p:cNvCxnSpPr/>
          <p:nvPr/>
        </p:nvCxnSpPr>
        <p:spPr>
          <a:xfrm>
            <a:off x="6913926" y="2918670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C4196E-A881-453A-8916-0CEB03D26B4C}"/>
              </a:ext>
            </a:extLst>
          </p:cNvPr>
          <p:cNvSpPr txBox="1"/>
          <p:nvPr/>
        </p:nvSpPr>
        <p:spPr>
          <a:xfrm>
            <a:off x="5574938" y="4773336"/>
            <a:ext cx="299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livro que o aluno está levando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498D3F-C169-4838-85FA-E75C8B1A1981}"/>
              </a:ext>
            </a:extLst>
          </p:cNvPr>
          <p:cNvCxnSpPr>
            <a:cxnSpLocks/>
          </p:cNvCxnSpPr>
          <p:nvPr/>
        </p:nvCxnSpPr>
        <p:spPr>
          <a:xfrm flipV="1">
            <a:off x="8735735" y="2097248"/>
            <a:ext cx="0" cy="4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81DF1A-6966-44F3-A140-5919FAA52B7A}"/>
              </a:ext>
            </a:extLst>
          </p:cNvPr>
          <p:cNvSpPr txBox="1"/>
          <p:nvPr/>
        </p:nvSpPr>
        <p:spPr>
          <a:xfrm>
            <a:off x="7666139" y="1727916"/>
            <a:ext cx="377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empréstimo do livro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40ECEB-0A20-4663-A7BF-0553C8B0DE61}"/>
              </a:ext>
            </a:extLst>
          </p:cNvPr>
          <p:cNvCxnSpPr/>
          <p:nvPr/>
        </p:nvCxnSpPr>
        <p:spPr>
          <a:xfrm>
            <a:off x="10547757" y="2918670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546677-0554-48E7-8D4E-6074C198985D}"/>
              </a:ext>
            </a:extLst>
          </p:cNvPr>
          <p:cNvSpPr txBox="1"/>
          <p:nvPr/>
        </p:nvSpPr>
        <p:spPr>
          <a:xfrm>
            <a:off x="9144000" y="4773336"/>
            <a:ext cx="26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devolução do livro</a:t>
            </a:r>
          </a:p>
        </p:txBody>
      </p:sp>
    </p:spTree>
    <p:extLst>
      <p:ext uri="{BB962C8B-B14F-4D97-AF65-F5344CB8AC3E}">
        <p14:creationId xmlns:p14="http://schemas.microsoft.com/office/powerpoint/2010/main" val="271287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875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CENÁRIO</vt:lpstr>
      <vt:lpstr>PowerPoint Presentation</vt:lpstr>
      <vt:lpstr>Modelo Entidade-Relacionamento</vt:lpstr>
      <vt:lpstr>PowerPoint Presentation</vt:lpstr>
      <vt:lpstr>PowerPoint Presentation</vt:lpstr>
      <vt:lpstr>MÓDULOS USADOS E SUAS FUNÇÕES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Ao adicionar novos registros, precisamos salvá-los, caso contrário, após fecharmos e reiniciarmos o programa, todos dados que não foram salvos serão perdidos.   Isso pode ser feito ao pressionar o botão </vt:lpstr>
      <vt:lpstr>Exclusão de Registro</vt:lpstr>
      <vt:lpstr>Registrar Livro</vt:lpstr>
      <vt:lpstr>Deletar Livro</vt:lpstr>
      <vt:lpstr>PowerPoint Presentation</vt:lpstr>
      <vt:lpstr>PowerPoint Presentation</vt:lpstr>
      <vt:lpstr>ATENÇÃO AO USAR O PROGRAMA!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IES300</dc:title>
  <dc:creator>Moon</dc:creator>
  <cp:lastModifiedBy>Moon</cp:lastModifiedBy>
  <cp:revision>106</cp:revision>
  <dcterms:created xsi:type="dcterms:W3CDTF">2021-05-17T19:34:41Z</dcterms:created>
  <dcterms:modified xsi:type="dcterms:W3CDTF">2021-07-19T18:01:16Z</dcterms:modified>
</cp:coreProperties>
</file>