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584" r:id="rId1"/>
  </p:sldMasterIdLst>
  <p:notesMasterIdLst>
    <p:notesMasterId r:id="rId64"/>
  </p:notesMasterIdLst>
  <p:handoutMasterIdLst>
    <p:handoutMasterId r:id="rId65"/>
  </p:handoutMasterIdLst>
  <p:sldIdLst>
    <p:sldId id="256" r:id="rId2"/>
    <p:sldId id="260" r:id="rId3"/>
    <p:sldId id="261" r:id="rId4"/>
    <p:sldId id="309" r:id="rId5"/>
    <p:sldId id="310" r:id="rId6"/>
    <p:sldId id="311" r:id="rId7"/>
    <p:sldId id="312" r:id="rId8"/>
    <p:sldId id="313" r:id="rId9"/>
    <p:sldId id="259" r:id="rId10"/>
    <p:sldId id="314" r:id="rId11"/>
    <p:sldId id="265" r:id="rId12"/>
    <p:sldId id="27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281" r:id="rId22"/>
    <p:sldId id="282" r:id="rId23"/>
    <p:sldId id="283" r:id="rId24"/>
    <p:sldId id="284" r:id="rId25"/>
    <p:sldId id="275" r:id="rId26"/>
    <p:sldId id="273" r:id="rId27"/>
    <p:sldId id="297" r:id="rId28"/>
    <p:sldId id="298" r:id="rId29"/>
    <p:sldId id="299" r:id="rId30"/>
    <p:sldId id="300" r:id="rId31"/>
    <p:sldId id="279" r:id="rId32"/>
    <p:sldId id="322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267" r:id="rId41"/>
    <p:sldId id="270" r:id="rId42"/>
    <p:sldId id="269" r:id="rId43"/>
    <p:sldId id="271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</p:sldIdLst>
  <p:sldSz cx="6858000" cy="9906000" type="A4"/>
  <p:notesSz cx="9942513" cy="68151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556" autoAdjust="0"/>
    <p:restoredTop sz="94660"/>
  </p:normalViewPr>
  <p:slideViewPr>
    <p:cSldViewPr>
      <p:cViewPr varScale="1">
        <p:scale>
          <a:sx n="71" d="100"/>
          <a:sy n="71" d="100"/>
        </p:scale>
        <p:origin x="-1836" y="-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40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32365" y="0"/>
            <a:ext cx="4308422" cy="340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4F2A2-1075-4BA0-84CF-2BA7CFF466D2}" type="datetimeFigureOut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72804"/>
            <a:ext cx="4308422" cy="3407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32365" y="6472804"/>
            <a:ext cx="4308422" cy="3407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45036-8334-4A08-B7BD-7F78DA1BC4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40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32365" y="0"/>
            <a:ext cx="4308422" cy="3407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1869E-72C0-411D-9FE1-888EA93BB07D}" type="datetimeFigureOut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86225" y="511175"/>
            <a:ext cx="1770063" cy="2555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4252" y="3237191"/>
            <a:ext cx="7954010" cy="30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72804"/>
            <a:ext cx="4308422" cy="3407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32365" y="6472804"/>
            <a:ext cx="4308422" cy="3407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8786B-6EF1-457E-BC29-FF4C49D4D9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7990" y="510897"/>
            <a:ext cx="1766533" cy="2556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86225" y="511175"/>
            <a:ext cx="1770063" cy="2555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8786B-6EF1-457E-BC29-FF4C49D4D9A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1" y="6737102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14350" y="2531536"/>
            <a:ext cx="5829300" cy="2642988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14350" y="5216766"/>
            <a:ext cx="5829300" cy="17329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2824" y="7154334"/>
            <a:ext cx="6860824" cy="2761905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4CBE83-39A9-4EAF-82C4-B0A36A3731F0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55924" y="7862693"/>
            <a:ext cx="5372100" cy="936335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1450" y="274399"/>
            <a:ext cx="6515100" cy="6339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FCCC24-DB78-4E6C-A53E-4DE6C4DACAC5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285055" y="9255921"/>
            <a:ext cx="1763011" cy="5274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50" y="7027400"/>
            <a:ext cx="6056574" cy="812748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537328" y="7225102"/>
            <a:ext cx="2851502" cy="208449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40170" y="8356145"/>
            <a:ext cx="2851502" cy="12107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4532" y="8365144"/>
            <a:ext cx="2551736" cy="1561253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6928" y="8360067"/>
            <a:ext cx="2554132" cy="1566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6498084" y="7205524"/>
            <a:ext cx="137160" cy="330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6358272" y="7205524"/>
            <a:ext cx="137160" cy="330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2139699"/>
            <a:ext cx="6172200" cy="633543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4290EB-EE10-4B60-9DCF-DAF0E4C4604C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133011" y="396703"/>
            <a:ext cx="1333103" cy="8078433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4"/>
            <a:ext cx="4743450" cy="807843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2CFAB4-408D-4AF9-A6AB-8977FA1A32FE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696486"/>
            <a:ext cx="6858000" cy="5185208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>
              <a:buNone/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285860" y="0"/>
            <a:ext cx="5572140" cy="619095"/>
          </a:xfrm>
        </p:spPr>
        <p:txBody>
          <a:bodyPr rtlCol="0">
            <a:normAutofit/>
          </a:bodyPr>
          <a:lstStyle>
            <a:lvl1pPr>
              <a:defRPr sz="2800" b="1" i="0"/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>
          <a:xfrm>
            <a:off x="4929198" y="9310718"/>
            <a:ext cx="1071570" cy="528320"/>
          </a:xfrm>
        </p:spPr>
        <p:txBody>
          <a:bodyPr/>
          <a:lstStyle/>
          <a:p>
            <a:fld id="{BA08438A-4DFB-4418-9D0E-8567E5F90076}" type="datetime1">
              <a:rPr lang="ko-KR" altLang="en-US" smtClean="0"/>
              <a:pPr/>
              <a:t>2012-01-10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>
          <a:xfrm>
            <a:off x="6072206" y="9310720"/>
            <a:ext cx="687568" cy="527402"/>
          </a:xfrm>
        </p:spPr>
        <p:txBody>
          <a:bodyPr/>
          <a:lstStyle/>
          <a:p>
            <a:fld id="{878E5BE1-BF25-4964-81E0-9CE1D6A199DE}" type="slidenum">
              <a:rPr lang="ko-KR" altLang="en-US" smtClean="0"/>
              <a:pPr/>
              <a:t>‹#›</a:t>
            </a:fld>
            <a:r>
              <a:rPr lang="en-US" altLang="ko-KR" dirty="0" smtClean="0"/>
              <a:t>/61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2"/>
          </p:nvPr>
        </p:nvSpPr>
        <p:spPr>
          <a:xfrm>
            <a:off x="3285055" y="9310720"/>
            <a:ext cx="1572705" cy="52740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4" name="Picture 6" descr="C:\Users\ADMIN\Desktop\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4"/>
            <a:ext cx="1068388" cy="667280"/>
          </a:xfrm>
          <a:prstGeom prst="rect">
            <a:avLst/>
          </a:prstGeom>
          <a:noFill/>
          <a:effectLst/>
        </p:spPr>
      </p:pic>
      <p:sp>
        <p:nvSpPr>
          <p:cNvPr id="15" name="내용 개체 틀 2"/>
          <p:cNvSpPr>
            <a:spLocks noGrp="1"/>
          </p:cNvSpPr>
          <p:nvPr>
            <p:ph idx="13"/>
          </p:nvPr>
        </p:nvSpPr>
        <p:spPr>
          <a:xfrm>
            <a:off x="0" y="5959085"/>
            <a:ext cx="6858000" cy="3351633"/>
          </a:xfrm>
          <a:ln>
            <a:noFill/>
          </a:ln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extLst/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52472"/>
            <a:ext cx="6858000" cy="8286808"/>
          </a:xfrm>
        </p:spPr>
        <p:txBody>
          <a:bodyPr/>
          <a:lstStyle>
            <a:lvl1pPr>
              <a:buNone/>
              <a:defRPr/>
            </a:lvl1pPr>
            <a:extLst/>
          </a:lstStyle>
          <a:p>
            <a:pPr lvl="0" eaLnBrk="1" latinLnBrk="0" hangingPunct="1"/>
            <a:endParaRPr kumimoji="0"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809596"/>
          </a:xfrm>
        </p:spPr>
        <p:txBody>
          <a:bodyPr rtlCol="0">
            <a:normAutofit/>
          </a:bodyPr>
          <a:lstStyle>
            <a:lvl1pPr algn="ctr">
              <a:defRPr sz="3600" b="1" i="0"/>
            </a:lvl1pPr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>
          <a:xfrm>
            <a:off x="4929198" y="9310718"/>
            <a:ext cx="1071570" cy="528320"/>
          </a:xfrm>
        </p:spPr>
        <p:txBody>
          <a:bodyPr/>
          <a:lstStyle/>
          <a:p>
            <a:fld id="{07D9748C-DCA3-4205-8C82-EA71C1A77379}" type="datetime1">
              <a:rPr lang="ko-KR" altLang="en-US" smtClean="0"/>
              <a:pPr/>
              <a:t>2012-01-10</a:t>
            </a:fld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>
          <a:xfrm>
            <a:off x="6072206" y="9310720"/>
            <a:ext cx="687568" cy="527402"/>
          </a:xfrm>
        </p:spPr>
        <p:txBody>
          <a:bodyPr/>
          <a:lstStyle/>
          <a:p>
            <a:fld id="{878E5BE1-BF25-4964-81E0-9CE1D6A199DE}" type="slidenum">
              <a:rPr lang="ko-KR" altLang="en-US" smtClean="0"/>
              <a:pPr/>
              <a:t>‹#›</a:t>
            </a:fld>
            <a:r>
              <a:rPr lang="en-US" altLang="ko-KR" dirty="0" smtClean="0"/>
              <a:t>/61</a:t>
            </a:r>
            <a:endParaRPr lang="ko-KR" altLang="en-US" dirty="0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12"/>
          </p:nvPr>
        </p:nvSpPr>
        <p:spPr>
          <a:xfrm>
            <a:off x="3285055" y="9310720"/>
            <a:ext cx="1572705" cy="527402"/>
          </a:xfr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82" y="1530695"/>
            <a:ext cx="5829300" cy="264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42035" y="4234695"/>
            <a:ext cx="3429000" cy="2101505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63DDEE-D696-4176-BB47-5687FF7BC84C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2727510" y="4341237"/>
            <a:ext cx="137160" cy="330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2587698" y="4341237"/>
            <a:ext cx="137160" cy="3302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9698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9698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A4142-5E3F-46CE-9623-2F6C9CED853C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6"/>
            <a:ext cx="6172200" cy="1651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7814733"/>
            <a:ext cx="3030141" cy="1100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3483771" y="7814733"/>
            <a:ext cx="3031331" cy="1100667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42900" y="2086203"/>
            <a:ext cx="3030141" cy="569365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0" y="2086203"/>
            <a:ext cx="3031331" cy="5693658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3CCA0B-A37B-4E96-92CD-85EECFB499AA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67C667-58AA-4605-8B07-B050529206CA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89620-FA0B-4CFA-8A6D-079A23EF4511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7044267"/>
            <a:ext cx="5611332" cy="6604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3314700" y="7735147"/>
            <a:ext cx="2980944" cy="1320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685800" y="396240"/>
            <a:ext cx="5609844" cy="660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045274" y="9255919"/>
            <a:ext cx="1440180" cy="528320"/>
          </a:xfrm>
        </p:spPr>
        <p:txBody>
          <a:bodyPr/>
          <a:lstStyle>
            <a:extLst/>
          </a:lstStyle>
          <a:p>
            <a:fld id="{B66608CD-CAEC-4118-AAED-8D9FF8659675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537328" y="7225102"/>
            <a:ext cx="2851502" cy="208449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40170" y="8356145"/>
            <a:ext cx="2851502" cy="12107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4532" y="8365144"/>
            <a:ext cx="2551736" cy="1561253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6928" y="8360067"/>
            <a:ext cx="2554132" cy="1566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342900" y="2139698"/>
            <a:ext cx="6172200" cy="653750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5045274" y="9255919"/>
            <a:ext cx="1440180" cy="528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2CE2D6-8A38-4347-86A9-65A22F39633D}" type="datetime1">
              <a:rPr lang="ko-KR" altLang="en-US" smtClean="0"/>
              <a:pPr/>
              <a:t>2012-01-10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285055" y="9255921"/>
            <a:ext cx="1763011" cy="52740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6485454" y="9255921"/>
            <a:ext cx="274320" cy="52740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78E5BE1-BF25-4964-81E0-9CE1D6A199D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96" r:id="rId3"/>
    <p:sldLayoutId id="2147484587" r:id="rId4"/>
    <p:sldLayoutId id="2147484588" r:id="rId5"/>
    <p:sldLayoutId id="2147484589" r:id="rId6"/>
    <p:sldLayoutId id="2147484590" r:id="rId7"/>
    <p:sldLayoutId id="2147484591" r:id="rId8"/>
    <p:sldLayoutId id="2147484592" r:id="rId9"/>
    <p:sldLayoutId id="2147484593" r:id="rId10"/>
    <p:sldLayoutId id="2147484594" r:id="rId11"/>
    <p:sldLayoutId id="2147484595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047539"/>
            <a:ext cx="5829300" cy="2642988"/>
          </a:xfrm>
        </p:spPr>
        <p:txBody>
          <a:bodyPr/>
          <a:lstStyle/>
          <a:p>
            <a:r>
              <a:rPr lang="ko-KR" altLang="en-US" dirty="0" err="1" smtClean="0"/>
              <a:t>매일경제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독자관리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4350" y="4690528"/>
            <a:ext cx="5829300" cy="1732905"/>
          </a:xfrm>
        </p:spPr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본사 사용자용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503166" y="77356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2012. 1. 2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 descr="메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696913"/>
            <a:ext cx="6858000" cy="518477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sz="1800" dirty="0" smtClean="0"/>
              <a:t>(1/2)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959085"/>
            <a:ext cx="6858000" cy="3946915"/>
          </a:xfrm>
        </p:spPr>
        <p:txBody>
          <a:bodyPr>
            <a:normAutofit/>
          </a:bodyPr>
          <a:lstStyle/>
          <a:p>
            <a:pPr marL="266700" indent="-157163"/>
            <a:r>
              <a:rPr lang="ko-KR" altLang="en-US" dirty="0" err="1" smtClean="0"/>
              <a:t>메인메뉴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marL="354013" lvl="1">
              <a:buNone/>
            </a:pPr>
            <a:r>
              <a:rPr lang="ko-KR" altLang="en-US" dirty="0" smtClean="0"/>
              <a:t>① 지로입금 된 건수와 금액을 접속한 날짜 하루에 한해 조회합니다</a:t>
            </a:r>
            <a:r>
              <a:rPr lang="en-US" altLang="ko-KR" dirty="0" smtClean="0"/>
              <a:t>.</a:t>
            </a:r>
          </a:p>
          <a:p>
            <a:pPr marL="354013" lvl="1">
              <a:buNone/>
            </a:pPr>
            <a:r>
              <a:rPr lang="ko-KR" altLang="en-US" dirty="0" smtClean="0"/>
              <a:t>② 자동이체의 일반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학생에 이체 청구된 건수와 금액을 접속한 날짜 </a:t>
            </a:r>
            <a:endParaRPr lang="en-US" altLang="ko-KR" dirty="0" smtClean="0"/>
          </a:p>
          <a:p>
            <a:pPr marL="354013" lvl="1">
              <a:buNone/>
            </a:pPr>
            <a:r>
              <a:rPr lang="en-US" altLang="ko-KR" dirty="0" smtClean="0"/>
              <a:t>    </a:t>
            </a:r>
            <a:r>
              <a:rPr lang="ko-KR" altLang="en-US" dirty="0" err="1" smtClean="0"/>
              <a:t>한달에</a:t>
            </a:r>
            <a:r>
              <a:rPr lang="ko-KR" altLang="en-US" dirty="0" smtClean="0"/>
              <a:t> 한해 조회합니다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354013" lvl="1">
              <a:buNone/>
            </a:pPr>
            <a:r>
              <a:rPr lang="ko-KR" altLang="en-US" dirty="0" smtClean="0"/>
              <a:t>③ 직영지국에 노출되는 </a:t>
            </a:r>
            <a:r>
              <a:rPr lang="ko-KR" altLang="en-US" dirty="0" err="1" smtClean="0"/>
              <a:t>메모식</a:t>
            </a:r>
            <a:r>
              <a:rPr lang="ko-KR" altLang="en-US" dirty="0" smtClean="0"/>
              <a:t> 공지입니다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노출되어지는 권한은 본사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직영지국 접속 시 노출됩니다</a:t>
            </a:r>
            <a:r>
              <a:rPr lang="en-US" altLang="ko-KR" dirty="0" smtClean="0"/>
              <a:t>.</a:t>
            </a:r>
          </a:p>
          <a:p>
            <a:pPr marL="354013" lvl="1">
              <a:buNone/>
            </a:pPr>
            <a:r>
              <a:rPr lang="ko-KR" altLang="en-US" dirty="0" smtClean="0"/>
              <a:t>④ 커뮤니티의 공지사항을 조회할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게시물 클릭 시 상세화면으로 이동합니다</a:t>
            </a:r>
            <a:r>
              <a:rPr lang="en-US" altLang="ko-KR" dirty="0" smtClean="0"/>
              <a:t>.</a:t>
            </a:r>
          </a:p>
          <a:p>
            <a:pPr marL="354013" lvl="1">
              <a:buNone/>
            </a:pPr>
            <a:r>
              <a:rPr lang="ko-KR" altLang="en-US" dirty="0" smtClean="0"/>
              <a:t>⑤ 신규구독 신청한 독자 중 미확인 독자를 모두 조회할 수 있습니다</a:t>
            </a:r>
            <a:r>
              <a:rPr lang="en-US" altLang="ko-KR" dirty="0" smtClean="0"/>
              <a:t>. </a:t>
            </a:r>
          </a:p>
          <a:p>
            <a:pPr marL="354013"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해당 독자 </a:t>
            </a:r>
            <a:r>
              <a:rPr lang="ko-KR" altLang="en-US" dirty="0" err="1" smtClean="0"/>
              <a:t>신청시</a:t>
            </a:r>
            <a:r>
              <a:rPr lang="ko-KR" altLang="en-US" dirty="0" smtClean="0"/>
              <a:t> 독자수정이 가능한 팝업 페이지로 이동합니다</a:t>
            </a:r>
            <a:r>
              <a:rPr lang="en-US" altLang="ko-KR" dirty="0" smtClean="0"/>
              <a:t>.</a:t>
            </a:r>
          </a:p>
          <a:p>
            <a:pPr marL="354013" lvl="1">
              <a:buNone/>
            </a:pPr>
            <a:r>
              <a:rPr lang="ko-KR" altLang="en-US" dirty="0" smtClean="0"/>
              <a:t>⑥ 자동이체 신청독자 중 접속일 </a:t>
            </a:r>
            <a:r>
              <a:rPr lang="ko-KR" altLang="en-US" dirty="0" err="1" smtClean="0"/>
              <a:t>하루전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신청건에</a:t>
            </a:r>
            <a:r>
              <a:rPr lang="ko-KR" altLang="en-US" dirty="0" smtClean="0"/>
              <a:t> 한해 조회합니다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줄무늬가 있는 오른쪽 화살표 10"/>
          <p:cNvSpPr/>
          <p:nvPr/>
        </p:nvSpPr>
        <p:spPr>
          <a:xfrm rot="10800000">
            <a:off x="836713" y="12805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96752" y="11512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136576"/>
            <a:ext cx="764704" cy="50405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56792" y="1352600"/>
            <a:ext cx="4608512" cy="122413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81328" y="16406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0" y="1712640"/>
            <a:ext cx="764704" cy="93610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10800000">
            <a:off x="836713" y="214468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96752" y="204144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0" y="2720752"/>
            <a:ext cx="764704" cy="792088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줄무늬가 있는 오른쪽 화살표 27"/>
          <p:cNvSpPr/>
          <p:nvPr/>
        </p:nvSpPr>
        <p:spPr>
          <a:xfrm rot="10800000">
            <a:off x="836712" y="30807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96752" y="295140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484784" y="2648744"/>
            <a:ext cx="4680520" cy="136815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84784" y="4088904"/>
            <a:ext cx="4680520" cy="136815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줄무늬가 있는 오른쪽 화살표 33"/>
          <p:cNvSpPr/>
          <p:nvPr/>
        </p:nvSpPr>
        <p:spPr>
          <a:xfrm rot="10800000">
            <a:off x="6237312" y="192866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줄무늬가 있는 오른쪽 화살표 34"/>
          <p:cNvSpPr/>
          <p:nvPr/>
        </p:nvSpPr>
        <p:spPr>
          <a:xfrm rot="10800000">
            <a:off x="6237312" y="329681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줄무늬가 있는 오른쪽 화살표 35"/>
          <p:cNvSpPr/>
          <p:nvPr/>
        </p:nvSpPr>
        <p:spPr>
          <a:xfrm rot="10800000">
            <a:off x="6237312" y="466496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381328" y="300878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381328" y="43769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66720"/>
            <a:ext cx="2143116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완료된 화면</a:t>
            </a:r>
            <a:endParaRPr lang="ko-KR" altLang="en-US" sz="1600" dirty="0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9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934" y="1647825"/>
            <a:ext cx="6766131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sz="1800" dirty="0" smtClean="0"/>
              <a:t>(2/2)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3238487"/>
            <a:ext cx="6858000" cy="6643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① 독자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독자등록 및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독자 별 정보 확인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② 수금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지로수금에 따른 처리 및 독자 별 수금정보 확인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ko-KR" altLang="en-US" dirty="0" smtClean="0"/>
              <a:t>현황조</a:t>
            </a:r>
            <a:r>
              <a:rPr lang="ko-KR" altLang="en-US" dirty="0" smtClean="0"/>
              <a:t>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 별 명단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수금내역 및 독자명단 인쇄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추후적용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④ 통계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독자 및 수금현황에 대한 통계자료 조회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⑤ 기타작업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월 마감 작업 수행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⑥ 커뮤니티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 운영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⑦ 관리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지국등록 및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지국 별 관할구역 등록</a:t>
            </a:r>
            <a:r>
              <a:rPr lang="en-US" altLang="ko-KR" dirty="0" smtClean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dirty="0" smtClean="0"/>
              <a:t>⑧ 자동이체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 및 학생독자에 대한 자동이체 내역 관리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0" y="1219102"/>
            <a:ext cx="2143116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로그인이</a:t>
            </a:r>
            <a:r>
              <a:rPr lang="ko-KR" altLang="en-US" sz="1600" dirty="0" smtClean="0"/>
              <a:t> 완료된 화면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42942" y="21477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71546" y="21477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38274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95478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66982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14686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94128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65632" y="21483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⑧</a:t>
            </a:r>
            <a:endParaRPr lang="ko-KR" altLang="en-US" b="1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10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2183" y="1840154"/>
            <a:ext cx="486619" cy="266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2. </a:t>
            </a:r>
            <a:r>
              <a:rPr lang="ko-KR" altLang="en-US" sz="4400" dirty="0" smtClean="0"/>
              <a:t>독  자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786058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▶독자관리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▶독자원장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▶배달명단 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▶자동이체독자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일반독자 입력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일반독자 리스트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학생독자 입력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학생독자 리스트</a:t>
            </a:r>
            <a:endParaRPr lang="ko-KR" altLang="en-US" sz="20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6913"/>
            <a:ext cx="6857999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독자관리</a:t>
            </a:r>
            <a:r>
              <a:rPr lang="en-US" altLang="ko-KR" sz="1800" dirty="0" smtClean="0"/>
              <a:t>(1/2)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030523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독자의 신문 구독과 관련된 모든 처리를 할 수 있는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① 독자관리 영역으로 독자의 기본정보 조회 및 구독정보 관리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② 지국의 독자를 조건 별로 검색할 수 있는 조회영역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③ </a:t>
            </a:r>
            <a:r>
              <a:rPr lang="ko-KR" altLang="en-US" sz="1600" dirty="0" err="1" smtClean="0"/>
              <a:t>독자별</a:t>
            </a:r>
            <a:r>
              <a:rPr lang="ko-KR" altLang="en-US" sz="1600" dirty="0" smtClean="0"/>
              <a:t> 수금 이력을 표시 및 추가신청정보 및 민원 확인</a:t>
            </a: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본사 사용자는 조회 기능 외의 기능들은 모두 제한됩니다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 smtClean="0"/>
          </a:p>
          <a:p>
            <a:pPr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0" y="28647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073" y="41281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0340" y="738158"/>
            <a:ext cx="4023659" cy="2558658"/>
          </a:xfrm>
          <a:prstGeom prst="roundRect">
            <a:avLst>
              <a:gd name="adj" fmla="val 159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49080" y="286476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004" y="3368824"/>
            <a:ext cx="6642144" cy="2512870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3380" y="738158"/>
            <a:ext cx="2674279" cy="2558658"/>
          </a:xfrm>
          <a:prstGeom prst="roundRect">
            <a:avLst>
              <a:gd name="adj" fmla="val 215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12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6913"/>
            <a:ext cx="6857999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독자관리</a:t>
            </a:r>
            <a:r>
              <a:rPr lang="en-US" altLang="ko-KR" sz="1800" dirty="0" smtClean="0"/>
              <a:t>(2/2)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881695"/>
            <a:ext cx="6858000" cy="350046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독자관리영역</a:t>
            </a:r>
            <a:endParaRPr lang="en-US" altLang="ko-KR" dirty="0" smtClean="0"/>
          </a:p>
          <a:p>
            <a:pPr>
              <a:lnSpc>
                <a:spcPct val="110000"/>
              </a:lnSpc>
              <a:buNone/>
            </a:pPr>
            <a:r>
              <a:rPr lang="ko-KR" altLang="en-US" sz="1600" dirty="0" smtClean="0"/>
              <a:t>① 담당 지국을 선택하여 해당 지국의 독자리스트 검색</a:t>
            </a:r>
            <a:endParaRPr lang="en-US" altLang="ko-KR" sz="1600" dirty="0" smtClean="0"/>
          </a:p>
          <a:p>
            <a:pPr>
              <a:lnSpc>
                <a:spcPct val="110000"/>
              </a:lnSpc>
              <a:buNone/>
            </a:pPr>
            <a:r>
              <a:rPr lang="ko-KR" altLang="en-US" sz="1600" dirty="0" smtClean="0"/>
              <a:t>② 선택된 지국의 찾기 원하는 지국의 독자관련 원하는 조건 및 </a:t>
            </a:r>
            <a:r>
              <a:rPr lang="ko-KR" altLang="en-US" sz="1600" dirty="0" err="1" smtClean="0"/>
              <a:t>검색어를</a:t>
            </a:r>
            <a:r>
              <a:rPr lang="ko-KR" altLang="en-US" sz="1600" dirty="0" smtClean="0"/>
              <a:t> 입력합니다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③ 조건 입력 후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검색</a:t>
            </a:r>
            <a:r>
              <a:rPr lang="en-US" altLang="ko-KR" sz="1600" dirty="0" smtClean="0"/>
              <a:t>]</a:t>
            </a:r>
            <a:r>
              <a:rPr lang="ko-KR" altLang="en-US" sz="1600" dirty="0" smtClean="0"/>
              <a:t>버튼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하단의 목록에 해당 조건을 만족하는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</a:t>
            </a:r>
            <a:r>
              <a:rPr lang="ko-KR" altLang="en-US" sz="1600" dirty="0" smtClean="0"/>
              <a:t> 독자 목록이 조회됩니다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④ 기본적으로 구역번호기준으로 정렬되어 모든 독자가 표시되며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ko-KR" altLang="en-US" sz="1600" dirty="0" smtClean="0"/>
              <a:t>독자 </a:t>
            </a:r>
            <a:r>
              <a:rPr lang="ko-KR" altLang="en-US" sz="1600" dirty="0" err="1" smtClean="0"/>
              <a:t>검색시에는</a:t>
            </a:r>
            <a:r>
              <a:rPr lang="ko-KR" altLang="en-US" sz="1600" dirty="0" smtClean="0"/>
              <a:t> 조건에 맞는 결과 리스트가 조회 됩니다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ko-KR" altLang="en-US" sz="1400" dirty="0" smtClean="0"/>
              <a:t>리스트 중 특정 독자 선택 시 독자관리영역 정보와 수금정보가 표시됩니다</a:t>
            </a:r>
            <a:r>
              <a:rPr lang="en-US" altLang="ko-KR" sz="14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⑤ 독자가 많을 경우 </a:t>
            </a:r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버튼을 이용하여 순차적으로 확인합니다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본사 사용자는 조회 기능 외의 기능들은 모두 제한됩니다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lnSpc>
                <a:spcPct val="110000"/>
              </a:lnSpc>
              <a:buNone/>
            </a:pPr>
            <a:endParaRPr lang="en-US" altLang="ko-KR" sz="1600" dirty="0" smtClean="0"/>
          </a:p>
          <a:p>
            <a:pPr>
              <a:lnSpc>
                <a:spcPct val="110000"/>
              </a:lnSpc>
              <a:buNone/>
            </a:pPr>
            <a:endParaRPr lang="en-US" altLang="ko-KR" sz="1600" dirty="0" smtClean="0"/>
          </a:p>
          <a:p>
            <a:pPr>
              <a:lnSpc>
                <a:spcPct val="110000"/>
              </a:lnSpc>
              <a:buNone/>
            </a:pP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97796" y="6717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776536"/>
            <a:ext cx="1124744" cy="144016"/>
          </a:xfrm>
          <a:prstGeom prst="roundRect">
            <a:avLst>
              <a:gd name="adj" fmla="val 159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줄무늬가 있는 오른쪽 화살표 23"/>
          <p:cNvSpPr/>
          <p:nvPr/>
        </p:nvSpPr>
        <p:spPr>
          <a:xfrm rot="10800000">
            <a:off x="1124744" y="776536"/>
            <a:ext cx="35719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13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53788" y="3296816"/>
            <a:ext cx="6750424" cy="2247798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85926" y="5616052"/>
            <a:ext cx="3214710" cy="214314"/>
          </a:xfrm>
          <a:prstGeom prst="roundRect">
            <a:avLst>
              <a:gd name="adj" fmla="val 173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줄무늬가 있는 오른쪽 화살표 34"/>
          <p:cNvSpPr/>
          <p:nvPr/>
        </p:nvSpPr>
        <p:spPr>
          <a:xfrm rot="10800000">
            <a:off x="5072074" y="562875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301208" y="5520597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⑤</a:t>
            </a:r>
            <a:endParaRPr lang="ko-KR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021998" y="31697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16632" y="27207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</a:p>
        </p:txBody>
      </p:sp>
      <p:sp>
        <p:nvSpPr>
          <p:cNvPr id="29" name="줄무늬가 있는 오른쪽 화살표 28"/>
          <p:cNvSpPr/>
          <p:nvPr/>
        </p:nvSpPr>
        <p:spPr>
          <a:xfrm rot="5400000">
            <a:off x="189210" y="3152230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줄무늬가 있는 오른쪽 화살표 29"/>
          <p:cNvSpPr/>
          <p:nvPr/>
        </p:nvSpPr>
        <p:spPr>
          <a:xfrm rot="10800000">
            <a:off x="3789040" y="329681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줄무늬가 있는 오른쪽 화살표 31"/>
          <p:cNvSpPr/>
          <p:nvPr/>
        </p:nvSpPr>
        <p:spPr>
          <a:xfrm rot="5400000">
            <a:off x="6108277" y="3046213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029755" y="2648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2560"/>
            <a:ext cx="68580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독자 원장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413131" y="54357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57547" y="92901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0" y="1352600"/>
            <a:ext cx="3168352" cy="17556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29200" y="9374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3143248" y="3657995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4953000"/>
            <a:ext cx="6858000" cy="44291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/>
              <a:t>독자원장을 인쇄할 수 있는 화면</a:t>
            </a:r>
            <a:endParaRPr lang="en-US" altLang="ko-KR" sz="1900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담당 지국을 선택합니다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② 인쇄할 독자 유형을 모두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③ 인쇄할 구독매체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모두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④ 구역 범위를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하단에 구역 목록이 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표시됩니다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⑤ 조회된 구역 목록 중 인쇄할 구역과 배달번호 범위를 설정합니다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⑥  인쇄 유형을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- </a:t>
            </a:r>
            <a:r>
              <a:rPr lang="ko-KR" altLang="en-US" dirty="0" smtClean="0"/>
              <a:t>명단 통계구분 선택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구역별 구독통계를 함께 인쇄합니다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- </a:t>
            </a:r>
            <a:r>
              <a:rPr lang="ko-KR" altLang="en-US" dirty="0" smtClean="0"/>
              <a:t>중지독자포함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구독중이</a:t>
            </a:r>
            <a:r>
              <a:rPr lang="ko-KR" altLang="en-US" dirty="0" smtClean="0"/>
              <a:t> 아닌 중지독자도 모두 인쇄합니다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- </a:t>
            </a:r>
            <a:r>
              <a:rPr lang="ko-KR" altLang="en-US" dirty="0" smtClean="0"/>
              <a:t>비고인쇄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독자별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비고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정보가 함께 보이도록 인쇄합니다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⑦ </a:t>
            </a:r>
            <a:r>
              <a:rPr lang="en-US" altLang="ko-KR" dirty="0" smtClean="0"/>
              <a:t>[</a:t>
            </a:r>
            <a:r>
              <a:rPr lang="ko-KR" altLang="en-US" dirty="0" smtClean="0"/>
              <a:t>명단인쇄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선택된 조건을 기준으로 독자원장을 출력합니다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0413" y="6537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1927678" y="10434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6632" y="1712640"/>
            <a:ext cx="3030558" cy="300039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57562" y="1628752"/>
            <a:ext cx="1285884" cy="171451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40284" y="1628752"/>
            <a:ext cx="2117716" cy="37192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797152" y="2504728"/>
            <a:ext cx="928694" cy="78581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378198" y="353824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30" name="줄무늬가 있는 오른쪽 화살표 29"/>
          <p:cNvSpPr/>
          <p:nvPr/>
        </p:nvSpPr>
        <p:spPr>
          <a:xfrm rot="16200000">
            <a:off x="5224656" y="336310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줄무늬가 있는 오른쪽 화살표 26"/>
          <p:cNvSpPr/>
          <p:nvPr/>
        </p:nvSpPr>
        <p:spPr>
          <a:xfrm rot="5400000">
            <a:off x="4213694" y="13441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줄무늬가 있는 오른쪽 화살표 30"/>
          <p:cNvSpPr/>
          <p:nvPr/>
        </p:nvSpPr>
        <p:spPr>
          <a:xfrm rot="5400000">
            <a:off x="5285264" y="13441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줄무늬가 있는 오른쪽 화살표 31"/>
          <p:cNvSpPr/>
          <p:nvPr/>
        </p:nvSpPr>
        <p:spPr>
          <a:xfrm rot="5400000">
            <a:off x="3427876" y="952164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174126" y="354251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36" name="슬라이드 번호 개체 틀 3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14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  <p:sp>
        <p:nvSpPr>
          <p:cNvPr id="38" name="줄무늬가 있는 오른쪽 화살표 37"/>
          <p:cNvSpPr/>
          <p:nvPr/>
        </p:nvSpPr>
        <p:spPr>
          <a:xfrm rot="5400000">
            <a:off x="476118" y="92113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32656" y="1177032"/>
            <a:ext cx="576064" cy="17556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368309" y="55204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48544"/>
            <a:ext cx="6858000" cy="384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배달명단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908720" y="85701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7152" y="40802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5400" y="1238224"/>
            <a:ext cx="3143248" cy="342902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521859" y="25216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3214686" y="402430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4667248"/>
            <a:ext cx="6858000" cy="47863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/>
              <a:t>배달명단을 인쇄할 수 있는 화면</a:t>
            </a:r>
            <a:endParaRPr lang="en-US" altLang="ko-KR" sz="1900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담당 지국을 선택합니다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② 인쇄할 구독매체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모두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독자확인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좌측에 구역 목록이 표시됩니다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④ 조회된 구역 목록 중 인쇄할 구역과 배달번호 범위를 설정합니다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⑤ 인쇄 유형을 선택합니다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자세히 인쇄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배달명단을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단으로 자세히 인쇄합니다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  ※ </a:t>
            </a:r>
            <a:r>
              <a:rPr lang="ko-KR" altLang="en-US" dirty="0" smtClean="0"/>
              <a:t>미선택시에는 배달명단이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단으로 작게 인쇄됩니다</a:t>
            </a:r>
            <a:r>
              <a:rPr lang="en-US" altLang="ko-KR" dirty="0" smtClean="0"/>
              <a:t>.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- </a:t>
            </a:r>
            <a:r>
              <a:rPr lang="ko-KR" altLang="en-US" dirty="0" err="1" smtClean="0"/>
              <a:t>독자명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배달명단에 독자명도 함께 인쇄합니다</a:t>
            </a:r>
            <a:r>
              <a:rPr lang="en-US" altLang="ko-KR" dirty="0" smtClean="0"/>
              <a:t>. ‘</a:t>
            </a:r>
            <a:r>
              <a:rPr lang="ko-KR" altLang="en-US" dirty="0" smtClean="0"/>
              <a:t>자세히 인쇄</a:t>
            </a:r>
            <a:r>
              <a:rPr lang="en-US" altLang="ko-KR" dirty="0" smtClean="0"/>
              <a:t>’</a:t>
            </a:r>
          </a:p>
          <a:p>
            <a:pPr marL="365125" lvl="1" indent="-98425">
              <a:lnSpc>
                <a:spcPct val="12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                      </a:t>
            </a:r>
            <a:r>
              <a:rPr lang="ko-KR" altLang="en-US" dirty="0" err="1" smtClean="0"/>
              <a:t>선택시</a:t>
            </a:r>
            <a:r>
              <a:rPr lang="ko-KR" altLang="en-US" dirty="0" smtClean="0"/>
              <a:t> 기본 선택</a:t>
            </a:r>
            <a:r>
              <a:rPr lang="en-US" altLang="ko-KR" dirty="0" smtClean="0"/>
              <a:t> 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- </a:t>
            </a:r>
            <a:r>
              <a:rPr lang="ko-KR" altLang="en-US" dirty="0" smtClean="0"/>
              <a:t>비고인쇄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독자별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비고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정보가 함께 보이도록 인쇄합니다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en-US" altLang="ko-KR" dirty="0" smtClean="0"/>
              <a:t>         ※ ‘</a:t>
            </a:r>
            <a:r>
              <a:rPr lang="ko-KR" altLang="en-US" dirty="0" smtClean="0"/>
              <a:t>자세히 인쇄</a:t>
            </a:r>
            <a:r>
              <a:rPr lang="en-US" altLang="ko-KR" dirty="0" smtClean="0"/>
              <a:t>’ </a:t>
            </a:r>
            <a:r>
              <a:rPr lang="ko-KR" altLang="en-US" dirty="0" err="1" smtClean="0"/>
              <a:t>선택시에만</a:t>
            </a:r>
            <a:r>
              <a:rPr lang="ko-KR" altLang="en-US" dirty="0" smtClean="0"/>
              <a:t> 선택할 수 있는 유형입니다</a:t>
            </a:r>
            <a:r>
              <a:rPr lang="en-US" altLang="ko-KR" dirty="0" smtClean="0"/>
              <a:t>.</a:t>
            </a:r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[</a:t>
            </a:r>
            <a:r>
              <a:rPr lang="ko-KR" altLang="en-US" dirty="0" smtClean="0"/>
              <a:t>명단인쇄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선택된 조건을 기준으로 독자원장을 출력합니다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8" name="줄무늬가 있는 오른쪽 화살표 17"/>
          <p:cNvSpPr/>
          <p:nvPr/>
        </p:nvSpPr>
        <p:spPr>
          <a:xfrm rot="10800000">
            <a:off x="4303190" y="266034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85755" y="23056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500438" y="1136404"/>
            <a:ext cx="785818" cy="92869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00570" y="1092776"/>
            <a:ext cx="2214578" cy="40384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줄무늬가 있는 오른쪽 화살표 29"/>
          <p:cNvSpPr/>
          <p:nvPr/>
        </p:nvSpPr>
        <p:spPr>
          <a:xfrm rot="10800000">
            <a:off x="4303190" y="2887358"/>
            <a:ext cx="288000" cy="142876"/>
          </a:xfrm>
          <a:prstGeom prst="strip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4856636" y="80814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 rot="16200000">
            <a:off x="3642190" y="213766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437467" y="38898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15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624" y="992560"/>
            <a:ext cx="576064" cy="1440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줄무늬가 있는 오른쪽 화살표 26"/>
          <p:cNvSpPr/>
          <p:nvPr/>
        </p:nvSpPr>
        <p:spPr>
          <a:xfrm rot="10800000">
            <a:off x="688425" y="99370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34521" y="275379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6913"/>
            <a:ext cx="6741368" cy="454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자동이체독자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일반독자리스트</a:t>
            </a:r>
            <a:endParaRPr lang="ko-KR" altLang="en-US" sz="1800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5238752"/>
            <a:ext cx="6858000" cy="33516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 독자를 조회할 수 있는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일반독자 조회를 위한 검색조건 및 상태를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화면 하단에 조건에 맞는 일반독자 목록이 표시됩니다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조회된 목록 중 성명을 클릭하면 해당독자의 상세페이지로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조회된 목록 중 금액을 클릭하면 해당독자의 수금이력이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나타납니다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자동이체를 일시 정지합니다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⑤ 자동이체를 해지합니다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5082" y="75291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636202" y="480051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836712" y="848544"/>
            <a:ext cx="5040560" cy="1440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910" y="1208584"/>
            <a:ext cx="896866" cy="37444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221798" y="4724237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46644" y="48089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4" name="줄무늬가 있는 오른쪽 화살표 23"/>
          <p:cNvSpPr/>
          <p:nvPr/>
        </p:nvSpPr>
        <p:spPr>
          <a:xfrm>
            <a:off x="4725714" y="4736406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844824" y="1280592"/>
            <a:ext cx="288032" cy="367240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204864" y="480898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7" name="줄무늬가 있는 오른쪽 화살표 26"/>
          <p:cNvSpPr/>
          <p:nvPr/>
        </p:nvSpPr>
        <p:spPr>
          <a:xfrm rot="10800000">
            <a:off x="1484784" y="473811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16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85184" y="1272124"/>
            <a:ext cx="432048" cy="3752883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589240" y="1280592"/>
            <a:ext cx="288032" cy="37444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906945" y="47658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32" name="줄무늬가 있는 오른쪽 화살표 31"/>
          <p:cNvSpPr/>
          <p:nvPr/>
        </p:nvSpPr>
        <p:spPr>
          <a:xfrm rot="10800000">
            <a:off x="5997136" y="847165"/>
            <a:ext cx="282639" cy="1179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줄무늬가 있는 오른쪽 화살표 32"/>
          <p:cNvSpPr/>
          <p:nvPr/>
        </p:nvSpPr>
        <p:spPr>
          <a:xfrm rot="10800000">
            <a:off x="5997136" y="4667248"/>
            <a:ext cx="282639" cy="1179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9" y="696913"/>
            <a:ext cx="4857782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자동이체독자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일반독자관리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929330" y="21923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-24" y="6030523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일반독자리스트에서 </a:t>
            </a:r>
            <a:r>
              <a:rPr lang="ko-KR" altLang="en-US" dirty="0" err="1" smtClean="0"/>
              <a:t>독자명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이동하는 상세정보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자동이체독자 정보를 확인 및 수정할 수 있는 영역입니다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통화메모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통화메모를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 할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수정된 자동이체 정보를 저장합니다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취소하고 이전페이지로 이동합니다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계좌번호변경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납부자 정보변경 페이지가 </a:t>
            </a:r>
            <a:r>
              <a:rPr lang="ko-KR" altLang="en-US" dirty="0" err="1" smtClean="0"/>
              <a:t>팝업되며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자동이체 계좌 정보를 수정할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143116" y="876300"/>
            <a:ext cx="3500462" cy="4635532"/>
          </a:xfrm>
          <a:prstGeom prst="roundRect">
            <a:avLst>
              <a:gd name="adj" fmla="val 230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2571744" y="5547522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00306" y="51654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3500438" y="5547522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3059110" y="5547523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4000504" y="5547523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87672" y="51654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429000" y="51654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929066" y="51654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18" name="줄무늬가 있는 오른쪽 화살표 17"/>
          <p:cNvSpPr/>
          <p:nvPr/>
        </p:nvSpPr>
        <p:spPr>
          <a:xfrm rot="10800000">
            <a:off x="5715016" y="230979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17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49" y="696913"/>
            <a:ext cx="6264696" cy="454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자동이체독자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학생독자리스트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580773" y="67912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76717" y="44489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7" name="내용 개체 틀 16"/>
          <p:cNvSpPr>
            <a:spLocks noGrp="1"/>
          </p:cNvSpPr>
          <p:nvPr>
            <p:ph idx="13"/>
          </p:nvPr>
        </p:nvSpPr>
        <p:spPr>
          <a:xfrm>
            <a:off x="0" y="5238752"/>
            <a:ext cx="6858000" cy="33516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 독자를 조회할 수 있는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학생독자 조회를 위한 검색조건 및 상태를 </a:t>
            </a:r>
            <a:r>
              <a:rPr lang="ko-KR" altLang="en-US" dirty="0" err="1" smtClean="0"/>
              <a:t>설정후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[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화면 하단에 조건에 맞는 학생독자 목록이 표시됩니다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조회된 목록 중 성명을 클릭하면 해당독자의 상세페이지로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조회된 목록 중 금액을 클릭하면 해당독자의 수금이력이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나타납니다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자동이체를 </a:t>
            </a:r>
            <a:r>
              <a:rPr lang="ko-KR" altLang="en-US" dirty="0" err="1" smtClean="0"/>
              <a:t>일시정지합니다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⑤ 자동이체를 해지합니다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556792" y="823143"/>
            <a:ext cx="3744416" cy="1440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2348880" y="1136576"/>
            <a:ext cx="648072" cy="388843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10800000">
            <a:off x="5373786" y="813395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>
            <a:off x="5174126" y="473697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99898" y="452095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4475112" y="4778741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 flipH="1">
            <a:off x="4797152" y="1208584"/>
            <a:ext cx="216024" cy="37444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343898" y="446587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1988840" y="48101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18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 flipH="1">
            <a:off x="5517232" y="1191650"/>
            <a:ext cx="360040" cy="37444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flipH="1">
            <a:off x="5894206" y="1178911"/>
            <a:ext cx="216024" cy="37444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110230" y="444047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7" name="줄무늬가 있는 오른쪽 화살표 26"/>
          <p:cNvSpPr/>
          <p:nvPr/>
        </p:nvSpPr>
        <p:spPr>
          <a:xfrm rot="10800000">
            <a:off x="6165304" y="4736976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본 매뉴얼은 독자관리 시스템의 사용방법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및 이해를 </a:t>
            </a:r>
            <a:r>
              <a:rPr lang="ko-KR" altLang="en-US" dirty="0" err="1" smtClean="0"/>
              <a:t>돕기위해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>2011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월에 작성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되었습니다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프로그램의 기능은 추후 본사의 요청이나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필요에 의해 추가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변경되어 매뉴얼 작성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시점과 다소 차이가 있을 수 있습니다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/>
              <a:t>이 점 양지하시어 매뉴얼을 숙지하여 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주시면 감사하겠습니다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   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1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46" y="696913"/>
            <a:ext cx="4857784" cy="587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자동이체독자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학생독자관리</a:t>
            </a:r>
            <a:endParaRPr lang="ko-KR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6072206" y="21923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1" name="내용 개체 틀 16"/>
          <p:cNvSpPr>
            <a:spLocks noGrp="1"/>
          </p:cNvSpPr>
          <p:nvPr>
            <p:ph idx="13"/>
          </p:nvPr>
        </p:nvSpPr>
        <p:spPr>
          <a:xfrm>
            <a:off x="-24" y="6673465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학생독자리스트에서 </a:t>
            </a:r>
            <a:r>
              <a:rPr lang="ko-KR" altLang="en-US" dirty="0" err="1" smtClean="0"/>
              <a:t>독자명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이동하는 상세정보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자동이체독자 정보를 확인 및 수정할 수 있는 영역입니다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통화메모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통화메모를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등록 할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저장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수정된 자동이체 정보를 저장합니다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작업을 취소하고 이전페이지로 이동합니다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계좌번호변경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납부자 정보변경 페이지가 </a:t>
            </a:r>
            <a:r>
              <a:rPr lang="ko-KR" altLang="en-US" dirty="0" err="1" smtClean="0"/>
              <a:t>팝업되며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                     </a:t>
            </a:r>
            <a:r>
              <a:rPr lang="ko-KR" altLang="en-US" dirty="0" smtClean="0"/>
              <a:t>자동이체 계좌 정보를 수정할 수 있습니다</a:t>
            </a:r>
            <a:r>
              <a:rPr lang="en-US" altLang="ko-KR" dirty="0" smtClean="0"/>
              <a:t>. 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285992" y="876300"/>
            <a:ext cx="3500462" cy="5434022"/>
          </a:xfrm>
          <a:prstGeom prst="roundRect">
            <a:avLst>
              <a:gd name="adj" fmla="val 230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2643182" y="6230388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571744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3513138" y="6230388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줄무늬가 있는 오른쪽 화살표 25"/>
          <p:cNvSpPr/>
          <p:nvPr/>
        </p:nvSpPr>
        <p:spPr>
          <a:xfrm rot="5400000">
            <a:off x="3071810" y="6230389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줄무늬가 있는 오른쪽 화살표 26"/>
          <p:cNvSpPr/>
          <p:nvPr/>
        </p:nvSpPr>
        <p:spPr>
          <a:xfrm rot="5400000">
            <a:off x="4013204" y="6230389"/>
            <a:ext cx="250032" cy="1071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000372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41700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941766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31" name="줄무늬가 있는 오른쪽 화살표 30"/>
          <p:cNvSpPr/>
          <p:nvPr/>
        </p:nvSpPr>
        <p:spPr>
          <a:xfrm rot="10800000">
            <a:off x="5857892" y="230979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665CB-5600-4178-97D2-EBF960E5BC5B}" type="slidenum">
              <a:rPr lang="en-US" altLang="ko-KR" smtClean="0"/>
              <a:pPr/>
              <a:t>19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3. </a:t>
            </a:r>
            <a:r>
              <a:rPr lang="ko-KR" altLang="en-US" sz="4400" dirty="0" smtClean="0"/>
              <a:t>수  금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786058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</a:t>
            </a:r>
            <a:r>
              <a:rPr lang="en-US" altLang="ko-KR" sz="2400" dirty="0" smtClean="0"/>
              <a:t>EDI</a:t>
            </a:r>
            <a:r>
              <a:rPr lang="ko-KR" altLang="en-US" sz="2400" dirty="0" smtClean="0"/>
              <a:t>관리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자료업로드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자료조회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- </a:t>
            </a:r>
            <a:r>
              <a:rPr lang="ko-KR" altLang="en-US" sz="2000" dirty="0" smtClean="0"/>
              <a:t>오류조회</a:t>
            </a:r>
            <a:endParaRPr lang="en-US" altLang="ko-KR" sz="2000" dirty="0" smtClean="0"/>
          </a:p>
          <a:p>
            <a:pPr algn="l"/>
            <a:endParaRPr lang="ko-KR" altLang="en-US" sz="24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 descr="EDI관리_자료업로드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00672"/>
            <a:ext cx="6858000" cy="221374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EDI</a:t>
            </a:r>
            <a:r>
              <a:rPr lang="ko-KR" altLang="en-US" dirty="0" smtClean="0"/>
              <a:t>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자료업로드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4881562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GR15 </a:t>
            </a:r>
            <a:r>
              <a:rPr lang="ko-KR" altLang="en-US" dirty="0" smtClean="0"/>
              <a:t>파일 등록하는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업로드할</a:t>
            </a:r>
            <a:r>
              <a:rPr lang="ko-KR" altLang="en-US" dirty="0" smtClean="0"/>
              <a:t> 파일을 찾아보기 버튼으로 선택합니다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GR15</a:t>
            </a:r>
            <a:r>
              <a:rPr lang="ko-KR" altLang="en-US" dirty="0" smtClean="0"/>
              <a:t>파일이 선택되었으면 입력버튼을 클릭합니다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같은 날짜 데이터는 하루 한번만 업로드 가능합니다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지로 입금처리 프로세스가 동작됩니다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청구금액보다 지로입금 금액이 적으면 청구금액을 우선 입금처리 후 나머지 미수 건이나 </a:t>
            </a:r>
            <a:r>
              <a:rPr lang="ko-KR" altLang="en-US" dirty="0" err="1" smtClean="0"/>
              <a:t>선입금</a:t>
            </a:r>
            <a:r>
              <a:rPr lang="ko-KR" altLang="en-US" dirty="0" smtClean="0"/>
              <a:t> 건은 결손처리 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5156638" y="320206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85184" y="27977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77272" y="279771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5948726" y="320206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81328" y="3440832"/>
            <a:ext cx="476672" cy="22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" y="3872880"/>
            <a:ext cx="94186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21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 descr="EDI관리_자료조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0552"/>
            <a:ext cx="6858000" cy="43924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EDI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자료조회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지로입금 처리된 결과 정상자료 조회 화면</a:t>
            </a:r>
            <a:endParaRPr lang="en-US" altLang="ko-KR" dirty="0" smtClean="0"/>
          </a:p>
          <a:p>
            <a:pPr>
              <a:buNone/>
            </a:pPr>
            <a:r>
              <a:rPr lang="ko-KR" altLang="en-US" sz="1600" dirty="0" smtClean="0"/>
              <a:t>  ① 검색조건에 지국종류를 선택합니다</a:t>
            </a:r>
            <a:r>
              <a:rPr lang="en-US" altLang="ko-KR" sz="1600" dirty="0" smtClean="0"/>
              <a:t>.</a:t>
            </a:r>
          </a:p>
          <a:p>
            <a:pPr marL="620713" lvl="1" indent="-227013"/>
            <a:r>
              <a:rPr lang="ko-KR" altLang="en-US" dirty="0" smtClean="0"/>
              <a:t>직영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직영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직영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청약</a:t>
            </a:r>
            <a:r>
              <a:rPr lang="en-US" altLang="ko-KR" dirty="0" smtClean="0"/>
              <a:t>)</a:t>
            </a:r>
          </a:p>
          <a:p>
            <a:pPr marL="620713" lvl="1" indent="-227013"/>
            <a:r>
              <a:rPr lang="ko-KR" altLang="en-US" dirty="0" smtClean="0"/>
              <a:t>청약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직영 외 나머지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조회할 기간을 선택합니다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sz="1600" dirty="0" smtClean="0"/>
              <a:t>③ 조회버튼을 클릭하면 정상자료가 조회됩니다</a:t>
            </a:r>
            <a:r>
              <a:rPr lang="en-US" altLang="ko-KR" sz="1600" dirty="0" smtClean="0"/>
              <a:t>.</a:t>
            </a:r>
          </a:p>
          <a:p>
            <a:pPr marL="620713" lvl="1" indent="-227013"/>
            <a:r>
              <a:rPr lang="ko-KR" altLang="en-US" dirty="0" smtClean="0"/>
              <a:t>화면출력의 데이터 노출 기준은 지국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작업일자 별 합산 데이터가 노출됩니다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Excel</a:t>
            </a:r>
            <a:r>
              <a:rPr lang="ko-KR" altLang="en-US" dirty="0" smtClean="0"/>
              <a:t>출력 버튼을 클릭하면 자료가 엑셀파일로 저장됩니다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en-US" altLang="ko-KR" dirty="0" smtClean="0"/>
              <a:t>Excel </a:t>
            </a:r>
            <a:r>
              <a:rPr lang="ko-KR" altLang="en-US" dirty="0" smtClean="0"/>
              <a:t>출력의 데이터 노출 기준은 지국 별 합산된 데이터가 노출됩니다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작업일자 무시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1844270" y="1793879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72816" y="138703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89040" y="138888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09120" y="138888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3860494" y="180860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4580574" y="180860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5058872" y="180860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00297" y="138888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0" y="2360712"/>
            <a:ext cx="77707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22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 descr="EDI관리_오류조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76536"/>
            <a:ext cx="6858000" cy="41764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EDI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오류조회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025008"/>
            <a:ext cx="6858000" cy="4283430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지로입금 처리된 결과 오류자료 조회 화면</a:t>
            </a:r>
            <a:endParaRPr lang="en-US" altLang="ko-KR" dirty="0" smtClean="0"/>
          </a:p>
          <a:p>
            <a:pPr>
              <a:buNone/>
            </a:pPr>
            <a:r>
              <a:rPr lang="ko-KR" altLang="en-US" sz="1600" dirty="0" smtClean="0"/>
              <a:t>  ① 검색조건에 지국종류를 선택합니다</a:t>
            </a:r>
            <a:r>
              <a:rPr lang="en-US" altLang="ko-KR" sz="1600" dirty="0" smtClean="0"/>
              <a:t>.</a:t>
            </a:r>
          </a:p>
          <a:p>
            <a:pPr marL="620713" lvl="1" indent="-227013"/>
            <a:r>
              <a:rPr lang="ko-KR" altLang="en-US" dirty="0" smtClean="0"/>
              <a:t>직영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직영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순수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직영</a:t>
            </a:r>
            <a:r>
              <a:rPr lang="en-US" altLang="ko-KR" dirty="0" smtClean="0"/>
              <a:t>(</a:t>
            </a:r>
            <a:r>
              <a:rPr lang="ko-KR" altLang="en-US" dirty="0" smtClean="0"/>
              <a:t>청약</a:t>
            </a:r>
            <a:r>
              <a:rPr lang="en-US" altLang="ko-KR" dirty="0" smtClean="0"/>
              <a:t>)</a:t>
            </a:r>
          </a:p>
          <a:p>
            <a:pPr marL="620713" lvl="1" indent="-227013"/>
            <a:r>
              <a:rPr lang="ko-KR" altLang="en-US" dirty="0" smtClean="0"/>
              <a:t>청약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직영 외 나머지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조회할 기간을 선택합니다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③ 조회버튼을 클릭하면 오류자료가 조회됩니다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④</a:t>
            </a:r>
            <a:r>
              <a:rPr lang="ko-KR" altLang="en-US" sz="1600" dirty="0" smtClean="0"/>
              <a:t> 오류데이터의 지국을 변경할 수 있습니다</a:t>
            </a:r>
            <a:r>
              <a:rPr lang="en-US" altLang="ko-KR" sz="1600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⑤ 오류데이터의 고객조회번호</a:t>
            </a:r>
            <a:r>
              <a:rPr lang="en-US" altLang="ko-KR" dirty="0" smtClean="0"/>
              <a:t> 20</a:t>
            </a:r>
            <a:r>
              <a:rPr lang="ko-KR" altLang="en-US" dirty="0" smtClean="0"/>
              <a:t>자리 중 앞 </a:t>
            </a:r>
            <a:r>
              <a:rPr lang="en-US" altLang="ko-KR" dirty="0" smtClean="0"/>
              <a:t>14</a:t>
            </a:r>
            <a:r>
              <a:rPr lang="ko-KR" altLang="en-US" dirty="0" smtClean="0"/>
              <a:t>자리를 변경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endParaRPr lang="en-US" altLang="ko-KR" sz="1600" dirty="0" smtClean="0"/>
          </a:p>
          <a:p>
            <a:pPr marL="620713" lvl="1" indent="-227013"/>
            <a:r>
              <a:rPr lang="ko-KR" altLang="en-US" dirty="0" smtClean="0"/>
              <a:t>신 고객조회번호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(2)+</a:t>
            </a:r>
            <a:r>
              <a:rPr lang="ko-KR" altLang="en-US" dirty="0" smtClean="0"/>
              <a:t>매체</a:t>
            </a:r>
            <a:r>
              <a:rPr lang="en-US" altLang="ko-KR" dirty="0" smtClean="0"/>
              <a:t>(2)+</a:t>
            </a:r>
            <a:r>
              <a:rPr lang="ko-KR" altLang="en-US" dirty="0" smtClean="0"/>
              <a:t>독자번호</a:t>
            </a:r>
            <a:r>
              <a:rPr lang="en-US" altLang="ko-KR" dirty="0" smtClean="0"/>
              <a:t>(9)+</a:t>
            </a:r>
            <a:r>
              <a:rPr lang="ko-KR" altLang="en-US" dirty="0" err="1" smtClean="0"/>
              <a:t>시작년월</a:t>
            </a:r>
            <a:r>
              <a:rPr lang="en-US" altLang="ko-KR" dirty="0" smtClean="0"/>
              <a:t>(4)+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620713" lvl="1" indent="-227013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월분</a:t>
            </a:r>
            <a:r>
              <a:rPr lang="en-US" altLang="ko-KR" dirty="0" smtClean="0"/>
              <a:t>(2)+check(1)</a:t>
            </a:r>
          </a:p>
          <a:p>
            <a:pPr marL="620713" lvl="1" indent="-227013"/>
            <a:r>
              <a:rPr lang="ko-KR" altLang="en-US" dirty="0" smtClean="0"/>
              <a:t>구 고객조회번호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지국코드</a:t>
            </a:r>
            <a:r>
              <a:rPr lang="en-US" altLang="ko-KR" dirty="0" smtClean="0"/>
              <a:t>(6)+</a:t>
            </a:r>
            <a:r>
              <a:rPr lang="ko-KR" altLang="en-US" dirty="0" smtClean="0"/>
              <a:t>구역</a:t>
            </a:r>
            <a:r>
              <a:rPr lang="en-US" altLang="ko-KR" dirty="0" smtClean="0"/>
              <a:t>(2)+</a:t>
            </a:r>
            <a:r>
              <a:rPr lang="ko-KR" altLang="en-US" dirty="0" smtClean="0"/>
              <a:t>지국독자번호</a:t>
            </a:r>
            <a:r>
              <a:rPr lang="en-US" altLang="ko-KR" dirty="0" smtClean="0"/>
              <a:t>(5)+</a:t>
            </a:r>
            <a:r>
              <a:rPr lang="ko-KR" altLang="en-US" dirty="0" err="1" smtClean="0"/>
              <a:t>시작월</a:t>
            </a:r>
            <a:r>
              <a:rPr lang="en-US" altLang="ko-KR" dirty="0" smtClean="0"/>
              <a:t>	(2)+</a:t>
            </a:r>
            <a:r>
              <a:rPr lang="ko-KR" altLang="en-US" dirty="0" err="1" smtClean="0"/>
              <a:t>종료년월</a:t>
            </a:r>
            <a:r>
              <a:rPr lang="en-US" altLang="ko-KR" dirty="0" smtClean="0"/>
              <a:t>(4)+check(1)</a:t>
            </a:r>
          </a:p>
          <a:p>
            <a:pPr marL="620713" lvl="1" indent="-354013">
              <a:buNone/>
            </a:pPr>
            <a:r>
              <a:rPr lang="ko-KR" altLang="en-US" dirty="0" smtClean="0"/>
              <a:t>⑥ 체크박스가 체크된 데이터만 수정처리가 가능합니다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⑦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수정완료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 클릭 시 선택된 데이터가 수정처리가 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수정처리가 되면서 정상적인 데이터들은 입금처리가 됩니다</a:t>
            </a:r>
            <a:r>
              <a:rPr lang="en-US" altLang="ko-KR" dirty="0" smtClean="0"/>
              <a:t>.)</a:t>
            </a:r>
            <a:endParaRPr lang="ko-KR" altLang="en-US" dirty="0" smtClean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1919128" y="188004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47674" y="14731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79922" y="146031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97152" y="14440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4151376" y="188004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4868606" y="1863743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 rot="10800000">
            <a:off x="1415290" y="4678415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02502" y="223325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6471106" y="266586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643050" y="457022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⑦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500306" y="23761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473544" y="238958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14554" y="3024174"/>
            <a:ext cx="1000132" cy="1500198"/>
          </a:xfrm>
          <a:prstGeom prst="roundRect">
            <a:avLst>
              <a:gd name="adj" fmla="val 4566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286124" y="3024174"/>
            <a:ext cx="785818" cy="1500198"/>
          </a:xfrm>
          <a:prstGeom prst="roundRect">
            <a:avLst>
              <a:gd name="adj" fmla="val 811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2571760" y="280873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줄무늬가 있는 오른쪽 화살표 25"/>
          <p:cNvSpPr/>
          <p:nvPr/>
        </p:nvSpPr>
        <p:spPr>
          <a:xfrm rot="5400000">
            <a:off x="3544998" y="2822183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87387" y="3024174"/>
            <a:ext cx="285728" cy="1500198"/>
          </a:xfrm>
          <a:prstGeom prst="roundRect">
            <a:avLst>
              <a:gd name="adj" fmla="val 811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0" y="2560834"/>
            <a:ext cx="70859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23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4. </a:t>
            </a:r>
            <a:r>
              <a:rPr lang="ko-KR" altLang="en-US" sz="4400" dirty="0" smtClean="0"/>
              <a:t>현황조</a:t>
            </a:r>
            <a:r>
              <a:rPr lang="ko-KR" altLang="en-US" sz="4400" dirty="0" smtClean="0"/>
              <a:t>회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786058" cy="457203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smtClean="0"/>
              <a:t> ※</a:t>
            </a:r>
            <a:r>
              <a:rPr lang="ko-KR" altLang="en-US" sz="2000" dirty="0" smtClean="0"/>
              <a:t> 추가 개발 후 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 </a:t>
            </a:r>
            <a:r>
              <a:rPr lang="ko-KR" altLang="en-US" sz="2000" dirty="0" smtClean="0"/>
              <a:t>적용예정</a:t>
            </a:r>
            <a:endParaRPr lang="en-US" altLang="ko-KR" sz="20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5. </a:t>
            </a:r>
            <a:r>
              <a:rPr lang="ko-KR" altLang="en-US" sz="4400" dirty="0" smtClean="0"/>
              <a:t>통  계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▶통계일람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</a:t>
            </a:r>
            <a:r>
              <a:rPr lang="ko-KR" altLang="en-US" sz="2400" dirty="0" err="1" smtClean="0"/>
              <a:t>당월입금</a:t>
            </a:r>
            <a:endParaRPr lang="en-US" altLang="ko-KR" sz="2000" dirty="0" smtClean="0"/>
          </a:p>
          <a:p>
            <a:pPr algn="l"/>
            <a:r>
              <a:rPr lang="ko-KR" altLang="en-US" sz="2400" dirty="0" smtClean="0"/>
              <a:t>▶</a:t>
            </a:r>
            <a:r>
              <a:rPr lang="ko-KR" altLang="en-US" sz="2400" dirty="0" err="1" smtClean="0"/>
              <a:t>총입금현황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▶유가계산서</a:t>
            </a:r>
            <a:endParaRPr lang="en-US" altLang="ko-KR" sz="24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 descr="1.통계일람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6805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통계일람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지국별</a:t>
            </a:r>
            <a:r>
              <a:rPr lang="ko-KR" altLang="en-US" dirty="0" smtClean="0"/>
              <a:t> 통계일람 조회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월분에서</a:t>
            </a:r>
            <a:r>
              <a:rPr lang="ko-KR" altLang="en-US" dirty="0" smtClean="0"/>
              <a:t> 조회하고자 하는 해당월을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조회하고자 하는 신문코드를 체크박스를 통해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통계가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495750" y="209435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28736" y="16886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05064" y="33813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2976" y="2144688"/>
            <a:ext cx="2088232" cy="1008112"/>
          </a:xfrm>
          <a:prstGeom prst="roundRect">
            <a:avLst>
              <a:gd name="adj" fmla="val 3328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996882" y="1683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2060294" y="209435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2426" y="16143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6340433" y="19960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076518" y="323961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26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내용 개체 틀 26" descr="2.당월입금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6805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당월입금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595942"/>
            <a:ext cx="6858000" cy="3351633"/>
          </a:xfrm>
        </p:spPr>
        <p:txBody>
          <a:bodyPr/>
          <a:lstStyle/>
          <a:p>
            <a:r>
              <a:rPr lang="ko-KR" altLang="en-US" dirty="0" err="1" smtClean="0"/>
              <a:t>지국별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당월입금</a:t>
            </a:r>
            <a:r>
              <a:rPr lang="ko-KR" altLang="en-US" dirty="0" smtClean="0"/>
              <a:t> 조회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기준에서 조회하고자 하는 기준을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월분에서</a:t>
            </a:r>
            <a:r>
              <a:rPr lang="ko-KR" altLang="en-US" dirty="0" smtClean="0"/>
              <a:t> 조회하고자 하는 해당월을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조회하고자 하는 신문코드를 체크박스를 통해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통계가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16200000">
            <a:off x="1556078" y="2882423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00174" y="307586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05064" y="376773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2976" y="1928664"/>
            <a:ext cx="2088232" cy="1584176"/>
          </a:xfrm>
          <a:prstGeom prst="roundRect">
            <a:avLst>
              <a:gd name="adj" fmla="val 1388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52484" y="250645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433072" y="262507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09320" y="13887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6380774" y="180860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80728" y="2072680"/>
            <a:ext cx="1296144" cy="36004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1484230" y="180860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25476" y="14141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076518" y="359680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27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 descr="3.총입금현황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680519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 입금현황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지국별</a:t>
            </a:r>
            <a:r>
              <a:rPr lang="ko-KR" altLang="en-US" dirty="0" smtClean="0"/>
              <a:t> 총 입금현황 조회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월분에서</a:t>
            </a:r>
            <a:r>
              <a:rPr lang="ko-KR" altLang="en-US" dirty="0" smtClean="0"/>
              <a:t> 조회하고자 하는 해당월을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조회하고자 하는 신문코드를 체크박스를 통해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통계가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513400" y="206746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076518" y="3369041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6386" y="167520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05064" y="354164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2976" y="2144688"/>
            <a:ext cx="2088232" cy="1080120"/>
          </a:xfrm>
          <a:prstGeom prst="roundRect">
            <a:avLst>
              <a:gd name="adj" fmla="val 48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010329" y="167953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5400000">
            <a:off x="2073741" y="2063259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336214" y="16090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6394221" y="1991251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28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00066" y="952472"/>
            <a:ext cx="3000372" cy="828680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시스템 접속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VPN</a:t>
            </a:r>
            <a:r>
              <a:rPr lang="ko-KR" altLang="en-US" sz="2000" dirty="0" smtClean="0"/>
              <a:t>설치 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시스템 접속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로그인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통합 메뉴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독자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독자관리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독자원장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배달명단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ko-KR" altLang="en-US" sz="2000" dirty="0" smtClean="0"/>
              <a:t> 자동이체독자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수금</a:t>
            </a:r>
            <a:endParaRPr lang="en-US" altLang="ko-KR" sz="2000" dirty="0" smtClean="0"/>
          </a:p>
          <a:p>
            <a:pPr marL="365125" indent="-9525">
              <a:buFontTx/>
              <a:buChar char="-"/>
            </a:pPr>
            <a:r>
              <a:rPr lang="en-US" altLang="ko-KR" sz="2000" dirty="0" smtClean="0"/>
              <a:t> EDI</a:t>
            </a:r>
            <a:r>
              <a:rPr lang="ko-KR" altLang="en-US" sz="2000" dirty="0" smtClean="0"/>
              <a:t>관리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인쇄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>
              <a:buFontTx/>
              <a:buChar char="-"/>
            </a:pP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  차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929066" y="952472"/>
            <a:ext cx="3000396" cy="828680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ko-KR" sz="2000" dirty="0" smtClean="0"/>
              <a:t>5</a:t>
            </a: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통계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통계일람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ko-KR" altLang="en-US" sz="2000" dirty="0" smtClean="0"/>
              <a:t>당월 입금</a:t>
            </a:r>
            <a:endParaRPr lang="en-US" altLang="ko-KR" sz="2000" dirty="0" smtClean="0"/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총 입금현황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유가계산서</a:t>
            </a:r>
            <a:endParaRPr lang="en-US" altLang="ko-KR" sz="2000" dirty="0" smtClean="0"/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altLang="ko-KR" sz="2000" dirty="0" smtClean="0"/>
              <a:t>6. </a:t>
            </a:r>
            <a:r>
              <a:rPr lang="ko-KR" altLang="en-US" sz="2000" dirty="0" smtClean="0"/>
              <a:t>기타작업</a:t>
            </a:r>
            <a:endParaRPr lang="en-US" altLang="ko-KR" sz="2000" dirty="0"/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월 마감</a:t>
            </a:r>
            <a:endParaRPr kumimoji="0" lang="en-US" altLang="ko-KR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 </a:t>
            </a:r>
            <a:r>
              <a:rPr lang="ko-KR" altLang="en-US" sz="2000" dirty="0" smtClean="0"/>
              <a:t>커뮤니</a:t>
            </a:r>
            <a:r>
              <a:rPr lang="ko-KR" altLang="en-US" sz="2000" dirty="0"/>
              <a:t>티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공지사항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관리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지국 등록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marR="0" lvl="0" indent="-9525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지국 관리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9. </a:t>
            </a: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자동이체</a:t>
            </a: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125" lvl="0" indent="-9525">
              <a:spcBef>
                <a:spcPts val="400"/>
              </a:spcBef>
              <a:buClr>
                <a:schemeClr val="accent1"/>
              </a:buClr>
              <a:buSzPct val="68000"/>
              <a:buFontTx/>
              <a:buChar char="-"/>
              <a:defRPr/>
            </a:pPr>
            <a:r>
              <a:rPr lang="en-US" altLang="ko-KR" sz="2000" dirty="0"/>
              <a:t> </a:t>
            </a:r>
            <a:r>
              <a:rPr lang="ko-KR" altLang="en-US" sz="2000" dirty="0" smtClean="0"/>
              <a:t>일반독자관리</a:t>
            </a:r>
            <a:endParaRPr lang="en-US" altLang="ko-KR" sz="2000" dirty="0" smtClean="0"/>
          </a:p>
          <a:p>
            <a:pPr marL="365125" lvl="0" indent="-9525">
              <a:spcBef>
                <a:spcPts val="400"/>
              </a:spcBef>
              <a:buClr>
                <a:schemeClr val="accent1"/>
              </a:buClr>
              <a:buSzPct val="68000"/>
              <a:buFontTx/>
              <a:buChar char="-"/>
              <a:defRPr/>
            </a:pPr>
            <a:r>
              <a:rPr lang="en-US" altLang="ko-KR" sz="2000" dirty="0" smtClean="0"/>
              <a:t> </a:t>
            </a:r>
            <a:r>
              <a:rPr lang="ko-KR" altLang="en-US" sz="2000" dirty="0" smtClean="0"/>
              <a:t>학생독자관리</a:t>
            </a:r>
            <a:endParaRPr lang="en-US" altLang="ko-KR" sz="2000" dirty="0"/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Char char="-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5400000">
            <a:off x="-749329" y="5130801"/>
            <a:ext cx="8358246" cy="1588"/>
          </a:xfrm>
          <a:prstGeom prst="line">
            <a:avLst/>
          </a:prstGeom>
          <a:ln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2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내용 개체 틀 27" descr="4.유가계산서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6805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유가계산서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351633"/>
          </a:xfrm>
        </p:spPr>
        <p:txBody>
          <a:bodyPr/>
          <a:lstStyle/>
          <a:p>
            <a:r>
              <a:rPr lang="ko-KR" altLang="en-US" dirty="0" err="1" smtClean="0"/>
              <a:t>지국별</a:t>
            </a:r>
            <a:r>
              <a:rPr lang="ko-KR" altLang="en-US" dirty="0" smtClean="0"/>
              <a:t> 유가계산서 조회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기준에서 조회하고자 하는 기준을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월분에서</a:t>
            </a:r>
            <a:r>
              <a:rPr lang="ko-KR" altLang="en-US" dirty="0" smtClean="0"/>
              <a:t> 조회하고자 하는 해당월을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조회하고자 하는 신문코드를 체크박스를 통해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선택된 조건을 기준으로 통계가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프린트 출력이 가능합니다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16200000">
            <a:off x="1512497" y="302529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076518" y="388255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3146" y="317765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13393" y="40551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12976" y="2000672"/>
            <a:ext cx="2088232" cy="1728192"/>
          </a:xfrm>
          <a:prstGeom prst="roundRect">
            <a:avLst>
              <a:gd name="adj" fmla="val 188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48281" y="26224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428869" y="273804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86203" y="14885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dirty="0"/>
          </a:p>
        </p:txBody>
      </p:sp>
      <p:sp>
        <p:nvSpPr>
          <p:cNvPr id="24" name="줄무늬가 있는 오른쪽 화살표 23"/>
          <p:cNvSpPr/>
          <p:nvPr/>
        </p:nvSpPr>
        <p:spPr>
          <a:xfrm rot="5400000">
            <a:off x="6340433" y="189348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80728" y="2144688"/>
            <a:ext cx="1296144" cy="36004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5400000">
            <a:off x="1484230" y="186659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12029" y="14672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29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6. </a:t>
            </a:r>
            <a:r>
              <a:rPr lang="ko-KR" altLang="en-US" sz="4400" dirty="0" smtClean="0"/>
              <a:t>기타작업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457203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▶월 마감</a:t>
            </a:r>
            <a:endParaRPr lang="en-US" altLang="ko-KR" sz="24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4608"/>
            <a:ext cx="6858000" cy="3722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월마감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31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3516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지국의 상세 정보를 확인하거나 수정할 수 있는 화면</a:t>
            </a:r>
            <a:endParaRPr lang="en-US" altLang="ko-KR" dirty="0" smtClean="0"/>
          </a:p>
          <a:p>
            <a:pPr marL="365125" lvl="1" indent="-98425">
              <a:lnSpc>
                <a:spcPct val="150000"/>
              </a:lnSpc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</a:t>
            </a:r>
            <a:r>
              <a:rPr lang="ko-KR" altLang="en-US" dirty="0" err="1" smtClean="0"/>
              <a:t>월마감</a:t>
            </a:r>
            <a:r>
              <a:rPr lang="ko-KR" altLang="en-US" dirty="0" smtClean="0"/>
              <a:t> 작업을 할 지국을 선택합니다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월마감</a:t>
            </a:r>
            <a:r>
              <a:rPr lang="ko-KR" altLang="en-US" dirty="0" smtClean="0"/>
              <a:t> 작업내역을 선택합니다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미수생성 월을 설정합니다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④ </a:t>
            </a:r>
            <a:r>
              <a:rPr lang="ko-KR" altLang="en-US" dirty="0" err="1" smtClean="0"/>
              <a:t>월마감</a:t>
            </a:r>
            <a:r>
              <a:rPr lang="ko-KR" altLang="en-US" dirty="0" smtClean="0"/>
              <a:t> 작업을 실행합니다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624" y="1738290"/>
            <a:ext cx="2592288" cy="335872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33137" y="46941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62" y="33233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500702" y="33183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89055" y="389487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780928" y="1784648"/>
            <a:ext cx="1584176" cy="129614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661248" y="1937048"/>
            <a:ext cx="720080" cy="114374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2708952" y="480898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 rot="16200000">
            <a:off x="6451289" y="3720983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 rot="16200000">
            <a:off x="3427876" y="316817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줄무늬가 있는 오른쪽 화살표 19"/>
          <p:cNvSpPr/>
          <p:nvPr/>
        </p:nvSpPr>
        <p:spPr>
          <a:xfrm rot="16200000">
            <a:off x="5571016" y="316817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500726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7. </a:t>
            </a:r>
            <a:r>
              <a:rPr lang="ko-KR" altLang="en-US" sz="4400" dirty="0" smtClean="0"/>
              <a:t>커뮤니티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173290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smtClean="0"/>
              <a:t>공지사항</a:t>
            </a:r>
            <a:endParaRPr lang="en-US" altLang="ko-KR" sz="2400" dirty="0" smtClean="0"/>
          </a:p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메인알림</a:t>
            </a:r>
            <a:endParaRPr lang="ko-KR" altLang="en-US" sz="24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 descr="1.공지사항리스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48544"/>
            <a:ext cx="6858000" cy="456433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sz="1800" dirty="0" smtClean="0"/>
              <a:t>(1/3)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810256"/>
            <a:ext cx="6858000" cy="3351633"/>
          </a:xfrm>
        </p:spPr>
        <p:txBody>
          <a:bodyPr/>
          <a:lstStyle/>
          <a:p>
            <a:r>
              <a:rPr lang="ko-KR" altLang="en-US" dirty="0" smtClean="0"/>
              <a:t>지국권한에 따른 공지사항 조회리스트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직영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전체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ko-KR" altLang="en-US" dirty="0" smtClean="0"/>
              <a:t>① 검색하고자 하는 조건을 선택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첨부파일을 클릭 시 해당하는 파일을 다운로드 할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제목 클릭 시 해당게시물의 상세페이지를 볼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공지사항게시물을 작성할 수 있는 페이지로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</a:t>
            </a:r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10800000">
            <a:off x="4449813" y="48809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5001437" y="1575097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31060" y="47627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25876" y="10977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784599" y="11015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780928" y="4808984"/>
            <a:ext cx="1296144" cy="36004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2282683" y="48809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16832" y="47627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30" name="줄무늬가 있는 오른쪽 화살표 29"/>
          <p:cNvSpPr/>
          <p:nvPr/>
        </p:nvSpPr>
        <p:spPr>
          <a:xfrm rot="5400000">
            <a:off x="2783208" y="156748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줄무늬가 있는 오른쪽 화살표 18"/>
          <p:cNvSpPr/>
          <p:nvPr/>
        </p:nvSpPr>
        <p:spPr>
          <a:xfrm>
            <a:off x="5949280" y="45209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555869" y="440269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33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2.공지사항상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0553"/>
            <a:ext cx="6858000" cy="475252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sz="1800" dirty="0" smtClean="0"/>
              <a:t>(2/3)</a:t>
            </a:r>
            <a:endParaRPr lang="ko-KR" altLang="en-US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공지사항 조회상세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첨부파일 클릭 시 해당하는 파일을 다운로드 할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돌아가기 버튼 클릭 시 공지사항 리스트페이지로 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공지사항게시물을 수정할 수 있는 페이지로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해당게시물을 삭제할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5446364" y="409118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45224" y="35755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 rot="16200000">
            <a:off x="3934196" y="30796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958456" y="33688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5878412" y="408776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6310460" y="409118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77272" y="35848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09320" y="358484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34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18" descr="3.공지사항수정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0552"/>
            <a:ext cx="6858000" cy="46085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r>
              <a:rPr lang="en-US" altLang="ko-KR" sz="1800" dirty="0" smtClean="0"/>
              <a:t>(3/3)</a:t>
            </a:r>
            <a:endParaRPr lang="ko-KR" altLang="en-US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881694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공지사항쓰기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제목을 입력합니다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ko-KR" altLang="en-US" dirty="0" smtClean="0"/>
              <a:t>② 게시판구분을 선택합니다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직영공지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전체공지 중 선택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ko-KR" altLang="en-US" dirty="0" smtClean="0"/>
              <a:t>③ 내용을 입력합니다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ko-KR" altLang="en-US" dirty="0" smtClean="0"/>
              <a:t>④ 첨부파일을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찾아보기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통해 첨부합니다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r>
              <a:rPr lang="ko-KR" altLang="en-US" dirty="0" smtClean="0"/>
              <a:t>⑤ 첨부파일을 클릭 해 다운받을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⑥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 해 해당파일을 삭제할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⑦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 클릭 시 </a:t>
            </a:r>
            <a:r>
              <a:rPr lang="ko-KR" altLang="en-US" dirty="0" err="1" smtClean="0"/>
              <a:t>전페이지로</a:t>
            </a:r>
            <a:r>
              <a:rPr lang="ko-KR" altLang="en-US" dirty="0" smtClean="0"/>
              <a:t> 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ko-KR" altLang="en-US" dirty="0" smtClean="0"/>
              <a:t>⑧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공지사항게시물을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4294236" y="459182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5104" y="20264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548680" y="214468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1519" y="20376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5951560" y="445122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6336218" y="445122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67425" y="396896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⑦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42691" y="3956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⑧</a:t>
            </a:r>
            <a:endParaRPr lang="ko-KR" altLang="en-US" b="1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4725144" y="214468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548680" y="336882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526342" y="423406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줄무늬가 있는 오른쪽 화살표 27"/>
          <p:cNvSpPr/>
          <p:nvPr/>
        </p:nvSpPr>
        <p:spPr>
          <a:xfrm rot="16200000">
            <a:off x="5230340" y="4591821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8640" y="326176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8640" y="411466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305975" y="483306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229200" y="484235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⑥</a:t>
            </a:r>
            <a:endParaRPr lang="ko-KR" altLang="en-US" b="1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35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내용 개체 틀 23" descr="4.메인알림리스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0552"/>
            <a:ext cx="6858000" cy="453650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메인알림</a:t>
            </a:r>
            <a:r>
              <a:rPr lang="en-US" altLang="ko-KR" sz="1800" dirty="0" smtClean="0"/>
              <a:t>(1/3)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메인알림리스트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검색하고자 하는 조건을 선택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검색어를</a:t>
            </a:r>
            <a:r>
              <a:rPr lang="ko-KR" altLang="en-US" dirty="0" smtClean="0"/>
              <a:t> 입력합니다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제목 클릭 시 해당게시물의 상세페이지를 볼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</a:t>
            </a:r>
            <a:r>
              <a:rPr lang="ko-KR" altLang="en-US" dirty="0" err="1" smtClean="0"/>
              <a:t>메인알림게시물을</a:t>
            </a:r>
            <a:r>
              <a:rPr lang="ko-KR" altLang="en-US" dirty="0" smtClean="0"/>
              <a:t> 작성할 수 있는 페이지로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17644" y="446182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2276872" y="45209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893924" y="440101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2638052" y="264760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6382468" y="343969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4437112" y="459296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36912" y="21446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381328" y="29367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80928" y="4448944"/>
            <a:ext cx="1296144" cy="36004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36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18" descr="5.메인알림상세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39248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메인알림</a:t>
            </a:r>
            <a:r>
              <a:rPr lang="en-US" altLang="ko-KR" sz="1800" dirty="0" smtClean="0"/>
              <a:t>(2/3)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메인알림</a:t>
            </a:r>
            <a:r>
              <a:rPr lang="ko-KR" altLang="en-US" dirty="0" smtClean="0"/>
              <a:t> 상세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 클릭 시 공지사항 리스트페이지로 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공지사항게시물을 수정할 수 있는 페이지로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   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해당게시물을 삭제할 수 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5446364" y="394374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80122" y="34408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445224" y="34408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5878412" y="394374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6310460" y="394374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312170" y="34408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37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내용 개체 틀 23" descr="6.메인알림수정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53650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메인알림</a:t>
            </a:r>
            <a:r>
              <a:rPr lang="en-US" altLang="ko-KR" sz="1800" dirty="0" smtClean="0"/>
              <a:t>(3/3)</a:t>
            </a:r>
            <a:endParaRPr lang="ko-KR" altLang="en-US" sz="1800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738818"/>
            <a:ext cx="6858000" cy="3351633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메인알림쓰기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제목을 입력합니다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게시판구분을 선택합니다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직영공지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전체공지 중 선택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③ 내용을 입력합니다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 클릭 시 이전페이지로 이동합니다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⑤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</a:t>
            </a:r>
            <a:r>
              <a:rPr lang="ko-KR" altLang="en-US" dirty="0" err="1" smtClean="0"/>
              <a:t>메인알림</a:t>
            </a:r>
            <a:r>
              <a:rPr lang="ko-KR" altLang="en-US" dirty="0" smtClean="0"/>
              <a:t> 게시물을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65104" y="22074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548680" y="23618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01519" y="22166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5951560" y="445122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6336218" y="445122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67425" y="396896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342691" y="3956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⑤</a:t>
            </a:r>
            <a:endParaRPr lang="ko-KR" altLang="en-US" b="1" dirty="0"/>
          </a:p>
        </p:txBody>
      </p:sp>
      <p:sp>
        <p:nvSpPr>
          <p:cNvPr id="20" name="줄무늬가 있는 오른쪽 화살표 19"/>
          <p:cNvSpPr/>
          <p:nvPr/>
        </p:nvSpPr>
        <p:spPr>
          <a:xfrm>
            <a:off x="4725144" y="23618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548680" y="358598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88640" y="34315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38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500726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1. </a:t>
            </a:r>
            <a:r>
              <a:rPr lang="ko-KR" altLang="en-US" sz="4400" dirty="0" smtClean="0"/>
              <a:t>시스템 접속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071942" y="2952736"/>
            <a:ext cx="2414584" cy="173290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 smtClean="0"/>
              <a:t>- VPN</a:t>
            </a:r>
            <a:r>
              <a:rPr lang="ko-KR" altLang="en-US" sz="2400" dirty="0" smtClean="0"/>
              <a:t>설치</a:t>
            </a:r>
            <a:endParaRPr lang="en-US" altLang="ko-KR" sz="2400" dirty="0" smtClean="0"/>
          </a:p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smtClean="0"/>
              <a:t>시스템 접속</a:t>
            </a:r>
            <a:endParaRPr lang="en-US" altLang="ko-KR" sz="2400" dirty="0" smtClean="0"/>
          </a:p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smtClean="0"/>
              <a:t>로그인</a:t>
            </a:r>
            <a:endParaRPr lang="en-US" altLang="ko-KR" sz="2400" dirty="0" smtClean="0"/>
          </a:p>
          <a:p>
            <a:pPr algn="l"/>
            <a:r>
              <a:rPr lang="en-US" altLang="ko-KR" sz="2400" dirty="0" smtClean="0"/>
              <a:t>- </a:t>
            </a:r>
            <a:r>
              <a:rPr lang="ko-KR" altLang="en-US" sz="2400" dirty="0" err="1" smtClean="0"/>
              <a:t>메인화면</a:t>
            </a:r>
            <a:endParaRPr lang="en-US" altLang="ko-KR" sz="2400" dirty="0" smtClean="0"/>
          </a:p>
          <a:p>
            <a:pPr algn="l"/>
            <a:endParaRPr lang="ko-KR" altLang="en-US" sz="2400" dirty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8. </a:t>
            </a:r>
            <a:r>
              <a:rPr lang="ko-KR" altLang="en-US" sz="4400" dirty="0" smtClean="0"/>
              <a:t>관   리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14818" y="2952736"/>
            <a:ext cx="2414584" cy="1732905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▶지국등록</a:t>
            </a:r>
            <a:endParaRPr lang="en-US" altLang="ko-KR" sz="2400" dirty="0" smtClean="0"/>
          </a:p>
          <a:p>
            <a:pPr algn="l"/>
            <a:r>
              <a:rPr lang="ko-KR" altLang="en-US" sz="2400" dirty="0" smtClean="0"/>
              <a:t>▶지국관리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지국정보</a:t>
            </a:r>
            <a:endParaRPr lang="en-US" altLang="ko-KR" sz="2000" dirty="0" smtClean="0"/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지국등록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신규 지국을 등록할 수 있는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추가할 지국의 아이디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지국번호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아이디는 반드시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자리의 지국번호만 등록 가능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아이디 입력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중복확인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등록 가능한 아이디일 경우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지국번호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칸에 아이디와 동일한 값이 자동으로 입력됩니다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③ 등록할 지국에 대한 기본 정보를 입력합니다</a:t>
            </a:r>
            <a:r>
              <a:rPr lang="en-US" altLang="ko-KR" dirty="0" smtClean="0"/>
              <a:t>. </a:t>
            </a:r>
          </a:p>
          <a:p>
            <a:pPr marL="620713" lvl="1" indent="-354013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클릭하면 지국 등록이 완료됩니다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en-US" altLang="ko-KR" dirty="0" smtClean="0"/>
              <a:t>※ </a:t>
            </a:r>
            <a:r>
              <a:rPr lang="ko-KR" altLang="en-US" dirty="0" smtClean="0"/>
              <a:t>지로번호는 지로영수증 출력 시 참조하는 정보로  </a:t>
            </a:r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   정확한 입력이 필요합니다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직영지국 </a:t>
            </a:r>
            <a:r>
              <a:rPr lang="en-US" altLang="ko-KR" dirty="0" smtClean="0"/>
              <a:t>: 3146440)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89710"/>
            <a:ext cx="6858000" cy="479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줄무늬가 있는 오른쪽 화살표 6"/>
          <p:cNvSpPr/>
          <p:nvPr/>
        </p:nvSpPr>
        <p:spPr>
          <a:xfrm rot="5400000">
            <a:off x="2093245" y="173716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줄무늬가 있는 오른쪽 화살표 7"/>
          <p:cNvSpPr/>
          <p:nvPr/>
        </p:nvSpPr>
        <p:spPr>
          <a:xfrm rot="10800000">
            <a:off x="3060318" y="1966051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6378" y="134681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64180" y="184857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42984" y="2166918"/>
            <a:ext cx="5143536" cy="307183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6258848" y="338136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00810" y="32638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4" name="줄무늬가 있는 오른쪽 화살표 13"/>
          <p:cNvSpPr/>
          <p:nvPr/>
        </p:nvSpPr>
        <p:spPr>
          <a:xfrm rot="10800000">
            <a:off x="1650702" y="5393581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67264" y="528880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40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지국관리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등록된 지국 현황 확인 및 조건 별 조회가 가능한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조회조건을 설정할 수 있는 영역으로 희망하는 조건을 선택합니다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최초화면은 전체 지국 리스트를 표시합니다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조회조건에 따른 지국 리스트를 표시합니다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③ 조회한 지국리스트가 보여지며 특정 지국을 클릭하면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지국정보</a:t>
            </a:r>
            <a:r>
              <a:rPr lang="en-US" altLang="ko-KR" dirty="0" smtClean="0"/>
              <a:t>’ </a:t>
            </a:r>
          </a:p>
          <a:p>
            <a:pPr marL="620713" lvl="1" indent="-354013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화면으로 이동합니다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88850"/>
            <a:ext cx="6858000" cy="500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786454" y="9651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0" y="1095348"/>
            <a:ext cx="5500702" cy="50006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929330" y="55959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1" name="줄무늬가 있는 오른쪽 화살표 10"/>
          <p:cNvSpPr/>
          <p:nvPr/>
        </p:nvSpPr>
        <p:spPr>
          <a:xfrm rot="10800000">
            <a:off x="5429264" y="109534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2852" y="1738290"/>
            <a:ext cx="6572296" cy="3857652"/>
          </a:xfrm>
          <a:prstGeom prst="roundRect">
            <a:avLst>
              <a:gd name="adj" fmla="val 4815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 rot="16200000">
            <a:off x="5929330" y="538162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6215082" y="1381100"/>
            <a:ext cx="214314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91230" y="12763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41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지국관리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지국정보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지국의 상세 정보를 확인하거나 수정할 수 있는 화면</a:t>
            </a:r>
            <a:endParaRPr lang="en-US" altLang="ko-KR" dirty="0" smtClean="0"/>
          </a:p>
          <a:p>
            <a:pPr marL="365125" lvl="1" indent="-98425">
              <a:spcBef>
                <a:spcPts val="400"/>
              </a:spcBef>
              <a:buSzPct val="68000"/>
              <a:buNone/>
            </a:pPr>
            <a:r>
              <a:rPr lang="ko-KR" altLang="en-US" dirty="0" smtClean="0"/>
              <a:t>① 지국관리 화면에서 선택한 지국의 상세정보가 표시됩니다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수정이 필요한 정보가 있을 경우 해당 칸에 새로운 정보 입력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새로 입력한 정보로 저장됩니다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endParaRPr lang="ko-KR" altLang="en-US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조회된 지국을 완전히 삭제합니다</a:t>
            </a:r>
            <a:r>
              <a:rPr lang="en-US" altLang="ko-KR" dirty="0" smtClean="0"/>
              <a:t>.  </a:t>
            </a:r>
          </a:p>
          <a:p>
            <a:pPr marL="620713" lvl="1" indent="-354013">
              <a:buNone/>
            </a:pPr>
            <a:endParaRPr lang="en-US" altLang="ko-KR" dirty="0" smtClean="0"/>
          </a:p>
          <a:p>
            <a:pPr marL="620713" lvl="1" indent="-354013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돌아가기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 클릭 시 이전화면인 지국관리화면으로 이동합니다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9888"/>
            <a:ext cx="6858000" cy="50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모서리가 둥근 직사각형 13"/>
          <p:cNvSpPr/>
          <p:nvPr/>
        </p:nvSpPr>
        <p:spPr>
          <a:xfrm>
            <a:off x="1142984" y="1738290"/>
            <a:ext cx="5143536" cy="357190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 rot="5400000">
            <a:off x="3143248" y="159541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1142984" y="52387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43248" y="11213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2984" y="47894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43050" y="47894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143116" y="47894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1643050" y="52387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줄무늬가 있는 오른쪽 화살표 19"/>
          <p:cNvSpPr/>
          <p:nvPr/>
        </p:nvSpPr>
        <p:spPr>
          <a:xfrm rot="5400000">
            <a:off x="2143116" y="523875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42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80" y="1523976"/>
            <a:ext cx="5429288" cy="1166287"/>
          </a:xfrm>
        </p:spPr>
        <p:txBody>
          <a:bodyPr>
            <a:normAutofit/>
          </a:bodyPr>
          <a:lstStyle/>
          <a:p>
            <a:r>
              <a:rPr lang="en-US" altLang="ko-KR" sz="4400" dirty="0" smtClean="0"/>
              <a:t>9. </a:t>
            </a:r>
            <a:r>
              <a:rPr lang="ko-KR" altLang="en-US" sz="4400" dirty="0" smtClean="0"/>
              <a:t>자동이체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3314" y="2952736"/>
            <a:ext cx="2986088" cy="421484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▶일반독자관리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이체신청</a:t>
            </a:r>
            <a:r>
              <a:rPr lang="en-US" altLang="ko-KR" sz="2000" dirty="0" smtClean="0"/>
              <a:t>(EB13)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신청결과</a:t>
            </a:r>
            <a:r>
              <a:rPr lang="en-US" altLang="ko-KR" sz="2000" dirty="0" smtClean="0"/>
              <a:t>(EB14)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이체청구</a:t>
            </a:r>
            <a:r>
              <a:rPr lang="en-US" altLang="ko-KR" sz="2000" dirty="0" smtClean="0"/>
              <a:t>(EB21)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청구결과</a:t>
            </a:r>
            <a:r>
              <a:rPr lang="en-US" altLang="ko-KR" sz="2000" dirty="0" smtClean="0"/>
              <a:t>(EB22)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이체내역조회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미수독자조회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환불내역입력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은행신청</a:t>
            </a:r>
            <a:r>
              <a:rPr lang="en-US" altLang="ko-KR" sz="2000" dirty="0" smtClean="0"/>
              <a:t>(EB11)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은행신청결과</a:t>
            </a:r>
            <a:r>
              <a:rPr lang="en-US" altLang="ko-KR" sz="2000" dirty="0" smtClean="0"/>
              <a:t>(EB12)</a:t>
            </a:r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내용 개체 틀 17" descr="1.이체신청(EB13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4568"/>
            <a:ext cx="6858000" cy="43204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이체신청</a:t>
            </a:r>
            <a:r>
              <a:rPr lang="en-US" altLang="ko-KR" dirty="0" smtClean="0"/>
              <a:t>(EB13)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이체신청 파일 생성 화면</a:t>
            </a:r>
            <a:endParaRPr lang="en-US" altLang="ko-KR" dirty="0" smtClean="0"/>
          </a:p>
          <a:p>
            <a:pPr>
              <a:buNone/>
            </a:pPr>
            <a:r>
              <a:rPr lang="ko-KR" altLang="en-US" sz="1600" dirty="0" smtClean="0"/>
              <a:t>  ① 파일생성에 필요한 정보 입력합니다</a:t>
            </a:r>
            <a:endParaRPr lang="en-US" altLang="ko-KR" sz="1600" dirty="0" smtClean="0"/>
          </a:p>
          <a:p>
            <a:pPr marL="620713" lvl="1" indent="-227013"/>
            <a:r>
              <a:rPr lang="ko-KR" altLang="en-US" dirty="0" smtClean="0"/>
              <a:t>신청접수일 기재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</a:t>
            </a:r>
            <a:r>
              <a:rPr lang="en-US" altLang="ko-KR" dirty="0" smtClean="0"/>
              <a:t>EB13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같은 날짜의 파일을 생성할 수 없습니다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② 일련번호나 생성 파일명을 클릭하면 해당 파일을 서버에서 받을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sz="1600" dirty="0" smtClean="0"/>
              <a:t>③ 에러내용을 클릭하면 에러 내용 조회화면으로 넘어갑니다</a:t>
            </a:r>
            <a:r>
              <a:rPr lang="en-US" altLang="ko-KR" sz="1600" dirty="0" smtClean="0"/>
              <a:t>.</a:t>
            </a:r>
          </a:p>
          <a:p>
            <a:pPr marL="620713" lvl="1" indent="-227013"/>
            <a:r>
              <a:rPr lang="ko-KR" altLang="en-US" dirty="0" smtClean="0"/>
              <a:t>화면출력의 데이터 노출 기준은 지국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작업일자 별 합산 데이터가 노출됩니다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8880" y="163543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77238" y="31011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80728" y="2266682"/>
            <a:ext cx="5729165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00306" y="310768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2420334" y="202291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14422" y="3095612"/>
            <a:ext cx="428628" cy="23066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643050" y="3238488"/>
            <a:ext cx="928694" cy="1291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86190" y="3095612"/>
            <a:ext cx="428628" cy="23066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2857496" y="3238488"/>
            <a:ext cx="928124" cy="12919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902304" y="3095612"/>
            <a:ext cx="428628" cy="23066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줄무늬가 있는 오른쪽 화살표 22"/>
          <p:cNvSpPr/>
          <p:nvPr/>
        </p:nvSpPr>
        <p:spPr>
          <a:xfrm rot="10800000">
            <a:off x="5357826" y="322480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44627" y="2353397"/>
            <a:ext cx="36004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44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 descr="2.신청결과(EB1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388376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신청결과</a:t>
            </a:r>
            <a:r>
              <a:rPr lang="en-US" altLang="ko-KR" dirty="0" smtClean="0"/>
              <a:t>(EB14)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31019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이체신청결과 파일 등록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이체신청결과 파일을 등록 합니다</a:t>
            </a:r>
            <a:r>
              <a:rPr lang="en-US" altLang="ko-KR" sz="1600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파일 첨부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</a:t>
            </a:r>
            <a:r>
              <a:rPr lang="en-US" altLang="ko-KR" dirty="0" smtClean="0"/>
              <a:t>EB14 </a:t>
            </a:r>
            <a:r>
              <a:rPr lang="ko-KR" altLang="en-US" dirty="0" smtClean="0"/>
              <a:t>파일이 등록됩니다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일련번호나 등록된 파일명을 클릭하면 해당 파일의 상세 내역을 조회할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8934" y="135551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2000672"/>
            <a:ext cx="5949280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00306" y="29151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3000388" y="173716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14422" y="2738422"/>
            <a:ext cx="428628" cy="214314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60163" y="2738422"/>
            <a:ext cx="428628" cy="214314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2857496" y="3024174"/>
            <a:ext cx="1071570" cy="1515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643049" y="3024173"/>
            <a:ext cx="928693" cy="1515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301208" y="2079995"/>
            <a:ext cx="476672" cy="230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45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 descr="3.이체청구(EB2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0552"/>
            <a:ext cx="6858000" cy="446449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이체청구 </a:t>
            </a:r>
            <a:r>
              <a:rPr lang="en-US" altLang="ko-KR" dirty="0" smtClean="0"/>
              <a:t>(EB21)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이체청구 파일 생성 화면</a:t>
            </a:r>
            <a:endParaRPr lang="en-US" altLang="ko-KR" dirty="0" smtClean="0"/>
          </a:p>
          <a:p>
            <a:pPr>
              <a:buNone/>
            </a:pPr>
            <a:r>
              <a:rPr lang="ko-KR" altLang="en-US" sz="1600" dirty="0" smtClean="0"/>
              <a:t>  ① 파일생성에 필요한 정보 입력합니다</a:t>
            </a:r>
            <a:endParaRPr lang="en-US" altLang="ko-KR" sz="1600" dirty="0" smtClean="0"/>
          </a:p>
          <a:p>
            <a:pPr marL="620713" lvl="1" indent="-227013"/>
            <a:r>
              <a:rPr lang="ko-KR" altLang="en-US" dirty="0" smtClean="0"/>
              <a:t>신청 접수일 기재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EB21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같은 날짜의 파일을 생성할 수 없습니다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② 일련번호나 생성 파일명을 클릭하면 해당 파일을 서버에서 받을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③ 에러내용을 클릭하면 에러 내용 조회화면으로 넘어갑니다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화면출력의 데이터 노출 기준은 지국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작업일자 별 합산 데이터가 노출됩니다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다운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이체청구 자료가 엑셀파일로 저장됩니다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86388" y="13760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2447782" y="3831791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2065067"/>
            <a:ext cx="5949280" cy="792088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000508" y="370424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29269" y="37269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4581128" y="384467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35490" y="372641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3" name="줄무늬가 있는 오른쪽 화살표 22"/>
          <p:cNvSpPr/>
          <p:nvPr/>
        </p:nvSpPr>
        <p:spPr>
          <a:xfrm>
            <a:off x="6021288" y="384467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1546" y="3452802"/>
            <a:ext cx="428628" cy="192882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28934" y="3452802"/>
            <a:ext cx="428628" cy="192882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72074" y="3452802"/>
            <a:ext cx="428628" cy="192882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02478" y="3452802"/>
            <a:ext cx="428628" cy="192882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571612" y="3822499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5357842" y="180860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717032" y="2569421"/>
            <a:ext cx="4766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46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 descr="4.청구결과(EB2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46449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청구결과</a:t>
            </a:r>
            <a:r>
              <a:rPr lang="en-US" altLang="ko-KR" dirty="0" smtClean="0"/>
              <a:t>(EB22)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524504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이체청구결과 파일 등록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이체청구결과 파일을 등록 합니다</a:t>
            </a:r>
            <a:r>
              <a:rPr lang="en-US" altLang="ko-KR" sz="1600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파일 첨부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</a:t>
            </a:r>
            <a:r>
              <a:rPr lang="en-US" altLang="ko-KR" dirty="0" smtClean="0"/>
              <a:t>EB22 </a:t>
            </a:r>
            <a:r>
              <a:rPr lang="ko-KR" altLang="en-US" dirty="0" smtClean="0"/>
              <a:t>파일이 등록됩니다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일련번호나 등록된 파일명을 클릭하면 해당 파일의 상세 내역을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조회할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청구결과 자료가 엑셀파일로 저장됩니다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엑셀출력의 데이터 노출 기준은 </a:t>
            </a:r>
            <a:r>
              <a:rPr lang="ko-KR" altLang="en-US" dirty="0" err="1" smtClean="0"/>
              <a:t>지국별</a:t>
            </a:r>
            <a:r>
              <a:rPr lang="ko-KR" altLang="en-US" dirty="0" smtClean="0"/>
              <a:t> 합산 데이터가 노출됩니다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5444670" y="188514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73216" y="145253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73265" y="316835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2144688"/>
            <a:ext cx="5949280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71150" y="315906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38480" y="31818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14422" y="3024174"/>
            <a:ext cx="285752" cy="23574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759164" y="3024174"/>
            <a:ext cx="285752" cy="23574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43314" y="3024174"/>
            <a:ext cx="428628" cy="23574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33564" y="3024174"/>
            <a:ext cx="310145" cy="23574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4143380" y="3286045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484784" y="3276753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2276872" y="327203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5998520" y="32989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308523" y="2266759"/>
            <a:ext cx="47667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47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내용 개체 틀 22" descr="5.이체내역조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20552"/>
            <a:ext cx="6858000" cy="460851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이체내역조회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이체내역 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검색조건 별 이체내역을 조회합니다</a:t>
            </a:r>
            <a:r>
              <a:rPr lang="en-US" altLang="ko-KR" sz="1600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지국 별 조회 가능</a:t>
            </a:r>
            <a:endParaRPr lang="en-US" altLang="ko-KR" dirty="0" smtClean="0"/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기간 별 조회 가능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독자 상세 정보를 조회합니다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5373216" y="221669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32666" y="20995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2098438"/>
            <a:ext cx="4392488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8297" y="316624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85860" y="2952736"/>
            <a:ext cx="857256" cy="2571768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2198825" y="3283937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48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0" y="1075535"/>
            <a:ext cx="6858000" cy="442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VPN </a:t>
            </a:r>
            <a:r>
              <a:rPr lang="ko-KR" altLang="en-US" dirty="0" smtClean="0"/>
              <a:t>설치</a:t>
            </a:r>
            <a:r>
              <a:rPr lang="en-US" altLang="ko-KR" sz="1800" dirty="0" smtClean="0"/>
              <a:t>(1/3)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화면에서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아래의 주소를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http://218.144.59.252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Windows7</a:t>
            </a:r>
            <a:r>
              <a:rPr lang="ko-KR" altLang="en-US" dirty="0" smtClean="0"/>
              <a:t>의 경우 화면과 같은 메시지가 나올수 있으며</a:t>
            </a:r>
            <a:r>
              <a:rPr lang="en-US" altLang="ko-KR" dirty="0" smtClean="0"/>
              <a:t>, </a:t>
            </a:r>
          </a:p>
          <a:p>
            <a:pPr>
              <a:buNone/>
            </a:pPr>
            <a:r>
              <a:rPr lang="en-US" altLang="ko-KR" dirty="0" smtClean="0"/>
              <a:t>   ‘</a:t>
            </a:r>
            <a:r>
              <a:rPr lang="ko-KR" altLang="en-US" dirty="0" smtClean="0"/>
              <a:t>②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내용을 클릭하면 로그인 페이지로 이동합니다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1546" y="19526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5742" y="35496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42918" y="1238224"/>
            <a:ext cx="1643074" cy="35719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42918" y="3595678"/>
            <a:ext cx="3014682" cy="27782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3643314" y="366711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줄무늬가 있는 오른쪽 화살표 7"/>
          <p:cNvSpPr/>
          <p:nvPr/>
        </p:nvSpPr>
        <p:spPr>
          <a:xfrm rot="16200000">
            <a:off x="1071546" y="173829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 descr="6.미수독자조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381642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미수독자조회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381628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미수 조회 화면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가장 최근 청구 분에 대한 미수독자 정보를 조회합니다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독자 상세 정보를 조회합니다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② 미수독자 목록을 </a:t>
            </a:r>
            <a:r>
              <a:rPr lang="en-US" altLang="ko-KR" sz="1600" dirty="0" smtClean="0"/>
              <a:t>Excel </a:t>
            </a:r>
            <a:r>
              <a:rPr lang="ko-KR" altLang="en-US" sz="1600" dirty="0" smtClean="0"/>
              <a:t>로 출력합니다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1473281" y="282575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87594" y="271283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09489" y="326344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3275438" y="33688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28670" y="2595546"/>
            <a:ext cx="500066" cy="71438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49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7.환불내역조회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4568"/>
            <a:ext cx="6858000" cy="43204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환불내역조회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환불내역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① 조건 별 검색내역을 조회합니다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② 환불내역을 기재한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저장됩니다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별도로 다른 부분들과 연계되어 작동되지는 않습니다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3068960" y="228870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01008" y="21446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40768" y="38728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1341908" y="437579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08720" y="2216696"/>
            <a:ext cx="2088232" cy="33182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80728" y="4736976"/>
            <a:ext cx="5688632" cy="40383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50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내용 개체 틀 22" descr="8.은행신청(EB1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4568"/>
            <a:ext cx="6858000" cy="4536503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은행신청</a:t>
            </a:r>
            <a:r>
              <a:rPr lang="en-US" altLang="ko-KR" dirty="0" smtClean="0"/>
              <a:t>(EB11)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은행신청 파일 등록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은행신청 파일을 등록 합니다</a:t>
            </a:r>
            <a:r>
              <a:rPr lang="en-US" altLang="ko-KR" sz="1600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파일 첨부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</a:t>
            </a:r>
            <a:r>
              <a:rPr lang="en-US" altLang="ko-KR" dirty="0" smtClean="0"/>
              <a:t>EB11 </a:t>
            </a:r>
            <a:r>
              <a:rPr lang="ko-KR" altLang="en-US" dirty="0" smtClean="0"/>
              <a:t>파일이 등록됩니다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일련번호나 등록된 파일명을 클릭하면 해당 파일의 상세 내역을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5444670" y="188004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73216" y="14474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2470" y="2170446"/>
            <a:ext cx="5949280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00306" y="29812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714488" y="3095611"/>
            <a:ext cx="857256" cy="14287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줄무늬가 있는 오른쪽 화살표 24"/>
          <p:cNvSpPr/>
          <p:nvPr/>
        </p:nvSpPr>
        <p:spPr>
          <a:xfrm>
            <a:off x="2857496" y="3095612"/>
            <a:ext cx="1000132" cy="1440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42984" y="2952736"/>
            <a:ext cx="500066" cy="207170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29066" y="2952736"/>
            <a:ext cx="500066" cy="207170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94384" y="2285007"/>
            <a:ext cx="476672" cy="206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51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 descr="9.은행신청상세및결과(EB12)생성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39248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00108" y="0"/>
            <a:ext cx="5857892" cy="61909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일반독자관리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은행신청</a:t>
            </a:r>
            <a:r>
              <a:rPr lang="en-US" altLang="ko-KR" dirty="0" smtClean="0"/>
              <a:t>(EB11) 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은행신청 상세조회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은행신청 처리 결과 명세</a:t>
            </a:r>
            <a:endParaRPr lang="en-US" altLang="ko-KR" sz="1600" dirty="0" smtClean="0"/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전반적인 자료 조회 영역입니다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클릭하면 납부자 정보 상세가 조회됩니다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해당 </a:t>
            </a:r>
            <a:r>
              <a:rPr lang="en-US" altLang="ko-KR" dirty="0" smtClean="0"/>
              <a:t>EB11</a:t>
            </a:r>
            <a:r>
              <a:rPr lang="ko-KR" altLang="en-US" dirty="0" smtClean="0"/>
              <a:t>파일을 토대로 </a:t>
            </a:r>
            <a:r>
              <a:rPr lang="en-US" altLang="ko-KR" dirty="0" smtClean="0"/>
              <a:t>EB12 </a:t>
            </a:r>
            <a:r>
              <a:rPr lang="ko-KR" altLang="en-US" dirty="0" smtClean="0"/>
              <a:t>결과 파일을 생성합니다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파일 생성 시 비정상적인 데이터만 저장됩니다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5444670" y="166572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373216" y="12600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2470" y="1954422"/>
            <a:ext cx="5949280" cy="1990466"/>
          </a:xfrm>
          <a:prstGeom prst="roundRect">
            <a:avLst>
              <a:gd name="adj" fmla="val 450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67148" y="433125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4861751" y="444894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10800000">
            <a:off x="4286257" y="5169024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499267" y="50519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42579" y="4310058"/>
            <a:ext cx="357190" cy="64294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52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내용 개체 틀 23" descr="9.은행신청결과(EB12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4568"/>
            <a:ext cx="6858000" cy="3888432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71546" y="0"/>
            <a:ext cx="5786454" cy="61909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일반독자관리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은행신청결과</a:t>
            </a:r>
            <a:r>
              <a:rPr lang="en-US" altLang="ko-KR" dirty="0" smtClean="0"/>
              <a:t>(EB12)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524504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일반</a:t>
            </a:r>
            <a:r>
              <a:rPr lang="en-US" altLang="ko-KR" dirty="0" smtClean="0"/>
              <a:t>,</a:t>
            </a:r>
            <a:r>
              <a:rPr lang="ko-KR" altLang="en-US" dirty="0" smtClean="0"/>
              <a:t>학생지국 독자의 은행신청결과 조회 화면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은행신청</a:t>
            </a:r>
            <a:r>
              <a:rPr lang="en-US" altLang="ko-KR" dirty="0" smtClean="0"/>
              <a:t>(EB12)</a:t>
            </a:r>
            <a:r>
              <a:rPr lang="ko-KR" altLang="en-US" dirty="0" smtClean="0"/>
              <a:t> 파일 생성 후 결과내용을 조회합니다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53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643314" y="2952736"/>
            <a:ext cx="2986088" cy="4214842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dirty="0" smtClean="0"/>
              <a:t>▶학생독자관리</a:t>
            </a:r>
            <a:endParaRPr lang="en-US" altLang="ko-KR" sz="24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이체신청</a:t>
            </a:r>
            <a:r>
              <a:rPr lang="en-US" altLang="ko-KR" sz="2000" dirty="0" smtClean="0"/>
              <a:t>(EB13)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신청결과</a:t>
            </a:r>
            <a:r>
              <a:rPr lang="en-US" altLang="ko-KR" sz="2000" dirty="0" smtClean="0"/>
              <a:t>(EB14)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이체청구</a:t>
            </a:r>
            <a:r>
              <a:rPr lang="en-US" altLang="ko-KR" sz="2000" dirty="0" smtClean="0"/>
              <a:t>(EB21)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청구결과</a:t>
            </a:r>
            <a:r>
              <a:rPr lang="en-US" altLang="ko-KR" sz="2000" dirty="0" smtClean="0"/>
              <a:t>(EB22)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이체내역조회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미수독자조회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환불내역입력</a:t>
            </a:r>
            <a:endParaRPr lang="en-US" altLang="ko-KR" sz="2000" dirty="0" smtClean="0"/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은행신청</a:t>
            </a:r>
            <a:r>
              <a:rPr lang="en-US" altLang="ko-KR" sz="2000" dirty="0" smtClean="0"/>
              <a:t>(EB11)</a:t>
            </a:r>
          </a:p>
          <a:p>
            <a:pPr algn="l"/>
            <a:r>
              <a:rPr lang="en-US" altLang="ko-KR" sz="2000" dirty="0" smtClean="0"/>
              <a:t>    - </a:t>
            </a:r>
            <a:r>
              <a:rPr lang="ko-KR" altLang="en-US" sz="2000" dirty="0" smtClean="0"/>
              <a:t>은행신청결과</a:t>
            </a:r>
            <a:r>
              <a:rPr lang="en-US" altLang="ko-KR" sz="2000" dirty="0" smtClean="0"/>
              <a:t>(EB12)</a:t>
            </a:r>
          </a:p>
        </p:txBody>
      </p:sp>
      <p:pic>
        <p:nvPicPr>
          <p:cNvPr id="10" name="Picture 6" descr="C:\Users\ADMIN\Desktop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068388" cy="667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내용 개체 틀 15" descr="1.이체신청(EB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10445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이체신청</a:t>
            </a:r>
            <a:r>
              <a:rPr lang="en-US" altLang="ko-KR" dirty="0" smtClean="0"/>
              <a:t>(EB13)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064779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학생본사 독자의 이체신청 파일 생성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파일생성에 필요한 정보 입력합니다</a:t>
            </a:r>
            <a:endParaRPr lang="en-US" altLang="ko-KR" sz="1600" dirty="0" smtClean="0"/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신청접수일 기재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</a:t>
            </a:r>
            <a:r>
              <a:rPr lang="en-US" altLang="ko-KR" dirty="0" smtClean="0"/>
              <a:t>EB13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같은 날짜의 파일을 생성할 수 없습니다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일련번호나 생성 파일명을 클릭하면 해당 파일을 서버에서 받을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sz="1600" dirty="0" smtClean="0"/>
              <a:t>③ 에러내용을 클릭하면 에러 내용 조회화면으로 넘어갑니다</a:t>
            </a:r>
            <a:r>
              <a:rPr lang="en-US" altLang="ko-KR" sz="1600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화면출력의 데이터 노출 기준은 지국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작업일자 별 합산 데이터가 노출됩니다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2420334" y="173716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348880" y="13456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80728" y="2000672"/>
            <a:ext cx="5729165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29591" y="27476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290195" y="305237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205178" y="2738422"/>
            <a:ext cx="366434" cy="23574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71876" y="2738422"/>
            <a:ext cx="500066" cy="2357454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656893" y="2724974"/>
            <a:ext cx="500066" cy="2370902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줄무늬가 있는 오른쪽 화살표 29"/>
          <p:cNvSpPr/>
          <p:nvPr/>
        </p:nvSpPr>
        <p:spPr>
          <a:xfrm rot="10800000">
            <a:off x="1611828" y="3167050"/>
            <a:ext cx="745601" cy="1318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줄무늬가 있는 오른쪽 화살표 30"/>
          <p:cNvSpPr/>
          <p:nvPr/>
        </p:nvSpPr>
        <p:spPr>
          <a:xfrm>
            <a:off x="2643182" y="3167050"/>
            <a:ext cx="857256" cy="13187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줄무늬가 있는 오른쪽 화살표 16"/>
          <p:cNvSpPr/>
          <p:nvPr/>
        </p:nvSpPr>
        <p:spPr>
          <a:xfrm rot="10800000">
            <a:off x="5197300" y="286476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46838" y="2111347"/>
            <a:ext cx="360040" cy="22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55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13" descr="2.신청결과(EB1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1764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신청결과</a:t>
            </a:r>
            <a:r>
              <a:rPr lang="en-US" altLang="ko-KR" dirty="0" smtClean="0"/>
              <a:t>(EB14)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학생본사 독자의 이체신청결과 파일 등록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이체신청결과 파일을 등록 합니다</a:t>
            </a:r>
            <a:r>
              <a:rPr lang="en-US" altLang="ko-KR" sz="1600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파일 첨부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</a:t>
            </a:r>
            <a:r>
              <a:rPr lang="en-US" altLang="ko-KR" dirty="0" smtClean="0"/>
              <a:t>EB14 </a:t>
            </a:r>
            <a:r>
              <a:rPr lang="ko-KR" altLang="en-US" dirty="0" smtClean="0"/>
              <a:t>파일이 등록됩니다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일련번호나 등록된 파일명을 클릭하면 해당 파일의 상세 내역을 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조회할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86663" y="127346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1928664"/>
            <a:ext cx="5949280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554094" y="283253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5444670" y="166572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05178" y="2595546"/>
            <a:ext cx="366434" cy="250033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29066" y="2595546"/>
            <a:ext cx="500066" cy="250033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3000372" y="2952736"/>
            <a:ext cx="857256" cy="126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643050" y="2952736"/>
            <a:ext cx="928694" cy="1269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01208" y="2000672"/>
            <a:ext cx="476672" cy="22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56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내용 개체 틀 23" descr="3.이체청구(EB2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1764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이체청구</a:t>
            </a:r>
            <a:r>
              <a:rPr lang="en-US" altLang="ko-KR" dirty="0" smtClean="0"/>
              <a:t>(EB21)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310190"/>
            <a:ext cx="6858000" cy="392909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자동이체 학생본사 독자의 이체청구 파일 생성 화면</a:t>
            </a:r>
            <a:endParaRPr lang="en-US" altLang="ko-KR" dirty="0" smtClean="0"/>
          </a:p>
          <a:p>
            <a:pPr>
              <a:buNone/>
            </a:pPr>
            <a:r>
              <a:rPr lang="ko-KR" altLang="en-US" sz="1600" dirty="0" smtClean="0"/>
              <a:t>  ① 파일생성에 필요한 정보 입력합니다</a:t>
            </a:r>
            <a:endParaRPr lang="en-US" altLang="ko-KR" sz="1600" dirty="0" smtClean="0"/>
          </a:p>
          <a:p>
            <a:pPr marL="620713" lvl="1" indent="-227013"/>
            <a:r>
              <a:rPr lang="ko-KR" altLang="en-US" dirty="0" smtClean="0"/>
              <a:t>신청 접수일 기재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누르면 </a:t>
            </a:r>
            <a:r>
              <a:rPr lang="en-US" altLang="ko-KR" dirty="0" smtClean="0"/>
              <a:t>EB21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같은 날짜의 파일을 생성할 수 없습니다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출금일 선택은 현재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일만 선택할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② 일련번호나 생성 파일명을 클릭하면 해당 파일을 서버에서 받을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③ 에러내용을 클릭하면 에러 내용 조회화면으로 넘어갑니다</a:t>
            </a:r>
            <a:r>
              <a:rPr lang="en-US" altLang="ko-KR" dirty="0" smtClean="0"/>
              <a:t>.</a:t>
            </a:r>
          </a:p>
          <a:p>
            <a:pPr marL="620713" lvl="1" indent="-227013"/>
            <a:r>
              <a:rPr lang="ko-KR" altLang="en-US" dirty="0" smtClean="0"/>
              <a:t>화면출력의 데이터 노출 기준은 지국</a:t>
            </a:r>
            <a:r>
              <a:rPr lang="en-US" altLang="ko-KR" dirty="0" smtClean="0"/>
              <a:t>,</a:t>
            </a:r>
            <a:r>
              <a:rPr lang="ko-KR" altLang="en-US" dirty="0" smtClean="0"/>
              <a:t>작업일자 별 합산 데이터가 노출됩니다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[</a:t>
            </a:r>
            <a:r>
              <a:rPr lang="ko-KR" altLang="en-US" dirty="0" smtClean="0"/>
              <a:t>다운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이체청구 자료가 엑셀파일로 저장됩니다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buNone/>
            </a:pP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86663" y="120202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>
            <a:off x="2357430" y="3595678"/>
            <a:ext cx="492086" cy="15894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1856656"/>
            <a:ext cx="5949280" cy="59601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60167" y="34852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4492" y="350693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4629798" y="361060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11054" y="351813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3" name="줄무늬가 있는 오른쪽 화살표 22"/>
          <p:cNvSpPr/>
          <p:nvPr/>
        </p:nvSpPr>
        <p:spPr>
          <a:xfrm>
            <a:off x="6069958" y="3619359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156431" y="2881298"/>
            <a:ext cx="285752" cy="229526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928934" y="2881298"/>
            <a:ext cx="500066" cy="229526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0636" y="2881298"/>
            <a:ext cx="571504" cy="229526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29396" y="2881298"/>
            <a:ext cx="347922" cy="229526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5444670" y="159429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484784" y="3595678"/>
            <a:ext cx="515456" cy="15367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29200" y="2144688"/>
            <a:ext cx="476672" cy="22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57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내용 개체 틀 22" descr="4.청구결과(EB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166321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청구결과</a:t>
            </a:r>
            <a:r>
              <a:rPr lang="en-US" altLang="ko-KR" dirty="0" smtClean="0"/>
              <a:t>(EB22)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381628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학생본사 독자의 이체청구결과 파일 등록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이체청구결과 파일을 등록 합니다</a:t>
            </a:r>
            <a:r>
              <a:rPr lang="en-US" altLang="ko-KR" sz="1600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파일 첨부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누르면 </a:t>
            </a:r>
            <a:r>
              <a:rPr lang="en-US" altLang="ko-KR" dirty="0" smtClean="0"/>
              <a:t>EB22 </a:t>
            </a:r>
            <a:r>
              <a:rPr lang="ko-KR" altLang="en-US" dirty="0" smtClean="0"/>
              <a:t>파일이 등록됩니다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smtClean="0"/>
              <a:t>② </a:t>
            </a:r>
            <a:r>
              <a:rPr lang="ko-KR" altLang="en-US" dirty="0" smtClean="0"/>
              <a:t>일련번호나 등록된 파일명을 클릭하면 해당 파일의 상세 내역을 조회할 수 있습니다</a:t>
            </a:r>
            <a:r>
              <a:rPr lang="en-US" altLang="ko-KR" dirty="0" smtClean="0"/>
              <a:t>.</a:t>
            </a:r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통계</a:t>
            </a:r>
            <a:r>
              <a:rPr lang="en-US" altLang="ko-KR" dirty="0" smtClean="0"/>
              <a:t>]</a:t>
            </a:r>
            <a:r>
              <a:rPr lang="ko-KR" altLang="en-US" dirty="0" smtClean="0"/>
              <a:t> 버튼을 클릭하면 청구결과 자료가 엑셀파일로 저장됩니다</a:t>
            </a:r>
            <a:r>
              <a:rPr lang="en-US" altLang="ko-KR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엑셀출력의 데이터 노출 기준은 </a:t>
            </a:r>
            <a:r>
              <a:rPr lang="ko-KR" altLang="en-US" dirty="0" err="1" smtClean="0"/>
              <a:t>지국별</a:t>
            </a:r>
            <a:r>
              <a:rPr lang="ko-KR" altLang="en-US" dirty="0" smtClean="0"/>
              <a:t> 합산 데이터가 노출됩니다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3216" y="11885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47109" y="27476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2" name="줄무늬가 있는 오른쪽 화살표 21"/>
          <p:cNvSpPr/>
          <p:nvPr/>
        </p:nvSpPr>
        <p:spPr>
          <a:xfrm rot="10800000">
            <a:off x="4214818" y="286476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1856656"/>
            <a:ext cx="5949280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884597" y="27476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638480" y="27476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5444670" y="159429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05178" y="2582099"/>
            <a:ext cx="366434" cy="25852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741514" y="2582099"/>
            <a:ext cx="366434" cy="25852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43314" y="2582099"/>
            <a:ext cx="500066" cy="25852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86520" y="2582099"/>
            <a:ext cx="357190" cy="2585216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줄무늬가 있는 오른쪽 화살표 16"/>
          <p:cNvSpPr/>
          <p:nvPr/>
        </p:nvSpPr>
        <p:spPr>
          <a:xfrm>
            <a:off x="5985073" y="286476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571612" y="2881298"/>
            <a:ext cx="368694" cy="12634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>
            <a:off x="2276872" y="286476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301208" y="1995908"/>
            <a:ext cx="476672" cy="158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슬라이드 번호 개체 틀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58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VPN </a:t>
            </a:r>
            <a:r>
              <a:rPr lang="ko-KR" altLang="en-US" dirty="0" smtClean="0"/>
              <a:t>설치</a:t>
            </a:r>
            <a:r>
              <a:rPr lang="en-US" altLang="ko-KR" sz="1800" dirty="0" smtClean="0"/>
              <a:t>(2/3)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667512"/>
            <a:ext cx="6858000" cy="2643206"/>
          </a:xfrm>
        </p:spPr>
        <p:txBody>
          <a:bodyPr/>
          <a:lstStyle/>
          <a:p>
            <a:pPr lvl="1">
              <a:buNone/>
            </a:pPr>
            <a:r>
              <a:rPr lang="ko-KR" altLang="en-US" dirty="0" smtClean="0"/>
              <a:t>① 사전 등록된 아이디와 비밀번호를 입력합니다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② </a:t>
            </a:r>
            <a:r>
              <a:rPr lang="en-US" altLang="ko-KR" dirty="0" smtClean="0"/>
              <a:t>[Login]</a:t>
            </a:r>
            <a:r>
              <a:rPr lang="ko-KR" altLang="en-US" dirty="0" smtClean="0"/>
              <a:t>버튼을 클릭하면 메인 페이지로 이동합니다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완료되어 페이지가 전환되면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버튼을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클릭합니다</a:t>
            </a:r>
            <a:r>
              <a:rPr lang="en-US" altLang="ko-KR" dirty="0" smtClean="0"/>
              <a:t>. </a:t>
            </a:r>
          </a:p>
          <a:p>
            <a:pPr lvl="1">
              <a:buNone/>
            </a:pPr>
            <a:r>
              <a:rPr lang="ko-KR" altLang="en-US" dirty="0" smtClean="0"/>
              <a:t>④ </a:t>
            </a:r>
            <a:r>
              <a:rPr lang="en-US" altLang="ko-KR" dirty="0" smtClean="0"/>
              <a:t>VPN</a:t>
            </a:r>
            <a:r>
              <a:rPr lang="ko-KR" altLang="en-US" dirty="0" smtClean="0"/>
              <a:t>접속 프로그램인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설치됩니다</a:t>
            </a:r>
            <a:r>
              <a:rPr lang="en-US" altLang="ko-KR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        ※ PC</a:t>
            </a:r>
            <a:r>
              <a:rPr lang="ko-KR" altLang="en-US" sz="1600" dirty="0" smtClean="0"/>
              <a:t>에 따라 설치여부를 물어보는경우가 있으며</a:t>
            </a:r>
            <a:r>
              <a:rPr lang="en-US" altLang="ko-KR" sz="1600" dirty="0" smtClean="0"/>
              <a:t>, [</a:t>
            </a:r>
            <a:r>
              <a:rPr lang="ko-KR" altLang="en-US" sz="1600" dirty="0" smtClean="0"/>
              <a:t>설치</a:t>
            </a:r>
            <a:r>
              <a:rPr lang="en-US" altLang="ko-KR" sz="1600" dirty="0" smtClean="0"/>
              <a:t>] </a:t>
            </a:r>
            <a:r>
              <a:rPr lang="ko-KR" altLang="en-US" sz="1600" dirty="0" err="1" smtClean="0"/>
              <a:t>선택시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	         </a:t>
            </a:r>
            <a:r>
              <a:rPr lang="ko-KR" altLang="en-US" sz="1600" dirty="0" smtClean="0"/>
              <a:t>정상적으로 프로그램이 설치됩니다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14" y="840307"/>
            <a:ext cx="3441704" cy="244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93864" y="140229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8354" y="265484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1480" y="1986500"/>
            <a:ext cx="2428892" cy="571504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0800000">
            <a:off x="1785926" y="277231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1821645" y="1807905"/>
            <a:ext cx="35719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굽은 화살표 16"/>
          <p:cNvSpPr/>
          <p:nvPr/>
        </p:nvSpPr>
        <p:spPr>
          <a:xfrm rot="10800000" flipH="1">
            <a:off x="714356" y="3095612"/>
            <a:ext cx="642942" cy="1285884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2" y="952472"/>
            <a:ext cx="2984502" cy="62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위쪽 화살표 18"/>
          <p:cNvSpPr/>
          <p:nvPr/>
        </p:nvSpPr>
        <p:spPr>
          <a:xfrm>
            <a:off x="5072074" y="1809728"/>
            <a:ext cx="285752" cy="114300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286520" y="159541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④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00438" y="738158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설치중</a:t>
            </a:r>
            <a:r>
              <a:rPr lang="ko-KR" altLang="en-US" sz="1200" dirty="0" smtClean="0"/>
              <a:t> 화면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1414" y="738158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 smtClean="0"/>
              <a:t>로그인 화면</a:t>
            </a:r>
            <a:endParaRPr lang="ko-KR" altLang="en-US" sz="1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0257" y="3095612"/>
            <a:ext cx="5337743" cy="353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모서리가 둥근 직사각형 10"/>
          <p:cNvSpPr/>
          <p:nvPr/>
        </p:nvSpPr>
        <p:spPr>
          <a:xfrm>
            <a:off x="1714488" y="5167314"/>
            <a:ext cx="1500198" cy="50006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16200000">
            <a:off x="2500306" y="573881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00306" y="595313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 descr="5.이체내역조회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18068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이체내역조회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학생본사 독자의 이체내역 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검색조건 별 이체내역을 조회합니다</a:t>
            </a:r>
            <a:r>
              <a:rPr lang="en-US" altLang="ko-KR" sz="1600" dirty="0" smtClean="0"/>
              <a:t>.</a:t>
            </a:r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지국 별 조회 가능</a:t>
            </a:r>
            <a:endParaRPr lang="en-US" altLang="ko-KR" dirty="0" smtClean="0"/>
          </a:p>
          <a:p>
            <a:pPr marL="620713" lvl="1" indent="-227013">
              <a:lnSpc>
                <a:spcPct val="150000"/>
              </a:lnSpc>
            </a:pPr>
            <a:r>
              <a:rPr lang="ko-KR" altLang="en-US" dirty="0" smtClean="0"/>
              <a:t>기간 별 조회 가능</a:t>
            </a:r>
            <a:endParaRPr lang="en-US" altLang="ko-KR" dirty="0" smtClean="0"/>
          </a:p>
          <a:p>
            <a:pPr marL="620713" lvl="1" indent="-354013">
              <a:lnSpc>
                <a:spcPct val="150000"/>
              </a:lnSpc>
              <a:buNone/>
            </a:pPr>
            <a:r>
              <a:rPr lang="ko-KR" altLang="en-US" dirty="0" smtClean="0"/>
              <a:t>② 독자 상세 정보를 조회합니다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5383255" y="202518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99034" y="1900121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908720" y="1910632"/>
            <a:ext cx="4392488" cy="45008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917603" y="288129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45519" y="2608992"/>
            <a:ext cx="428628" cy="2629759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10800000">
            <a:off x="1714488" y="3000110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59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 descr="6.미수독자조회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176464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미수독자조회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학생본사독자의 미수 조회 화면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가장 최근 청구 분에 대한 미수독자 정보를 조회합니다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dirty="0" smtClean="0"/>
              <a:t>  ① 독자 상세 정보를 조회합니다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 smtClean="0"/>
              <a:t>  </a:t>
            </a:r>
            <a:r>
              <a:rPr lang="ko-KR" altLang="en-US" sz="1600" dirty="0" smtClean="0"/>
              <a:t>② 미수독자 목록을 </a:t>
            </a:r>
            <a:r>
              <a:rPr lang="en-US" altLang="ko-KR" sz="1600" dirty="0" smtClean="0"/>
              <a:t>Excel </a:t>
            </a:r>
            <a:r>
              <a:rPr lang="ko-KR" altLang="en-US" sz="1600" dirty="0" smtClean="0"/>
              <a:t>로 출력합니다</a:t>
            </a:r>
            <a:r>
              <a:rPr lang="en-US" altLang="ko-KR" sz="1600" dirty="0" smtClean="0"/>
              <a:t>.</a:t>
            </a:r>
            <a:endParaRPr lang="en-US" altLang="ko-KR" dirty="0" smtClean="0"/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1428736" y="3035746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43050" y="2921639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58268" y="3471757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>
            <a:off x="3283876" y="3585988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928670" y="2738422"/>
            <a:ext cx="428628" cy="714380"/>
          </a:xfrm>
          <a:prstGeom prst="roundRect">
            <a:avLst>
              <a:gd name="adj" fmla="val 4677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60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 descr="7.환불내역입력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2560"/>
            <a:ext cx="6858000" cy="403244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학생독자관리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환불내역조회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5667380"/>
            <a:ext cx="6858000" cy="3929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자동이체 학생본사 독자의 환불내역 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 화면</a:t>
            </a: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① 조건 별 검색내역을 조회합니다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② 환불내역을 기재한 후 </a:t>
            </a:r>
            <a:r>
              <a:rPr lang="en-US" altLang="ko-KR" dirty="0" smtClean="0"/>
              <a:t>[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클릭하면 저장됩니다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별도로 다른 부분들과 연계되어 작동되지는 않습니다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 smtClean="0"/>
          </a:p>
          <a:p>
            <a:pPr>
              <a:lnSpc>
                <a:spcPct val="150000"/>
              </a:lnSpc>
              <a:buNone/>
            </a:pPr>
            <a:endParaRPr lang="en-US" altLang="ko-KR" sz="1600" dirty="0" smtClean="0"/>
          </a:p>
        </p:txBody>
      </p:sp>
      <p:sp>
        <p:nvSpPr>
          <p:cNvPr id="7" name="줄무늬가 있는 오른쪽 화살표 6"/>
          <p:cNvSpPr/>
          <p:nvPr/>
        </p:nvSpPr>
        <p:spPr>
          <a:xfrm rot="10800000">
            <a:off x="3071811" y="2000672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86124" y="18835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68210" y="3403895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1326217" y="3795421"/>
            <a:ext cx="28800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08720" y="1928664"/>
            <a:ext cx="2088232" cy="33182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980728" y="4088904"/>
            <a:ext cx="5688632" cy="403830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61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VPN </a:t>
            </a:r>
            <a:r>
              <a:rPr lang="ko-KR" altLang="en-US" dirty="0" smtClean="0"/>
              <a:t>설치</a:t>
            </a:r>
            <a:r>
              <a:rPr lang="en-US" altLang="ko-KR" sz="1800" dirty="0" smtClean="0"/>
              <a:t>(3/3)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6953264"/>
            <a:ext cx="6858000" cy="2357454"/>
          </a:xfrm>
        </p:spPr>
        <p:txBody>
          <a:bodyPr>
            <a:normAutofit/>
          </a:bodyPr>
          <a:lstStyle/>
          <a:p>
            <a:pPr marL="444500" lvl="1" indent="-266700">
              <a:buNone/>
            </a:pPr>
            <a:r>
              <a:rPr lang="ko-KR" altLang="en-US" dirty="0" smtClean="0"/>
              <a:t>① 설치가 완료되면 </a:t>
            </a:r>
            <a:r>
              <a:rPr lang="ko-KR" altLang="en-US" dirty="0" err="1" smtClean="0"/>
              <a:t>메인화면으로</a:t>
            </a:r>
            <a:r>
              <a:rPr lang="ko-KR" altLang="en-US" dirty="0" smtClean="0"/>
              <a:t> 다시 이동하며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</a:t>
            </a:r>
            <a:endParaRPr lang="en-US" altLang="ko-KR" dirty="0" smtClean="0"/>
          </a:p>
          <a:p>
            <a:pPr marL="444500" lvl="1" indent="-266700">
              <a:buNone/>
            </a:pPr>
            <a:r>
              <a:rPr lang="ko-KR" altLang="en-US" dirty="0" smtClean="0"/>
              <a:t>     다시 클릭하면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완료됩니다</a:t>
            </a:r>
            <a:r>
              <a:rPr lang="en-US" altLang="ko-KR" dirty="0" smtClean="0"/>
              <a:t>. </a:t>
            </a:r>
          </a:p>
          <a:p>
            <a:pPr marL="444500" lvl="1" indent="-266700">
              <a:buNone/>
            </a:pPr>
            <a:r>
              <a:rPr lang="ko-KR" altLang="en-US" dirty="0" smtClean="0"/>
              <a:t>②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완료된후</a:t>
            </a:r>
            <a:r>
              <a:rPr lang="ko-KR" altLang="en-US" dirty="0" smtClean="0"/>
              <a:t> 상태 화면입니다</a:t>
            </a:r>
            <a:r>
              <a:rPr lang="en-US" altLang="ko-KR" dirty="0" smtClean="0"/>
              <a:t>. </a:t>
            </a:r>
          </a:p>
          <a:p>
            <a:pPr marL="444500" lvl="1" indent="-266700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설치하게 되면 시작메뉴 또는 바탕화면에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③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의 </a:t>
            </a:r>
            <a:endParaRPr lang="en-US" altLang="ko-KR" dirty="0" smtClean="0"/>
          </a:p>
          <a:p>
            <a:pPr marL="444500" lvl="1" indent="-266700">
              <a:buNone/>
            </a:pPr>
            <a:r>
              <a:rPr lang="en-US" altLang="ko-KR" dirty="0" smtClean="0"/>
              <a:t>    </a:t>
            </a:r>
            <a:r>
              <a:rPr lang="ko-KR" altLang="en-US" sz="1600" dirty="0" smtClean="0"/>
              <a:t>아이콘이 나타나며 해당 아이콘 </a:t>
            </a:r>
            <a:r>
              <a:rPr lang="ko-KR" altLang="en-US" sz="1600" dirty="0" err="1" smtClean="0"/>
              <a:t>실행시</a:t>
            </a:r>
            <a:r>
              <a:rPr lang="ko-KR" altLang="en-US" sz="1600" dirty="0" smtClean="0"/>
              <a:t> 바로 로그인 화면으로</a:t>
            </a:r>
            <a:endParaRPr lang="en-US" altLang="ko-KR" sz="1600" dirty="0" smtClean="0"/>
          </a:p>
          <a:p>
            <a:pPr marL="444500" lvl="1" indent="-266700">
              <a:buNone/>
            </a:pPr>
            <a:r>
              <a:rPr lang="en-US" altLang="ko-KR" dirty="0" smtClean="0"/>
              <a:t>     </a:t>
            </a:r>
            <a:r>
              <a:rPr lang="ko-KR" altLang="en-US" sz="1600" dirty="0" smtClean="0"/>
              <a:t> 이동합니다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16302"/>
            <a:ext cx="6858000" cy="454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85794" y="453707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28736" y="483552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85728" y="3595678"/>
            <a:ext cx="1785950" cy="642942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줄무늬가 있는 오른쪽 화살표 9"/>
          <p:cNvSpPr/>
          <p:nvPr/>
        </p:nvSpPr>
        <p:spPr>
          <a:xfrm rot="16200000">
            <a:off x="821513" y="4345777"/>
            <a:ext cx="357190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43116" y="2024042"/>
            <a:ext cx="4429156" cy="3429024"/>
          </a:xfrm>
          <a:prstGeom prst="roundRect">
            <a:avLst>
              <a:gd name="adj" fmla="val 3334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줄무늬가 있는 오른쪽 화살표 8"/>
          <p:cNvSpPr/>
          <p:nvPr/>
        </p:nvSpPr>
        <p:spPr>
          <a:xfrm>
            <a:off x="1785926" y="4953000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1678" y="1952604"/>
            <a:ext cx="1928826" cy="285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 smtClean="0"/>
              <a:t>VPN </a:t>
            </a:r>
            <a:r>
              <a:rPr lang="ko-KR" altLang="en-US" sz="1200" dirty="0" smtClean="0"/>
              <a:t>로그인 완료화면</a:t>
            </a:r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52" y="5738818"/>
            <a:ext cx="31369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줄무늬가 있는 오른쪽 화살표 13"/>
          <p:cNvSpPr/>
          <p:nvPr/>
        </p:nvSpPr>
        <p:spPr>
          <a:xfrm rot="10800000">
            <a:off x="3286124" y="5953132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38552" y="58483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6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접속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0" y="4452935"/>
            <a:ext cx="6858000" cy="4857784"/>
          </a:xfrm>
        </p:spPr>
        <p:txBody>
          <a:bodyPr/>
          <a:lstStyle/>
          <a:p>
            <a:r>
              <a:rPr lang="en-US" altLang="ko-KR" dirty="0" smtClean="0"/>
              <a:t>VPN(</a:t>
            </a:r>
            <a:r>
              <a:rPr lang="en-US" altLang="ko-KR" dirty="0" err="1" smtClean="0"/>
              <a:t>NetExtender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완료되면 인터넷 </a:t>
            </a:r>
            <a:r>
              <a:rPr lang="ko-KR" altLang="en-US" dirty="0" err="1" smtClean="0"/>
              <a:t>익스플로러를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실행합니다</a:t>
            </a:r>
            <a:r>
              <a:rPr lang="en-US" altLang="ko-KR" dirty="0" smtClean="0"/>
              <a:t>.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인터넷 </a:t>
            </a:r>
            <a:r>
              <a:rPr lang="ko-KR" altLang="en-US" dirty="0" err="1" smtClean="0"/>
              <a:t>익스플로러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주소창에서</a:t>
            </a:r>
            <a:r>
              <a:rPr lang="ko-KR" altLang="en-US" dirty="0" smtClean="0"/>
              <a:t> 아래의 주소를 입력합니다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http://mk150.mk.co.kr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시스템에 정상적으로 접속되면 로그인 화면이 나타납니다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pPr lvl="1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2852" y="1166786"/>
            <a:ext cx="3571900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smtClean="0"/>
              <a:t>독자관리 시스템 주소 입력</a:t>
            </a:r>
            <a:endParaRPr lang="ko-KR" altLang="en-US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18" y="1653158"/>
            <a:ext cx="6572272" cy="1426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7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시스템에 접속 하기 위한 로그인화면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① 접속 구분 중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본사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② 관리자를 통해 등록된 아이디와 비밀번호를 입력합니다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ko-KR" altLang="en-US" dirty="0" smtClean="0"/>
          </a:p>
          <a:p>
            <a:pPr lvl="1">
              <a:buNone/>
            </a:pPr>
            <a:r>
              <a:rPr lang="ko-KR" altLang="en-US" dirty="0" smtClean="0"/>
              <a:t>③ </a:t>
            </a:r>
            <a:r>
              <a:rPr lang="en-US" altLang="ko-KR" dirty="0" smtClean="0"/>
              <a:t>[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]</a:t>
            </a:r>
            <a:r>
              <a:rPr lang="ko-KR" altLang="en-US" dirty="0" smtClean="0"/>
              <a:t>버튼을 클릭합니다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endParaRPr lang="ko-KR" altLang="en-US" b="1" dirty="0" smtClean="0"/>
          </a:p>
          <a:p>
            <a:pPr lvl="1"/>
            <a:endParaRPr lang="ko-KR" alt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59" y="696913"/>
            <a:ext cx="6302681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줄무늬가 있는 오른쪽 화살표 10"/>
          <p:cNvSpPr/>
          <p:nvPr/>
        </p:nvSpPr>
        <p:spPr>
          <a:xfrm rot="5400000">
            <a:off x="3071810" y="2666984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16200000">
            <a:off x="3500438" y="3952868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1810" y="215477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①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00438" y="423862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②</a:t>
            </a:r>
            <a:endParaRPr lang="ko-KR" altLang="en-US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3071810" y="3238488"/>
            <a:ext cx="1357322" cy="50006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줄무늬가 있는 오른쪽 화살표 15"/>
          <p:cNvSpPr/>
          <p:nvPr/>
        </p:nvSpPr>
        <p:spPr>
          <a:xfrm rot="10800000">
            <a:off x="4929198" y="3309926"/>
            <a:ext cx="428628" cy="14287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11788" y="319245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③</a:t>
            </a:r>
            <a:endParaRPr lang="ko-KR" altLang="en-US" b="1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8E5BE1-BF25-4964-81E0-9CE1D6A199DE}" type="slidenum">
              <a:rPr lang="ko-KR" altLang="en-US" smtClean="0"/>
              <a:pPr/>
              <a:t>8</a:t>
            </a:fld>
            <a:r>
              <a:rPr lang="en-US" altLang="ko-KR" smtClean="0"/>
              <a:t>/61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1402</TotalTime>
  <Words>3504</Words>
  <Application>Microsoft Office PowerPoint</Application>
  <PresentationFormat>A4 용지(210x297mm)</PresentationFormat>
  <Paragraphs>786</Paragraphs>
  <Slides>62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광장</vt:lpstr>
      <vt:lpstr>매일경제 독자관리 시스템</vt:lpstr>
      <vt:lpstr>개   요</vt:lpstr>
      <vt:lpstr>목   차</vt:lpstr>
      <vt:lpstr>1. 시스템 접속</vt:lpstr>
      <vt:lpstr>VPN 설치(1/3)</vt:lpstr>
      <vt:lpstr>VPN 설치(2/3)</vt:lpstr>
      <vt:lpstr>VPN 설치(3/3)</vt:lpstr>
      <vt:lpstr>시스템 접속</vt:lpstr>
      <vt:lpstr>로그인</vt:lpstr>
      <vt:lpstr>메인화면(1/2)</vt:lpstr>
      <vt:lpstr>메인화면(2/2)</vt:lpstr>
      <vt:lpstr>2. 독  자</vt:lpstr>
      <vt:lpstr>독자관리(1/2)</vt:lpstr>
      <vt:lpstr>독자관리(2/2)</vt:lpstr>
      <vt:lpstr>독자 원장</vt:lpstr>
      <vt:lpstr>배달명단</vt:lpstr>
      <vt:lpstr>자동이체독자 - 일반독자리스트</vt:lpstr>
      <vt:lpstr>자동이체독자 - 일반독자관리</vt:lpstr>
      <vt:lpstr>자동이체독자 - 학생독자리스트</vt:lpstr>
      <vt:lpstr>자동이체독자 - 학생독자관리</vt:lpstr>
      <vt:lpstr>3. 수  금</vt:lpstr>
      <vt:lpstr>EDI관리 - 자료업로드</vt:lpstr>
      <vt:lpstr>EDI관리 - 자료조회</vt:lpstr>
      <vt:lpstr>EDI관리 - 오류조회</vt:lpstr>
      <vt:lpstr>4. 현황조회</vt:lpstr>
      <vt:lpstr>5. 통  계</vt:lpstr>
      <vt:lpstr>통계일람</vt:lpstr>
      <vt:lpstr>당월입금</vt:lpstr>
      <vt:lpstr>총 입금현황</vt:lpstr>
      <vt:lpstr>유가계산서</vt:lpstr>
      <vt:lpstr>6. 기타작업</vt:lpstr>
      <vt:lpstr>월마감</vt:lpstr>
      <vt:lpstr>7. 커뮤니티</vt:lpstr>
      <vt:lpstr>공지사항(1/3)</vt:lpstr>
      <vt:lpstr>공지사항(2/3)</vt:lpstr>
      <vt:lpstr>공지사항(3/3)</vt:lpstr>
      <vt:lpstr>메인알림(1/3)</vt:lpstr>
      <vt:lpstr>메인알림(2/3)</vt:lpstr>
      <vt:lpstr>메인알림(3/3)</vt:lpstr>
      <vt:lpstr>8. 관   리</vt:lpstr>
      <vt:lpstr>지국등록</vt:lpstr>
      <vt:lpstr>지국관리</vt:lpstr>
      <vt:lpstr>지국관리 - 지국정보</vt:lpstr>
      <vt:lpstr>9. 자동이체</vt:lpstr>
      <vt:lpstr>일반독자관리 - 이체신청(EB13)</vt:lpstr>
      <vt:lpstr>일반독자관리 - 신청결과(EB14)</vt:lpstr>
      <vt:lpstr>일반독자관리 - 이체청구 (EB21)</vt:lpstr>
      <vt:lpstr>일반독자관리 - 청구결과(EB22)</vt:lpstr>
      <vt:lpstr>일반독자관리 - 이체내역조회</vt:lpstr>
      <vt:lpstr>일반독자관리 - 미수독자조회</vt:lpstr>
      <vt:lpstr>일반독자관리 - 환불내역조회</vt:lpstr>
      <vt:lpstr>일반독자관리 - 은행신청(EB11)</vt:lpstr>
      <vt:lpstr>일반독자관리-은행신청(EB11) 상세</vt:lpstr>
      <vt:lpstr>일반독자관리 - 은행신청결과(EB12)</vt:lpstr>
      <vt:lpstr>슬라이드 54</vt:lpstr>
      <vt:lpstr>학생독자관리 - 이체신청(EB13)</vt:lpstr>
      <vt:lpstr>학생독자관리 - 신청결과(EB14)</vt:lpstr>
      <vt:lpstr>학생독자관리 - 이체청구(EB21)</vt:lpstr>
      <vt:lpstr>학생독자관리 - 청구결과(EB22)</vt:lpstr>
      <vt:lpstr>학생독자관리 - 이체내역조회</vt:lpstr>
      <vt:lpstr>학생독자관리 - 미수독자조회</vt:lpstr>
      <vt:lpstr>학생독자관리 - 환불내역조회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독자관리 시스템</dc:title>
  <dc:creator>ADMIN</dc:creator>
  <cp:lastModifiedBy>ADMIN</cp:lastModifiedBy>
  <cp:revision>92</cp:revision>
  <dcterms:created xsi:type="dcterms:W3CDTF">2011-12-12T06:43:27Z</dcterms:created>
  <dcterms:modified xsi:type="dcterms:W3CDTF">2012-01-10T00:43:00Z</dcterms:modified>
</cp:coreProperties>
</file>