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584" r:id="rId1"/>
  </p:sldMasterIdLst>
  <p:notesMasterIdLst>
    <p:notesMasterId r:id="rId70"/>
  </p:notesMasterIdLst>
  <p:handoutMasterIdLst>
    <p:handoutMasterId r:id="rId71"/>
  </p:handoutMasterIdLst>
  <p:sldIdLst>
    <p:sldId id="256" r:id="rId2"/>
    <p:sldId id="260" r:id="rId3"/>
    <p:sldId id="328" r:id="rId4"/>
    <p:sldId id="329" r:id="rId5"/>
    <p:sldId id="330" r:id="rId6"/>
    <p:sldId id="331" r:id="rId7"/>
    <p:sldId id="332" r:id="rId8"/>
    <p:sldId id="333" r:id="rId9"/>
    <p:sldId id="262" r:id="rId10"/>
    <p:sldId id="334" r:id="rId11"/>
    <p:sldId id="266" r:id="rId12"/>
    <p:sldId id="269" r:id="rId13"/>
    <p:sldId id="340" r:id="rId14"/>
    <p:sldId id="341" r:id="rId15"/>
    <p:sldId id="342" r:id="rId16"/>
    <p:sldId id="343" r:id="rId17"/>
    <p:sldId id="327" r:id="rId18"/>
    <p:sldId id="315" r:id="rId19"/>
    <p:sldId id="316" r:id="rId20"/>
    <p:sldId id="317" r:id="rId21"/>
    <p:sldId id="318" r:id="rId22"/>
    <p:sldId id="344" r:id="rId23"/>
    <p:sldId id="320" r:id="rId24"/>
    <p:sldId id="321" r:id="rId25"/>
    <p:sldId id="322" r:id="rId26"/>
    <p:sldId id="293" r:id="rId27"/>
    <p:sldId id="294" r:id="rId28"/>
    <p:sldId id="295" r:id="rId29"/>
    <p:sldId id="296" r:id="rId30"/>
    <p:sldId id="272" r:id="rId31"/>
    <p:sldId id="338" r:id="rId32"/>
    <p:sldId id="339" r:id="rId33"/>
    <p:sldId id="347" r:id="rId34"/>
    <p:sldId id="337" r:id="rId35"/>
    <p:sldId id="345" r:id="rId36"/>
    <p:sldId id="346" r:id="rId37"/>
    <p:sldId id="268" r:id="rId38"/>
    <p:sldId id="277" r:id="rId39"/>
    <p:sldId id="278" r:id="rId40"/>
    <p:sldId id="279" r:id="rId41"/>
    <p:sldId id="280" r:id="rId42"/>
    <p:sldId id="289" r:id="rId43"/>
    <p:sldId id="281" r:id="rId44"/>
    <p:sldId id="292" r:id="rId45"/>
    <p:sldId id="290" r:id="rId46"/>
    <p:sldId id="273" r:id="rId47"/>
    <p:sldId id="304" r:id="rId48"/>
    <p:sldId id="305" r:id="rId49"/>
    <p:sldId id="306" r:id="rId50"/>
    <p:sldId id="307" r:id="rId51"/>
    <p:sldId id="274" r:id="rId52"/>
    <p:sldId id="308" r:id="rId53"/>
    <p:sldId id="275" r:id="rId54"/>
    <p:sldId id="335" r:id="rId55"/>
    <p:sldId id="336" r:id="rId56"/>
    <p:sldId id="276" r:id="rId57"/>
    <p:sldId id="282" r:id="rId58"/>
    <p:sldId id="283" r:id="rId59"/>
    <p:sldId id="284" r:id="rId60"/>
    <p:sldId id="285" r:id="rId61"/>
    <p:sldId id="286" r:id="rId62"/>
    <p:sldId id="270" r:id="rId63"/>
    <p:sldId id="298" r:id="rId64"/>
    <p:sldId id="299" r:id="rId65"/>
    <p:sldId id="300" r:id="rId66"/>
    <p:sldId id="301" r:id="rId67"/>
    <p:sldId id="302" r:id="rId68"/>
    <p:sldId id="303" r:id="rId69"/>
  </p:sldIdLst>
  <p:sldSz cx="6858000" cy="9906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56" autoAdjust="0"/>
    <p:restoredTop sz="94660"/>
  </p:normalViewPr>
  <p:slideViewPr>
    <p:cSldViewPr>
      <p:cViewPr>
        <p:scale>
          <a:sx n="75" d="100"/>
          <a:sy n="75" d="100"/>
        </p:scale>
        <p:origin x="-1746" y="1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-270" y="-90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373" y="0"/>
            <a:ext cx="4301543" cy="339884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ADB4F2A2-1075-4BA0-84CF-2BA7CFF466D2}" type="datetimeFigureOut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219"/>
            <a:ext cx="4301543" cy="339884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373" y="6456219"/>
            <a:ext cx="4301543" cy="339884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57245036-8334-4A08-B7BD-7F78DA1BC4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373" y="0"/>
            <a:ext cx="4301543" cy="339884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1F91869E-72C0-411D-9FE1-888EA93BB07D}" type="datetimeFigureOut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81463" y="509588"/>
            <a:ext cx="17637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57" tIns="45629" rIns="91257" bIns="456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257" tIns="45629" rIns="91257" bIns="4562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219"/>
            <a:ext cx="4301543" cy="339884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373" y="6456219"/>
            <a:ext cx="4301543" cy="339884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8F68786B-6EF1-457E-BC29-FF4C49D4D9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1463" y="509588"/>
            <a:ext cx="17637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6737102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14350" y="2531536"/>
            <a:ext cx="5829300" cy="2642988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14350" y="5216766"/>
            <a:ext cx="5829300" cy="17329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2824" y="7154334"/>
            <a:ext cx="6860824" cy="2761905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4994EB-6491-4303-985A-7D28CE97C1D6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5924" y="7862693"/>
            <a:ext cx="5372100" cy="936335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1450" y="274399"/>
            <a:ext cx="6515100" cy="6339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E0E12B-65E0-421A-9DFD-A72B7F977BCC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5055" y="9255921"/>
            <a:ext cx="1763011" cy="5274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50" y="7027400"/>
            <a:ext cx="6056574" cy="81274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537328" y="7225102"/>
            <a:ext cx="2851502" cy="208449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40170" y="8356145"/>
            <a:ext cx="2851502" cy="12107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4532" y="8365144"/>
            <a:ext cx="2551736" cy="1561253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6928" y="8360067"/>
            <a:ext cx="2554132" cy="1566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6498084" y="7205524"/>
            <a:ext cx="137160" cy="330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6358272" y="7205524"/>
            <a:ext cx="137160" cy="330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9699"/>
            <a:ext cx="6172200" cy="633543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9E3DD-21EA-4881-92A2-42B36EFDB369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33011" y="396703"/>
            <a:ext cx="1333103" cy="8078433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4"/>
            <a:ext cx="4743450" cy="80784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381BB-4B84-4599-9E06-692737B4CAD1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96486"/>
            <a:ext cx="6858000" cy="518520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buNone/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285860" y="0"/>
            <a:ext cx="5572140" cy="619095"/>
          </a:xfrm>
        </p:spPr>
        <p:txBody>
          <a:bodyPr rtlCol="0">
            <a:normAutofit/>
          </a:bodyPr>
          <a:lstStyle>
            <a:lvl1pPr>
              <a:defRPr sz="2800" b="1" i="0"/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pic>
        <p:nvPicPr>
          <p:cNvPr id="14" name="Picture 6" descr="C:\Users\ADMIN\Desktop\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4"/>
            <a:ext cx="1068388" cy="667280"/>
          </a:xfrm>
          <a:prstGeom prst="rect">
            <a:avLst/>
          </a:prstGeom>
          <a:noFill/>
          <a:effectLst/>
        </p:spPr>
      </p:pic>
      <p:sp>
        <p:nvSpPr>
          <p:cNvPr id="15" name="내용 개체 틀 2"/>
          <p:cNvSpPr>
            <a:spLocks noGrp="1"/>
          </p:cNvSpPr>
          <p:nvPr>
            <p:ph idx="13"/>
          </p:nvPr>
        </p:nvSpPr>
        <p:spPr>
          <a:xfrm>
            <a:off x="0" y="5959085"/>
            <a:ext cx="6858000" cy="3351633"/>
          </a:xfrm>
          <a:ln>
            <a:noFill/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20" name="날짜 개체 틀 10"/>
          <p:cNvSpPr>
            <a:spLocks noGrp="1"/>
          </p:cNvSpPr>
          <p:nvPr>
            <p:ph type="dt" sz="half" idx="10"/>
          </p:nvPr>
        </p:nvSpPr>
        <p:spPr>
          <a:xfrm>
            <a:off x="4929198" y="9310718"/>
            <a:ext cx="1071570" cy="528320"/>
          </a:xfrm>
        </p:spPr>
        <p:txBody>
          <a:bodyPr/>
          <a:lstStyle/>
          <a:p>
            <a:fld id="{460AE100-37F9-484B-B34B-BA7D394823ED}" type="datetime1">
              <a:rPr lang="ko-KR" altLang="en-US" smtClean="0"/>
              <a:t>2012-01-10</a:t>
            </a:fld>
            <a:endParaRPr lang="ko-KR" altLang="en-US" dirty="0"/>
          </a:p>
        </p:txBody>
      </p:sp>
      <p:sp>
        <p:nvSpPr>
          <p:cNvPr id="21" name="슬라이드 번호 개체 틀 11"/>
          <p:cNvSpPr>
            <a:spLocks noGrp="1"/>
          </p:cNvSpPr>
          <p:nvPr>
            <p:ph type="sldNum" sz="quarter" idx="11"/>
          </p:nvPr>
        </p:nvSpPr>
        <p:spPr>
          <a:xfrm>
            <a:off x="6072206" y="9310720"/>
            <a:ext cx="687568" cy="527402"/>
          </a:xfrm>
        </p:spPr>
        <p:txBody>
          <a:bodyPr/>
          <a:lstStyle/>
          <a:p>
            <a:fld id="{122665CB-5600-4178-97D2-EBF960E5BC5B}" type="slidenum">
              <a:rPr lang="en-US" altLang="ko-KR" smtClean="0"/>
              <a:pPr/>
              <a:t>‹#›</a:t>
            </a:fld>
            <a:r>
              <a:rPr lang="en-US" altLang="ko-KR" dirty="0" smtClean="0"/>
              <a:t>/67</a:t>
            </a:r>
            <a:endParaRPr lang="ko-KR" altLang="en-US" dirty="0"/>
          </a:p>
        </p:txBody>
      </p:sp>
      <p:sp>
        <p:nvSpPr>
          <p:cNvPr id="22" name="바닥글 개체 틀 12"/>
          <p:cNvSpPr>
            <a:spLocks noGrp="1"/>
          </p:cNvSpPr>
          <p:nvPr>
            <p:ph type="ftr" sz="quarter" idx="12"/>
          </p:nvPr>
        </p:nvSpPr>
        <p:spPr>
          <a:xfrm>
            <a:off x="3285055" y="9310720"/>
            <a:ext cx="1572705" cy="527402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52472"/>
            <a:ext cx="6858000" cy="8286808"/>
          </a:xfrm>
        </p:spPr>
        <p:txBody>
          <a:bodyPr/>
          <a:lstStyle>
            <a:lvl1pPr>
              <a:buNone/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809596"/>
          </a:xfrm>
        </p:spPr>
        <p:txBody>
          <a:bodyPr rtlCol="0">
            <a:normAutofit/>
          </a:bodyPr>
          <a:lstStyle>
            <a:lvl1pPr algn="ctr">
              <a:defRPr sz="3600" b="1" i="0"/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>
          <a:xfrm>
            <a:off x="4929198" y="9310718"/>
            <a:ext cx="1071570" cy="528320"/>
          </a:xfrm>
        </p:spPr>
        <p:txBody>
          <a:bodyPr/>
          <a:lstStyle/>
          <a:p>
            <a:fld id="{AA7C607A-2E2A-480F-8052-0CDDBE2D1495}" type="datetime1">
              <a:rPr lang="ko-KR" altLang="en-US" smtClean="0"/>
              <a:t>2012-01-10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>
          <a:xfrm>
            <a:off x="6072206" y="9310720"/>
            <a:ext cx="687568" cy="527402"/>
          </a:xfrm>
        </p:spPr>
        <p:txBody>
          <a:bodyPr/>
          <a:lstStyle/>
          <a:p>
            <a:fld id="{122665CB-5600-4178-97D2-EBF960E5BC5B}" type="slidenum">
              <a:rPr lang="en-US" altLang="ko-KR" smtClean="0"/>
              <a:pPr/>
              <a:t>‹#›</a:t>
            </a:fld>
            <a:r>
              <a:rPr lang="en-US" altLang="ko-KR" dirty="0" smtClean="0"/>
              <a:t>/67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2"/>
          </p:nvPr>
        </p:nvSpPr>
        <p:spPr>
          <a:xfrm>
            <a:off x="3285055" y="9310720"/>
            <a:ext cx="1572705" cy="527402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82" y="1530695"/>
            <a:ext cx="5829300" cy="264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42035" y="4234695"/>
            <a:ext cx="3429000" cy="2101505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F6B725-F430-4B57-8B43-0DFFC9ED5F4C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2727510" y="4341237"/>
            <a:ext cx="137160" cy="330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2587698" y="4341237"/>
            <a:ext cx="137160" cy="330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9698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9698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59AC5-74A2-49EF-81AF-8D75242FA26C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6"/>
            <a:ext cx="6172200" cy="1651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7814733"/>
            <a:ext cx="3030141" cy="1100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3483771" y="7814733"/>
            <a:ext cx="3031331" cy="1100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42900" y="2086203"/>
            <a:ext cx="3030141" cy="569365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2086203"/>
            <a:ext cx="3031331" cy="569365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4F2DDF-DE61-41F3-9345-7F38918BCB7B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9E353-38C6-4157-8A8B-B63DFC9BD878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3C6A1-BB42-4DD8-92C8-5419C3D5DA41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044267"/>
            <a:ext cx="5611332" cy="6604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314700" y="7735147"/>
            <a:ext cx="2980944" cy="1320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685800" y="396240"/>
            <a:ext cx="5609844" cy="660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045274" y="9255919"/>
            <a:ext cx="1440180" cy="528320"/>
          </a:xfrm>
        </p:spPr>
        <p:txBody>
          <a:bodyPr/>
          <a:lstStyle>
            <a:extLst/>
          </a:lstStyle>
          <a:p>
            <a:fld id="{46556EA1-013C-4FDB-AB32-D7DD53263CA1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537328" y="7225102"/>
            <a:ext cx="2851502" cy="208449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40170" y="8356145"/>
            <a:ext cx="2851502" cy="12107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4532" y="8365144"/>
            <a:ext cx="2551736" cy="1561253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6928" y="8360067"/>
            <a:ext cx="2554132" cy="1566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342900" y="2139698"/>
            <a:ext cx="6172200" cy="653750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5045274" y="9255919"/>
            <a:ext cx="1440180" cy="528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792C25-3FDF-49ED-BB4A-414EE855420D}" type="datetime1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285055" y="9255921"/>
            <a:ext cx="1763011" cy="52740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6485454" y="9255921"/>
            <a:ext cx="274320" cy="52740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96" r:id="rId3"/>
    <p:sldLayoutId id="2147484587" r:id="rId4"/>
    <p:sldLayoutId id="2147484588" r:id="rId5"/>
    <p:sldLayoutId id="2147484589" r:id="rId6"/>
    <p:sldLayoutId id="2147484590" r:id="rId7"/>
    <p:sldLayoutId id="2147484591" r:id="rId8"/>
    <p:sldLayoutId id="2147484592" r:id="rId9"/>
    <p:sldLayoutId id="2147484593" r:id="rId10"/>
    <p:sldLayoutId id="2147484594" r:id="rId11"/>
    <p:sldLayoutId id="214748459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047539"/>
            <a:ext cx="5829300" cy="2642988"/>
          </a:xfrm>
        </p:spPr>
        <p:txBody>
          <a:bodyPr/>
          <a:lstStyle/>
          <a:p>
            <a:r>
              <a:rPr lang="ko-KR" altLang="en-US" dirty="0" err="1" smtClean="0"/>
              <a:t>매일경제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독자관리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350" y="4690528"/>
            <a:ext cx="5829300" cy="173290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지국 사용자용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03166" y="7735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2012. 1. 2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 descr="메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96913"/>
            <a:ext cx="6858000" cy="518477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sz="1800" dirty="0" smtClean="0"/>
              <a:t>(1/2)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959085"/>
            <a:ext cx="6858000" cy="3946915"/>
          </a:xfrm>
        </p:spPr>
        <p:txBody>
          <a:bodyPr>
            <a:normAutofit/>
          </a:bodyPr>
          <a:lstStyle/>
          <a:p>
            <a:pPr marL="266700" indent="-157163"/>
            <a:r>
              <a:rPr lang="ko-KR" altLang="en-US" dirty="0" err="1" smtClean="0"/>
              <a:t>메인메뉴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pPr marL="354013" lvl="1">
              <a:buNone/>
            </a:pPr>
            <a:r>
              <a:rPr lang="ko-KR" altLang="en-US" dirty="0" smtClean="0"/>
              <a:t>① 당일 지로입금 된 건수와 금액이 표시됩니다</a:t>
            </a:r>
            <a:r>
              <a:rPr lang="en-US" altLang="ko-KR" dirty="0" smtClean="0"/>
              <a:t>.</a:t>
            </a:r>
          </a:p>
          <a:p>
            <a:pPr marL="354013" lvl="1">
              <a:buNone/>
            </a:pPr>
            <a:r>
              <a:rPr lang="ko-KR" altLang="en-US" dirty="0" smtClean="0"/>
              <a:t>② 당월 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자동이체의 청구 건수와 금액이 표시됩니다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354013" lvl="1">
              <a:buNone/>
            </a:pPr>
            <a:r>
              <a:rPr lang="ko-KR" altLang="en-US" dirty="0" smtClean="0"/>
              <a:t>③ 본사에서 직영지국에 전달하는 </a:t>
            </a:r>
            <a:r>
              <a:rPr lang="ko-KR" altLang="en-US" dirty="0" err="1" smtClean="0"/>
              <a:t>메모식</a:t>
            </a:r>
            <a:r>
              <a:rPr lang="ko-KR" altLang="en-US" dirty="0" smtClean="0"/>
              <a:t> 공지입니다</a:t>
            </a:r>
            <a:r>
              <a:rPr lang="en-US" altLang="ko-KR" dirty="0" smtClean="0"/>
              <a:t>. </a:t>
            </a:r>
          </a:p>
          <a:p>
            <a:pPr marL="354013" lvl="1">
              <a:buNone/>
            </a:pPr>
            <a:r>
              <a:rPr lang="ko-KR" altLang="en-US" dirty="0" smtClean="0"/>
              <a:t>④ 본사 공지사항을 조회할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게시물 클릭 시 상세화면으로 이동합니다</a:t>
            </a:r>
            <a:r>
              <a:rPr lang="en-US" altLang="ko-KR" dirty="0" smtClean="0"/>
              <a:t>.</a:t>
            </a:r>
          </a:p>
          <a:p>
            <a:pPr marL="354013" lvl="1">
              <a:buNone/>
            </a:pPr>
            <a:r>
              <a:rPr lang="ko-KR" altLang="en-US" dirty="0" smtClean="0"/>
              <a:t>⑤ 신규구독 신청한 독자 중 미확인 독자가 조회됩니다</a:t>
            </a:r>
            <a:r>
              <a:rPr lang="en-US" altLang="ko-KR" dirty="0" smtClean="0"/>
              <a:t>. </a:t>
            </a:r>
          </a:p>
          <a:p>
            <a:pPr marL="354013"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해당 독자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독자수정이 가능한 팝업 페이지로 이동합니다</a:t>
            </a:r>
            <a:r>
              <a:rPr lang="en-US" altLang="ko-KR" dirty="0" smtClean="0"/>
              <a:t>.</a:t>
            </a:r>
          </a:p>
          <a:p>
            <a:pPr marL="354013" lvl="1">
              <a:buNone/>
            </a:pPr>
            <a:r>
              <a:rPr lang="ko-KR" altLang="en-US" dirty="0" smtClean="0"/>
              <a:t>⑥ 자동이체 신청독자 중 접속일 </a:t>
            </a:r>
            <a:r>
              <a:rPr lang="ko-KR" altLang="en-US" dirty="0" err="1" smtClean="0"/>
              <a:t>하루전</a:t>
            </a:r>
            <a:r>
              <a:rPr lang="ko-KR" altLang="en-US" dirty="0" smtClean="0"/>
              <a:t> 신청 건이 조회됩니다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줄무늬가 있는 오른쪽 화살표 10"/>
          <p:cNvSpPr/>
          <p:nvPr/>
        </p:nvSpPr>
        <p:spPr>
          <a:xfrm rot="10800000">
            <a:off x="836713" y="128059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6752" y="11512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0" y="1136576"/>
            <a:ext cx="764704" cy="50405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56792" y="1352600"/>
            <a:ext cx="4608512" cy="122413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81328" y="16406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0" y="1712640"/>
            <a:ext cx="764704" cy="93610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 rot="10800000">
            <a:off x="836713" y="214468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96752" y="204144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0" y="2720752"/>
            <a:ext cx="764704" cy="792088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줄무늬가 있는 오른쪽 화살표 27"/>
          <p:cNvSpPr/>
          <p:nvPr/>
        </p:nvSpPr>
        <p:spPr>
          <a:xfrm rot="10800000">
            <a:off x="836712" y="308079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96752" y="29514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4784" y="2648744"/>
            <a:ext cx="4680520" cy="136815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84784" y="4088904"/>
            <a:ext cx="4680520" cy="136815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줄무늬가 있는 오른쪽 화살표 33"/>
          <p:cNvSpPr/>
          <p:nvPr/>
        </p:nvSpPr>
        <p:spPr>
          <a:xfrm rot="10800000">
            <a:off x="6237312" y="192866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줄무늬가 있는 오른쪽 화살표 34"/>
          <p:cNvSpPr/>
          <p:nvPr/>
        </p:nvSpPr>
        <p:spPr>
          <a:xfrm rot="10800000">
            <a:off x="6237312" y="329681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줄무늬가 있는 오른쪽 화살표 35"/>
          <p:cNvSpPr/>
          <p:nvPr/>
        </p:nvSpPr>
        <p:spPr>
          <a:xfrm rot="10800000">
            <a:off x="6237312" y="466496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381328" y="30087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381328" y="43769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66720"/>
            <a:ext cx="2143116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로그인이</a:t>
            </a:r>
            <a:r>
              <a:rPr lang="ko-KR" altLang="en-US" sz="1600" dirty="0" smtClean="0"/>
              <a:t> 완료된 화면</a:t>
            </a:r>
            <a:endParaRPr lang="ko-KR" altLang="en-US" sz="1600" dirty="0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9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" y="1647825"/>
            <a:ext cx="6857529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sz="1800" dirty="0" smtClean="0"/>
              <a:t>(2/2)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3238487"/>
            <a:ext cx="6858000" cy="6643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① 독자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독자 등록 및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독자 별 정보 확인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② 수금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지로수금현황 및 독자 별 수금처리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③ 현황조회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 별 명단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수금내역 및 독자명단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인쇄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④ 고지서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지로 및 방문영수증 출력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⑤ 통계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독자 및 수금현황에 대한 통계자료 조회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⑥ 기타작업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배달번호 정렬 수행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⑦ 커뮤니티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확인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⑧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지국정보 수정 및 각종 코드 관리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⑨ 자동이체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자동이체 계좌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이체 내역 확인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0" y="1219102"/>
            <a:ext cx="2143116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메뉴별</a:t>
            </a:r>
            <a:r>
              <a:rPr lang="ko-KR" altLang="en-US" sz="1600" dirty="0" smtClean="0"/>
              <a:t> 기능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1477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8604" y="21477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95332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28736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00240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71744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14686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86190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⑧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57694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⑨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785" y="1825958"/>
            <a:ext cx="513513" cy="28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10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2. </a:t>
            </a:r>
            <a:r>
              <a:rPr lang="ko-KR" altLang="en-US" sz="4400" dirty="0" smtClean="0"/>
              <a:t>독  자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57628" y="2952736"/>
            <a:ext cx="3000372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▶독자관리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신청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err="1" smtClean="0"/>
              <a:t>불배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휴독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해지민원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algn="l"/>
            <a:r>
              <a:rPr lang="ko-KR" altLang="en-US" sz="2400" dirty="0" smtClean="0"/>
              <a:t>▶독자원장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▶배달명단 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▶자동이체독자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일반독자 리스트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일반독자관리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학생독자 리스트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학생독자관리</a:t>
            </a:r>
            <a:endParaRPr lang="ko-KR" altLang="en-US" sz="2000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38158"/>
            <a:ext cx="6858000" cy="510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독자관리</a:t>
            </a:r>
            <a:r>
              <a:rPr lang="en-US" altLang="ko-KR" sz="1800" dirty="0" smtClean="0"/>
              <a:t>(1/4)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6030523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독자의 신문 구독과 관련된 모든 처리를 할 수 있는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① 독자관리 영역으로 독자의 기본정보 조회 및 구독정보 관리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② 지국의 독자를 조건 별로 검색할 수 있는 조회영역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 </a:t>
            </a:r>
            <a:r>
              <a:rPr lang="ko-KR" altLang="en-US" sz="1600" dirty="0" err="1" smtClean="0"/>
              <a:t>독자별</a:t>
            </a:r>
            <a:r>
              <a:rPr lang="ko-KR" altLang="en-US" sz="1600" dirty="0" smtClean="0"/>
              <a:t> 수금 내역 조회영역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 본사신청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불배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휴독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통화기록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독자비고 등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민원처리 기능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100" y="37385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073" y="41281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340" y="738158"/>
            <a:ext cx="4023659" cy="3357586"/>
          </a:xfrm>
          <a:prstGeom prst="roundRect">
            <a:avLst>
              <a:gd name="adj" fmla="val 159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49080" y="37414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004" y="4167182"/>
            <a:ext cx="6642144" cy="1714512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43380" y="738158"/>
            <a:ext cx="2674279" cy="2571767"/>
          </a:xfrm>
          <a:prstGeom prst="roundRect">
            <a:avLst>
              <a:gd name="adj" fmla="val 215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43381" y="3309926"/>
            <a:ext cx="2663819" cy="785818"/>
          </a:xfrm>
          <a:prstGeom prst="roundRect">
            <a:avLst>
              <a:gd name="adj" fmla="val 215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05280" y="8095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12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66720"/>
            <a:ext cx="6858000" cy="524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독자관리</a:t>
            </a:r>
            <a:r>
              <a:rPr lang="en-US" altLang="ko-KR" sz="1800" dirty="0" smtClean="0"/>
              <a:t>(2/4)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881695"/>
            <a:ext cx="6858000" cy="35004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독자관리영역</a:t>
            </a:r>
            <a:endParaRPr lang="en-US" altLang="ko-KR" dirty="0" smtClean="0"/>
          </a:p>
          <a:p>
            <a:pPr>
              <a:lnSpc>
                <a:spcPct val="110000"/>
              </a:lnSpc>
              <a:buNone/>
            </a:pPr>
            <a:r>
              <a:rPr lang="ko-KR" altLang="en-US" sz="1600" dirty="0" smtClean="0"/>
              <a:t>① 독자관리영역으로 독자의 기본정보 조회 및 변경 가능한 영역</a:t>
            </a:r>
            <a:endParaRPr lang="en-US" altLang="ko-KR" sz="1600" dirty="0" smtClean="0"/>
          </a:p>
          <a:p>
            <a:pPr>
              <a:lnSpc>
                <a:spcPct val="110000"/>
              </a:lnSpc>
              <a:buNone/>
            </a:pPr>
            <a:r>
              <a:rPr lang="ko-KR" altLang="en-US" sz="1600" dirty="0" smtClean="0"/>
              <a:t>②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신규독자 생성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기존독자 정보 수정 및 해지 처리 저장</a:t>
            </a:r>
            <a:endParaRPr lang="en-US" altLang="ko-KR" sz="1600" dirty="0" smtClean="0"/>
          </a:p>
          <a:p>
            <a:pPr lvl="1">
              <a:lnSpc>
                <a:spcPct val="110000"/>
              </a:lnSpc>
            </a:pPr>
            <a:r>
              <a:rPr lang="ko-KR" altLang="en-US" sz="1400" dirty="0" smtClean="0"/>
              <a:t>신규 독자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빈 영역에 내용 입력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신규 구독정보 생성</a:t>
            </a:r>
            <a:endParaRPr lang="en-US" altLang="ko-KR" sz="1400" dirty="0" smtClean="0"/>
          </a:p>
          <a:p>
            <a:pPr lvl="1">
              <a:lnSpc>
                <a:spcPct val="110000"/>
              </a:lnSpc>
            </a:pPr>
            <a:r>
              <a:rPr lang="ko-KR" altLang="en-US" sz="1400" dirty="0" smtClean="0"/>
              <a:t>기존 독자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독자조회 후 조회된 내용 수정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정보수정</a:t>
            </a:r>
            <a:endParaRPr lang="en-US" altLang="ko-KR" sz="1400" dirty="0" smtClean="0"/>
          </a:p>
          <a:p>
            <a:pPr lvl="1">
              <a:lnSpc>
                <a:spcPct val="110000"/>
              </a:lnSpc>
            </a:pPr>
            <a:r>
              <a:rPr lang="ko-KR" altLang="en-US" sz="1400" dirty="0" smtClean="0"/>
              <a:t>기존 독자 </a:t>
            </a:r>
            <a:r>
              <a:rPr lang="ko-KR" altLang="en-US" sz="1400" dirty="0" err="1" smtClean="0"/>
              <a:t>조회시</a:t>
            </a:r>
            <a:r>
              <a:rPr lang="ko-KR" altLang="en-US" sz="1400" dirty="0" smtClean="0"/>
              <a:t> 해지일자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사유 입력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버튼 </a:t>
            </a:r>
            <a:r>
              <a:rPr lang="ko-KR" altLang="en-US" sz="1400" dirty="0" err="1" smtClean="0"/>
              <a:t>클릭시에는</a:t>
            </a:r>
            <a:r>
              <a:rPr lang="ko-KR" altLang="en-US" sz="1400" dirty="0" smtClean="0"/>
              <a:t>  중지 처리</a:t>
            </a:r>
            <a:endParaRPr lang="en-US" altLang="ko-KR" sz="1400" dirty="0" smtClean="0"/>
          </a:p>
          <a:p>
            <a:pPr>
              <a:lnSpc>
                <a:spcPct val="110000"/>
              </a:lnSpc>
              <a:buNone/>
            </a:pPr>
            <a:r>
              <a:rPr lang="ko-KR" altLang="en-US" sz="1600" dirty="0" smtClean="0"/>
              <a:t>③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신규독자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①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영역의 정보 초기화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신규독자 생성시 사용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ko-KR" altLang="en-US" sz="1600" dirty="0" smtClean="0"/>
              <a:t>④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추가구독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조회된 독자의 부수 확장 가능</a:t>
            </a:r>
            <a:endParaRPr lang="en-US" altLang="ko-KR" sz="1600" dirty="0" smtClean="0"/>
          </a:p>
          <a:p>
            <a:pPr>
              <a:lnSpc>
                <a:spcPct val="110000"/>
              </a:lnSpc>
              <a:buNone/>
            </a:pPr>
            <a:r>
              <a:rPr lang="ko-KR" altLang="en-US" sz="1600" dirty="0" smtClean="0"/>
              <a:t>⑤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매체추가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조회된 독자가 </a:t>
            </a:r>
            <a:r>
              <a:rPr lang="ko-KR" altLang="en-US" sz="1600" dirty="0" err="1" smtClean="0"/>
              <a:t>매경</a:t>
            </a:r>
            <a:r>
              <a:rPr lang="ko-KR" altLang="en-US" sz="1600" dirty="0" smtClean="0"/>
              <a:t> 이외에 다른  신문을 구독할 </a:t>
            </a:r>
            <a:endParaRPr lang="en-US" altLang="ko-KR" sz="1600" dirty="0" smtClean="0"/>
          </a:p>
          <a:p>
            <a:pPr>
              <a:lnSpc>
                <a:spcPct val="110000"/>
              </a:lnSpc>
              <a:buNone/>
            </a:pPr>
            <a:r>
              <a:rPr lang="en-US" altLang="ko-KR" sz="1600" dirty="0" smtClean="0"/>
              <a:t>                            </a:t>
            </a:r>
            <a:r>
              <a:rPr lang="ko-KR" altLang="en-US" sz="1600" dirty="0" smtClean="0"/>
              <a:t>경우 사용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416432" y="10620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170" y="704528"/>
            <a:ext cx="4009772" cy="3176902"/>
          </a:xfrm>
          <a:prstGeom prst="roundRect">
            <a:avLst>
              <a:gd name="adj" fmla="val 159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 rot="16200000" flipV="1">
            <a:off x="2299439" y="4167180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15301" y="42997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7" name="줄무늬가 있는 오른쪽 화살표 16"/>
          <p:cNvSpPr/>
          <p:nvPr/>
        </p:nvSpPr>
        <p:spPr>
          <a:xfrm rot="16200000" flipV="1">
            <a:off x="3228133" y="4167180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줄무늬가 있는 오른쪽 화살표 18"/>
          <p:cNvSpPr/>
          <p:nvPr/>
        </p:nvSpPr>
        <p:spPr>
          <a:xfrm rot="16200000" flipV="1">
            <a:off x="2786805" y="4167181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 rot="16200000" flipV="1">
            <a:off x="3728199" y="4167181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02667" y="42997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43995" y="42997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44061" y="42997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4" name="줄무늬가 있는 오른쪽 화살표 23"/>
          <p:cNvSpPr/>
          <p:nvPr/>
        </p:nvSpPr>
        <p:spPr>
          <a:xfrm rot="10800000">
            <a:off x="4143380" y="1166786"/>
            <a:ext cx="35719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13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66720"/>
            <a:ext cx="6858000" cy="524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독자관리</a:t>
            </a:r>
            <a:r>
              <a:rPr lang="en-US" altLang="ko-KR" sz="1800" dirty="0" smtClean="0"/>
              <a:t>(3/4)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6030523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구독자 리스트 및 조회영역</a:t>
            </a:r>
            <a:endParaRPr lang="en-US" altLang="ko-KR" dirty="0" smtClean="0"/>
          </a:p>
          <a:p>
            <a:pPr>
              <a:buNone/>
            </a:pPr>
            <a:r>
              <a:rPr lang="ko-KR" altLang="en-US" sz="1600" dirty="0" smtClean="0"/>
              <a:t>① 찾기를 원하는 지국의 독자관련 원하는 조건 및 </a:t>
            </a:r>
            <a:r>
              <a:rPr lang="ko-KR" altLang="en-US" sz="1600" dirty="0" err="1" smtClean="0"/>
              <a:t>검색어를</a:t>
            </a:r>
            <a:r>
              <a:rPr lang="ko-KR" altLang="en-US" sz="1600" dirty="0" smtClean="0"/>
              <a:t> 입력합니다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② 조건 입력 후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하단의 목록에 해당 조건을 만족하는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 독자 목록이 조회됩니다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③ 기본적으로 구역번호기준으로 정렬되어 모든 독자가 표시되며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독자 </a:t>
            </a:r>
            <a:r>
              <a:rPr lang="ko-KR" altLang="en-US" sz="1600" dirty="0" err="1" smtClean="0"/>
              <a:t>검색시에는</a:t>
            </a:r>
            <a:r>
              <a:rPr lang="ko-KR" altLang="en-US" sz="1600" dirty="0" smtClean="0"/>
              <a:t> 조건에 맞는 결과 리스트가 조회 됩니다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400" dirty="0" smtClean="0"/>
              <a:t>리스트 중 특정 독자 선택 시 독자관리영역 정보와 수금정보가 표시됩니다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④ 독자가 많을 경우 </a:t>
            </a:r>
            <a:r>
              <a:rPr lang="ko-KR" altLang="en-US" sz="1600" dirty="0" err="1" smtClean="0"/>
              <a:t>페이징</a:t>
            </a:r>
            <a:r>
              <a:rPr lang="ko-KR" altLang="en-US" sz="1600" dirty="0" smtClean="0"/>
              <a:t> 버튼을 이용하여 순차적으로 확인합니다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788" y="4452934"/>
            <a:ext cx="6750424" cy="1214446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85926" y="5680080"/>
            <a:ext cx="3214710" cy="214314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88636" y="55838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</a:p>
        </p:txBody>
      </p:sp>
      <p:sp>
        <p:nvSpPr>
          <p:cNvPr id="23" name="줄무늬가 있는 오른쪽 화살표 22"/>
          <p:cNvSpPr/>
          <p:nvPr/>
        </p:nvSpPr>
        <p:spPr>
          <a:xfrm rot="10800000">
            <a:off x="5072074" y="569278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85860" y="35436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30878" y="39036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69698" y="40700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1414" y="4184174"/>
            <a:ext cx="4005658" cy="223536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줄무늬가 있는 오른쪽 화살표 29"/>
          <p:cNvSpPr/>
          <p:nvPr/>
        </p:nvSpPr>
        <p:spPr>
          <a:xfrm rot="5400000">
            <a:off x="1357298" y="3934142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줄무늬가 있는 오른쪽 화살표 30"/>
          <p:cNvSpPr/>
          <p:nvPr/>
        </p:nvSpPr>
        <p:spPr>
          <a:xfrm rot="10800000">
            <a:off x="4653136" y="419168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줄무늬가 있는 오른쪽 화살표 31"/>
          <p:cNvSpPr/>
          <p:nvPr/>
        </p:nvSpPr>
        <p:spPr>
          <a:xfrm rot="5400000">
            <a:off x="5715017" y="4289420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14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66720"/>
            <a:ext cx="6858000" cy="524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독자관리</a:t>
            </a:r>
            <a:r>
              <a:rPr lang="en-US" altLang="ko-KR" sz="1800" dirty="0" smtClean="0"/>
              <a:t>(4/4)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6030523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독자별</a:t>
            </a:r>
            <a:r>
              <a:rPr lang="ko-KR" altLang="en-US" dirty="0" smtClean="0"/>
              <a:t> 수금이력 확인 및 각종 민원처리 영역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① 구독자 리스트에서 독자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해당 구독자의 수금이력 표시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마감일 이전의 데이터는 미수에 한해 수금이력 수정 가능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마감일 이후 데이터는 수금내역 등록 가능</a:t>
            </a:r>
            <a:endParaRPr lang="en-US" altLang="ko-KR" sz="14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② 신청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불배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휴독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해지 등 조회된 독자에 대한 각종 민원 처리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통화기록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독자별</a:t>
            </a:r>
            <a:r>
              <a:rPr lang="ko-KR" altLang="en-US" sz="1600" dirty="0" smtClean="0"/>
              <a:t> 통화기록 등록 가능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독자비고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내용을 입력할 수 있는 영역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endParaRPr lang="en-US" altLang="ko-KR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454400" y="13350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25037" y="34406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26585" y="32723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43380" y="838200"/>
            <a:ext cx="2687726" cy="2471726"/>
          </a:xfrm>
          <a:prstGeom prst="roundRect">
            <a:avLst>
              <a:gd name="adj" fmla="val 215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줄무늬가 있는 오른쪽 화살표 29"/>
          <p:cNvSpPr/>
          <p:nvPr/>
        </p:nvSpPr>
        <p:spPr>
          <a:xfrm rot="10800000" flipH="1">
            <a:off x="3786190" y="145253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28265" y="3343822"/>
            <a:ext cx="2500330" cy="173050"/>
          </a:xfrm>
          <a:prstGeom prst="roundRect">
            <a:avLst>
              <a:gd name="adj" fmla="val 215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줄무늬가 있는 오른쪽 화살표 31"/>
          <p:cNvSpPr/>
          <p:nvPr/>
        </p:nvSpPr>
        <p:spPr>
          <a:xfrm rot="10800000" flipH="1">
            <a:off x="3871075" y="336923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14818" y="3702836"/>
            <a:ext cx="2428892" cy="464345"/>
          </a:xfrm>
          <a:prstGeom prst="roundRect">
            <a:avLst>
              <a:gd name="adj" fmla="val 215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줄무늬가 있는 오른쪽 화살표 33"/>
          <p:cNvSpPr/>
          <p:nvPr/>
        </p:nvSpPr>
        <p:spPr>
          <a:xfrm rot="16200000" flipV="1">
            <a:off x="4857760" y="4310057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773622" y="442314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</a:p>
        </p:txBody>
      </p:sp>
      <p:sp>
        <p:nvSpPr>
          <p:cNvPr id="36" name="줄무늬가 있는 오른쪽 화살표 35"/>
          <p:cNvSpPr/>
          <p:nvPr/>
        </p:nvSpPr>
        <p:spPr>
          <a:xfrm rot="10800000" flipH="1">
            <a:off x="4154579" y="355813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15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427" y="696913"/>
            <a:ext cx="509114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독자관리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738818"/>
            <a:ext cx="6858000" cy="33516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독자관리 화면에서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신청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나타나는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①신청일자와 처리상태 조건을 선택한 후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버튼을 클릭합니다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②검색 조건에 맞는 본사 신규신청 독자 리스트가 조회됩니다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③신규신청 리스트에서 선택한 구독자의 상세정보가 조회되며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지국에서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확인한 추가 정보를 작성합니다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④처리상태를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으로 선택 후 저장버튼을 클릭하면 신규 구독자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생성이 완료됩니다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690" y="68791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6990" y="16883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7692" y="809596"/>
            <a:ext cx="4991637" cy="15756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990" y="33311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8670" y="2648744"/>
            <a:ext cx="5000660" cy="2518570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571480" y="180972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70" y="1238224"/>
            <a:ext cx="5000660" cy="126650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4928" y="51546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8670" y="5238752"/>
            <a:ext cx="5000660" cy="214314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571480" y="345280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571480" y="80959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571480" y="526415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16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05997"/>
            <a:ext cx="6858000" cy="517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독자관리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불배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휴독</a:t>
            </a:r>
            <a:r>
              <a:rPr lang="en-US" altLang="ko-KR" dirty="0" smtClean="0"/>
              <a:t>,</a:t>
            </a:r>
            <a:r>
              <a:rPr lang="ko-KR" altLang="en-US" dirty="0" smtClean="0"/>
              <a:t>해지 민원</a:t>
            </a:r>
            <a:endParaRPr lang="ko-KR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357958" y="2192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812800"/>
            <a:ext cx="6705600" cy="21111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396" y="50244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7" name="줄무늬가 있는 오른쪽 화살표 6"/>
          <p:cNvSpPr/>
          <p:nvPr/>
        </p:nvSpPr>
        <p:spPr>
          <a:xfrm rot="16200000">
            <a:off x="3606471" y="1132191"/>
            <a:ext cx="21656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500" y="2792760"/>
            <a:ext cx="6776788" cy="2592288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독자관리 화면에서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불배</a:t>
            </a:r>
            <a:r>
              <a:rPr lang="en-US" altLang="ko-KR" dirty="0" smtClean="0"/>
              <a:t>], [</a:t>
            </a:r>
            <a:r>
              <a:rPr lang="ko-KR" altLang="en-US" dirty="0" err="1" smtClean="0"/>
              <a:t>휴독</a:t>
            </a:r>
            <a:r>
              <a:rPr lang="en-US" altLang="ko-KR" dirty="0" smtClean="0"/>
              <a:t>], [</a:t>
            </a:r>
            <a:r>
              <a:rPr lang="ko-KR" altLang="en-US" dirty="0" smtClean="0"/>
              <a:t>해지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나타나는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①불편유형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신청일자와 처리상태 조건을 선택한 후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버튼을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클릭합니다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②검색 조건에 맞는 민원 리스트가 조회됩니다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③민원 리스트에서 선택한 민원의 상세정보가 조회되며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지국에서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조치한 추가 정보를 작성합니다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버튼을 클릭하면 민원정보 처리가 완료됩니다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6632" y="1424608"/>
            <a:ext cx="6588968" cy="108012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10800000" flipH="1">
            <a:off x="5143512" y="559594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24422" y="54911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38802" y="5555562"/>
            <a:ext cx="1281098" cy="288032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0438" y="12382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17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5213"/>
            <a:ext cx="6858000" cy="418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이전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370394" y="4741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03996" y="20293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6200" y="992744"/>
            <a:ext cx="6680200" cy="24603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1328" y="42730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4469126" y="816198"/>
            <a:ext cx="214314" cy="15142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500" y="2710320"/>
            <a:ext cx="6715148" cy="1932086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35163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300" dirty="0" smtClean="0"/>
              <a:t>독자관리 화면에서 </a:t>
            </a:r>
            <a:r>
              <a:rPr lang="en-US" altLang="ko-KR" sz="2300" dirty="0" smtClean="0"/>
              <a:t>[</a:t>
            </a:r>
            <a:r>
              <a:rPr lang="ko-KR" altLang="en-US" sz="2300" dirty="0" smtClean="0"/>
              <a:t>이전</a:t>
            </a:r>
            <a:r>
              <a:rPr lang="en-US" altLang="ko-KR" sz="2300" dirty="0" smtClean="0"/>
              <a:t>]</a:t>
            </a:r>
            <a:r>
              <a:rPr lang="ko-KR" altLang="en-US" sz="2300" dirty="0" smtClean="0"/>
              <a:t>버튼 </a:t>
            </a:r>
            <a:r>
              <a:rPr lang="ko-KR" altLang="en-US" sz="2300" dirty="0" err="1" smtClean="0"/>
              <a:t>클릭시</a:t>
            </a:r>
            <a:r>
              <a:rPr lang="ko-KR" altLang="en-US" sz="2300" dirty="0" smtClean="0"/>
              <a:t> 나타나는 화면</a:t>
            </a:r>
            <a:endParaRPr lang="en-US" altLang="ko-KR" sz="23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900" dirty="0" smtClean="0"/>
              <a:t>①이전확인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인수확인 상태 조건을 선택한 후 </a:t>
            </a:r>
            <a:r>
              <a:rPr lang="en-US" altLang="ko-KR" sz="1900" dirty="0" smtClean="0"/>
              <a:t>[</a:t>
            </a:r>
            <a:r>
              <a:rPr lang="ko-KR" altLang="en-US" sz="1900" dirty="0" smtClean="0"/>
              <a:t>검색</a:t>
            </a:r>
            <a:r>
              <a:rPr lang="en-US" altLang="ko-KR" sz="1900" dirty="0" smtClean="0"/>
              <a:t>]</a:t>
            </a:r>
            <a:r>
              <a:rPr lang="ko-KR" altLang="en-US" sz="1900" dirty="0" smtClean="0"/>
              <a:t>버튼을 클릭합니다</a:t>
            </a:r>
            <a:r>
              <a:rPr lang="en-US" altLang="ko-KR" sz="19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900" dirty="0" smtClean="0"/>
              <a:t>②검색 조건에 맞는 이전신청 리스트가 조회됩니다</a:t>
            </a:r>
            <a:r>
              <a:rPr lang="en-US" altLang="ko-KR" sz="19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900" dirty="0" smtClean="0"/>
              <a:t>③이전신청 리스트에서 선택한 내역의 상세정보가 조회되며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지국에서 </a:t>
            </a:r>
            <a:endParaRPr lang="en-US" altLang="ko-KR" sz="19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1900" dirty="0" smtClean="0"/>
              <a:t>   </a:t>
            </a:r>
            <a:r>
              <a:rPr lang="ko-KR" altLang="en-US" sz="1900" dirty="0" smtClean="0"/>
              <a:t>조치한 추가 정보를 작성합니다</a:t>
            </a:r>
            <a:r>
              <a:rPr lang="en-US" altLang="ko-KR" sz="19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900" dirty="0" smtClean="0"/>
              <a:t>④처리 내용에 따른 버튼을 클릭합니다</a:t>
            </a:r>
            <a:r>
              <a:rPr lang="en-US" altLang="ko-KR" sz="19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 smtClean="0"/>
              <a:t>[</a:t>
            </a:r>
            <a:r>
              <a:rPr lang="ko-KR" altLang="en-US" sz="1900" dirty="0" smtClean="0"/>
              <a:t>신규 등록</a:t>
            </a:r>
            <a:r>
              <a:rPr lang="en-US" altLang="ko-KR" sz="1900" dirty="0" smtClean="0"/>
              <a:t>]-</a:t>
            </a:r>
            <a:r>
              <a:rPr lang="ko-KR" altLang="en-US" sz="1900" dirty="0" smtClean="0"/>
              <a:t>이전 보낼 정보 생성</a:t>
            </a:r>
            <a:endParaRPr lang="en-US" altLang="ko-KR" sz="1900" dirty="0" smtClean="0"/>
          </a:p>
          <a:p>
            <a:pPr lvl="1"/>
            <a:r>
              <a:rPr lang="en-US" altLang="ko-KR" sz="1900" dirty="0" smtClean="0"/>
              <a:t>[</a:t>
            </a:r>
            <a:r>
              <a:rPr lang="ko-KR" altLang="en-US" sz="1900" dirty="0" smtClean="0"/>
              <a:t>이전 거절</a:t>
            </a:r>
            <a:r>
              <a:rPr lang="en-US" altLang="ko-KR" sz="1900" dirty="0" smtClean="0"/>
              <a:t>]-</a:t>
            </a:r>
            <a:r>
              <a:rPr lang="ko-KR" altLang="en-US" sz="1900" dirty="0" smtClean="0"/>
              <a:t>이전 정보 취소</a:t>
            </a:r>
            <a:endParaRPr lang="en-US" altLang="ko-KR" sz="1900" dirty="0" smtClean="0"/>
          </a:p>
          <a:p>
            <a:pPr lvl="1"/>
            <a:r>
              <a:rPr lang="en-US" altLang="ko-KR" sz="1900" dirty="0" smtClean="0"/>
              <a:t>[</a:t>
            </a:r>
            <a:r>
              <a:rPr lang="ko-KR" altLang="en-US" sz="1900" dirty="0" smtClean="0"/>
              <a:t>이전 처리</a:t>
            </a:r>
            <a:r>
              <a:rPr lang="en-US" altLang="ko-KR" sz="1900" dirty="0" smtClean="0"/>
              <a:t>]-</a:t>
            </a:r>
            <a:r>
              <a:rPr lang="ko-KR" altLang="en-US" sz="1900" dirty="0" smtClean="0"/>
              <a:t>이전 정보 확인</a:t>
            </a:r>
            <a:endParaRPr lang="en-US" altLang="ko-KR" sz="1900" dirty="0" smtClean="0"/>
          </a:p>
          <a:p>
            <a:pPr lvl="1"/>
            <a:r>
              <a:rPr lang="en-US" altLang="ko-KR" sz="1900" dirty="0" smtClean="0"/>
              <a:t>[</a:t>
            </a:r>
            <a:r>
              <a:rPr lang="ko-KR" altLang="en-US" sz="1900" dirty="0" smtClean="0"/>
              <a:t>인수 거절</a:t>
            </a:r>
            <a:r>
              <a:rPr lang="en-US" altLang="ko-KR" sz="1900" dirty="0" smtClean="0"/>
              <a:t>]-</a:t>
            </a:r>
            <a:r>
              <a:rPr lang="ko-KR" altLang="en-US" sz="1900" dirty="0" smtClean="0"/>
              <a:t>인수 정보 거절</a:t>
            </a:r>
            <a:endParaRPr lang="en-US" altLang="ko-KR" sz="1900" dirty="0" smtClean="0"/>
          </a:p>
          <a:p>
            <a:pPr lvl="1"/>
            <a:r>
              <a:rPr lang="en-US" altLang="ko-KR" sz="1900" dirty="0" smtClean="0"/>
              <a:t>[</a:t>
            </a:r>
            <a:r>
              <a:rPr lang="ko-KR" altLang="en-US" sz="1900" dirty="0" smtClean="0"/>
              <a:t>인수 처리</a:t>
            </a:r>
            <a:r>
              <a:rPr lang="en-US" altLang="ko-KR" sz="1900" dirty="0" smtClean="0"/>
              <a:t>]-</a:t>
            </a:r>
            <a:r>
              <a:rPr lang="ko-KR" altLang="en-US" sz="1900" dirty="0" smtClean="0"/>
              <a:t>인수 확인</a:t>
            </a:r>
            <a:endParaRPr lang="en-US" altLang="ko-KR" sz="19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832" y="1284208"/>
            <a:ext cx="6690568" cy="108012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86454" y="529804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 rot="16200000">
            <a:off x="5907006" y="5191586"/>
            <a:ext cx="207474" cy="12292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652" y="4726544"/>
            <a:ext cx="6715148" cy="360040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18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본 매뉴얼은 독자관리 시스템의 사용방법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및 이해를 </a:t>
            </a:r>
            <a:r>
              <a:rPr lang="ko-KR" altLang="en-US" dirty="0" err="1" smtClean="0"/>
              <a:t>돕기위해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월에 작성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되었습니다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프로그램의 기능은 추후 본사의 요청이나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필요에 의해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변경되어 매뉴얼 작성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시점과 다소 차이가 있을 수 있습니다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이 점 양지하시어 매뉴얼을 숙지하여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주시면 감사하겠습니다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   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3264"/>
            <a:ext cx="6858000" cy="441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독자 원장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156080" y="95247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14950" y="9482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400" y="1281756"/>
            <a:ext cx="3168352" cy="17556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57364" y="6667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2" name="줄무늬가 있는 오른쪽 화살표 11"/>
          <p:cNvSpPr/>
          <p:nvPr/>
        </p:nvSpPr>
        <p:spPr>
          <a:xfrm rot="10800000">
            <a:off x="3143248" y="362901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0" y="5453066"/>
            <a:ext cx="6858000" cy="39290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/>
              <a:t>독자원장을 인쇄할 수 있는 화면</a:t>
            </a:r>
            <a:endParaRPr lang="en-US" altLang="ko-KR" sz="1900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인쇄할 독자 유형을 모두 선택합니다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② 인쇄할 구독매체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모두 선택합니다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③ 구역 범위를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하단에 구역 목록이 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표시됩니다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④ 조회된 구역 목록 중 인쇄할 구역과 배달번호 범위를 설정합니다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⑤ 인쇄 유형을 선택합니다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- </a:t>
            </a:r>
            <a:r>
              <a:rPr lang="ko-KR" altLang="en-US" dirty="0" smtClean="0"/>
              <a:t>명단 통계구분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구역별 구독통계를 함께 인쇄합니다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- </a:t>
            </a:r>
            <a:r>
              <a:rPr lang="ko-KR" altLang="en-US" dirty="0" smtClean="0"/>
              <a:t>중지독자포함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구독중이</a:t>
            </a:r>
            <a:r>
              <a:rPr lang="ko-KR" altLang="en-US" dirty="0" smtClean="0"/>
              <a:t> 아닌 중지독자도 모두 인쇄합니다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- </a:t>
            </a:r>
            <a:r>
              <a:rPr lang="ko-KR" altLang="en-US" dirty="0" smtClean="0"/>
              <a:t>비고인쇄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독자별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비고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정보가 함께 보이도록 인쇄합니다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⑥  </a:t>
            </a:r>
            <a:r>
              <a:rPr lang="en-US" altLang="ko-KR" dirty="0" smtClean="0"/>
              <a:t>[</a:t>
            </a:r>
            <a:r>
              <a:rPr lang="ko-KR" altLang="en-US" dirty="0" smtClean="0"/>
              <a:t>명단인쇄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선택된 조건을 기준으로 독자원장을 출력합니다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65500" y="35242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1927678" y="10434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252" y="1628752"/>
            <a:ext cx="3030558" cy="300039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57562" y="1628752"/>
            <a:ext cx="1285884" cy="171451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40284" y="1628752"/>
            <a:ext cx="1928826" cy="150019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14884" y="3486140"/>
            <a:ext cx="928694" cy="78581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080012" y="44942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30" name="줄무늬가 있는 오른쪽 화살표 29"/>
          <p:cNvSpPr/>
          <p:nvPr/>
        </p:nvSpPr>
        <p:spPr>
          <a:xfrm rot="16200000">
            <a:off x="5142388" y="434452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줄무늬가 있는 오른쪽 화살표 26"/>
          <p:cNvSpPr/>
          <p:nvPr/>
        </p:nvSpPr>
        <p:spPr>
          <a:xfrm rot="5400000">
            <a:off x="4213694" y="13441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줄무늬가 있는 오른쪽 화살표 30"/>
          <p:cNvSpPr/>
          <p:nvPr/>
        </p:nvSpPr>
        <p:spPr>
          <a:xfrm rot="5400000">
            <a:off x="5285264" y="13441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줄무늬가 있는 오른쪽 화살표 31"/>
          <p:cNvSpPr/>
          <p:nvPr/>
        </p:nvSpPr>
        <p:spPr>
          <a:xfrm rot="5400000">
            <a:off x="3427876" y="1058372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65500" y="6667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19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1034"/>
            <a:ext cx="6858000" cy="397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배달명단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786322" y="5619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75170" y="29654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400" y="1238224"/>
            <a:ext cx="3143248" cy="342902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24238" y="39147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2" name="줄무늬가 있는 오른쪽 화살표 11"/>
          <p:cNvSpPr/>
          <p:nvPr/>
        </p:nvSpPr>
        <p:spPr>
          <a:xfrm rot="10800000">
            <a:off x="3214686" y="402430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0" y="4667248"/>
            <a:ext cx="6858000" cy="44291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/>
              <a:t>배달명단을 인쇄할 수 있는 화면</a:t>
            </a:r>
            <a:endParaRPr lang="en-US" altLang="ko-KR" sz="1900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인쇄할 구독매체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모두 선택합니다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독자확인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좌측에 구역 목록이 표시됩니다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③ 조회된 구역 목록 중 인쇄할 구역과 배달번호 범위를 설정합니다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④ 인쇄 유형을 선택합니다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자세히 인쇄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배달명단을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단으로 자세히 인쇄합니다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  ※ </a:t>
            </a:r>
            <a:r>
              <a:rPr lang="ko-KR" altLang="en-US" dirty="0" smtClean="0"/>
              <a:t>미선택시에는 배달명단이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단으로 작게 인쇄됩니다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- </a:t>
            </a:r>
            <a:r>
              <a:rPr lang="ko-KR" altLang="en-US" dirty="0" err="1" smtClean="0"/>
              <a:t>독자명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배달명단에 독자명도 함께 인쇄합니다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자세히 인쇄</a:t>
            </a:r>
            <a:r>
              <a:rPr lang="en-US" altLang="ko-KR" dirty="0" smtClean="0"/>
              <a:t>’</a:t>
            </a:r>
          </a:p>
          <a:p>
            <a:pPr marL="365125" lvl="1" indent="-98425">
              <a:lnSpc>
                <a:spcPct val="12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                     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기본 선택</a:t>
            </a:r>
            <a:r>
              <a:rPr lang="en-US" altLang="ko-KR" dirty="0" smtClean="0"/>
              <a:t>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비고인쇄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독자별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비고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정보가 함께 보이도록 인쇄합니다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  ※ ‘</a:t>
            </a:r>
            <a:r>
              <a:rPr lang="ko-KR" altLang="en-US" dirty="0" smtClean="0"/>
              <a:t>자세히 인쇄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선택시에만</a:t>
            </a:r>
            <a:r>
              <a:rPr lang="ko-KR" altLang="en-US" dirty="0" smtClean="0"/>
              <a:t> 선택할 수 있는 유형입니다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⑤  </a:t>
            </a:r>
            <a:r>
              <a:rPr lang="en-US" altLang="ko-KR" dirty="0" smtClean="0"/>
              <a:t>[</a:t>
            </a:r>
            <a:r>
              <a:rPr lang="ko-KR" altLang="en-US" dirty="0" smtClean="0"/>
              <a:t>명단인쇄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선택된 조건을 기준으로 독자원장을 출력합니다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8" name="줄무늬가 있는 오른쪽 화살표 17"/>
          <p:cNvSpPr/>
          <p:nvPr/>
        </p:nvSpPr>
        <p:spPr>
          <a:xfrm rot="10800000">
            <a:off x="4286256" y="308291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8" y="32003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00438" y="1309662"/>
            <a:ext cx="785818" cy="92869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00570" y="1238224"/>
            <a:ext cx="2214578" cy="142876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줄무늬가 있는 오른쪽 화살표 29"/>
          <p:cNvSpPr/>
          <p:nvPr/>
        </p:nvSpPr>
        <p:spPr>
          <a:xfrm rot="10800000">
            <a:off x="4286256" y="3309926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4856636" y="95359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 rot="16200000">
            <a:off x="3642190" y="231091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84576" y="24526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20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6240"/>
            <a:ext cx="6858000" cy="211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자동이체독자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일반독자리스트</a:t>
            </a:r>
            <a:endParaRPr lang="ko-KR" altLang="en-US" sz="1800" dirty="0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0" y="3800872"/>
            <a:ext cx="6858000" cy="4789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 독자를 조회할 수 있는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일반독자 조회를 위한 검색조건 및 상태를 설정합니다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화면 하단에 조건에 맞는 일반독자 목록이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표시됩니다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b="1" dirty="0" smtClean="0"/>
              <a:t>③ </a:t>
            </a:r>
            <a:r>
              <a:rPr lang="ko-KR" altLang="en-US" dirty="0" smtClean="0"/>
              <a:t>조회된 목록 중 성명을 클릭하면 해당독자의 상세페이지로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④ 조회된 목록 중 금액을 클릭하면 해당독자의 수금이력이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나타납니다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62" y="70452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64268" y="342393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14488" y="1355408"/>
            <a:ext cx="2866640" cy="32385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910" y="1893574"/>
            <a:ext cx="1040882" cy="121444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3436938" y="1107756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16200000">
            <a:off x="2109182" y="325202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56146" y="8225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4729965" y="1214913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05530" y="1922708"/>
            <a:ext cx="487366" cy="118531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42918" y="342393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7" name="줄무늬가 있는 오른쪽 화살표 26"/>
          <p:cNvSpPr/>
          <p:nvPr/>
        </p:nvSpPr>
        <p:spPr>
          <a:xfrm rot="16200000">
            <a:off x="700532" y="325202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21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9" y="696913"/>
            <a:ext cx="4857782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자동이체독자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일반독자관리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929330" y="21923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-24" y="6030523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일반독자리스트에서 </a:t>
            </a:r>
            <a:r>
              <a:rPr lang="ko-KR" altLang="en-US" dirty="0" err="1" smtClean="0"/>
              <a:t>독자명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이동하는 상세정보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자동이체독자 정보를 확인 및 수정할 수 있는 영역입니다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통화메모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통화메모를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등록 할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수정된 자동이체 정보를 저장합니다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돌아가기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취소하고 이전페이지로 이동합니다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계좌번호변경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납부자 정보변경 페이지가 </a:t>
            </a:r>
            <a:r>
              <a:rPr lang="ko-KR" altLang="en-US" dirty="0" err="1" smtClean="0"/>
              <a:t>팝업되며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자동이체 계좌 정보를 수정할 수 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3116" y="876300"/>
            <a:ext cx="3500462" cy="4635532"/>
          </a:xfrm>
          <a:prstGeom prst="roundRect">
            <a:avLst>
              <a:gd name="adj" fmla="val 2303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2571744" y="5547522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00306" y="51654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3500438" y="5547522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3059110" y="5547523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4000504" y="5547523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7672" y="51654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51654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29066" y="51654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18" name="줄무늬가 있는 오른쪽 화살표 17"/>
          <p:cNvSpPr/>
          <p:nvPr/>
        </p:nvSpPr>
        <p:spPr>
          <a:xfrm rot="10800000">
            <a:off x="5715016" y="230979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22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8224"/>
            <a:ext cx="6858000" cy="410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자동이체독자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학생독자리스트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357562" y="17636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60988" y="43402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0" y="5238752"/>
            <a:ext cx="6858000" cy="33516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학생 독자를 조회할 수 있는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학생독자 조회를 위한 검색조건 및 상태를 설정합니다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화면 하단에 조건에 맞는 학생독자 목록이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표시됩니다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b="1" dirty="0" smtClean="0"/>
              <a:t>③ </a:t>
            </a:r>
            <a:r>
              <a:rPr lang="ko-KR" altLang="en-US" dirty="0" smtClean="0"/>
              <a:t>조회된 목록 중 성명을 클릭하면 해당독자의 상세페이지로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④ 조회된 목록 중 금액을 클릭하면 해당독자의 수금이력이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나타납니다</a:t>
            </a:r>
            <a:r>
              <a:rPr lang="en-US" altLang="ko-KR" dirty="0" smtClean="0"/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04950" y="2414570"/>
            <a:ext cx="2865450" cy="32385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14554" y="3095612"/>
            <a:ext cx="357190" cy="92869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3436938" y="2166918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 rot="16200000">
            <a:off x="5305902" y="4168307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33908" y="18102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4607727" y="2202637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73688" y="3095612"/>
            <a:ext cx="357190" cy="92869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98686" y="43402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 rot="16200000">
            <a:off x="2256300" y="4168307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23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46" y="696913"/>
            <a:ext cx="4857784" cy="587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자동이체독자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학생독자관리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6072206" y="21923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1" name="내용 개체 틀 16"/>
          <p:cNvSpPr>
            <a:spLocks noGrp="1"/>
          </p:cNvSpPr>
          <p:nvPr>
            <p:ph idx="13"/>
          </p:nvPr>
        </p:nvSpPr>
        <p:spPr>
          <a:xfrm>
            <a:off x="-24" y="6673465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학생독자리스트에서 </a:t>
            </a:r>
            <a:r>
              <a:rPr lang="ko-KR" altLang="en-US" dirty="0" err="1" smtClean="0"/>
              <a:t>독자명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이동하는 상세정보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자동이체독자 정보를 확인 및 수정할 수 있는 영역입니다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통화메모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통화메모를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등록 할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수정된 자동이체 정보를 저장합니다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돌아가기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취소하고 이전페이지로 이동합니다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계좌번호변경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납부자 정보변경 페이지가 </a:t>
            </a:r>
            <a:r>
              <a:rPr lang="ko-KR" altLang="en-US" dirty="0" err="1" smtClean="0"/>
              <a:t>팝업되며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                     </a:t>
            </a:r>
            <a:r>
              <a:rPr lang="ko-KR" altLang="en-US" dirty="0" smtClean="0"/>
              <a:t>자동이체 계좌 정보를 수정할 수 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85992" y="876300"/>
            <a:ext cx="3500462" cy="5434022"/>
          </a:xfrm>
          <a:prstGeom prst="roundRect">
            <a:avLst>
              <a:gd name="adj" fmla="val 2303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2643182" y="6230388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71744" y="5848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3513138" y="6230388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줄무늬가 있는 오른쪽 화살표 25"/>
          <p:cNvSpPr/>
          <p:nvPr/>
        </p:nvSpPr>
        <p:spPr>
          <a:xfrm rot="5400000">
            <a:off x="3071810" y="6230389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줄무늬가 있는 오른쪽 화살표 26"/>
          <p:cNvSpPr/>
          <p:nvPr/>
        </p:nvSpPr>
        <p:spPr>
          <a:xfrm rot="5400000">
            <a:off x="4013204" y="6230389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00372" y="5848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41700" y="5848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941766" y="5848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31" name="줄무늬가 있는 오른쪽 화살표 30"/>
          <p:cNvSpPr/>
          <p:nvPr/>
        </p:nvSpPr>
        <p:spPr>
          <a:xfrm rot="10800000">
            <a:off x="5857892" y="230979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24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3. </a:t>
            </a:r>
            <a:r>
              <a:rPr lang="ko-KR" altLang="en-US" sz="4400" dirty="0" smtClean="0"/>
              <a:t>수  금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786058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▶수동입금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개별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다부수</a:t>
            </a:r>
            <a:r>
              <a:rPr lang="ko-KR" altLang="en-US" sz="2000" dirty="0" smtClean="0"/>
              <a:t> 입금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구역별 입금</a:t>
            </a:r>
            <a:endParaRPr lang="en-US" altLang="ko-KR" sz="2000" dirty="0" smtClean="0"/>
          </a:p>
          <a:p>
            <a:pPr algn="l"/>
            <a:r>
              <a:rPr lang="ko-KR" altLang="en-US" sz="2400" dirty="0" smtClean="0"/>
              <a:t>▶</a:t>
            </a:r>
            <a:r>
              <a:rPr lang="en-US" altLang="ko-KR" sz="2400" dirty="0" smtClean="0"/>
              <a:t>EDI</a:t>
            </a:r>
            <a:r>
              <a:rPr lang="ko-KR" altLang="en-US" sz="2400" dirty="0" smtClean="0"/>
              <a:t>입금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- EDI</a:t>
            </a:r>
            <a:r>
              <a:rPr lang="ko-KR" altLang="en-US" sz="2000" dirty="0" smtClean="0"/>
              <a:t>입금내역</a:t>
            </a:r>
            <a:endParaRPr lang="en-US" altLang="ko-KR" sz="2000" dirty="0" smtClean="0"/>
          </a:p>
          <a:p>
            <a:pPr algn="l"/>
            <a:endParaRPr lang="ko-KR" altLang="en-US" sz="2400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 descr="1.개별_다부수입금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75252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수동입금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개별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다부수입금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개별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다부수</a:t>
            </a:r>
            <a:r>
              <a:rPr lang="ko-KR" altLang="en-US" dirty="0" smtClean="0"/>
              <a:t> 입금 내역 조회 및 입금 처리 화면</a:t>
            </a:r>
            <a:endParaRPr lang="en-US" altLang="ko-KR" dirty="0" smtClean="0"/>
          </a:p>
          <a:p>
            <a:pPr marL="365125" lvl="1" indent="-98425"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입금처리를 위한 기본조건을 설정합니다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② 고유번호나 배달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구역번호를 입력 후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키를 누르면 ③영역에 구독정보 목록이 조회됩니다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입금액은 ③영역에 구독정보를 선택 시 자동으로 설정됩니다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맨 우측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누르게 되면 ③영역에서 선택된 구독정보가</a:t>
            </a:r>
            <a:endParaRPr lang="en-US" altLang="ko-KR" dirty="0" smtClean="0"/>
          </a:p>
          <a:p>
            <a:pPr marL="620713" lvl="1" indent="-227013">
              <a:buNone/>
            </a:pPr>
            <a:r>
              <a:rPr lang="ko-KR" altLang="en-US" dirty="0" smtClean="0"/>
              <a:t>     ①과 ②의 조건으로 입금처리 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③ 조회된 구독정보 목록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노출 영역</a:t>
            </a:r>
            <a:endParaRPr lang="en-US" altLang="ko-KR" dirty="0" smtClean="0"/>
          </a:p>
          <a:p>
            <a:pPr marL="620713" lvl="1" indent="-227013"/>
            <a:r>
              <a:rPr lang="ko-KR" altLang="en-US" dirty="0" smtClean="0"/>
              <a:t>수금내역 열에 조회버튼을 클릭하면 ④영역에 수금목록이 노출됩니다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④ 구독정보의 추가정보 및 최근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 내 수금정보 목록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노출 영역</a:t>
            </a:r>
            <a:endParaRPr lang="en-US" altLang="ko-KR" dirty="0" smtClean="0"/>
          </a:p>
          <a:p>
            <a:pPr marL="620713" lvl="1" indent="-227013"/>
            <a:r>
              <a:rPr lang="ko-KR" altLang="en-US" dirty="0" smtClean="0"/>
              <a:t>미수정보는 빨간색으로 표시됩니다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⑤ 입금처리가 된 수금정보 목록 노출 영역</a:t>
            </a:r>
            <a:endParaRPr lang="en-US" altLang="ko-KR" dirty="0" smtClean="0"/>
          </a:p>
          <a:p>
            <a:pPr marL="620713" lvl="1" indent="-227013"/>
            <a:r>
              <a:rPr lang="ko-KR" altLang="en-US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화면을 갱신 시 목록 초기화</a:t>
            </a:r>
            <a:r>
              <a:rPr lang="en-US" altLang="ko-KR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.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10800000">
            <a:off x="4437112" y="200067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86322" y="19023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774" y="28185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49280" y="154517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>
            <a:off x="358414" y="293677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5950420" y="199953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5841" y="1928664"/>
            <a:ext cx="3470098" cy="415291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8720" y="2395470"/>
            <a:ext cx="3457218" cy="68532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08721" y="3152800"/>
            <a:ext cx="3457217" cy="1080120"/>
          </a:xfrm>
          <a:prstGeom prst="roundRect">
            <a:avLst>
              <a:gd name="adj" fmla="val 726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4304928"/>
            <a:ext cx="3457217" cy="1296144"/>
          </a:xfrm>
          <a:prstGeom prst="roundRect">
            <a:avLst>
              <a:gd name="adj" fmla="val 784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37112" y="2360712"/>
            <a:ext cx="2337175" cy="3240360"/>
          </a:xfrm>
          <a:prstGeom prst="roundRect">
            <a:avLst>
              <a:gd name="adj" fmla="val 14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400" y="36826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4" name="줄무늬가 있는 오른쪽 화살표 23"/>
          <p:cNvSpPr/>
          <p:nvPr/>
        </p:nvSpPr>
        <p:spPr>
          <a:xfrm>
            <a:off x="360040" y="380087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400" y="46907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6" name="줄무늬가 있는 오른쪽 화살표 25"/>
          <p:cNvSpPr/>
          <p:nvPr/>
        </p:nvSpPr>
        <p:spPr>
          <a:xfrm>
            <a:off x="360040" y="480898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26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내용 개체 틀 25" descr="2.구역별입금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75252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수동입금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구역별입금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구역별 입금 내역 조회 및 입금 처리 화면</a:t>
            </a:r>
            <a:endParaRPr lang="en-US" altLang="ko-KR" dirty="0" smtClean="0"/>
          </a:p>
          <a:p>
            <a:pPr marL="365125" lvl="1" indent="-98425"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구역번호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매체변경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옵션변경 시 ②영역에 </a:t>
            </a:r>
            <a:r>
              <a:rPr lang="ko-KR" altLang="en-US" dirty="0" err="1" smtClean="0"/>
              <a:t>구독정보별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65125" lvl="1" indent="-98425"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수금내역 조회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② 구독정보 별 수금내역 목록 노출 영역</a:t>
            </a:r>
            <a:endParaRPr lang="en-US" altLang="ko-KR" dirty="0" smtClean="0"/>
          </a:p>
          <a:p>
            <a:pPr marL="620713" lvl="1" indent="-227013"/>
            <a:r>
              <a:rPr lang="ko-KR" altLang="en-US" dirty="0" smtClean="0"/>
              <a:t>입금방법 </a:t>
            </a:r>
            <a:r>
              <a:rPr lang="en-US" altLang="ko-KR" dirty="0" smtClean="0"/>
              <a:t>(4:</a:t>
            </a:r>
            <a:r>
              <a:rPr lang="ko-KR" altLang="en-US" dirty="0" smtClean="0"/>
              <a:t>미수</a:t>
            </a:r>
            <a:r>
              <a:rPr lang="en-US" altLang="ko-KR" dirty="0" smtClean="0"/>
              <a:t>,A:</a:t>
            </a:r>
            <a:r>
              <a:rPr lang="ko-KR" altLang="en-US" dirty="0" smtClean="0"/>
              <a:t>자동이체</a:t>
            </a:r>
            <a:r>
              <a:rPr lang="en-US" altLang="ko-KR" dirty="0" smtClean="0"/>
              <a:t>,B:</a:t>
            </a:r>
            <a:r>
              <a:rPr lang="ko-KR" altLang="en-US" dirty="0" smtClean="0"/>
              <a:t>방문</a:t>
            </a:r>
            <a:r>
              <a:rPr lang="en-US" altLang="ko-KR" dirty="0" smtClean="0"/>
              <a:t>,C: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,E:</a:t>
            </a:r>
            <a:r>
              <a:rPr lang="ko-KR" altLang="en-US" dirty="0" smtClean="0"/>
              <a:t>교육용</a:t>
            </a:r>
            <a:r>
              <a:rPr lang="en-US" altLang="ko-KR" dirty="0" smtClean="0"/>
              <a:t>,G:</a:t>
            </a:r>
            <a:r>
              <a:rPr lang="ko-KR" altLang="en-US" dirty="0" smtClean="0"/>
              <a:t>지로</a:t>
            </a:r>
            <a:r>
              <a:rPr lang="en-US" altLang="ko-KR" dirty="0" smtClean="0"/>
              <a:t>,</a:t>
            </a:r>
          </a:p>
          <a:p>
            <a:pPr marL="620713" lvl="1" indent="-227013">
              <a:buNone/>
            </a:pPr>
            <a:r>
              <a:rPr lang="en-US" altLang="ko-KR" dirty="0" smtClean="0"/>
              <a:t>     H:</a:t>
            </a:r>
            <a:r>
              <a:rPr lang="ko-KR" altLang="en-US" dirty="0" err="1" smtClean="0"/>
              <a:t>휴독</a:t>
            </a:r>
            <a:r>
              <a:rPr lang="en-US" altLang="ko-KR" dirty="0" smtClean="0"/>
              <a:t>,J:</a:t>
            </a:r>
            <a:r>
              <a:rPr lang="ko-KR" altLang="en-US" dirty="0" smtClean="0"/>
              <a:t>재무</a:t>
            </a:r>
            <a:r>
              <a:rPr lang="en-US" altLang="ko-KR" dirty="0" smtClean="0"/>
              <a:t>,K:</a:t>
            </a:r>
            <a:r>
              <a:rPr lang="ko-KR" altLang="en-US" dirty="0" smtClean="0"/>
              <a:t>결손</a:t>
            </a:r>
            <a:r>
              <a:rPr lang="en-US" altLang="ko-KR" dirty="0" smtClean="0"/>
              <a:t>,Q:</a:t>
            </a:r>
            <a:r>
              <a:rPr lang="ko-KR" altLang="en-US" dirty="0" smtClean="0"/>
              <a:t>쿠폰</a:t>
            </a:r>
            <a:r>
              <a:rPr lang="en-US" altLang="ko-KR" dirty="0" smtClean="0"/>
              <a:t>,T:</a:t>
            </a:r>
            <a:r>
              <a:rPr lang="ko-KR" altLang="en-US" dirty="0" smtClean="0"/>
              <a:t>통장입금</a:t>
            </a:r>
            <a:r>
              <a:rPr lang="en-US" altLang="ko-KR" dirty="0" smtClean="0"/>
              <a:t>,U: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</a:t>
            </a:r>
          </a:p>
          <a:p>
            <a:pPr marL="620713" lvl="1" indent="-227013"/>
            <a:r>
              <a:rPr lang="ko-KR" altLang="en-US" dirty="0" smtClean="0"/>
              <a:t>미수</a:t>
            </a:r>
            <a:r>
              <a:rPr lang="en-US" altLang="ko-KR" dirty="0" smtClean="0"/>
              <a:t>(4)</a:t>
            </a:r>
            <a:r>
              <a:rPr lang="ko-KR" altLang="en-US" dirty="0" smtClean="0"/>
              <a:t>를 마우스로 클릭하면 ③영역에 입금정보 노출됩니다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③ 입금 처리할 수금정보 목록 노출 영역</a:t>
            </a:r>
            <a:endParaRPr lang="en-US" altLang="ko-KR" dirty="0" smtClean="0"/>
          </a:p>
          <a:p>
            <a:pPr marL="620713" lvl="1" indent="-227013"/>
            <a:r>
              <a:rPr lang="ko-KR" altLang="en-US" dirty="0" smtClean="0"/>
              <a:t>입금취소 시 항목 선택 후 입금취소 버튼을 클릭하면 목록에서 삭제됩니다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입금처리 시 현재 영역에 있는 입금목록을 입금처리 버튼 클릭하면 </a:t>
            </a:r>
            <a:endParaRPr lang="en-US" altLang="ko-KR" dirty="0" smtClean="0"/>
          </a:p>
          <a:p>
            <a:pPr marL="620713" lvl="1" indent="-227013">
              <a:buNone/>
            </a:pPr>
            <a:r>
              <a:rPr lang="ko-KR" altLang="en-US" dirty="0" smtClean="0"/>
              <a:t>    전체 입금처리 됩니다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화면이 갱신되며 입금처리 된 항목은 해당 입금방법 코드로 변경됩니다</a:t>
            </a:r>
            <a:r>
              <a:rPr lang="en-US" altLang="ko-KR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.</a:t>
            </a:r>
          </a:p>
          <a:p>
            <a:pPr marL="620713" lvl="1" indent="-227013">
              <a:buNone/>
            </a:pPr>
            <a:endParaRPr lang="en-US" altLang="ko-KR" dirty="0" smtClean="0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1847103" y="163949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44824" y="11365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" y="36949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17232" y="12290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5518372" y="1719113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2000672"/>
            <a:ext cx="4032448" cy="72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8720" y="2792760"/>
            <a:ext cx="4032448" cy="2808312"/>
          </a:xfrm>
          <a:prstGeom prst="roundRect">
            <a:avLst>
              <a:gd name="adj" fmla="val 445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13176" y="2072680"/>
            <a:ext cx="1786869" cy="3528392"/>
          </a:xfrm>
          <a:prstGeom prst="roundRect">
            <a:avLst>
              <a:gd name="adj" fmla="val 529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줄무늬가 있는 오른쪽 화살표 23"/>
          <p:cNvSpPr/>
          <p:nvPr/>
        </p:nvSpPr>
        <p:spPr>
          <a:xfrm>
            <a:off x="404664" y="380087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27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 - EDI</a:t>
            </a:r>
            <a:r>
              <a:rPr lang="ko-KR" altLang="en-US" dirty="0" smtClean="0"/>
              <a:t>입금내역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241032"/>
            <a:ext cx="6858000" cy="42834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지로입금 처리된 결과 조회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 ① </a:t>
            </a:r>
            <a:r>
              <a:rPr lang="ko-KR" altLang="en-US" sz="1600" dirty="0" err="1" smtClean="0"/>
              <a:t>일자별</a:t>
            </a:r>
            <a:r>
              <a:rPr lang="ko-KR" altLang="en-US" sz="1600" dirty="0" smtClean="0"/>
              <a:t> 검색 및 </a:t>
            </a:r>
            <a:r>
              <a:rPr lang="ko-KR" altLang="en-US" sz="1600" dirty="0" err="1" smtClean="0"/>
              <a:t>일자별</a:t>
            </a:r>
            <a:r>
              <a:rPr lang="ko-KR" altLang="en-US" sz="1600" dirty="0" smtClean="0"/>
              <a:t> 내역서 인쇄를 할 수 있습니다</a:t>
            </a:r>
            <a:r>
              <a:rPr lang="en-US" altLang="ko-KR" sz="1600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상세내역이 조회됩니다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일자별</a:t>
            </a:r>
            <a:r>
              <a:rPr lang="ko-KR" altLang="en-US" dirty="0" smtClean="0"/>
              <a:t> 정상 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계가 조회됩니다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1848814" y="185893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47674" y="138177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79922" y="136889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97152" y="13526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4081062" y="185893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4798292" y="1842637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 rot="10800000">
            <a:off x="1484784" y="466496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84178" y="22166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6382468" y="27196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16832" y="45209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2710060" y="27196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줄무늬가 있는 오른쪽 화살표 25"/>
          <p:cNvSpPr/>
          <p:nvPr/>
        </p:nvSpPr>
        <p:spPr>
          <a:xfrm rot="5400000">
            <a:off x="3718172" y="27196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8920" y="22166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17032" y="22166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pic>
        <p:nvPicPr>
          <p:cNvPr id="25" name="내용 개체 틀 24" descr="3.EDI입금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104456"/>
          </a:xfrm>
        </p:spPr>
      </p:pic>
      <p:sp>
        <p:nvSpPr>
          <p:cNvPr id="29" name="모서리가 둥근 직사각형 28"/>
          <p:cNvSpPr/>
          <p:nvPr/>
        </p:nvSpPr>
        <p:spPr>
          <a:xfrm>
            <a:off x="908720" y="2072680"/>
            <a:ext cx="3024336" cy="432048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08720" y="2576736"/>
            <a:ext cx="5878446" cy="936104"/>
          </a:xfrm>
          <a:prstGeom prst="roundRect">
            <a:avLst>
              <a:gd name="adj" fmla="val 717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15159" y="3606085"/>
            <a:ext cx="5878446" cy="1274907"/>
          </a:xfrm>
          <a:prstGeom prst="roundRect">
            <a:avLst>
              <a:gd name="adj" fmla="val 6706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줄무늬가 있는 오른쪽 화살표 23"/>
          <p:cNvSpPr/>
          <p:nvPr/>
        </p:nvSpPr>
        <p:spPr>
          <a:xfrm rot="10800000">
            <a:off x="4005064" y="220626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357694" y="20960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33" name="줄무늬가 있는 오른쪽 화살표 32"/>
          <p:cNvSpPr/>
          <p:nvPr/>
        </p:nvSpPr>
        <p:spPr>
          <a:xfrm rot="5400000">
            <a:off x="5302348" y="221555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301208" y="17507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35" name="줄무늬가 있는 오른쪽 화살표 34"/>
          <p:cNvSpPr/>
          <p:nvPr/>
        </p:nvSpPr>
        <p:spPr>
          <a:xfrm>
            <a:off x="476672" y="423292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16632" y="41146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28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42942" y="809597"/>
            <a:ext cx="3000372" cy="857256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시스템 접속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VPN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시스템 접속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로그인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메인화면</a:t>
            </a:r>
            <a:endParaRPr lang="en-US" altLang="ko-KR" sz="2000" dirty="0" smtClean="0"/>
          </a:p>
          <a:p>
            <a:pPr>
              <a:lnSpc>
                <a:spcPct val="16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독자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독자관리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독자원장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배달명단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자동이체독자</a:t>
            </a:r>
            <a:endParaRPr lang="en-US" altLang="ko-KR" sz="2000" dirty="0" smtClean="0"/>
          </a:p>
          <a:p>
            <a:pPr>
              <a:lnSpc>
                <a:spcPct val="16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수금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수동입금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en-US" altLang="ko-KR" sz="2000" dirty="0" smtClean="0"/>
              <a:t> EDI</a:t>
            </a:r>
            <a:r>
              <a:rPr lang="ko-KR" altLang="en-US" sz="2000" dirty="0" smtClean="0"/>
              <a:t>입금</a:t>
            </a:r>
            <a:endParaRPr lang="en-US" altLang="ko-KR" sz="2000" dirty="0" smtClean="0"/>
          </a:p>
          <a:p>
            <a:pPr>
              <a:lnSpc>
                <a:spcPct val="160000"/>
              </a:lnSpc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현황조회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조건별명단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입금내역현황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일일수금현황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미수독자명단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해지독자명단</a:t>
            </a:r>
            <a:endParaRPr lang="en-US" altLang="ko-KR" sz="2000" dirty="0" smtClean="0"/>
          </a:p>
          <a:p>
            <a:pPr>
              <a:lnSpc>
                <a:spcPct val="160000"/>
              </a:lnSpc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고지서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지로영수증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방문영수증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개별영수증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 차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786190" y="809597"/>
            <a:ext cx="3000396" cy="8286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ko-KR" sz="2000" dirty="0"/>
              <a:t>6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통계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통계일람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2000" dirty="0" smtClean="0"/>
              <a:t>당월 입금</a:t>
            </a:r>
            <a:endParaRPr lang="en-US" altLang="ko-KR" sz="2000" dirty="0" smtClean="0"/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총 입금현황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유가계산서</a:t>
            </a:r>
            <a:endParaRPr lang="en-US" altLang="ko-KR" sz="2000" dirty="0" smtClean="0"/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ko-KR" sz="2000" dirty="0"/>
              <a:t>7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기타작업</a:t>
            </a:r>
            <a:endParaRPr lang="en-US" altLang="ko-KR" sz="2000" dirty="0"/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lang="ko-KR" altLang="en-US" sz="2000" dirty="0" smtClean="0"/>
              <a:t> 배달번호정렬</a:t>
            </a:r>
            <a:endParaRPr kumimoji="0" lang="en-US" altLang="ko-K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공지사항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관리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지국 정보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구역관리</a:t>
            </a:r>
            <a:endParaRPr lang="en-US" altLang="ko-KR" sz="2000" dirty="0" smtClean="0"/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확장자관리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매체관리</a:t>
            </a:r>
            <a:endParaRPr lang="en-US" altLang="ko-KR" sz="2000" dirty="0" smtClean="0"/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관할지역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ko-KR" sz="2000" dirty="0" smtClean="0"/>
              <a:t>10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자동이체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lvl="0" indent="-9525">
              <a:spcBef>
                <a:spcPts val="400"/>
              </a:spcBef>
              <a:buClr>
                <a:schemeClr val="accent1"/>
              </a:buClr>
              <a:buSzPct val="68000"/>
              <a:buFontTx/>
              <a:buChar char="-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일반독자관리</a:t>
            </a:r>
            <a:endParaRPr lang="en-US" altLang="ko-KR" sz="2000" dirty="0" smtClean="0"/>
          </a:p>
          <a:p>
            <a:pPr marL="365125" lvl="0" indent="-9525">
              <a:spcBef>
                <a:spcPts val="400"/>
              </a:spcBef>
              <a:buClr>
                <a:schemeClr val="accent1"/>
              </a:buClr>
              <a:buSzPct val="68000"/>
              <a:buFontTx/>
              <a:buChar char="-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학생독자관리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-749329" y="4987926"/>
            <a:ext cx="8358246" cy="1588"/>
          </a:xfrm>
          <a:prstGeom prst="line">
            <a:avLst/>
          </a:prstGeo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2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857916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4. </a:t>
            </a:r>
            <a:r>
              <a:rPr lang="ko-KR" altLang="en-US" sz="4400" dirty="0" smtClean="0"/>
              <a:t>현황조회</a:t>
            </a:r>
            <a:endParaRPr lang="ko-KR" altLang="en-US" sz="4400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4071942" y="2952736"/>
            <a:ext cx="2414584" cy="4572032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l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▶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조건별명단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l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▶입금내역현황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l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▶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일일수금현황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64008" lv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ko-KR" altLang="en-US" sz="2400" dirty="0" smtClean="0">
                <a:solidFill>
                  <a:schemeClr val="tx2"/>
                </a:solidFill>
              </a:rPr>
              <a:t>▶미수독자명단</a:t>
            </a:r>
            <a:endParaRPr lang="en-US" altLang="ko-KR" sz="2400" dirty="0" smtClean="0">
              <a:solidFill>
                <a:schemeClr val="tx2"/>
              </a:solidFill>
            </a:endParaRPr>
          </a:p>
          <a:p>
            <a:pPr marR="64008" lvl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ko-KR" altLang="en-US" sz="2400" dirty="0" smtClean="0">
                <a:solidFill>
                  <a:schemeClr val="tx2"/>
                </a:solidFill>
              </a:rPr>
              <a:t>▶해지독자명단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52538"/>
            <a:ext cx="6858000" cy="318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</a:t>
            </a:r>
            <a:r>
              <a:rPr lang="ko-KR" altLang="en-US" dirty="0" err="1" smtClean="0"/>
              <a:t>별</a:t>
            </a:r>
            <a:r>
              <a:rPr lang="ko-KR" altLang="en-US" dirty="0" err="1" smtClean="0"/>
              <a:t>명단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0" y="5024438"/>
            <a:ext cx="6858000" cy="4000528"/>
          </a:xfrm>
        </p:spPr>
        <p:txBody>
          <a:bodyPr/>
          <a:lstStyle/>
          <a:p>
            <a:r>
              <a:rPr lang="ko-KR" altLang="en-US" dirty="0" err="1" smtClean="0"/>
              <a:t>조건별</a:t>
            </a:r>
            <a:r>
              <a:rPr lang="ko-KR" altLang="en-US" dirty="0" smtClean="0"/>
              <a:t> 독자 명단 조회 화면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①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수금방법 등 각종 조회조건을 선택합니다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②</a:t>
            </a:r>
            <a:r>
              <a:rPr lang="ko-KR" altLang="en-US" dirty="0" smtClean="0"/>
              <a:t> </a:t>
            </a:r>
            <a:r>
              <a:rPr lang="ko-KR" altLang="en-US" dirty="0" smtClean="0"/>
              <a:t>조회하고자 </a:t>
            </a:r>
            <a:r>
              <a:rPr lang="ko-KR" altLang="en-US" dirty="0" smtClean="0"/>
              <a:t>하는 조회 기간을 선택합니다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③ </a:t>
            </a:r>
            <a:r>
              <a:rPr lang="ko-KR" altLang="en-US" dirty="0" smtClean="0"/>
              <a:t>조회하고자 하는 구역의 범위를 선택합니다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④ 조회결과를 </a:t>
            </a:r>
            <a:r>
              <a:rPr lang="ko-KR" altLang="en-US" dirty="0" err="1" smtClean="0"/>
              <a:t>어떤형태로</a:t>
            </a:r>
            <a:r>
              <a:rPr lang="ko-KR" altLang="en-US" dirty="0" smtClean="0"/>
              <a:t> 정렬하여 표시할지 선택합니다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⑤ 조회할 구독 매체를 선택합니다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</a:t>
            </a:r>
            <a:r>
              <a:rPr lang="ko-KR" altLang="en-US" dirty="0" smtClean="0"/>
              <a:t>독자명단이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⑦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14620" y="1738290"/>
            <a:ext cx="2571768" cy="1143008"/>
          </a:xfrm>
          <a:prstGeom prst="roundRect">
            <a:avLst>
              <a:gd name="adj" fmla="val 888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57958" y="11667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dirty="0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6429412" y="1586688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9580" y="1809728"/>
            <a:ext cx="819156" cy="17621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713232" y="157113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4478" y="11766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0" name="줄무늬가 있는 오른쪽 화살표 19"/>
          <p:cNvSpPr/>
          <p:nvPr/>
        </p:nvSpPr>
        <p:spPr>
          <a:xfrm rot="16200000">
            <a:off x="3856504" y="288242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342" y="2036742"/>
            <a:ext cx="1571636" cy="21431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2257416" y="2082779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 rot="10800000">
            <a:off x="2260592" y="235583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81150" y="32130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4342" y="2309794"/>
            <a:ext cx="1571636" cy="21431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4342" y="2595546"/>
            <a:ext cx="1957402" cy="428628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16200000">
            <a:off x="856108" y="302529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59030" y="19653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2206" y="223835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98890" y="30368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9" name="줄무늬가 있는 오른쪽 화살표 28"/>
          <p:cNvSpPr/>
          <p:nvPr/>
        </p:nvSpPr>
        <p:spPr>
          <a:xfrm rot="16200000" flipV="1">
            <a:off x="1738764" y="3056388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85794" y="31543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30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66720"/>
            <a:ext cx="6858000" cy="435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입금내역현황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0" y="5310191"/>
            <a:ext cx="6858000" cy="4000528"/>
          </a:xfrm>
        </p:spPr>
        <p:txBody>
          <a:bodyPr/>
          <a:lstStyle/>
          <a:p>
            <a:r>
              <a:rPr lang="ko-KR" altLang="en-US" dirty="0" smtClean="0"/>
              <a:t>입금내역 현황 조회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① 조회하고자 하는 조회 기간을 선택합니다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② 조회하고자 하는 구역의 범위를 선택합니다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③ 조회할 입금방법을 선택합니다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④ </a:t>
            </a:r>
            <a:r>
              <a:rPr lang="ko-KR" altLang="en-US" dirty="0" smtClean="0"/>
              <a:t>조회할 구독 매체를 선택합니다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</a:t>
            </a:r>
            <a:r>
              <a:rPr lang="ko-KR" altLang="en-US" dirty="0" smtClean="0"/>
              <a:t>입금내역이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4730" y="14779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93558" y="25631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14620" y="1238224"/>
            <a:ext cx="2571768" cy="12144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32988" y="4622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dirty="0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6404442" y="882158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0042" y="1131536"/>
            <a:ext cx="1571636" cy="21431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1213298" y="91834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54544" y="5238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0" name="줄무늬가 있는 오른쪽 화살표 19"/>
          <p:cNvSpPr/>
          <p:nvPr/>
        </p:nvSpPr>
        <p:spPr>
          <a:xfrm rot="16200000">
            <a:off x="3856504" y="238235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042" y="1549376"/>
            <a:ext cx="1571636" cy="21431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2143116" y="1595413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줄무늬가 있는 오른쪽 화살표 28"/>
          <p:cNvSpPr/>
          <p:nvPr/>
        </p:nvSpPr>
        <p:spPr>
          <a:xfrm rot="5400000">
            <a:off x="2141992" y="918346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83238" y="5238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0042" y="1855766"/>
            <a:ext cx="2071702" cy="596904"/>
          </a:xfrm>
          <a:prstGeom prst="roundRect">
            <a:avLst>
              <a:gd name="adj" fmla="val 1773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16200000">
            <a:off x="1213298" y="250459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55684" y="2633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31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56923"/>
            <a:ext cx="6858000" cy="412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일일수</a:t>
            </a:r>
            <a:r>
              <a:rPr lang="ko-KR" altLang="en-US" dirty="0" err="1" smtClean="0"/>
              <a:t>금</a:t>
            </a:r>
            <a:r>
              <a:rPr lang="ko-KR" altLang="en-US" dirty="0" err="1" smtClean="0"/>
              <a:t>현황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0" y="5310191"/>
            <a:ext cx="6858000" cy="4000528"/>
          </a:xfrm>
        </p:spPr>
        <p:txBody>
          <a:bodyPr/>
          <a:lstStyle/>
          <a:p>
            <a:r>
              <a:rPr lang="ko-KR" altLang="en-US" dirty="0" smtClean="0"/>
              <a:t>입금내역 현황 조회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① 조회하고자 하는 조회 기간을 선택합니다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② 조회하고자 하는 구역의 범위를 선택합니다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③ 일자기준과 구역별 기준 중 조회 유형을 선택합니다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④ </a:t>
            </a:r>
            <a:r>
              <a:rPr lang="ko-KR" altLang="en-US" dirty="0" smtClean="0"/>
              <a:t>조회할 구독 매체를 선택합니다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</a:t>
            </a:r>
            <a:r>
              <a:rPr lang="ko-KR" altLang="en-US" dirty="0" smtClean="0"/>
              <a:t>입금내역이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4730" y="169037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93558" y="272475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14620" y="1452537"/>
            <a:ext cx="2571768" cy="1161773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32988" y="6238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dirty="0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6404442" y="1043799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0042" y="1358550"/>
            <a:ext cx="1571636" cy="21431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1213298" y="114536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54544" y="75085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0" name="줄무늬가 있는 오른쪽 화살표 19"/>
          <p:cNvSpPr/>
          <p:nvPr/>
        </p:nvSpPr>
        <p:spPr>
          <a:xfrm rot="16200000">
            <a:off x="3856504" y="2543997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042" y="1801790"/>
            <a:ext cx="1571636" cy="21431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2143116" y="180785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줄무늬가 있는 오른쪽 화살표 28"/>
          <p:cNvSpPr/>
          <p:nvPr/>
        </p:nvSpPr>
        <p:spPr>
          <a:xfrm rot="5400000">
            <a:off x="2141992" y="1079987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83238" y="68548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0042" y="2238355"/>
            <a:ext cx="2071702" cy="285753"/>
          </a:xfrm>
          <a:prstGeom prst="roundRect">
            <a:avLst>
              <a:gd name="adj" fmla="val 1773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16200000">
            <a:off x="1213298" y="2666235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55684" y="27952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32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미수독자명단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0" y="5310191"/>
            <a:ext cx="6858000" cy="4000528"/>
          </a:xfrm>
        </p:spPr>
        <p:txBody>
          <a:bodyPr/>
          <a:lstStyle/>
          <a:p>
            <a:r>
              <a:rPr lang="ko-KR" altLang="en-US" dirty="0" smtClean="0"/>
              <a:t>기간별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개월별</a:t>
            </a:r>
            <a:r>
              <a:rPr lang="ko-KR" altLang="en-US" dirty="0" smtClean="0"/>
              <a:t> 미수독자 명단 조회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① 조회하고자 하는 조회 기간을 선택합니다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② 조회하고자 하는 구역의 범위를 선택합니다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독자별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미수개월분을</a:t>
            </a:r>
            <a:r>
              <a:rPr lang="ko-KR" altLang="en-US" dirty="0" smtClean="0"/>
              <a:t> 선택합니다</a:t>
            </a:r>
            <a:r>
              <a:rPr lang="en-US" altLang="ko-KR" dirty="0" smtClean="0"/>
              <a:t>.(1</a:t>
            </a:r>
            <a:r>
              <a:rPr lang="ko-KR" altLang="en-US" dirty="0" err="1" smtClean="0"/>
              <a:t>개월이상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개월 이상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④ </a:t>
            </a:r>
            <a:r>
              <a:rPr lang="ko-KR" altLang="en-US" dirty="0" err="1" smtClean="0"/>
              <a:t>미수독자중</a:t>
            </a:r>
            <a:r>
              <a:rPr lang="ko-KR" altLang="en-US" dirty="0" smtClean="0"/>
              <a:t> 중지된 독자도 함께 조회할지를 선택합니다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⑤ 조회할 구독 매체를 선택합니다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미수독자명단이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⑦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23910"/>
            <a:ext cx="6858000" cy="408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줄무늬가 있는 오른쪽 화살표 8"/>
          <p:cNvSpPr/>
          <p:nvPr/>
        </p:nvSpPr>
        <p:spPr>
          <a:xfrm rot="16200000">
            <a:off x="511618" y="232361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44730" y="15112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06258" y="25758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14620" y="1309662"/>
            <a:ext cx="2571768" cy="1143008"/>
          </a:xfrm>
          <a:prstGeom prst="roundRect">
            <a:avLst>
              <a:gd name="adj" fmla="val 888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32988" y="7480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dirty="0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6404442" y="1167910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0042" y="1309662"/>
            <a:ext cx="1571636" cy="21431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1213298" y="109647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54544" y="7019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0" name="줄무늬가 있는 오른쪽 화살표 19"/>
          <p:cNvSpPr/>
          <p:nvPr/>
        </p:nvSpPr>
        <p:spPr>
          <a:xfrm rot="16200000">
            <a:off x="3856504" y="238235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042" y="1582714"/>
            <a:ext cx="1571636" cy="21431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2143116" y="1628751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00174" y="175099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5" name="줄무늬가 있는 오른쪽 화살표 24"/>
          <p:cNvSpPr/>
          <p:nvPr/>
        </p:nvSpPr>
        <p:spPr>
          <a:xfrm rot="10800000">
            <a:off x="1298560" y="186846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41304" y="24526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29" name="줄무늬가 있는 오른쪽 화살표 28"/>
          <p:cNvSpPr/>
          <p:nvPr/>
        </p:nvSpPr>
        <p:spPr>
          <a:xfrm rot="5400000">
            <a:off x="2141992" y="1096472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83238" y="7019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33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0826"/>
            <a:ext cx="6858000" cy="190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해지독자명단</a:t>
            </a:r>
            <a:r>
              <a:rPr lang="en-US" altLang="ko-KR" sz="1800" dirty="0" smtClean="0"/>
              <a:t>(1/2)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0" y="3381364"/>
            <a:ext cx="6858000" cy="400052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해지독자 명단 조회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① 조회하고자 하는 명단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통계를 선택합니다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② 조회하고자 하는 구역의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검색어및</a:t>
            </a:r>
            <a:r>
              <a:rPr lang="ko-KR" altLang="en-US" dirty="0" smtClean="0"/>
              <a:t> 정렬 방식을 선택합니다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※ </a:t>
            </a:r>
            <a:r>
              <a:rPr lang="ko-KR" altLang="en-US" sz="1400" dirty="0" smtClean="0"/>
              <a:t>검색어의 </a:t>
            </a:r>
            <a:r>
              <a:rPr lang="ko-KR" altLang="en-US" sz="1400" dirty="0" smtClean="0"/>
              <a:t>경우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확장자별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검색시만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활성화</a:t>
            </a:r>
            <a:r>
              <a:rPr lang="en-US" altLang="ko-KR" sz="1400" dirty="0" smtClean="0"/>
              <a:t>,</a:t>
            </a:r>
            <a:endParaRPr lang="en-US" altLang="ko-KR" sz="1400" dirty="0" smtClean="0"/>
          </a:p>
          <a:p>
            <a:pPr lvl="1">
              <a:buNone/>
            </a:pPr>
            <a:r>
              <a:rPr lang="en-US" altLang="ko-KR" sz="1400" dirty="0" smtClean="0"/>
              <a:t>       </a:t>
            </a:r>
            <a:r>
              <a:rPr lang="ko-KR" altLang="en-US" sz="1400" dirty="0" err="1" smtClean="0"/>
              <a:t>해지사유별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검색시</a:t>
            </a:r>
            <a:r>
              <a:rPr lang="ko-KR" altLang="en-US" sz="1400" dirty="0" smtClean="0"/>
              <a:t> 숨겨진 </a:t>
            </a:r>
            <a:r>
              <a:rPr lang="ko-KR" altLang="en-US" sz="1400" dirty="0" err="1" smtClean="0"/>
              <a:t>셀렉트</a:t>
            </a:r>
            <a:r>
              <a:rPr lang="ko-KR" altLang="en-US" sz="1400" dirty="0" smtClean="0"/>
              <a:t> 박스 </a:t>
            </a:r>
            <a:r>
              <a:rPr lang="ko-KR" altLang="en-US" sz="1400" dirty="0" smtClean="0"/>
              <a:t>오픈</a:t>
            </a:r>
            <a:endParaRPr lang="en-US" altLang="ko-KR" sz="1400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③ 조회할 매체를 선택합니다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</a:t>
            </a:r>
            <a:r>
              <a:rPr lang="ko-KR" altLang="en-US" dirty="0" smtClean="0"/>
              <a:t>해</a:t>
            </a:r>
            <a:r>
              <a:rPr lang="ko-KR" altLang="en-US" dirty="0" smtClean="0"/>
              <a:t>지</a:t>
            </a:r>
            <a:r>
              <a:rPr lang="ko-KR" altLang="en-US" dirty="0" smtClean="0"/>
              <a:t>독자명단이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0575" y="258169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57192" y="228094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42502" y="20869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0" y="1510866"/>
            <a:ext cx="1196752" cy="129614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895466" y="125729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6712" y="86279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0" name="줄무늬가 있는 오른쪽 화살표 19"/>
          <p:cNvSpPr/>
          <p:nvPr/>
        </p:nvSpPr>
        <p:spPr>
          <a:xfrm rot="16200000">
            <a:off x="5207438" y="208748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88840" y="1726890"/>
            <a:ext cx="1440160" cy="86865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16200000">
            <a:off x="3068961" y="2699169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줄무늬가 있는 오른쪽 화살표 28"/>
          <p:cNvSpPr/>
          <p:nvPr/>
        </p:nvSpPr>
        <p:spPr>
          <a:xfrm rot="10800000">
            <a:off x="6546584" y="1911547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573016" y="1726890"/>
            <a:ext cx="2016224" cy="216024"/>
          </a:xfrm>
          <a:prstGeom prst="roundRect">
            <a:avLst>
              <a:gd name="adj" fmla="val 888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34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0880"/>
            <a:ext cx="6858000" cy="447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해지독자명단</a:t>
            </a:r>
            <a:r>
              <a:rPr lang="en-US" altLang="ko-KR" sz="1800" dirty="0" smtClean="0"/>
              <a:t>(2/2)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0" y="6024570"/>
            <a:ext cx="6858000" cy="2136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해지독자 명단 조회</a:t>
            </a:r>
            <a:endParaRPr lang="en-US" altLang="ko-KR" dirty="0" smtClean="0"/>
          </a:p>
          <a:p>
            <a:pPr marL="365760" lvl="1" indent="-256032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① </a:t>
            </a:r>
            <a:r>
              <a:rPr lang="ko-KR" altLang="en-US" dirty="0" smtClean="0"/>
              <a:t>선택한 </a:t>
            </a:r>
            <a:r>
              <a:rPr lang="ko-KR" altLang="en-US" dirty="0" err="1" smtClean="0"/>
              <a:t>조건별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365760" lvl="1" indent="-256032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391702" y="21742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895466" y="257732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6712" y="21828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33" name="줄무늬가 있는 오른쪽 화살표 32"/>
          <p:cNvSpPr/>
          <p:nvPr/>
        </p:nvSpPr>
        <p:spPr>
          <a:xfrm rot="10800000">
            <a:off x="6483606" y="2048510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0" y="2936776"/>
            <a:ext cx="6741368" cy="2592288"/>
          </a:xfrm>
          <a:prstGeom prst="roundRect">
            <a:avLst>
              <a:gd name="adj" fmla="val 343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35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5. </a:t>
            </a:r>
            <a:r>
              <a:rPr lang="ko-KR" altLang="en-US" sz="4400" dirty="0" smtClean="0"/>
              <a:t>고지서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414584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▶지로영수증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고객안내문</a:t>
            </a:r>
            <a:endParaRPr lang="en-US" altLang="ko-KR" sz="2000" dirty="0" smtClean="0"/>
          </a:p>
          <a:p>
            <a:pPr algn="l"/>
            <a:r>
              <a:rPr lang="ko-KR" altLang="en-US" sz="2400" dirty="0" smtClean="0"/>
              <a:t>▶방문영수증</a:t>
            </a:r>
            <a:endParaRPr lang="en-US" altLang="ko-KR" sz="2000" dirty="0" smtClean="0"/>
          </a:p>
          <a:p>
            <a:pPr algn="l"/>
            <a:r>
              <a:rPr lang="ko-KR" altLang="en-US" sz="2400" dirty="0" smtClean="0"/>
              <a:t>▶개별영수증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※</a:t>
            </a:r>
            <a:r>
              <a:rPr lang="ko-KR" altLang="en-US" sz="2000" dirty="0" smtClean="0"/>
              <a:t> 출력여백조정</a:t>
            </a:r>
            <a:endParaRPr lang="en-US" altLang="ko-KR" sz="2000" dirty="0" smtClean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09596"/>
            <a:ext cx="6858000" cy="434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지로영수증</a:t>
            </a:r>
            <a:r>
              <a:rPr lang="en-US" altLang="ko-KR" sz="1800" dirty="0" smtClean="0"/>
              <a:t>(1/2)</a:t>
            </a:r>
            <a:endParaRPr lang="ko-KR" altLang="en-US" sz="18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524503"/>
            <a:ext cx="6858000" cy="3786215"/>
          </a:xfrm>
        </p:spPr>
        <p:txBody>
          <a:bodyPr/>
          <a:lstStyle/>
          <a:p>
            <a:r>
              <a:rPr lang="ko-KR" altLang="en-US" dirty="0" smtClean="0"/>
              <a:t>지로영수증을 인쇄할 수 있는 화면</a:t>
            </a:r>
            <a:endParaRPr lang="en-US" altLang="ko-KR" dirty="0" smtClean="0"/>
          </a:p>
          <a:p>
            <a:pPr marL="365125" lvl="1" indent="-98425"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인쇄조건을 설정할 수 있는 영역으로 희망하는 조건을 선택합니다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② 매체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독자구분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수금방법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배달번호 등 영수증 인쇄 대상을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 선택합니다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endParaRPr lang="ko-KR" altLang="en-US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지로인쇄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지로영수증을 인쇄합니다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5926" y="9069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6190" y="30495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7232" y="1595414"/>
            <a:ext cx="5429288" cy="50006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396" y="113344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1785926" y="138110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6416696" y="159541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7232" y="2116118"/>
            <a:ext cx="5857916" cy="2928958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500042" y="316705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37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지로영수증</a:t>
            </a:r>
            <a:r>
              <a:rPr lang="en-US" altLang="ko-KR" sz="1800" dirty="0" smtClean="0"/>
              <a:t>(2/2)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2881297"/>
            <a:ext cx="6858000" cy="642942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인쇄 조건 별 상세설명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① 인쇄를 희망하는 월분 선택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매월 마감일인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일을 기준으로 변경</a:t>
            </a:r>
            <a:r>
              <a:rPr lang="en-US" altLang="ko-KR" sz="1400" dirty="0" smtClean="0"/>
              <a:t>)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400" dirty="0" smtClean="0"/>
              <a:t>    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11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일 이전일경우 </a:t>
            </a:r>
            <a:r>
              <a:rPr lang="en-US" altLang="ko-KR" sz="1400" dirty="0" smtClean="0"/>
              <a:t>: 9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10</a:t>
            </a:r>
            <a:r>
              <a:rPr lang="ko-KR" altLang="en-US" sz="1400" dirty="0" smtClean="0"/>
              <a:t>월분 중 선택 가능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       11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일 이후일경우 </a:t>
            </a:r>
            <a:r>
              <a:rPr lang="en-US" altLang="ko-KR" sz="1400" dirty="0" smtClean="0"/>
              <a:t>: 10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11</a:t>
            </a:r>
            <a:r>
              <a:rPr lang="ko-KR" altLang="en-US" sz="1400" dirty="0" smtClean="0"/>
              <a:t>월분 중 선택 가능</a:t>
            </a:r>
            <a:endParaRPr lang="en-US" altLang="ko-KR" sz="14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② </a:t>
            </a:r>
            <a:r>
              <a:rPr lang="ko-KR" altLang="en-US" sz="1600" dirty="0" err="1" smtClean="0"/>
              <a:t>신문명인쇄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지로 하단에 </a:t>
            </a:r>
            <a:r>
              <a:rPr lang="ko-KR" altLang="en-US" sz="1600" dirty="0" err="1" smtClean="0"/>
              <a:t>신문명을</a:t>
            </a:r>
            <a:r>
              <a:rPr lang="ko-KR" altLang="en-US" sz="1600" dirty="0" smtClean="0"/>
              <a:t> 인쇄할지 선택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 미수포함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당월 분을 포함한 과거 미수내역 포함 인쇄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 미수제외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과거 미수내역을 제외한 당월 분만 인쇄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⑤ 미수포함 인쇄 시 과거 몇 개월 분까지 함께 인쇄할지 선택 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⑥ 체크 시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①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에서 선택한 월분을 제외한 과거 미수내역만을 인쇄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⑦ 영수증에 인쇄할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고객안내문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의 등록 코드 선택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⑧ 고객안내문 코드 확인 및 수정이 가능한 팝업화면 오픈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⑨ 미수 월 분이 있을 경우 한 장의 영수증에 통합하여 인쇄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400" dirty="0" smtClean="0"/>
              <a:t>   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7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8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9</a:t>
            </a:r>
            <a:r>
              <a:rPr lang="ko-KR" altLang="en-US" sz="1400" dirty="0" smtClean="0"/>
              <a:t>월 미수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수금 미처리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: 7~9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장 인쇄</a:t>
            </a:r>
            <a:endParaRPr lang="en-US" altLang="ko-KR" sz="14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⑩ 미수 월 분이 있을 경우 월별로 나누어 영수증 인쇄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400" dirty="0" smtClean="0"/>
              <a:t>   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7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8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9</a:t>
            </a:r>
            <a:r>
              <a:rPr lang="ko-KR" altLang="en-US" sz="1400" dirty="0" smtClean="0"/>
              <a:t>월 미수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수금 미처리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: 7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8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9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장 인쇄</a:t>
            </a:r>
            <a:endParaRPr lang="en-US" altLang="ko-KR" sz="1400" dirty="0" smtClean="0"/>
          </a:p>
          <a:p>
            <a:pPr>
              <a:lnSpc>
                <a:spcPct val="160000"/>
              </a:lnSpc>
              <a:buNone/>
            </a:pPr>
            <a:r>
              <a:rPr lang="ko-KR" altLang="en-US" sz="1600" dirty="0" smtClean="0"/>
              <a:t>⑪ 출력할 프린터 기종 선택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지로 인쇄 시 지국정보화면에서 지로번호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자리가 정상적으로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등록되어 있는지 반드시 확인 필요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6720"/>
            <a:ext cx="2143116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인쇄 조건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19214"/>
            <a:ext cx="6858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00372" y="1074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8794" y="25500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3086891" y="1429519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3729833" y="1429519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35376" y="10747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8" name="줄무늬가 있는 오른쪽 화살표 17"/>
          <p:cNvSpPr/>
          <p:nvPr/>
        </p:nvSpPr>
        <p:spPr>
          <a:xfrm rot="16200000">
            <a:off x="717532" y="2394490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줄무늬가 있는 오른쪽 화살표 18"/>
          <p:cNvSpPr/>
          <p:nvPr/>
        </p:nvSpPr>
        <p:spPr>
          <a:xfrm rot="16200000">
            <a:off x="1323960" y="2394490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줄무늬가 있는 오른쪽 화살표 19"/>
          <p:cNvSpPr/>
          <p:nvPr/>
        </p:nvSpPr>
        <p:spPr>
          <a:xfrm rot="16200000">
            <a:off x="3071810" y="2394490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줄무늬가 있는 오른쪽 화살표 20"/>
          <p:cNvSpPr/>
          <p:nvPr/>
        </p:nvSpPr>
        <p:spPr>
          <a:xfrm rot="16200000">
            <a:off x="5786454" y="2394490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60460" y="25500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⑧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08310" y="25500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⑨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16" y="25500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⑪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5607859" y="1391419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08640" y="102867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7" name="줄무늬가 있는 오른쪽 화살표 26"/>
          <p:cNvSpPr/>
          <p:nvPr/>
        </p:nvSpPr>
        <p:spPr>
          <a:xfrm rot="16200000">
            <a:off x="3643314" y="2394490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79814" y="25500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⑩</a:t>
            </a:r>
            <a:endParaRPr lang="ko-KR" altLang="en-US" b="1" dirty="0"/>
          </a:p>
        </p:txBody>
      </p:sp>
      <p:sp>
        <p:nvSpPr>
          <p:cNvPr id="30" name="줄무늬가 있는 오른쪽 화살표 29"/>
          <p:cNvSpPr/>
          <p:nvPr/>
        </p:nvSpPr>
        <p:spPr>
          <a:xfrm rot="5400000">
            <a:off x="6179363" y="1391419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9770" y="1087410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</a:p>
          <a:p>
            <a:endParaRPr lang="ko-KR" altLang="en-US" b="1" dirty="0"/>
          </a:p>
        </p:txBody>
      </p:sp>
      <p:sp>
        <p:nvSpPr>
          <p:cNvPr id="32" name="줄무늬가 있는 오른쪽 화살표 31"/>
          <p:cNvSpPr/>
          <p:nvPr/>
        </p:nvSpPr>
        <p:spPr>
          <a:xfrm rot="5400000">
            <a:off x="926289" y="1442219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줄무늬가 있는 오른쪽 화살표 32"/>
          <p:cNvSpPr/>
          <p:nvPr/>
        </p:nvSpPr>
        <p:spPr>
          <a:xfrm rot="5400000">
            <a:off x="1569231" y="1442219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74774" y="1087410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</a:p>
          <a:p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076968" y="10239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38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500726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1. </a:t>
            </a:r>
            <a:r>
              <a:rPr lang="ko-KR" altLang="en-US" sz="4400" dirty="0" smtClean="0"/>
              <a:t>시스템 접속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414584" cy="1732905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VPN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smtClean="0"/>
              <a:t>시스템 접속</a:t>
            </a:r>
            <a:endParaRPr lang="en-US" altLang="ko-KR" sz="2400" dirty="0" smtClean="0"/>
          </a:p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smtClean="0"/>
              <a:t>로그인</a:t>
            </a:r>
            <a:endParaRPr lang="en-US" altLang="ko-KR" sz="2400" dirty="0" smtClean="0"/>
          </a:p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메인화면</a:t>
            </a:r>
            <a:endParaRPr lang="en-US" altLang="ko-KR" sz="2400" dirty="0" smtClean="0"/>
          </a:p>
          <a:p>
            <a:pPr algn="l"/>
            <a:endParaRPr lang="ko-KR" altLang="en-US" sz="2400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지로영수증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고객안내문</a:t>
            </a:r>
            <a:r>
              <a:rPr lang="en-US" altLang="ko-KR" sz="1800" dirty="0" smtClean="0"/>
              <a:t>)</a:t>
            </a:r>
            <a:endParaRPr lang="ko-KR" altLang="en-US" sz="20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959085"/>
            <a:ext cx="6858000" cy="39469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고객 안내문을 확인 및 수정할 수 있는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① 고객안내문 목록이 나타나며 클릭 시 좌측에 세부내용 표기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② 선택한 고객안내문의 코드 번호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 지로영수증에 인쇄 가능한 내용이 표기되며 수정 가능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 방문영수증에 인쇄 가능한 내용이 표기되며 수정 가능 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⑤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선택된 코드 내용을 화면의 안내문 내용으로 수정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⑥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취소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선택된 코드 내용을 초기화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자동으로 저장되지 않음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/>
              <a:t>  ※ </a:t>
            </a:r>
            <a:r>
              <a:rPr lang="ko-KR" altLang="en-US" sz="1400" dirty="0" smtClean="0"/>
              <a:t>고객안내문은 </a:t>
            </a:r>
            <a:r>
              <a:rPr lang="ko-KR" altLang="en-US" sz="1400" dirty="0" err="1" smtClean="0"/>
              <a:t>지국별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개 코드까지 관리할 수 있으며 내용 수정 후 사용</a:t>
            </a:r>
            <a:endParaRPr lang="en-US" altLang="ko-KR" sz="1600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55" y="696913"/>
            <a:ext cx="652629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00372" y="11292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43182" y="1738290"/>
            <a:ext cx="3857652" cy="192882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3116" y="35242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58912" y="13684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6" name="줄무늬가 있는 오른쪽 화살표 15"/>
          <p:cNvSpPr/>
          <p:nvPr/>
        </p:nvSpPr>
        <p:spPr>
          <a:xfrm rot="10800000">
            <a:off x="1357298" y="1477938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3107529" y="1488257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71678" y="5095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5728" y="1738290"/>
            <a:ext cx="2214578" cy="214314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5728" y="4024306"/>
            <a:ext cx="2143140" cy="142876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05464" y="9365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72206" y="92763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26" name="줄무늬가 있는 오른쪽 화살표 25"/>
          <p:cNvSpPr/>
          <p:nvPr/>
        </p:nvSpPr>
        <p:spPr>
          <a:xfrm rot="5400000">
            <a:off x="5607859" y="127394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줄무늬가 있는 오른쪽 화살표 26"/>
          <p:cNvSpPr/>
          <p:nvPr/>
        </p:nvSpPr>
        <p:spPr>
          <a:xfrm rot="5400000">
            <a:off x="6179363" y="127394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39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9025"/>
            <a:ext cx="6858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방문영수증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(1/2)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방문영수증을 인쇄할 수 있는 화면</a:t>
            </a:r>
            <a:endParaRPr lang="en-US" altLang="ko-KR" dirty="0" smtClean="0"/>
          </a:p>
          <a:p>
            <a:pPr marL="365125" lvl="1" indent="-98425"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인쇄조건을 설정할 수 있는 영역으로 희망하는 조건을 선택합니다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② 매체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독자구분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수금방법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배달번호 등 영수증 인쇄 대상을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 선택합니다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endParaRPr lang="ko-KR" altLang="en-US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방문영수증을 인쇄합니다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2984" y="1192745"/>
            <a:ext cx="42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5770" y="1952604"/>
            <a:ext cx="5572188" cy="50006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70658" y="14192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1157070" y="1652766"/>
            <a:ext cx="428628" cy="17104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 rot="5400000">
            <a:off x="6357958" y="188116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4700" y="2489200"/>
            <a:ext cx="5940448" cy="3035304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16200000">
            <a:off x="2643182" y="531019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55882" y="55499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40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81100"/>
            <a:ext cx="6858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방문영수증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(2/2)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2881297"/>
            <a:ext cx="6858000" cy="657229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인쇄 조건 별 상세설명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① 인쇄를 희망하는 월분 선택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매월 마감일인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일을 기준으로 변경</a:t>
            </a:r>
            <a:r>
              <a:rPr lang="en-US" altLang="ko-KR" sz="1400" dirty="0" smtClean="0"/>
              <a:t>)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400" dirty="0" smtClean="0"/>
              <a:t>    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11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일 이전일경우 </a:t>
            </a:r>
            <a:r>
              <a:rPr lang="en-US" altLang="ko-KR" sz="1400" dirty="0" smtClean="0"/>
              <a:t>: 9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10</a:t>
            </a:r>
            <a:r>
              <a:rPr lang="ko-KR" altLang="en-US" sz="1400" dirty="0" smtClean="0"/>
              <a:t>월분 중 선택 가능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       11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일 이후일경우 </a:t>
            </a:r>
            <a:r>
              <a:rPr lang="en-US" altLang="ko-KR" sz="1400" dirty="0" smtClean="0"/>
              <a:t>: 10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11</a:t>
            </a:r>
            <a:r>
              <a:rPr lang="ko-KR" altLang="en-US" sz="1400" dirty="0" smtClean="0"/>
              <a:t>월분 중 선택 가능</a:t>
            </a:r>
            <a:endParaRPr lang="en-US" altLang="ko-KR" sz="14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② 선택 시 당월 분에 한해 수금 완료된 독자를 포함한 모든 독자를 인쇄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 미수포함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당월 분을 포함한 과거 미수내역 포함 인쇄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 미수제외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과거 미수내역을 제외한 당월 분만 인쇄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⑤ 미수포함 인쇄 시 과거 몇 개월 분까지 함께 인쇄할지 선택 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⑥ 체크 시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①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에서 선택한 월분을 제외한 과거 미수내역만을 인쇄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⑦ 영수증에 인쇄할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고객안내문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의 등록 코드 선택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⑧ 고객안내문 코드 확인 및 수정이 가능한 팝업화면 오픈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⑨ 방문영수증 하단에 </a:t>
            </a:r>
            <a:r>
              <a:rPr lang="ko-KR" altLang="en-US" sz="1600" dirty="0" err="1" smtClean="0"/>
              <a:t>독자별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비고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내용 인쇄여부 선택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⑩ 미수 월 분이 있을 경우 한 장의 영수증에 통합하여 인쇄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400" dirty="0" smtClean="0"/>
              <a:t>   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7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8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9</a:t>
            </a:r>
            <a:r>
              <a:rPr lang="ko-KR" altLang="en-US" sz="1400" dirty="0" smtClean="0"/>
              <a:t>월 미수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수금 미처리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: 7~9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장 인쇄</a:t>
            </a:r>
            <a:endParaRPr lang="en-US" altLang="ko-KR" sz="14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⑪ 미수 월 분이 있을 경우 월별로 나누어 영수증 인쇄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400" dirty="0" smtClean="0"/>
              <a:t>   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7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8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9</a:t>
            </a:r>
            <a:r>
              <a:rPr lang="ko-KR" altLang="en-US" sz="1400" dirty="0" smtClean="0"/>
              <a:t>월 미수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수금 미처리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: 7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8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 9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장 인쇄</a:t>
            </a:r>
            <a:endParaRPr lang="en-US" altLang="ko-KR" sz="1400" dirty="0" smtClean="0"/>
          </a:p>
          <a:p>
            <a:pPr>
              <a:lnSpc>
                <a:spcPct val="160000"/>
              </a:lnSpc>
              <a:buNone/>
            </a:pPr>
            <a:r>
              <a:rPr lang="ko-KR" altLang="en-US" sz="1600" dirty="0" smtClean="0"/>
              <a:t>⑫ 출력할        프린터 기종 선택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700058"/>
            <a:ext cx="2143116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인쇄 조건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8" y="9985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08112" y="9990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3074191" y="1353877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3653633" y="1353877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7034" y="9990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8" name="줄무늬가 있는 오른쪽 화살표 17"/>
          <p:cNvSpPr/>
          <p:nvPr/>
        </p:nvSpPr>
        <p:spPr>
          <a:xfrm rot="16200000">
            <a:off x="701656" y="2280748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줄무늬가 있는 오른쪽 화살표 18"/>
          <p:cNvSpPr/>
          <p:nvPr/>
        </p:nvSpPr>
        <p:spPr>
          <a:xfrm rot="16200000">
            <a:off x="1201722" y="2280748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줄무늬가 있는 오른쪽 화살표 19"/>
          <p:cNvSpPr/>
          <p:nvPr/>
        </p:nvSpPr>
        <p:spPr>
          <a:xfrm rot="16200000">
            <a:off x="3009896" y="2280748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6396" y="24363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⑩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584840" y="244052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⑫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5595159" y="1353877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1876" y="99113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7" name="줄무늬가 있는 오른쪽 화살표 26"/>
          <p:cNvSpPr/>
          <p:nvPr/>
        </p:nvSpPr>
        <p:spPr>
          <a:xfrm rot="16200000">
            <a:off x="3622676" y="2280748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59176" y="24363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⑪</a:t>
            </a:r>
            <a:endParaRPr lang="ko-KR" altLang="en-US" b="1" dirty="0"/>
          </a:p>
        </p:txBody>
      </p:sp>
      <p:sp>
        <p:nvSpPr>
          <p:cNvPr id="30" name="줄무늬가 있는 오른쪽 화살표 29"/>
          <p:cNvSpPr/>
          <p:nvPr/>
        </p:nvSpPr>
        <p:spPr>
          <a:xfrm rot="5400000">
            <a:off x="6179363" y="1353877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줄무늬가 있는 오른쪽 화살표 32"/>
          <p:cNvSpPr/>
          <p:nvPr/>
        </p:nvSpPr>
        <p:spPr>
          <a:xfrm rot="5400000">
            <a:off x="750075" y="1353877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줄무늬가 있는 오른쪽 화살표 33"/>
          <p:cNvSpPr/>
          <p:nvPr/>
        </p:nvSpPr>
        <p:spPr>
          <a:xfrm rot="5400000">
            <a:off x="1607331" y="1353877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줄무늬가 있는 오른쪽 화살표 34"/>
          <p:cNvSpPr/>
          <p:nvPr/>
        </p:nvSpPr>
        <p:spPr>
          <a:xfrm rot="16200000">
            <a:off x="5643578" y="2280748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95940" y="9990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072206" y="9985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38156" y="24363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36636" y="24363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⑧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12874" y="244052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⑨</a:t>
            </a:r>
            <a:endParaRPr lang="ko-KR" altLang="en-US" b="1" dirty="0"/>
          </a:p>
        </p:txBody>
      </p:sp>
      <p:sp>
        <p:nvSpPr>
          <p:cNvPr id="40" name="줄무늬가 있는 오른쪽 화살표 39"/>
          <p:cNvSpPr/>
          <p:nvPr/>
        </p:nvSpPr>
        <p:spPr>
          <a:xfrm rot="16200000">
            <a:off x="1571612" y="2280748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41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개별영수증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(1/2)</a:t>
            </a:r>
            <a:endParaRPr lang="ko-KR" altLang="en-US" sz="18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167314"/>
            <a:ext cx="6858000" cy="400052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독자별</a:t>
            </a:r>
            <a:r>
              <a:rPr lang="ko-KR" altLang="en-US" dirty="0" smtClean="0"/>
              <a:t> 임의의 지로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방문영수증 출력이 가능한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① 조회영역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인쇄할 매체선택 및 독자번호를 입력합니다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②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조회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조회영역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의 조건을 검색합니다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 독자번호확인을 위해 독자관리 화면을 새 창으로 띄웁니다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 </a:t>
            </a:r>
            <a:r>
              <a:rPr lang="ko-KR" altLang="en-US" sz="1600" dirty="0" err="1" smtClean="0"/>
              <a:t>독자별</a:t>
            </a:r>
            <a:r>
              <a:rPr lang="ko-KR" altLang="en-US" sz="1600" dirty="0" smtClean="0"/>
              <a:t> 세부 목록이 나타나며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다부수독자의</a:t>
            </a:r>
            <a:r>
              <a:rPr lang="ko-KR" altLang="en-US" sz="1600" dirty="0" smtClean="0"/>
              <a:t> 경우 여러 건이 조회 될 수 있습니다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중지독자는 적색으로 표기됩니다</a:t>
            </a:r>
            <a:r>
              <a:rPr lang="en-US" altLang="ko-KR" sz="1600" dirty="0" smtClean="0"/>
              <a:t>. )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⑤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④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의 목록에서 선택한 독자의 기본 정보가 표시됩니다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⑥ </a:t>
            </a:r>
            <a:r>
              <a:rPr lang="ko-KR" altLang="en-US" sz="1600" dirty="0" err="1" smtClean="0"/>
              <a:t>독자별</a:t>
            </a:r>
            <a:r>
              <a:rPr lang="ko-KR" altLang="en-US" sz="1600" dirty="0" smtClean="0"/>
              <a:t> 수금내역이 표시됩니다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영수증발행을 위한 참고내용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⑦ 영수증에 인쇄할 </a:t>
            </a:r>
            <a:r>
              <a:rPr lang="ko-KR" altLang="en-US" sz="1600" dirty="0" err="1" smtClean="0"/>
              <a:t>월분과</a:t>
            </a:r>
            <a:r>
              <a:rPr lang="ko-KR" altLang="en-US" sz="1600" dirty="0" smtClean="0"/>
              <a:t> 청구금액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인쇄방식을 결정하고 영수증을</a:t>
            </a:r>
            <a:endParaRPr lang="en-US" altLang="ko-KR" sz="1600" dirty="0" smtClean="0"/>
          </a:p>
          <a:p>
            <a:pPr>
              <a:lnSpc>
                <a:spcPct val="110000"/>
              </a:lnSpc>
              <a:buNone/>
            </a:pPr>
            <a:r>
              <a:rPr lang="en-US" altLang="ko-KR" sz="1600" dirty="0" smtClean="0"/>
              <a:t>                     </a:t>
            </a:r>
            <a:r>
              <a:rPr lang="ko-KR" altLang="en-US" sz="1600" dirty="0" smtClean="0"/>
              <a:t>발행 또는 초기화 할 수 있는 영역입니다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20"/>
            <a:ext cx="6858000" cy="44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714620" y="5613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54730" y="6000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25640" y="16462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00240" y="28352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62668" y="34866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85926" y="40243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2821777" y="91675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66968" y="1452538"/>
            <a:ext cx="3857652" cy="235745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2852" y="1452538"/>
            <a:ext cx="2214578" cy="50006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2852" y="2024042"/>
            <a:ext cx="2214578" cy="114300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2852" y="3238488"/>
            <a:ext cx="2214578" cy="64294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줄무늬가 있는 오른쪽 화살표 34"/>
          <p:cNvSpPr/>
          <p:nvPr/>
        </p:nvSpPr>
        <p:spPr>
          <a:xfrm rot="16200000">
            <a:off x="1893083" y="3917149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652"/>
            <a:ext cx="6858000" cy="28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모서리가 둥근 직사각형 28"/>
          <p:cNvSpPr/>
          <p:nvPr/>
        </p:nvSpPr>
        <p:spPr>
          <a:xfrm>
            <a:off x="142852" y="1166786"/>
            <a:ext cx="4214842" cy="21431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5400000">
            <a:off x="6515915" y="95485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8758" y="6000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6053949" y="95485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42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개별영수증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(2/2)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453066"/>
            <a:ext cx="6858000" cy="4000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①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발행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좌측 입력란의 내용으로 영수증을 발행합니다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②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전체삭제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발행되어있는 모든 내역을 삭제합니다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 발행내역 영역으로 발행된 영수증 목록이 표시됩니다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 발행내역의 </a:t>
            </a:r>
            <a:r>
              <a:rPr lang="en-US" altLang="ko-KR" sz="1600" dirty="0" smtClean="0"/>
              <a:t>[X]</a:t>
            </a:r>
            <a:r>
              <a:rPr lang="ko-KR" altLang="en-US" sz="1600" dirty="0" smtClean="0"/>
              <a:t>버튼을 클릭하면 해당 내역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건이 삭제됩니다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⑤ 출력할 프린터 기종 선택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⑥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③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의 발행영수증 목록을 지로 또는 방문영수증으로 인쇄합니다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발행된 내역은 삭제하지 않을 경우 계속 유지됩니다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20"/>
            <a:ext cx="6858000" cy="44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357562" y="34194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50010" y="34194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1964521" y="3202769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2852" y="3952868"/>
            <a:ext cx="6664348" cy="84773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70064" y="28606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92368" y="34655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475410" y="3948106"/>
            <a:ext cx="344490" cy="857256"/>
          </a:xfrm>
          <a:prstGeom prst="roundRect">
            <a:avLst>
              <a:gd name="adj" fmla="val 4677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6536553" y="3774273"/>
            <a:ext cx="214314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줄무늬가 있는 오른쪽 화살표 37"/>
          <p:cNvSpPr/>
          <p:nvPr/>
        </p:nvSpPr>
        <p:spPr>
          <a:xfrm rot="16200000">
            <a:off x="6523854" y="1942284"/>
            <a:ext cx="214313" cy="1174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29396" y="203674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35" name="줄무늬가 있는 오른쪽 화살표 34"/>
          <p:cNvSpPr/>
          <p:nvPr/>
        </p:nvSpPr>
        <p:spPr>
          <a:xfrm rot="10800000">
            <a:off x="2285992" y="3595678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5400000">
            <a:off x="3464719" y="377427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652"/>
            <a:ext cx="6858000" cy="28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모서리가 둥근 직사각형 38"/>
          <p:cNvSpPr/>
          <p:nvPr/>
        </p:nvSpPr>
        <p:spPr>
          <a:xfrm>
            <a:off x="6335098" y="1381100"/>
            <a:ext cx="500042" cy="500066"/>
          </a:xfrm>
          <a:prstGeom prst="roundRect">
            <a:avLst>
              <a:gd name="adj" fmla="val 4677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86256" y="1166786"/>
            <a:ext cx="1500198" cy="21431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96800" y="5755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4893479" y="91675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43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출력여백 조정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4953000"/>
            <a:ext cx="6858000" cy="40719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지로 및 방문영수증을 인쇄 시 여백을 조정할 수 있는 화면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영수증출력화면에서 인쇄버튼을 클릭하면 화면과 같은 모습을</a:t>
            </a: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 볼 수 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 ① 화면 상단의 화살표 버튼을 클릭하면 서브메뉴 목록이 나타납니다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 ②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페이지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메뉴를 클릭하면 여백을 조정할 수 있는 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         ‘</a:t>
            </a:r>
            <a:r>
              <a:rPr lang="ko-KR" altLang="en-US" sz="1600" dirty="0" smtClean="0"/>
              <a:t>③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의 화면이 나타납니다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 ③ 원하는 만큼 여백을 조정한 후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확인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버튼을 클릭합니다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err="1" smtClean="0"/>
              <a:t>지국별</a:t>
            </a:r>
            <a:r>
              <a:rPr lang="ko-KR" altLang="en-US" sz="1600" dirty="0" smtClean="0"/>
              <a:t> 프린터 모델 과 </a:t>
            </a:r>
            <a:r>
              <a:rPr lang="ko-KR" altLang="en-US" sz="1600" dirty="0" err="1" smtClean="0"/>
              <a:t>모델별</a:t>
            </a:r>
            <a:r>
              <a:rPr lang="ko-KR" altLang="en-US" sz="1600" dirty="0" smtClean="0"/>
              <a:t> 설정이 </a:t>
            </a:r>
            <a:r>
              <a:rPr lang="ko-KR" altLang="en-US" sz="1600" dirty="0" err="1" smtClean="0"/>
              <a:t>다를수</a:t>
            </a:r>
            <a:r>
              <a:rPr lang="ko-KR" altLang="en-US" sz="1600" dirty="0" smtClean="0"/>
              <a:t> 있으므로 양식과 글자의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 위치가 맞지 않을 경우 여백을 일부 조정하여 </a:t>
            </a:r>
            <a:r>
              <a:rPr lang="ko-KR" altLang="en-US" sz="1600" dirty="0" err="1" smtClean="0"/>
              <a:t>인쇄할것을</a:t>
            </a:r>
            <a:r>
              <a:rPr lang="ko-KR" altLang="en-US" sz="1600" dirty="0" smtClean="0"/>
              <a:t> 권장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1034"/>
            <a:ext cx="6858000" cy="403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00570" y="3809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50020" y="25193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0" name="줄무늬가 있는 오른쪽 화살표 9"/>
          <p:cNvSpPr/>
          <p:nvPr/>
        </p:nvSpPr>
        <p:spPr>
          <a:xfrm rot="5400000">
            <a:off x="4607727" y="740539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72008" y="952472"/>
            <a:ext cx="285752" cy="21431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3446" y="2666984"/>
            <a:ext cx="1500198" cy="21431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32" y="1809728"/>
            <a:ext cx="2214578" cy="251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3344862" y="26288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85794" y="1738290"/>
            <a:ext cx="2357454" cy="264320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10800000">
            <a:off x="3143248" y="2738422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 rot="10800000">
            <a:off x="6143644" y="2641584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44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6. </a:t>
            </a:r>
            <a:r>
              <a:rPr lang="ko-KR" altLang="en-US" sz="4400" dirty="0" smtClean="0"/>
              <a:t>통  계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414584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▶통계일람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</a:t>
            </a:r>
            <a:r>
              <a:rPr lang="ko-KR" altLang="en-US" sz="2400" dirty="0" err="1" smtClean="0"/>
              <a:t>당월입금</a:t>
            </a:r>
            <a:endParaRPr lang="en-US" altLang="ko-KR" sz="2000" dirty="0" smtClean="0"/>
          </a:p>
          <a:p>
            <a:pPr algn="l"/>
            <a:r>
              <a:rPr lang="ko-KR" altLang="en-US" sz="2400" dirty="0" smtClean="0"/>
              <a:t>▶</a:t>
            </a:r>
            <a:r>
              <a:rPr lang="ko-KR" altLang="en-US" sz="2400" dirty="0" err="1" smtClean="0"/>
              <a:t>총입금현황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▶유가계산서</a:t>
            </a:r>
            <a:endParaRPr lang="en-US" altLang="ko-KR" sz="2400" dirty="0" smtClean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내용 개체 틀 18" descr="1.통계일람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75252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통계일람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구역별 통계일람 조회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월분에서</a:t>
            </a:r>
            <a:r>
              <a:rPr lang="ko-KR" altLang="en-US" dirty="0" smtClean="0"/>
              <a:t> 조회하고자 하는 해당월을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조회하고자 하는 신문코드를 체크박스를 통해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통계가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567188" y="206895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4076518" y="293394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0174" y="16744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26272" y="31020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2976" y="2144688"/>
            <a:ext cx="2088232" cy="64807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96882" y="16679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2060294" y="206591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09320" y="16249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6380774" y="201021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46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 descr="2.당월입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6805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당월입금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구역별 </a:t>
            </a:r>
            <a:r>
              <a:rPr lang="ko-KR" altLang="en-US" dirty="0" err="1" smtClean="0"/>
              <a:t>당월입금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기준에서 조회하고자 하는 기준을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월분에서</a:t>
            </a:r>
            <a:r>
              <a:rPr lang="ko-KR" altLang="en-US" dirty="0" smtClean="0"/>
              <a:t> 조회하고자 하는 해당월을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조회하고자 하는 신문코드를 체크박스를 통해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통계가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16200000">
            <a:off x="1556078" y="289796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00174" y="30914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75472" y="28615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2976" y="1928664"/>
            <a:ext cx="2088232" cy="64807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48281" y="25301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2428869" y="264874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96620" y="14220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6368074" y="184194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80728" y="2072680"/>
            <a:ext cx="1296144" cy="36004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1484230" y="180860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25476" y="14141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4025718" y="266810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47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 descr="3.총입금현황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75252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총 입금현황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구역별 총 입금현황 조회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월분에서</a:t>
            </a:r>
            <a:r>
              <a:rPr lang="ko-KR" altLang="en-US" dirty="0" smtClean="0"/>
              <a:t> 조회하고자 하는 해당월을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조회하고자 하는 신문코드를 체크박스를 통해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통계가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567188" y="209435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4076518" y="295386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0174" y="17125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26272" y="31219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2976" y="2144688"/>
            <a:ext cx="2088232" cy="64807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96882" y="17007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2060294" y="209435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3920" y="16376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6355374" y="202291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48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075535"/>
            <a:ext cx="6858000" cy="442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VPN </a:t>
            </a:r>
            <a:r>
              <a:rPr lang="ko-KR" altLang="en-US" dirty="0" smtClean="0"/>
              <a:t>설치</a:t>
            </a:r>
            <a:r>
              <a:rPr lang="en-US" altLang="ko-KR" sz="1800" dirty="0" smtClean="0"/>
              <a:t>(1/3)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화면에서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아래의 주소를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http://218.144.59.252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Windows7</a:t>
            </a:r>
            <a:r>
              <a:rPr lang="ko-KR" altLang="en-US" dirty="0" smtClean="0"/>
              <a:t>의 경우 화면과 같은 메시지가 나올수 있으며</a:t>
            </a:r>
            <a:r>
              <a:rPr lang="en-US" altLang="ko-KR" dirty="0" smtClean="0"/>
              <a:t>, </a:t>
            </a:r>
          </a:p>
          <a:p>
            <a:pPr>
              <a:buNone/>
            </a:pPr>
            <a:r>
              <a:rPr lang="en-US" altLang="ko-KR" dirty="0" smtClean="0"/>
              <a:t>   ‘</a:t>
            </a:r>
            <a:r>
              <a:rPr lang="ko-KR" altLang="en-US" dirty="0" smtClean="0"/>
              <a:t>②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내용을 클릭하면 로그인 페이지로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1546" y="19526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5742" y="35496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2918" y="1238224"/>
            <a:ext cx="1643074" cy="35719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2918" y="3595678"/>
            <a:ext cx="3014682" cy="27782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0800000">
            <a:off x="3643314" y="366711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줄무늬가 있는 오른쪽 화살표 7"/>
          <p:cNvSpPr/>
          <p:nvPr/>
        </p:nvSpPr>
        <p:spPr>
          <a:xfrm rot="16200000">
            <a:off x="1071546" y="173829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4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내용 개체 틀 26" descr="4.유가계산서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75252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유가계산서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구역별 유가계산서 조회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기준에서 조회하고자 하는 기준을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월분에서</a:t>
            </a:r>
            <a:r>
              <a:rPr lang="ko-KR" altLang="en-US" dirty="0" smtClean="0"/>
              <a:t> 조회하고자 하는 해당월을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조회하고자 하는 신문코드를 체크박스를 통해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통계가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16200000">
            <a:off x="1556078" y="3025299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7474" y="31797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13572" y="28939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2976" y="2000672"/>
            <a:ext cx="2088232" cy="64807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35581" y="26775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2428869" y="2793899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09320" y="15578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6380774" y="193878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80728" y="2144688"/>
            <a:ext cx="1296144" cy="36004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1416052" y="1880041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57298" y="148552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4076518" y="273954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49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7. </a:t>
            </a:r>
            <a:r>
              <a:rPr lang="ko-KR" altLang="en-US" sz="4400" dirty="0" smtClean="0"/>
              <a:t>기타작업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414584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▶배달번호정렬</a:t>
            </a:r>
            <a:endParaRPr lang="en-US" altLang="ko-KR" sz="2400" dirty="0" smtClean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51" y="696913"/>
            <a:ext cx="674109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배달번호정렬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643182" y="34020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892" y="97787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57364" y="1381100"/>
            <a:ext cx="500066" cy="421484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 rot="10800000">
            <a:off x="5643578" y="109534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구역별 배달번호를 정렬할 수 있는 화면</a:t>
            </a:r>
            <a:endParaRPr lang="en-US" altLang="ko-KR" dirty="0" smtClean="0"/>
          </a:p>
          <a:p>
            <a:pPr marL="114300" indent="-4763">
              <a:lnSpc>
                <a:spcPct val="150000"/>
              </a:lnSpc>
              <a:buNone/>
            </a:pPr>
            <a:r>
              <a:rPr lang="ko-KR" altLang="en-US" sz="1600" dirty="0" smtClean="0"/>
              <a:t>① 배달번호를 정렬할 구역을 선택합니다</a:t>
            </a:r>
            <a:r>
              <a:rPr lang="en-US" altLang="ko-KR" sz="1600" dirty="0" smtClean="0"/>
              <a:t>.</a:t>
            </a:r>
          </a:p>
          <a:p>
            <a:pPr marL="114300" indent="-4763">
              <a:lnSpc>
                <a:spcPct val="150000"/>
              </a:lnSpc>
              <a:buNone/>
            </a:pPr>
            <a:r>
              <a:rPr lang="ko-KR" altLang="en-US" sz="1600" dirty="0" smtClean="0"/>
              <a:t>②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번호조정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선택한 구역의 배달번호를 정렬합니다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줄무늬가 있는 오른쪽 화살표 29"/>
          <p:cNvSpPr/>
          <p:nvPr/>
        </p:nvSpPr>
        <p:spPr>
          <a:xfrm rot="10800000">
            <a:off x="2428868" y="352424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51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8. </a:t>
            </a:r>
            <a:r>
              <a:rPr lang="ko-KR" altLang="en-US" sz="4400" dirty="0" smtClean="0"/>
              <a:t>커뮤니티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414584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▶공지사항</a:t>
            </a:r>
            <a:endParaRPr lang="en-US" altLang="ko-KR" sz="2400" dirty="0" smtClean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내용 개체 틀 27" descr="1.공지사항리스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64921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r>
              <a:rPr lang="en-US" altLang="ko-KR" sz="1800" dirty="0" smtClean="0"/>
              <a:t>(1/2)</a:t>
            </a:r>
            <a:endParaRPr lang="ko-KR" altLang="en-US" sz="18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지국권한에 따른 공지사항 조회리스트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ko-KR" altLang="en-US" dirty="0" smtClean="0"/>
              <a:t>① 검색하고자 하는 조건을 선택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조회버튼을 클릭합니다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첨부파일을 클릭 시 해당하는 파일을 다운로드 할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④ 제목 클릭 시 해당게시물의 상세페이지를 볼 수 있습니다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10800000">
            <a:off x="4449813" y="499110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5014316" y="163949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31060" y="48682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25876" y="11492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708920" y="11831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80928" y="4880992"/>
            <a:ext cx="1296144" cy="36004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2282683" y="4962713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916832" y="48343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30" name="줄무늬가 있는 오른쪽 화살표 29"/>
          <p:cNvSpPr/>
          <p:nvPr/>
        </p:nvSpPr>
        <p:spPr>
          <a:xfrm rot="5400000">
            <a:off x="2710060" y="163949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53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 descr="2.공지사항상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60851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r>
              <a:rPr lang="en-US" altLang="ko-KR" sz="1800" dirty="0" smtClean="0"/>
              <a:t>(2/2)</a:t>
            </a:r>
            <a:endParaRPr lang="ko-KR" altLang="en-US" sz="18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공지사항 조회상세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첨부파일 클릭 시 해당하는 파일을 다운로드 할 수 있습니다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돌아가기 버튼 클릭 시 공지사항 리스트페이지로 페이지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6310460" y="401575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2020" y="35382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 rot="16200000">
            <a:off x="3934196" y="30796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58456" y="33688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54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9. </a:t>
            </a:r>
            <a:r>
              <a:rPr lang="ko-KR" altLang="en-US" sz="4400" dirty="0" smtClean="0"/>
              <a:t>관  리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414584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▶지국정보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▶구역관리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</a:t>
            </a:r>
            <a:r>
              <a:rPr lang="ko-KR" altLang="en-US" sz="2400" dirty="0" err="1" smtClean="0"/>
              <a:t>확장자관리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▶매체관리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▶관할지역</a:t>
            </a:r>
            <a:endParaRPr lang="en-US" altLang="ko-KR" sz="2400" dirty="0" smtClean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지국정보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524504"/>
            <a:ext cx="6858000" cy="33516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지국의 상세 정보를 확인하거나 수정할 수 있는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지국의 상세정보가 표시됩니다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수정이 필요한 정보가 있을 경우 해당 칸에 새로운 정보 입력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새로 입력한 정보로 저장됩니다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※ </a:t>
            </a:r>
            <a:r>
              <a:rPr lang="ko-KR" altLang="en-US" dirty="0" smtClean="0"/>
              <a:t>지로번호는 지로영수증 출력 시 인쇄되는 정보로 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    정확한 입력이 필요합니다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직영지국 </a:t>
            </a:r>
            <a:r>
              <a:rPr lang="en-US" altLang="ko-KR" dirty="0" smtClean="0"/>
              <a:t>: 3146440)</a:t>
            </a:r>
          </a:p>
          <a:p>
            <a:pPr lvl="1">
              <a:lnSpc>
                <a:spcPct val="150000"/>
              </a:lnSpc>
              <a:buNone/>
            </a:pPr>
            <a:endParaRPr lang="ko-KR" altLang="en-US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8023"/>
            <a:ext cx="6858000" cy="410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1071546" y="2309794"/>
            <a:ext cx="5572164" cy="242889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3213562" y="209435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줄무늬가 있는 오른쪽 화살표 7"/>
          <p:cNvSpPr/>
          <p:nvPr/>
        </p:nvSpPr>
        <p:spPr>
          <a:xfrm rot="10800000">
            <a:off x="1643050" y="483076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46912" y="471804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48" y="17159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56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구역관리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238752"/>
            <a:ext cx="6858000" cy="450059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구역을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수정할 수 있는 화면</a:t>
            </a:r>
            <a:endParaRPr lang="en-US" altLang="ko-KR" dirty="0" smtClean="0"/>
          </a:p>
          <a:p>
            <a:pPr marL="114300" indent="-4763">
              <a:lnSpc>
                <a:spcPct val="150000"/>
              </a:lnSpc>
              <a:buNone/>
            </a:pPr>
            <a:r>
              <a:rPr lang="ko-KR" altLang="en-US" sz="1600" dirty="0" smtClean="0"/>
              <a:t>① 구역 등록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삭제대상 지정이 가능한 관리 영역입니다</a:t>
            </a:r>
            <a:r>
              <a:rPr lang="en-US" altLang="ko-KR" sz="1600" dirty="0" smtClean="0"/>
              <a:t>.</a:t>
            </a:r>
          </a:p>
          <a:p>
            <a:pPr marL="114300" indent="-4763">
              <a:lnSpc>
                <a:spcPct val="150000"/>
              </a:lnSpc>
              <a:buNone/>
            </a:pPr>
            <a:r>
              <a:rPr lang="ko-KR" altLang="en-US" sz="1600" dirty="0" smtClean="0"/>
              <a:t>② 등록된 구역을 확인할 수 있는 목록 영역입니다</a:t>
            </a:r>
            <a:r>
              <a:rPr lang="en-US" altLang="ko-KR" sz="1600" dirty="0" smtClean="0"/>
              <a:t>. </a:t>
            </a:r>
          </a:p>
          <a:p>
            <a:pPr marL="114300" indent="-4763"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특정구역 선택 시 좌측의 관리영역에 해당내용이 표시됩니다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등록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관리영역의 정보를 신규구역으로 추가합니다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관리영역에 표시된 구역의 정보를 수정합니다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⑤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관리영역에 표시된 구역을 삭제합니다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⑥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취소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①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의 관리영역 정보를 초기화 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20"/>
            <a:ext cx="6858000" cy="441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0702" y="100942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786058" y="1610529"/>
            <a:ext cx="3929090" cy="328614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46" y="1000925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</a:p>
          <a:p>
            <a:endParaRPr lang="ko-KR" altLang="en-US" b="1" dirty="0"/>
          </a:p>
        </p:txBody>
      </p:sp>
      <p:sp>
        <p:nvSpPr>
          <p:cNvPr id="10" name="줄무늬가 있는 오른쪽 화살표 9"/>
          <p:cNvSpPr/>
          <p:nvPr/>
        </p:nvSpPr>
        <p:spPr>
          <a:xfrm rot="5400000">
            <a:off x="5607859" y="1368434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178703" y="1360496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1050909" y="2896413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610529"/>
            <a:ext cx="2714620" cy="92869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7408" y="304460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 rot="16200000">
            <a:off x="1500174" y="2896413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36673" y="304460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6" name="줄무늬가 있는 오른쪽 화살표 15"/>
          <p:cNvSpPr/>
          <p:nvPr/>
        </p:nvSpPr>
        <p:spPr>
          <a:xfrm rot="16200000">
            <a:off x="1908164" y="2896413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44663" y="304460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18" name="줄무늬가 있는 오른쪽 화살표 17"/>
          <p:cNvSpPr/>
          <p:nvPr/>
        </p:nvSpPr>
        <p:spPr>
          <a:xfrm rot="16200000">
            <a:off x="2357430" y="2896413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93929" y="304460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57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확장자관리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024438"/>
            <a:ext cx="6858000" cy="421484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지국판촉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수정할 수 있는 화면</a:t>
            </a:r>
            <a:endParaRPr lang="en-US" altLang="ko-KR" dirty="0" smtClean="0"/>
          </a:p>
          <a:p>
            <a:pPr marL="114300" indent="-4763">
              <a:lnSpc>
                <a:spcPct val="150000"/>
              </a:lnSpc>
              <a:buNone/>
            </a:pPr>
            <a:r>
              <a:rPr lang="ko-KR" altLang="en-US" sz="1600" dirty="0" smtClean="0"/>
              <a:t>① </a:t>
            </a:r>
            <a:r>
              <a:rPr lang="ko-KR" altLang="en-US" sz="1600" dirty="0" err="1" smtClean="0"/>
              <a:t>확장자</a:t>
            </a:r>
            <a:r>
              <a:rPr lang="ko-KR" altLang="en-US" sz="1600" dirty="0" smtClean="0"/>
              <a:t> 등록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삭제대상 지정이 가능한 관리 영역입니다</a:t>
            </a:r>
            <a:r>
              <a:rPr lang="en-US" altLang="ko-KR" sz="1600" dirty="0" smtClean="0"/>
              <a:t>.</a:t>
            </a:r>
          </a:p>
          <a:p>
            <a:pPr marL="114300" indent="-4763">
              <a:lnSpc>
                <a:spcPct val="150000"/>
              </a:lnSpc>
              <a:buNone/>
            </a:pPr>
            <a:r>
              <a:rPr lang="ko-KR" altLang="en-US" sz="1600" dirty="0" smtClean="0"/>
              <a:t>② 등록된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확인할 수 있는 목록 영역입니다</a:t>
            </a:r>
            <a:r>
              <a:rPr lang="en-US" altLang="ko-KR" sz="1600" dirty="0" smtClean="0"/>
              <a:t>. </a:t>
            </a:r>
          </a:p>
          <a:p>
            <a:pPr marL="114300" indent="-4763"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특정 </a:t>
            </a:r>
            <a:r>
              <a:rPr lang="ko-KR" altLang="en-US" sz="1600" dirty="0" err="1" smtClean="0"/>
              <a:t>확장자</a:t>
            </a:r>
            <a:r>
              <a:rPr lang="ko-KR" altLang="en-US" sz="1600" dirty="0" smtClean="0"/>
              <a:t> 선택 시 좌측의 관리영역에 해당내용이 표시됩니다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등록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관리영역의 정보를 신규 </a:t>
            </a:r>
            <a:r>
              <a:rPr lang="ko-KR" altLang="en-US" sz="1600" dirty="0" err="1" smtClean="0"/>
              <a:t>확장자로</a:t>
            </a:r>
            <a:r>
              <a:rPr lang="ko-KR" altLang="en-US" sz="1600" dirty="0" smtClean="0"/>
              <a:t> 추가합니다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④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관리영역에 표시된 확장자의 정보를 수정합니다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⑤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관리영역에 표시된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삭제합니다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⑥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취소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클릭 시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①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의 관리영역 정보를 초기화 합니다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정렬 필드를 이용해 </a:t>
            </a:r>
            <a:r>
              <a:rPr lang="ko-KR" altLang="en-US" sz="1600" dirty="0" err="1" smtClean="0"/>
              <a:t>확장자</a:t>
            </a:r>
            <a:r>
              <a:rPr lang="ko-KR" altLang="en-US" sz="1600" dirty="0" smtClean="0"/>
              <a:t> 목록을 표시할 경우 우선적으로 정렬가능</a:t>
            </a:r>
            <a:endParaRPr lang="en-US" altLang="ko-KR" sz="1600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1034"/>
            <a:ext cx="6858000" cy="396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0702" y="13096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857496" y="1881166"/>
            <a:ext cx="4000504" cy="207170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1546" y="1234835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</a:p>
          <a:p>
            <a:endParaRPr lang="ko-KR" altLang="en-US" b="1" dirty="0"/>
          </a:p>
        </p:txBody>
      </p:sp>
      <p:sp>
        <p:nvSpPr>
          <p:cNvPr id="9" name="줄무늬가 있는 오른쪽 화살표 8"/>
          <p:cNvSpPr/>
          <p:nvPr/>
        </p:nvSpPr>
        <p:spPr>
          <a:xfrm rot="5400000">
            <a:off x="5607859" y="1668675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16200000">
            <a:off x="1050909" y="3095613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809728"/>
            <a:ext cx="2786058" cy="100013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87408" y="324380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 rot="16200000">
            <a:off x="1500174" y="3095613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36673" y="324380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6" name="줄무늬가 있는 오른쪽 화살표 15"/>
          <p:cNvSpPr/>
          <p:nvPr/>
        </p:nvSpPr>
        <p:spPr>
          <a:xfrm rot="16200000">
            <a:off x="1908164" y="3095613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44663" y="324380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18" name="줄무늬가 있는 오른쪽 화살표 17"/>
          <p:cNvSpPr/>
          <p:nvPr/>
        </p:nvSpPr>
        <p:spPr>
          <a:xfrm rot="16200000">
            <a:off x="2357430" y="3095613"/>
            <a:ext cx="285752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93929" y="324380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10" name="줄무늬가 있는 오른쪽 화살표 9"/>
          <p:cNvSpPr/>
          <p:nvPr/>
        </p:nvSpPr>
        <p:spPr>
          <a:xfrm rot="5400000">
            <a:off x="1178703" y="1594406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58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VPN </a:t>
            </a:r>
            <a:r>
              <a:rPr lang="ko-KR" altLang="en-US" dirty="0" smtClean="0"/>
              <a:t>설치</a:t>
            </a:r>
            <a:r>
              <a:rPr lang="en-US" altLang="ko-KR" sz="1800" dirty="0" smtClean="0"/>
              <a:t>(2/3)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6667512"/>
            <a:ext cx="6858000" cy="264320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① 별도 전달된 </a:t>
            </a:r>
            <a:r>
              <a:rPr lang="ko-KR" altLang="en-US" dirty="0" err="1" smtClean="0"/>
              <a:t>지국별</a:t>
            </a:r>
            <a:r>
              <a:rPr lang="ko-KR" altLang="en-US" dirty="0" smtClean="0"/>
              <a:t> 아이디와 비밀번호를 입력합니다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아이디는 지국번호이고 비밀번호는 기존 번호입니다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접속이 안될 시 본사로 문의해주십시오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[Login]</a:t>
            </a:r>
            <a:r>
              <a:rPr lang="ko-KR" altLang="en-US" dirty="0" smtClean="0"/>
              <a:t>버튼을 클릭하면 메인 페이지로 이동합니다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완료되어 페이지가 전환되면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NetExtender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클릭합니다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VPN</a:t>
            </a:r>
            <a:r>
              <a:rPr lang="ko-KR" altLang="en-US" dirty="0" smtClean="0"/>
              <a:t>접속 프로그램인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NetExtender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설치됩니다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     ※ PC</a:t>
            </a:r>
            <a:r>
              <a:rPr lang="ko-KR" altLang="en-US" sz="1600" dirty="0" smtClean="0"/>
              <a:t>에 따라 설치여부를 물어보는경우가 있으며</a:t>
            </a:r>
            <a:r>
              <a:rPr lang="en-US" altLang="ko-KR" sz="1600" dirty="0" smtClean="0"/>
              <a:t>, [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선택시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	                   </a:t>
            </a:r>
            <a:r>
              <a:rPr lang="ko-KR" altLang="en-US" sz="1600" dirty="0" smtClean="0"/>
              <a:t>정상적으로 프로그램이 설치됩니다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14" y="840307"/>
            <a:ext cx="3441704" cy="244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93864" y="14022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8354" y="265484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1480" y="1986500"/>
            <a:ext cx="2428892" cy="57150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0800000">
            <a:off x="1785926" y="277231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1821645" y="1807905"/>
            <a:ext cx="35719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굽은 화살표 16"/>
          <p:cNvSpPr/>
          <p:nvPr/>
        </p:nvSpPr>
        <p:spPr>
          <a:xfrm rot="10800000" flipH="1">
            <a:off x="714356" y="3095612"/>
            <a:ext cx="642942" cy="1285884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2" y="952472"/>
            <a:ext cx="2984502" cy="62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위쪽 화살표 18"/>
          <p:cNvSpPr/>
          <p:nvPr/>
        </p:nvSpPr>
        <p:spPr>
          <a:xfrm>
            <a:off x="5072074" y="1809728"/>
            <a:ext cx="285752" cy="114300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20" y="15954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00438" y="738158"/>
            <a:ext cx="192882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설치중</a:t>
            </a:r>
            <a:r>
              <a:rPr lang="ko-KR" altLang="en-US" sz="1200" dirty="0" smtClean="0"/>
              <a:t> 화면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1414" y="738158"/>
            <a:ext cx="192882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화면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257" y="3095612"/>
            <a:ext cx="5337743" cy="353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모서리가 둥근 직사각형 10"/>
          <p:cNvSpPr/>
          <p:nvPr/>
        </p:nvSpPr>
        <p:spPr>
          <a:xfrm>
            <a:off x="1714488" y="5167314"/>
            <a:ext cx="1500198" cy="50006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6200000">
            <a:off x="2500306" y="573881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0306" y="59531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5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매체관리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238752"/>
            <a:ext cx="6858000" cy="370882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지국 별 매체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추가 또는 삭제할 수 있는 화면</a:t>
            </a:r>
            <a:endParaRPr lang="en-US" altLang="ko-KR" dirty="0" smtClean="0"/>
          </a:p>
          <a:p>
            <a:pPr marL="365125" lvl="1" indent="-98425"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좌측 목록은 관리중인 매체 외의 모든 매체 목록이 표시됩니다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② 우측 목록은 지국에서 관리할 수 있도록 추가된 매체가 표시됩니다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③ 관리를 원하는 매체의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버튼을 클릭하면 우측의 지국 관리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매체 목록에 해당 매체가 추가되어 시스템상 모든 메뉴에서 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해당 매체를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선택할 수 있게 됩니다</a:t>
            </a:r>
            <a:r>
              <a:rPr lang="en-US" altLang="ko-KR" dirty="0" smtClean="0"/>
              <a:t>.  </a:t>
            </a:r>
          </a:p>
          <a:p>
            <a:pPr marL="620713" lvl="1" indent="-354013">
              <a:buNone/>
            </a:pPr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④ 관리가 불필요한 매체의 </a:t>
            </a:r>
            <a:r>
              <a:rPr lang="en-US" altLang="ko-KR" dirty="0" smtClean="0"/>
              <a:t>[X]</a:t>
            </a:r>
            <a:r>
              <a:rPr lang="ko-KR" altLang="en-US" dirty="0" smtClean="0"/>
              <a:t>버튼을 클릭하면 해당 매체가 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삭제 됩니다</a:t>
            </a:r>
            <a:r>
              <a:rPr lang="en-US" altLang="ko-KR" dirty="0" smtClean="0"/>
              <a:t>. </a:t>
            </a:r>
          </a:p>
          <a:p>
            <a:pPr marL="620713" lvl="1" indent="-354013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해당매체를 구독중인 독자가 있을 경우 삭제가 불가합니다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472"/>
            <a:ext cx="6858000" cy="408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7232" y="14043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870540"/>
            <a:ext cx="3357562" cy="250033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87738" y="398034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71942" y="140381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964389" y="176338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9220" y="3526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57562" y="1870540"/>
            <a:ext cx="3357586" cy="142876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41634" y="2013416"/>
            <a:ext cx="357190" cy="2286016"/>
          </a:xfrm>
          <a:prstGeom prst="roundRect">
            <a:avLst>
              <a:gd name="adj" fmla="val 4677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4179099" y="176338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32558" y="2013416"/>
            <a:ext cx="357190" cy="1214446"/>
          </a:xfrm>
          <a:prstGeom prst="roundRect">
            <a:avLst>
              <a:gd name="adj" fmla="val 4677"/>
            </a:avLst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 rot="10800000">
            <a:off x="3286124" y="4085118"/>
            <a:ext cx="285752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16200000">
            <a:off x="6322239" y="3335018"/>
            <a:ext cx="35719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59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관할지역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6101961"/>
            <a:ext cx="6858000" cy="3351633"/>
          </a:xfrm>
        </p:spPr>
        <p:txBody>
          <a:bodyPr/>
          <a:lstStyle/>
          <a:p>
            <a:r>
              <a:rPr lang="ko-KR" altLang="en-US" dirty="0" smtClean="0"/>
              <a:t>지국 별 관할지역을 확인할 수 있는 화면</a:t>
            </a:r>
            <a:endParaRPr lang="en-US" altLang="ko-KR" dirty="0" smtClean="0"/>
          </a:p>
          <a:p>
            <a:pPr marL="365125" lvl="1" indent="-98425"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확인할 관할지역의 주소 일부를 입력합니다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② 주소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하단의 목록에 결과가 표시됩니다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지국별</a:t>
            </a:r>
            <a:r>
              <a:rPr lang="ko-KR" altLang="en-US" dirty="0" smtClean="0"/>
              <a:t> 관할지역 목록이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최초화면은 모든 지역이 표시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하게되면 해당 목록만 표시됩니다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2584"/>
            <a:ext cx="6858000" cy="441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71546" y="91493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738290"/>
            <a:ext cx="6858000" cy="385765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5266" y="12054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7958" y="91437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0" name="줄무늬가 있는 오른쪽 화살표 9"/>
          <p:cNvSpPr/>
          <p:nvPr/>
        </p:nvSpPr>
        <p:spPr>
          <a:xfrm rot="5400000">
            <a:off x="1178703" y="127394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6465115" y="1273943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4107661" y="1559695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60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10. </a:t>
            </a:r>
            <a:r>
              <a:rPr lang="ko-KR" altLang="en-US" sz="4400" dirty="0" smtClean="0"/>
              <a:t>자동이체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786058" cy="35719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▶일반독자관리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계좌확인내역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출금신청내역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이체내역조회</a:t>
            </a:r>
            <a:endParaRPr lang="en-US" altLang="ko-KR" sz="2000" dirty="0" smtClean="0"/>
          </a:p>
          <a:p>
            <a:pPr algn="l"/>
            <a:r>
              <a:rPr lang="ko-KR" altLang="en-US" sz="2400" dirty="0" smtClean="0"/>
              <a:t>▶학생독자관리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이체내역조회</a:t>
            </a:r>
            <a:endParaRPr lang="ko-KR" altLang="en-US" sz="2000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 descr="1.계좌확인내역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20552"/>
            <a:ext cx="6858000" cy="446449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일반독자관리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계좌확인내역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이체신청결과 조회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신청파일 별 상세 내역 조회</a:t>
            </a:r>
            <a:endParaRPr lang="en-US" altLang="ko-KR" sz="1600" dirty="0" smtClean="0"/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본사에서 처리된 전체지국에 대한 파일입니다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현재 로그인 된 지국에 대해 상세내역을 보려면 링크를 눌러 상세 내역을 조회하면 됩니다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로그인 된 지국에 내역이 없으면 상세페이지에 정보가 노출되지 </a:t>
            </a:r>
            <a:endParaRPr lang="en-US" altLang="ko-KR" dirty="0" smtClean="0"/>
          </a:p>
          <a:p>
            <a:pPr marL="620713" lvl="1" indent="-227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않을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1744" y="289070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>
            <a:off x="2928934" y="3024174"/>
            <a:ext cx="1000132" cy="1181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723178" y="3024174"/>
            <a:ext cx="920004" cy="1181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14422" y="2452670"/>
            <a:ext cx="428628" cy="300039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75104" y="2452670"/>
            <a:ext cx="428628" cy="300039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62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4.계좌확인내역상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52349"/>
            <a:ext cx="6858000" cy="482453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일반독자관리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계좌확인내역 상세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953132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이체신청결과 파일 상세 조회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신청결과파일 별 전반적인 내역 조회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② 납부자 별 신청내역 조회 및 납부자 상세 정보 조회 가능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③ 이전 페이지로 이동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5787" y="356871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547572" y="3688653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8720" y="2320501"/>
            <a:ext cx="5878446" cy="1728192"/>
          </a:xfrm>
          <a:prstGeom prst="roundRect">
            <a:avLst>
              <a:gd name="adj" fmla="val 490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09172" y="4172217"/>
            <a:ext cx="5878446" cy="1244628"/>
          </a:xfrm>
          <a:prstGeom prst="roundRect">
            <a:avLst>
              <a:gd name="adj" fmla="val 7484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5787" y="457682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7" name="줄무늬가 있는 오른쪽 화살표 16"/>
          <p:cNvSpPr/>
          <p:nvPr/>
        </p:nvSpPr>
        <p:spPr>
          <a:xfrm>
            <a:off x="547572" y="4696765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92091" y="54409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3283876" y="5560861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63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내용 개체 틀 22" descr="2.출금신청내역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20552"/>
            <a:ext cx="6858000" cy="446449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일반독자관리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출금신청내역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이체청구결과 조회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청구파일 별 상세 내역 조회</a:t>
            </a:r>
            <a:endParaRPr lang="en-US" altLang="ko-KR" sz="1600" dirty="0" smtClean="0"/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본사에서 처리된 전체지국에 대한 파일입니다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현재 로그인 된 지국에 대해 상세내역을 보려면 링크를 눌러 상세 내역을 조회하면 됩니다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로그인 된 지국에 내역이 없으면 상세페이지에 정보가 노출되지 </a:t>
            </a:r>
            <a:endParaRPr lang="en-US" altLang="ko-KR" dirty="0" smtClean="0"/>
          </a:p>
          <a:p>
            <a:pPr marL="620713" lvl="1" indent="-227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않을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8148" y="25894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4462470" y="272075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681150" y="27207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2429396" y="27207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83182" y="26021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14422" y="2401870"/>
            <a:ext cx="428628" cy="300039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75104" y="2401870"/>
            <a:ext cx="428628" cy="300039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28934" y="2401870"/>
            <a:ext cx="428628" cy="300039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64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 descr="5.출금신청내역상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35520"/>
            <a:ext cx="6858000" cy="46805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일반독자관리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출금신청내역 상세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953132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이체청구결과 파일 상세 조회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청구결과파일 별 전반적인 내역 조회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② 납부자 별 청구내역 조회 및 납부자 상세 정보 조회 가능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③ 이전 페이지로 이동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0434" y="32677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582219" y="3387705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8720" y="2403672"/>
            <a:ext cx="5878446" cy="1152128"/>
          </a:xfrm>
          <a:prstGeom prst="roundRect">
            <a:avLst>
              <a:gd name="adj" fmla="val 1115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09172" y="3699816"/>
            <a:ext cx="5878446" cy="1728192"/>
          </a:xfrm>
          <a:prstGeom prst="roundRect">
            <a:avLst>
              <a:gd name="adj" fmla="val 4174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0434" y="458799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582219" y="470792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63529" y="538175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3355314" y="5501695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65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 descr="3.이체내역조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75252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일반독자관리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이체내역조회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881694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이체내역 조회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검색조건 별 이체내역을 조회 및 </a:t>
            </a:r>
            <a:r>
              <a:rPr lang="en-US" altLang="ko-KR" sz="1600" dirty="0" smtClean="0"/>
              <a:t>Excel </a:t>
            </a:r>
            <a:r>
              <a:rPr lang="ko-KR" altLang="en-US" sz="1600" dirty="0" smtClean="0"/>
              <a:t>출력 기능</a:t>
            </a:r>
            <a:endParaRPr lang="en-US" altLang="ko-KR" sz="1600" dirty="0" smtClean="0"/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에러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정상 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기간별 조회가 가능합니다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독자의 구독정보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납부자 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통화 기록 등 상세 정보를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 조회 가능합니다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10800000">
            <a:off x="5008574" y="207268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25296" y="19611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1928664"/>
            <a:ext cx="4032448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28868" y="34152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2046279" y="353351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14422" y="2809860"/>
            <a:ext cx="785818" cy="278608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66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 descr="1.이체내역조회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76536"/>
            <a:ext cx="6858000" cy="485679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학생독자관리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이체내역조회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학생본사 독자의 이체내역 조회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검색조건 별 이체내역을 조회 및 </a:t>
            </a:r>
            <a:r>
              <a:rPr lang="en-US" altLang="ko-KR" sz="1600" dirty="0" smtClean="0"/>
              <a:t>Excel </a:t>
            </a:r>
            <a:r>
              <a:rPr lang="ko-KR" altLang="en-US" sz="1600" dirty="0" smtClean="0"/>
              <a:t>출력 기능</a:t>
            </a:r>
            <a:endParaRPr lang="en-US" altLang="ko-KR" sz="1600" dirty="0" smtClean="0"/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에러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정상 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기간별 조회가 가능합니다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독자의 구독정보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납부자 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통화 기록 등 상세 정보를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 가능합니다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10800000">
            <a:off x="5429264" y="171264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7184" y="16067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1568624"/>
            <a:ext cx="4464496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60848" y="32248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701788" y="334306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5860" y="2238356"/>
            <a:ext cx="357190" cy="335758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67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VPN </a:t>
            </a:r>
            <a:r>
              <a:rPr lang="ko-KR" altLang="en-US" dirty="0" smtClean="0"/>
              <a:t>설치</a:t>
            </a:r>
            <a:r>
              <a:rPr lang="en-US" altLang="ko-KR" sz="1800" dirty="0" smtClean="0"/>
              <a:t>(3/3)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6953264"/>
            <a:ext cx="6858000" cy="2357454"/>
          </a:xfrm>
        </p:spPr>
        <p:txBody>
          <a:bodyPr>
            <a:normAutofit/>
          </a:bodyPr>
          <a:lstStyle/>
          <a:p>
            <a:pPr marL="444500" lvl="1" indent="-266700">
              <a:buNone/>
            </a:pPr>
            <a:r>
              <a:rPr lang="ko-KR" altLang="en-US" dirty="0" smtClean="0"/>
              <a:t>① 설치가 완료되면 </a:t>
            </a:r>
            <a:r>
              <a:rPr lang="ko-KR" altLang="en-US" dirty="0" err="1" smtClean="0"/>
              <a:t>메인화면으로</a:t>
            </a:r>
            <a:r>
              <a:rPr lang="ko-KR" altLang="en-US" dirty="0" smtClean="0"/>
              <a:t> 다시 이동하며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NetExtender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</a:t>
            </a:r>
            <a:endParaRPr lang="en-US" altLang="ko-KR" dirty="0" smtClean="0"/>
          </a:p>
          <a:p>
            <a:pPr marL="444500" lvl="1" indent="-266700">
              <a:buNone/>
            </a:pPr>
            <a:r>
              <a:rPr lang="ko-KR" altLang="en-US" dirty="0" smtClean="0"/>
              <a:t>     다시 클릭하면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완료됩니다</a:t>
            </a:r>
            <a:r>
              <a:rPr lang="en-US" altLang="ko-KR" dirty="0" smtClean="0"/>
              <a:t>. </a:t>
            </a:r>
          </a:p>
          <a:p>
            <a:pPr marL="444500" lvl="1" indent="-266700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완료된후</a:t>
            </a:r>
            <a:r>
              <a:rPr lang="ko-KR" altLang="en-US" dirty="0" smtClean="0"/>
              <a:t> 상태 화면입니다</a:t>
            </a:r>
            <a:r>
              <a:rPr lang="en-US" altLang="ko-KR" dirty="0" smtClean="0"/>
              <a:t>. </a:t>
            </a:r>
          </a:p>
          <a:p>
            <a:pPr marL="444500" lvl="1" indent="-266700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NetExtender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설치하게 되면 시작메뉴 또는 바탕화면에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③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pPr marL="444500" lvl="1" indent="-266700">
              <a:buNone/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아이콘이 나타나며 해당 아이콘 </a:t>
            </a:r>
            <a:r>
              <a:rPr lang="ko-KR" altLang="en-US" sz="1600" dirty="0" err="1" smtClean="0"/>
              <a:t>실행시</a:t>
            </a:r>
            <a:r>
              <a:rPr lang="ko-KR" altLang="en-US" sz="1600" dirty="0" smtClean="0"/>
              <a:t> 바로 로그인 화면으로</a:t>
            </a:r>
            <a:endParaRPr lang="en-US" altLang="ko-KR" sz="1600" dirty="0" smtClean="0"/>
          </a:p>
          <a:p>
            <a:pPr marL="444500" lvl="1" indent="-266700">
              <a:buNone/>
            </a:pPr>
            <a:r>
              <a:rPr lang="en-US" altLang="ko-KR" dirty="0" smtClean="0"/>
              <a:t>     </a:t>
            </a:r>
            <a:r>
              <a:rPr lang="ko-KR" altLang="en-US" sz="1600" dirty="0" smtClean="0"/>
              <a:t> 이동합니다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6302"/>
            <a:ext cx="6858000" cy="454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94" y="453707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8736" y="48355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5728" y="3595678"/>
            <a:ext cx="1785950" cy="64294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 rot="16200000">
            <a:off x="821513" y="4345777"/>
            <a:ext cx="35719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116" y="2024042"/>
            <a:ext cx="4429156" cy="3429024"/>
          </a:xfrm>
          <a:prstGeom prst="roundRect">
            <a:avLst>
              <a:gd name="adj" fmla="val 3334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>
            <a:off x="1785926" y="495300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1678" y="1952604"/>
            <a:ext cx="192882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VPN </a:t>
            </a:r>
            <a:r>
              <a:rPr lang="ko-KR" altLang="en-US" sz="1200" dirty="0" smtClean="0"/>
              <a:t>로그인 완료화면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52" y="5738818"/>
            <a:ext cx="31369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줄무늬가 있는 오른쪽 화살표 13"/>
          <p:cNvSpPr/>
          <p:nvPr/>
        </p:nvSpPr>
        <p:spPr>
          <a:xfrm rot="10800000">
            <a:off x="3286124" y="595313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38552" y="5848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6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접속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4452935"/>
            <a:ext cx="6858000" cy="4857784"/>
          </a:xfrm>
        </p:spPr>
        <p:txBody>
          <a:bodyPr/>
          <a:lstStyle/>
          <a:p>
            <a:r>
              <a:rPr lang="en-US" altLang="ko-KR" dirty="0" smtClean="0"/>
              <a:t>VPN(</a:t>
            </a:r>
            <a:r>
              <a:rPr lang="en-US" altLang="ko-KR" dirty="0" err="1" smtClean="0"/>
              <a:t>NetExtender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완료되면 인터넷 </a:t>
            </a:r>
            <a:r>
              <a:rPr lang="ko-KR" altLang="en-US" dirty="0" err="1" smtClean="0"/>
              <a:t>익스플로러를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실행합니다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주소창에서</a:t>
            </a:r>
            <a:r>
              <a:rPr lang="ko-KR" altLang="en-US" dirty="0" smtClean="0"/>
              <a:t> 아래의 주소를 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http://mk150.mk.co.kr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시스템에 정상적으로 접속되면 로그인 화면이 나타납니다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2852" y="1166786"/>
            <a:ext cx="35719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독자관리 시스템 주소 입력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18" y="1653158"/>
            <a:ext cx="6572272" cy="142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7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39797"/>
            <a:ext cx="6858000" cy="449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시스템에 접속 </a:t>
            </a:r>
            <a:r>
              <a:rPr lang="ko-KR" altLang="en-US" dirty="0" err="1" smtClean="0"/>
              <a:t>하기위한</a:t>
            </a:r>
            <a:r>
              <a:rPr lang="ko-KR" altLang="en-US" dirty="0" smtClean="0"/>
              <a:t> 로그인화면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접속 </a:t>
            </a:r>
            <a:r>
              <a:rPr lang="ko-KR" altLang="en-US" dirty="0" err="1" smtClean="0"/>
              <a:t>구분중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지국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관리자를 통해 등록된 아이디와 비밀번호를 입력합니다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     - </a:t>
            </a:r>
            <a:r>
              <a:rPr lang="ko-KR" altLang="en-US" dirty="0" smtClean="0"/>
              <a:t>아이디는 지국번호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자리 입니다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     - </a:t>
            </a:r>
            <a:r>
              <a:rPr lang="ko-KR" altLang="en-US" dirty="0" smtClean="0"/>
              <a:t>비밀번호는 </a:t>
            </a:r>
            <a:r>
              <a:rPr lang="ko-KR" altLang="en-US" dirty="0" err="1" smtClean="0"/>
              <a:t>지국장</a:t>
            </a:r>
            <a:r>
              <a:rPr lang="ko-KR" altLang="en-US" dirty="0" smtClean="0"/>
              <a:t> 주민등록번호 뒤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자리 입니다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③ 로그인 버튼을 클릭하면 </a:t>
            </a:r>
            <a:r>
              <a:rPr lang="ko-KR" altLang="en-US" dirty="0" err="1" smtClean="0"/>
              <a:t>메인화면으로</a:t>
            </a:r>
            <a:r>
              <a:rPr lang="ko-KR" altLang="en-US" dirty="0" smtClean="0"/>
              <a:t> 이동합니다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2454268" y="258284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3571876" y="381055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4268" y="20706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71876" y="40963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43248" y="3096170"/>
            <a:ext cx="1357322" cy="50006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줄무늬가 있는 오른쪽 화살표 15"/>
          <p:cNvSpPr/>
          <p:nvPr/>
        </p:nvSpPr>
        <p:spPr>
          <a:xfrm rot="10800000">
            <a:off x="5072074" y="314165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4664" y="30241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8</a:t>
            </a:fld>
            <a:r>
              <a:rPr lang="en-US" altLang="ko-KR" smtClean="0"/>
              <a:t>/67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2561</TotalTime>
  <Words>4437</Words>
  <Application>Microsoft Office PowerPoint</Application>
  <PresentationFormat>A4 용지(210x297mm)</PresentationFormat>
  <Paragraphs>937</Paragraphs>
  <Slides>68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광장</vt:lpstr>
      <vt:lpstr>매일경제 독자관리 시스템</vt:lpstr>
      <vt:lpstr>개   요</vt:lpstr>
      <vt:lpstr>목   차</vt:lpstr>
      <vt:lpstr>1. 시스템 접속</vt:lpstr>
      <vt:lpstr>VPN 설치(1/3)</vt:lpstr>
      <vt:lpstr>VPN 설치(2/3)</vt:lpstr>
      <vt:lpstr>VPN 설치(3/3)</vt:lpstr>
      <vt:lpstr>시스템 접속</vt:lpstr>
      <vt:lpstr>로그인</vt:lpstr>
      <vt:lpstr>메인화면(1/2)</vt:lpstr>
      <vt:lpstr>메인화면(2/2)</vt:lpstr>
      <vt:lpstr>2. 독  자</vt:lpstr>
      <vt:lpstr>독자관리(1/4)</vt:lpstr>
      <vt:lpstr>독자관리(2/4)</vt:lpstr>
      <vt:lpstr>독자관리(3/4)</vt:lpstr>
      <vt:lpstr>독자관리(4/4)</vt:lpstr>
      <vt:lpstr>독자관리 – 신청</vt:lpstr>
      <vt:lpstr>독자관리 - 불배,휴독,해지 민원</vt:lpstr>
      <vt:lpstr>독자관리 - 이전</vt:lpstr>
      <vt:lpstr>독자 원장</vt:lpstr>
      <vt:lpstr>배달명단</vt:lpstr>
      <vt:lpstr>자동이체독자 - 일반독자리스트</vt:lpstr>
      <vt:lpstr>자동이체독자 - 일반독자관리</vt:lpstr>
      <vt:lpstr>자동이체독자 - 학생독자리스트</vt:lpstr>
      <vt:lpstr>자동이체독자 - 학생독자관리</vt:lpstr>
      <vt:lpstr>3. 수  금</vt:lpstr>
      <vt:lpstr>수동입금 - 개별/다부수입금</vt:lpstr>
      <vt:lpstr>수동입금 - 구역별입금</vt:lpstr>
      <vt:lpstr>EDI입금 - EDI입금내역</vt:lpstr>
      <vt:lpstr>4. 현황조회</vt:lpstr>
      <vt:lpstr>조건별명단</vt:lpstr>
      <vt:lpstr>입금내역현황</vt:lpstr>
      <vt:lpstr>일일수금현황</vt:lpstr>
      <vt:lpstr>미수독자명단</vt:lpstr>
      <vt:lpstr>해지독자명단(1/2)</vt:lpstr>
      <vt:lpstr>해지독자명단(2/2)</vt:lpstr>
      <vt:lpstr>5. 고지서</vt:lpstr>
      <vt:lpstr>지로영수증(1/2)</vt:lpstr>
      <vt:lpstr>지로영수증(2/2)</vt:lpstr>
      <vt:lpstr>지로영수증(고객안내문)</vt:lpstr>
      <vt:lpstr>방문영수증 (1/2)</vt:lpstr>
      <vt:lpstr>방문영수증 (2/2)</vt:lpstr>
      <vt:lpstr>개별영수증 (1/2)</vt:lpstr>
      <vt:lpstr>개별영수증 (2/2)</vt:lpstr>
      <vt:lpstr>출력여백 조정</vt:lpstr>
      <vt:lpstr>6. 통  계</vt:lpstr>
      <vt:lpstr>통계일람</vt:lpstr>
      <vt:lpstr>당월입금</vt:lpstr>
      <vt:lpstr>총 입금현황</vt:lpstr>
      <vt:lpstr>유가계산서</vt:lpstr>
      <vt:lpstr>7. 기타작업</vt:lpstr>
      <vt:lpstr>배달번호정렬</vt:lpstr>
      <vt:lpstr>8. 커뮤니티</vt:lpstr>
      <vt:lpstr>공지사항(1/2)</vt:lpstr>
      <vt:lpstr>공지사항(2/2)</vt:lpstr>
      <vt:lpstr>9. 관  리</vt:lpstr>
      <vt:lpstr>지국정보</vt:lpstr>
      <vt:lpstr>구역관리</vt:lpstr>
      <vt:lpstr>확장자관리</vt:lpstr>
      <vt:lpstr>매체관리</vt:lpstr>
      <vt:lpstr>관할지역</vt:lpstr>
      <vt:lpstr>10. 자동이체</vt:lpstr>
      <vt:lpstr>일반독자관리 - 계좌확인내역</vt:lpstr>
      <vt:lpstr>일반독자관리-계좌확인내역 상세</vt:lpstr>
      <vt:lpstr>일반독자관리 - 출금신청내역</vt:lpstr>
      <vt:lpstr>일반독자관리-출금신청내역 상세</vt:lpstr>
      <vt:lpstr>일반독자관리 - 이체내역조회</vt:lpstr>
      <vt:lpstr>학생독자관리 - 이체내역조회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독자관리 시스템</dc:title>
  <dc:creator>ADMIN</dc:creator>
  <cp:lastModifiedBy>ADMIN</cp:lastModifiedBy>
  <cp:revision>192</cp:revision>
  <dcterms:created xsi:type="dcterms:W3CDTF">2011-12-12T06:43:27Z</dcterms:created>
  <dcterms:modified xsi:type="dcterms:W3CDTF">2012-01-10T01:36:14Z</dcterms:modified>
</cp:coreProperties>
</file>