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6" r:id="rId6"/>
    <p:sldId id="264" r:id="rId7"/>
    <p:sldId id="265" r:id="rId8"/>
    <p:sldId id="267" r:id="rId9"/>
    <p:sldId id="268" r:id="rId10"/>
    <p:sldId id="269" r:id="rId11"/>
    <p:sldId id="262" r:id="rId12"/>
    <p:sldId id="270" r:id="rId13"/>
    <p:sldId id="271" r:id="rId14"/>
    <p:sldId id="25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4"/>
    <a:srgbClr val="F0D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87" d="100"/>
          <a:sy n="87" d="100"/>
        </p:scale>
        <p:origin x="21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3ABCB-927C-4CF9-BDD8-BA96CE711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6048C8-A9E8-4620-BABF-50A577E05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D57391-6A94-4242-9F99-21116C52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2021. 7. 30.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61772-3AC5-4169-B68B-3FB46FBD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1ED51-5FAC-4DBB-9D9B-88500635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35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59466-BBC4-411A-8E55-36B186D7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B7D87B-285C-4337-80A1-C61AD53F6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E34A1-3721-4D0F-9321-0233E91B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2021. 7. 30.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3F600-2C46-483A-9034-4EAA96F7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541AA7-CB5C-4593-B767-55F60472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20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6B1DFD-65F3-4843-9B84-53C149848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3AE38-7FBF-4810-B70B-4306FF5CA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60800-C439-4B80-A153-F1D272BA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2021. 7. 30.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F312B9-9045-49F7-BC54-03CC9E0B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292CDF-8149-436C-89DF-756DDC00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3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D908E-B895-482F-8711-7655D756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B8AF23-E896-49EC-BB1C-A60C0E76E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F9E74-75C6-4B15-9B6F-A1A357C0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2021. 7. 30.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B2F95F-963D-4851-86F4-BAFDAF43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DAF616-BEA5-433A-A125-49C2B6A0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46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C256F-C630-4033-95CC-6C9B7758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90348C-69BD-43BE-B0D5-586CE2D51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9E911-8D24-4839-84DD-732792AC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2021. 7. 30.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BD29E4-5326-42FF-BDD0-AA464DC0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A46CC-BB68-4F4B-A6E9-635102DA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47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33048-BE3F-4E70-ACF3-475D2B0F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55FFCB-6FE4-49DE-B927-64C0017C0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6720D2-CDCC-475C-92C8-26B8F1E8D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A56BC-08A2-404F-8259-E3D682AD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2021. 7. 30.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721FA7-B580-4B2B-A3CB-101872C1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A5EC5E-8376-419E-AD00-611E613E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02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DA246-D749-4794-9F94-8358178B4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46F43-0FBE-42FE-A4AD-4387266DA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E05421-6341-45AA-8229-48D655BBD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21E1E4-644B-496D-9108-F9838B493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8DCA52-5686-4A3F-A402-6C2F6AF01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572F9D-35EA-4B3B-BEF8-5FD49565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2021. 7. 30.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D69ADA-D891-48A1-AF43-3A6B002A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9C0DBD-D9EF-4EC5-AA9F-0233B4E6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86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0C5EE-F9A2-4B38-ADED-E72684F2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E6C8F9-3E49-4036-9A70-0D555FB3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2021. 7. 30.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D16C11-D7ED-42EB-B49E-AE77A16C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19F8C1-7D8B-4E97-89B5-0DA5B874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33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4BFBEE-1209-4C0D-BB08-E459DCB1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2021. 7. 30.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C050B9-0FF5-4EFE-90F4-2705B6F5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BECE45-C633-48DD-B8D9-3367467E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56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91497-5B4F-406A-A5EE-138E4DFF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B4CF0-05E0-4BB7-B1EC-B39B3DF87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4BB0B5-A5BD-4B1A-A4FC-F53AA8233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0AE4AC-AB08-4429-B9BE-8318D450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2021. 7. 30.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E0E481-2310-415B-88DB-688C87D0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1B5EFC-53F1-465E-A115-35352BD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30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A5E13-FD4D-4215-B730-888EAFCC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1457D6-77E9-49E7-9FD6-FCF33AA57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B7BC7C-E7B2-438F-8683-F897FDC2F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907225-8432-4548-A27D-587C5F5B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2021. 7. 30.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47F9E3-BADC-4A25-A19A-2DC01958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CD58C-8E85-403A-9939-C49DE1B5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4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FA6864-A383-4CD8-8A84-23832844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9F3F98-D52F-4441-A477-A78DDD1C5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3F4E9E-291C-47DB-BDDE-D7AFC911A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B5CF1-FC4D-498E-B2DB-618EE3700C43}" type="datetimeFigureOut">
              <a:rPr lang="ko-KR" altLang="en-US" smtClean="0"/>
              <a:t>2021. 7. 30.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88EFD-D909-482F-BE5D-262BB748B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7EEA89-0CEB-47A1-A63E-B3B62D185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74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4399DE-A7D4-4374-9B9F-737C5AA6192C}"/>
              </a:ext>
            </a:extLst>
          </p:cNvPr>
          <p:cNvSpPr txBox="1"/>
          <p:nvPr/>
        </p:nvSpPr>
        <p:spPr>
          <a:xfrm>
            <a:off x="10081646" y="6265865"/>
            <a:ext cx="17443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Desgined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2018 YPTLAB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45685C0-6B51-4306-BF71-8F0F182BEB53}"/>
              </a:ext>
            </a:extLst>
          </p:cNvPr>
          <p:cNvCxnSpPr/>
          <p:nvPr/>
        </p:nvCxnSpPr>
        <p:spPr>
          <a:xfrm>
            <a:off x="529389" y="2781701"/>
            <a:ext cx="14534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3CC374-A08C-401F-B3BB-558632252688}"/>
              </a:ext>
            </a:extLst>
          </p:cNvPr>
          <p:cNvSpPr/>
          <p:nvPr/>
        </p:nvSpPr>
        <p:spPr>
          <a:xfrm>
            <a:off x="404260" y="1838428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E03D4-0FBC-4018-A501-15A3D0BECED1}"/>
              </a:ext>
            </a:extLst>
          </p:cNvPr>
          <p:cNvSpPr txBox="1"/>
          <p:nvPr/>
        </p:nvSpPr>
        <p:spPr>
          <a:xfrm>
            <a:off x="427508" y="1809839"/>
            <a:ext cx="28552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ENUM</a:t>
            </a:r>
          </a:p>
        </p:txBody>
      </p:sp>
    </p:spTree>
    <p:extLst>
      <p:ext uri="{BB962C8B-B14F-4D97-AF65-F5344CB8AC3E}">
        <p14:creationId xmlns:p14="http://schemas.microsoft.com/office/powerpoint/2010/main" val="3863668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EA965DF-1036-C540-94EC-3CF8C4DDBE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3" t="29247" r="11672" b="31828"/>
          <a:stretch/>
        </p:blipFill>
        <p:spPr>
          <a:xfrm>
            <a:off x="2344994" y="0"/>
            <a:ext cx="75511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6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22693" y="474452"/>
            <a:ext cx="3466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CHAPTER 02</a:t>
            </a:r>
          </a:p>
          <a:p>
            <a:r>
              <a:rPr lang="en-US" altLang="ko-KR" sz="4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ENUM</a:t>
            </a:r>
            <a:r>
              <a:rPr lang="ko-KR" altLang="en-US" sz="4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활용</a:t>
            </a:r>
            <a:endParaRPr lang="en-US" altLang="ko-KR" sz="4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3475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9B8CCECA-F269-EE4A-A40C-7FDD1AA3BD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5" t="20000" r="11673" b="23656"/>
          <a:stretch/>
        </p:blipFill>
        <p:spPr>
          <a:xfrm>
            <a:off x="2423651" y="0"/>
            <a:ext cx="7344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815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D059B13E-CCC0-6647-840A-9DF24F7BF3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5" t="37850" r="11099" b="30537"/>
          <a:stretch/>
        </p:blipFill>
        <p:spPr>
          <a:xfrm>
            <a:off x="1038808" y="685800"/>
            <a:ext cx="1011438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24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4399DE-A7D4-4374-9B9F-737C5AA6192C}"/>
              </a:ext>
            </a:extLst>
          </p:cNvPr>
          <p:cNvSpPr txBox="1"/>
          <p:nvPr/>
        </p:nvSpPr>
        <p:spPr>
          <a:xfrm>
            <a:off x="10081646" y="6265865"/>
            <a:ext cx="17443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Desgined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2018 YPTLAB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87A7DEF-A1A5-45DB-98A4-DF0BB676C627}"/>
              </a:ext>
            </a:extLst>
          </p:cNvPr>
          <p:cNvCxnSpPr/>
          <p:nvPr/>
        </p:nvCxnSpPr>
        <p:spPr>
          <a:xfrm>
            <a:off x="529389" y="2066632"/>
            <a:ext cx="14534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FCA96D-33A3-4F8F-8F65-992B97B15DA5}"/>
              </a:ext>
            </a:extLst>
          </p:cNvPr>
          <p:cNvSpPr/>
          <p:nvPr/>
        </p:nvSpPr>
        <p:spPr>
          <a:xfrm>
            <a:off x="404260" y="413889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E03D4-0FBC-4018-A501-15A3D0BECED1}"/>
              </a:ext>
            </a:extLst>
          </p:cNvPr>
          <p:cNvSpPr txBox="1"/>
          <p:nvPr/>
        </p:nvSpPr>
        <p:spPr>
          <a:xfrm>
            <a:off x="422693" y="474452"/>
            <a:ext cx="28552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감사</a:t>
            </a:r>
            <a:endParaRPr lang="en-US" altLang="ko-KR" sz="4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lang="ko-KR" altLang="en-US" sz="4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합니다</a:t>
            </a:r>
            <a:endParaRPr lang="en-US" altLang="ko-KR" sz="4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88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BBEBF7EE-51EB-4318-8F52-A8E501868CBC}"/>
              </a:ext>
            </a:extLst>
          </p:cNvPr>
          <p:cNvGrpSpPr/>
          <p:nvPr/>
        </p:nvGrpSpPr>
        <p:grpSpPr>
          <a:xfrm>
            <a:off x="3661761" y="3171198"/>
            <a:ext cx="4868478" cy="1428750"/>
            <a:chOff x="1795463" y="2714625"/>
            <a:chExt cx="4868478" cy="142875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697E4AA-5A8D-44F0-96DE-DF49CECC990E}"/>
                </a:ext>
              </a:extLst>
            </p:cNvPr>
            <p:cNvGrpSpPr/>
            <p:nvPr/>
          </p:nvGrpSpPr>
          <p:grpSpPr>
            <a:xfrm>
              <a:off x="1795463" y="2714625"/>
              <a:ext cx="1428750" cy="1428750"/>
              <a:chOff x="1795463" y="2714625"/>
              <a:chExt cx="1428750" cy="1428750"/>
            </a:xfrm>
          </p:grpSpPr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6A512510-2BA2-4530-8A19-945D066A16E7}"/>
                  </a:ext>
                </a:extLst>
              </p:cNvPr>
              <p:cNvSpPr/>
              <p:nvPr/>
            </p:nvSpPr>
            <p:spPr>
              <a:xfrm>
                <a:off x="1795463" y="2714625"/>
                <a:ext cx="1428750" cy="14287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8F3144B-24E5-4E75-8594-FEEF36E6124E}"/>
                  </a:ext>
                </a:extLst>
              </p:cNvPr>
              <p:cNvSpPr/>
              <p:nvPr/>
            </p:nvSpPr>
            <p:spPr>
              <a:xfrm>
                <a:off x="2113735" y="3231862"/>
                <a:ext cx="7922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F0D252"/>
                    </a:solidFill>
                    <a:latin typeface="GyeonggiTitleL Light" panose="02020403020101020101" pitchFamily="18" charset="-127"/>
                    <a:ea typeface="GyeonggiTitleL Light" panose="02020403020101020101" pitchFamily="18" charset="-127"/>
                  </a:rPr>
                  <a:t>ENUM</a:t>
                </a:r>
                <a:endParaRPr lang="ko-KR" altLang="en-US" dirty="0">
                  <a:solidFill>
                    <a:srgbClr val="F0D252"/>
                  </a:solidFill>
                  <a:latin typeface="GyeonggiTitleL Light" panose="02020403020101020101" pitchFamily="18" charset="-127"/>
                  <a:ea typeface="GyeonggiTitleL Light" panose="02020403020101020101" pitchFamily="18" charset="-127"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AD6B72B-B88E-4B78-8B95-7CEDA005824C}"/>
                </a:ext>
              </a:extLst>
            </p:cNvPr>
            <p:cNvGrpSpPr/>
            <p:nvPr/>
          </p:nvGrpSpPr>
          <p:grpSpPr>
            <a:xfrm>
              <a:off x="3515327" y="2714625"/>
              <a:ext cx="1428750" cy="1428750"/>
              <a:chOff x="4186238" y="2714625"/>
              <a:chExt cx="1428750" cy="1428750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2F7198FE-1F6C-4278-8BA6-D455C00C2D41}"/>
                  </a:ext>
                </a:extLst>
              </p:cNvPr>
              <p:cNvSpPr/>
              <p:nvPr/>
            </p:nvSpPr>
            <p:spPr>
              <a:xfrm>
                <a:off x="4186238" y="2714625"/>
                <a:ext cx="1428750" cy="14287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D79C598-20A3-4DDA-80C0-66395DF350F5}"/>
                  </a:ext>
                </a:extLst>
              </p:cNvPr>
              <p:cNvSpPr/>
              <p:nvPr/>
            </p:nvSpPr>
            <p:spPr>
              <a:xfrm>
                <a:off x="4276083" y="3231862"/>
                <a:ext cx="12490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F0D252"/>
                    </a:solidFill>
                    <a:latin typeface="GyeonggiTitleL Light" panose="02020403020101020101" pitchFamily="18" charset="-127"/>
                    <a:ea typeface="GyeonggiTitleL Light" panose="02020403020101020101" pitchFamily="18" charset="-127"/>
                  </a:rPr>
                  <a:t>ENUM </a:t>
                </a:r>
                <a:r>
                  <a:rPr lang="ko-KR" altLang="en-US" dirty="0">
                    <a:solidFill>
                      <a:srgbClr val="F0D252"/>
                    </a:solidFill>
                    <a:latin typeface="GyeonggiTitleL Light" panose="02020403020101020101" pitchFamily="18" charset="-127"/>
                    <a:ea typeface="GyeonggiTitleL Light" panose="02020403020101020101" pitchFamily="18" charset="-127"/>
                  </a:rPr>
                  <a:t>활용</a:t>
                </a:r>
                <a:endParaRPr lang="ko-KR" altLang="en-US" dirty="0">
                  <a:solidFill>
                    <a:srgbClr val="F0D252"/>
                  </a:solidFill>
                  <a:latin typeface="GyeonggiTitleL Light" panose="02020403020101020101" pitchFamily="18" charset="-127"/>
                  <a:ea typeface="GyeonggiTitleL Light" panose="02020403020101020101" pitchFamily="18" charset="-127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D0DC99A-5BBD-4CAD-8196-314DEEE04022}"/>
                </a:ext>
              </a:extLst>
            </p:cNvPr>
            <p:cNvGrpSpPr/>
            <p:nvPr/>
          </p:nvGrpSpPr>
          <p:grpSpPr>
            <a:xfrm>
              <a:off x="5235191" y="2714625"/>
              <a:ext cx="1428750" cy="1428750"/>
              <a:chOff x="6577013" y="2714625"/>
              <a:chExt cx="1428750" cy="1428750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CB59DE8E-CDF6-4551-B287-C7C5F3EC2EF4}"/>
                  </a:ext>
                </a:extLst>
              </p:cNvPr>
              <p:cNvSpPr/>
              <p:nvPr/>
            </p:nvSpPr>
            <p:spPr>
              <a:xfrm>
                <a:off x="6577013" y="2714625"/>
                <a:ext cx="1428750" cy="14287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245CB2F-4585-4925-930B-70A81850154C}"/>
                  </a:ext>
                </a:extLst>
              </p:cNvPr>
              <p:cNvSpPr/>
              <p:nvPr/>
            </p:nvSpPr>
            <p:spPr>
              <a:xfrm>
                <a:off x="6905705" y="3231862"/>
                <a:ext cx="7713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F0D252"/>
                    </a:solidFill>
                    <a:latin typeface="GyeonggiTitleL Light" panose="02020403020101020101" pitchFamily="18" charset="-127"/>
                    <a:ea typeface="GyeonggiTitleL Light" panose="02020403020101020101" pitchFamily="18" charset="-127"/>
                  </a:rPr>
                  <a:t>마무리</a:t>
                </a:r>
              </a:p>
            </p:txBody>
          </p:sp>
        </p:grpSp>
      </p:grp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5480290-0C92-4574-B631-155D916913A6}"/>
              </a:ext>
            </a:extLst>
          </p:cNvPr>
          <p:cNvCxnSpPr/>
          <p:nvPr/>
        </p:nvCxnSpPr>
        <p:spPr>
          <a:xfrm>
            <a:off x="5369293" y="5430014"/>
            <a:ext cx="14534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88E4607-9DCB-4441-8774-3AD9A9E27B4D}"/>
              </a:ext>
            </a:extLst>
          </p:cNvPr>
          <p:cNvSpPr/>
          <p:nvPr/>
        </p:nvSpPr>
        <p:spPr>
          <a:xfrm>
            <a:off x="4025284" y="1692124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2443905" y="1262697"/>
            <a:ext cx="494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310583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22693" y="474452"/>
            <a:ext cx="3466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CHAPTER 01</a:t>
            </a:r>
          </a:p>
          <a:p>
            <a:r>
              <a:rPr lang="en-US" altLang="ko-KR" sz="4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ENUM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0D5B704-664E-4B8B-BDF8-C386C8BD3858}"/>
              </a:ext>
            </a:extLst>
          </p:cNvPr>
          <p:cNvCxnSpPr/>
          <p:nvPr/>
        </p:nvCxnSpPr>
        <p:spPr>
          <a:xfrm>
            <a:off x="1377696" y="2426208"/>
            <a:ext cx="3828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BE98B84-315D-43DA-9E59-25294FD307A1}"/>
              </a:ext>
            </a:extLst>
          </p:cNvPr>
          <p:cNvCxnSpPr/>
          <p:nvPr/>
        </p:nvCxnSpPr>
        <p:spPr>
          <a:xfrm>
            <a:off x="7073929" y="2426208"/>
            <a:ext cx="3828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7F701F0D-1C04-4DAD-96B7-18FE5C1EC63E}"/>
              </a:ext>
            </a:extLst>
          </p:cNvPr>
          <p:cNvSpPr/>
          <p:nvPr/>
        </p:nvSpPr>
        <p:spPr>
          <a:xfrm>
            <a:off x="5190919" y="2366549"/>
            <a:ext cx="119317" cy="119317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다이아몬드 26">
            <a:extLst>
              <a:ext uri="{FF2B5EF4-FFF2-40B4-BE49-F238E27FC236}">
                <a16:creationId xmlns:a16="http://schemas.microsoft.com/office/drawing/2014/main" id="{87FE95F1-01E4-43F6-914D-ED830B75ABAA}"/>
              </a:ext>
            </a:extLst>
          </p:cNvPr>
          <p:cNvSpPr/>
          <p:nvPr/>
        </p:nvSpPr>
        <p:spPr>
          <a:xfrm>
            <a:off x="6962232" y="2366549"/>
            <a:ext cx="119317" cy="119317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B5E5C2-C30F-43AA-9F21-36904FFF0500}"/>
              </a:ext>
            </a:extLst>
          </p:cNvPr>
          <p:cNvSpPr txBox="1"/>
          <p:nvPr/>
        </p:nvSpPr>
        <p:spPr>
          <a:xfrm>
            <a:off x="5190919" y="2107882"/>
            <a:ext cx="177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BareunBatangOTFB" panose="02000300000000000000" pitchFamily="2" charset="-127"/>
                <a:ea typeface="BareunBatangOTFB" panose="02000300000000000000" pitchFamily="2" charset="-127"/>
              </a:rPr>
              <a:t>ENUM</a:t>
            </a:r>
            <a:endParaRPr lang="en-US" altLang="ko-KR" sz="4800" b="1" dirty="0">
              <a:latin typeface="BareunBatangOTFB" panose="02000300000000000000" pitchFamily="2" charset="-127"/>
              <a:ea typeface="BareunBatangOTFB" panose="02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530E05-457A-4069-AD3A-07AB9E03A862}"/>
              </a:ext>
            </a:extLst>
          </p:cNvPr>
          <p:cNvSpPr txBox="1"/>
          <p:nvPr/>
        </p:nvSpPr>
        <p:spPr>
          <a:xfrm>
            <a:off x="5190919" y="2554469"/>
            <a:ext cx="177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enumeration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60E189-C4BD-AD46-9808-DBC7EECC16C8}"/>
              </a:ext>
            </a:extLst>
          </p:cNvPr>
          <p:cNvSpPr txBox="1"/>
          <p:nvPr/>
        </p:nvSpPr>
        <p:spPr>
          <a:xfrm>
            <a:off x="4490357" y="4141302"/>
            <a:ext cx="3211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관련이 있는 상수의 집합</a:t>
            </a:r>
            <a:endParaRPr kumimoji="1" lang="ko-Kore-KR" altLang="en-US" sz="2400" dirty="0">
              <a:latin typeface="GyeonggiBatang Regular" panose="02020503020101020101" pitchFamily="18" charset="-127"/>
              <a:ea typeface="GyeonggiBatang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4351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F5888F2-C399-F842-9BF5-2E34F6FE0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657" y="0"/>
            <a:ext cx="75086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28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393CEF2-DFD6-AE42-91E7-60AE2E430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868" y="0"/>
            <a:ext cx="7720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089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0FED645-BEA3-154E-A9BD-136CA843414D}"/>
              </a:ext>
            </a:extLst>
          </p:cNvPr>
          <p:cNvSpPr/>
          <p:nvPr/>
        </p:nvSpPr>
        <p:spPr>
          <a:xfrm>
            <a:off x="2634343" y="0"/>
            <a:ext cx="6977743" cy="6858000"/>
          </a:xfrm>
          <a:prstGeom prst="rect">
            <a:avLst/>
          </a:prstGeom>
          <a:solidFill>
            <a:srgbClr val="33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A12581-9B1E-ED41-AE7B-C13CF20EA1E0}"/>
              </a:ext>
            </a:extLst>
          </p:cNvPr>
          <p:cNvSpPr/>
          <p:nvPr/>
        </p:nvSpPr>
        <p:spPr>
          <a:xfrm>
            <a:off x="2858729" y="181957"/>
            <a:ext cx="6474542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sz="800" dirty="0">
                <a:solidFill>
                  <a:schemeClr val="bg1"/>
                </a:solidFill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interface DAY{</a:t>
            </a:r>
          </a:p>
          <a:p>
            <a:r>
              <a:rPr lang="ko-Kore-KR" altLang="en-US" sz="800" dirty="0">
                <a:solidFill>
                  <a:schemeClr val="bg1"/>
                </a:solidFill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	int MONDAY = 1;</a:t>
            </a:r>
          </a:p>
          <a:p>
            <a:r>
              <a:rPr lang="ko-Kore-KR" altLang="en-US" sz="800" dirty="0">
                <a:solidFill>
                  <a:schemeClr val="bg1"/>
                </a:solidFill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	int TUESDAY = 2;</a:t>
            </a:r>
          </a:p>
          <a:p>
            <a:r>
              <a:rPr lang="ko-Kore-KR" altLang="en-US" sz="800" dirty="0">
                <a:solidFill>
                  <a:schemeClr val="bg1"/>
                </a:solidFill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	int WEDNESDAY = 3;</a:t>
            </a:r>
          </a:p>
          <a:p>
            <a:r>
              <a:rPr lang="ko-Kore-KR" altLang="en-US" sz="800" dirty="0">
                <a:solidFill>
                  <a:schemeClr val="bg1"/>
                </a:solidFill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	int THURSDAY = 4;</a:t>
            </a:r>
          </a:p>
          <a:p>
            <a:r>
              <a:rPr lang="ko-Kore-KR" altLang="en-US" sz="800" dirty="0">
                <a:solidFill>
                  <a:schemeClr val="bg1"/>
                </a:solidFill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	int FRIDAY = 5;</a:t>
            </a:r>
          </a:p>
          <a:p>
            <a:r>
              <a:rPr lang="ko-Kore-KR" altLang="en-US" sz="800" dirty="0">
                <a:solidFill>
                  <a:schemeClr val="bg1"/>
                </a:solidFill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	int SATURDAY = 6;</a:t>
            </a:r>
          </a:p>
          <a:p>
            <a:r>
              <a:rPr lang="ko-Kore-KR" altLang="en-US" sz="800" dirty="0">
                <a:solidFill>
                  <a:schemeClr val="bg1"/>
                </a:solidFill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	int SUNDAY = 7;</a:t>
            </a:r>
          </a:p>
          <a:p>
            <a:r>
              <a:rPr lang="ko-Kore-KR" altLang="en-US" sz="800" dirty="0">
                <a:solidFill>
                  <a:schemeClr val="bg1"/>
                </a:solidFill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}</a:t>
            </a:r>
          </a:p>
          <a:p>
            <a:endParaRPr lang="ko-Kore-KR" altLang="en-US" sz="800" dirty="0">
              <a:solidFill>
                <a:schemeClr val="bg1"/>
              </a:solidFill>
              <a:latin typeface="GyeonggiBatang Regular" panose="02020503020101020101" pitchFamily="18" charset="-127"/>
              <a:ea typeface="GyeonggiBatang Regular" panose="02020503020101020101" pitchFamily="18" charset="-127"/>
            </a:endParaRPr>
          </a:p>
          <a:p>
            <a:r>
              <a:rPr lang="ko-Kore-KR" altLang="en-US" sz="800" dirty="0">
                <a:solidFill>
                  <a:schemeClr val="bg1"/>
                </a:solidFill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interface MONTH{</a:t>
            </a:r>
          </a:p>
          <a:p>
            <a:r>
              <a:rPr lang="ko-Kore-KR" altLang="en-US" sz="800" dirty="0">
                <a:solidFill>
                  <a:schemeClr val="bg1"/>
                </a:solidFill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	int JANUARY = 1;</a:t>
            </a:r>
          </a:p>
          <a:p>
            <a:r>
              <a:rPr lang="ko-Kore-KR" altLang="en-US" sz="800" dirty="0">
                <a:solidFill>
                  <a:schemeClr val="bg1"/>
                </a:solidFill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	int FEBRUARY = 2;</a:t>
            </a:r>
          </a:p>
          <a:p>
            <a:r>
              <a:rPr lang="ko-Kore-KR" altLang="en-US" sz="800" dirty="0">
                <a:solidFill>
                  <a:schemeClr val="bg1"/>
                </a:solidFill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	int MARCH = 3;</a:t>
            </a:r>
          </a:p>
          <a:p>
            <a:r>
              <a:rPr lang="ko-Kore-KR" altLang="en-US" sz="800" dirty="0">
                <a:solidFill>
                  <a:schemeClr val="bg1"/>
                </a:solidFill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	int APRIL = 4;</a:t>
            </a:r>
          </a:p>
          <a:p>
            <a:r>
              <a:rPr lang="ko-Kore-KR" altLang="en-US" sz="800" dirty="0">
                <a:solidFill>
                  <a:schemeClr val="bg1"/>
                </a:solidFill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	int MAY =5;</a:t>
            </a:r>
          </a:p>
          <a:p>
            <a:r>
              <a:rPr lang="ko-Kore-KR" altLang="en-US" sz="800" dirty="0">
                <a:solidFill>
                  <a:schemeClr val="bg1"/>
                </a:solidFill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	int JUNE = 6;</a:t>
            </a:r>
          </a:p>
          <a:p>
            <a:r>
              <a:rPr lang="ko-Kore-KR" altLang="en-US" sz="800" dirty="0">
                <a:solidFill>
                  <a:schemeClr val="bg1"/>
                </a:solidFill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	int JULY = 7;</a:t>
            </a:r>
          </a:p>
          <a:p>
            <a:r>
              <a:rPr lang="ko-Kore-KR" altLang="en-US" sz="800" dirty="0">
                <a:solidFill>
                  <a:schemeClr val="bg1"/>
                </a:solidFill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	int AUGUST = 8;</a:t>
            </a:r>
          </a:p>
          <a:p>
            <a:r>
              <a:rPr lang="ko-Kore-KR" altLang="en-US" sz="800" dirty="0">
                <a:solidFill>
                  <a:schemeClr val="bg1"/>
                </a:solidFill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	int SEPTEMBER = 9;</a:t>
            </a:r>
          </a:p>
          <a:p>
            <a:r>
              <a:rPr lang="ko-Kore-KR" altLang="en-US" sz="800" dirty="0">
                <a:solidFill>
                  <a:schemeClr val="bg1"/>
                </a:solidFill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	int OCTOBER = 10;</a:t>
            </a:r>
          </a:p>
          <a:p>
            <a:r>
              <a:rPr lang="ko-Kore-KR" altLang="en-US" sz="800" dirty="0">
                <a:solidFill>
                  <a:schemeClr val="bg1"/>
                </a:solidFill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	int NOVEMBER = 11;</a:t>
            </a:r>
          </a:p>
          <a:p>
            <a:r>
              <a:rPr lang="ko-Kore-KR" altLang="en-US" sz="800" dirty="0">
                <a:solidFill>
                  <a:schemeClr val="bg1"/>
                </a:solidFill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	int DECEMBER = 12;</a:t>
            </a:r>
          </a:p>
          <a:p>
            <a:r>
              <a:rPr lang="ko-Kore-KR" altLang="en-US" sz="800" dirty="0">
                <a:solidFill>
                  <a:schemeClr val="bg1"/>
                </a:solidFill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}</a:t>
            </a:r>
          </a:p>
          <a:p>
            <a:endParaRPr lang="ko-Kore-KR" altLang="en-US" sz="800" dirty="0">
              <a:solidFill>
                <a:schemeClr val="bg1"/>
              </a:solidFill>
              <a:latin typeface="GyeonggiBatang Regular" panose="02020503020101020101" pitchFamily="18" charset="-127"/>
              <a:ea typeface="GyeonggiBatang Regular" panose="02020503020101020101" pitchFamily="18" charset="-127"/>
            </a:endParaRPr>
          </a:p>
          <a:p>
            <a:r>
              <a:rPr lang="ko-Kore-KR" altLang="en-US" sz="800" dirty="0">
                <a:solidFill>
                  <a:schemeClr val="bg1"/>
                </a:solidFill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public class EnumExample {</a:t>
            </a:r>
          </a:p>
          <a:p>
            <a:r>
              <a:rPr lang="ko-Kore-KR" altLang="en-US" sz="800" dirty="0">
                <a:solidFill>
                  <a:schemeClr val="bg1"/>
                </a:solidFill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	</a:t>
            </a:r>
          </a:p>
          <a:p>
            <a:r>
              <a:rPr lang="ko-Kore-KR" altLang="en-US" sz="800" dirty="0">
                <a:solidFill>
                  <a:schemeClr val="bg1"/>
                </a:solidFill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	public static void main(String[] args) {</a:t>
            </a:r>
          </a:p>
          <a:p>
            <a:endParaRPr lang="ko-Kore-KR" altLang="en-US" sz="800" dirty="0">
              <a:solidFill>
                <a:schemeClr val="bg1"/>
              </a:solidFill>
              <a:latin typeface="GyeonggiBatang Regular" panose="02020503020101020101" pitchFamily="18" charset="-127"/>
              <a:ea typeface="GyeonggiBatang Regular" panose="02020503020101020101" pitchFamily="18" charset="-127"/>
            </a:endParaRPr>
          </a:p>
          <a:p>
            <a:r>
              <a:rPr lang="ko-Kore-KR" altLang="en-US" sz="800" dirty="0">
                <a:solidFill>
                  <a:schemeClr val="bg1"/>
                </a:solidFill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		if(DAY.MONDAY == MONTH.JANUARY){</a:t>
            </a:r>
          </a:p>
          <a:p>
            <a:r>
              <a:rPr lang="ko-Kore-KR" altLang="en-US" sz="800" dirty="0">
                <a:solidFill>
                  <a:schemeClr val="bg1"/>
                </a:solidFill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			System.out.println("두 상수는 같습니다.");</a:t>
            </a:r>
          </a:p>
          <a:p>
            <a:r>
              <a:rPr lang="ko-Kore-KR" altLang="en-US" sz="800" dirty="0">
                <a:solidFill>
                  <a:schemeClr val="bg1"/>
                </a:solidFill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		}		</a:t>
            </a:r>
          </a:p>
          <a:p>
            <a:r>
              <a:rPr lang="ko-Kore-KR" altLang="en-US" sz="800" dirty="0">
                <a:solidFill>
                  <a:schemeClr val="bg1"/>
                </a:solidFill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		 </a:t>
            </a:r>
          </a:p>
          <a:p>
            <a:r>
              <a:rPr lang="ko-Kore-KR" altLang="en-US" sz="800" dirty="0">
                <a:solidFill>
                  <a:schemeClr val="bg1"/>
                </a:solidFill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		int day = DAY.MONDAY;</a:t>
            </a:r>
          </a:p>
          <a:p>
            <a:r>
              <a:rPr lang="ko-Kore-KR" altLang="en-US" sz="800" dirty="0">
                <a:solidFill>
                  <a:schemeClr val="bg1"/>
                </a:solidFill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	       </a:t>
            </a:r>
          </a:p>
          <a:p>
            <a:r>
              <a:rPr lang="ko-Kore-KR" altLang="en-US" sz="800" dirty="0">
                <a:solidFill>
                  <a:schemeClr val="bg1"/>
                </a:solidFill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		switch (day) {</a:t>
            </a:r>
          </a:p>
          <a:p>
            <a:r>
              <a:rPr lang="ko-Kore-KR" altLang="en-US" sz="800" dirty="0">
                <a:solidFill>
                  <a:schemeClr val="bg1"/>
                </a:solidFill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		case DAY.MONDAY:</a:t>
            </a:r>
          </a:p>
          <a:p>
            <a:r>
              <a:rPr lang="ko-Kore-KR" altLang="en-US" sz="800" dirty="0">
                <a:solidFill>
                  <a:schemeClr val="bg1"/>
                </a:solidFill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			System.out.println("월요일 입니다.");</a:t>
            </a:r>
          </a:p>
          <a:p>
            <a:r>
              <a:rPr lang="ko-Kore-KR" altLang="en-US" sz="800" dirty="0">
                <a:solidFill>
                  <a:schemeClr val="bg1"/>
                </a:solidFill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			break;</a:t>
            </a:r>
          </a:p>
          <a:p>
            <a:r>
              <a:rPr lang="ko-Kore-KR" altLang="en-US" sz="800" dirty="0">
                <a:solidFill>
                  <a:schemeClr val="bg1"/>
                </a:solidFill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		case DAY.TUESDAY:</a:t>
            </a:r>
          </a:p>
          <a:p>
            <a:r>
              <a:rPr lang="ko-Kore-KR" altLang="en-US" sz="800" dirty="0">
                <a:solidFill>
                  <a:schemeClr val="bg1"/>
                </a:solidFill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			System.out.println("화요일 입니다.");</a:t>
            </a:r>
          </a:p>
          <a:p>
            <a:r>
              <a:rPr lang="ko-Kore-KR" altLang="en-US" sz="800" dirty="0">
                <a:solidFill>
                  <a:schemeClr val="bg1"/>
                </a:solidFill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			break;</a:t>
            </a:r>
          </a:p>
          <a:p>
            <a:r>
              <a:rPr lang="ko-Kore-KR" altLang="en-US" sz="800" dirty="0">
                <a:solidFill>
                  <a:schemeClr val="bg1"/>
                </a:solidFill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		case DAY.WEDNESDAY:</a:t>
            </a:r>
          </a:p>
          <a:p>
            <a:r>
              <a:rPr lang="ko-Kore-KR" altLang="en-US" sz="800" dirty="0">
                <a:solidFill>
                  <a:schemeClr val="bg1"/>
                </a:solidFill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			System.out.println("수요일 입니다.");</a:t>
            </a:r>
          </a:p>
          <a:p>
            <a:r>
              <a:rPr lang="ko-Kore-KR" altLang="en-US" sz="800" dirty="0">
                <a:solidFill>
                  <a:schemeClr val="bg1"/>
                </a:solidFill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			break;</a:t>
            </a:r>
          </a:p>
          <a:p>
            <a:r>
              <a:rPr lang="ko-Kore-KR" altLang="en-US" sz="800" dirty="0">
                <a:solidFill>
                  <a:schemeClr val="bg1"/>
                </a:solidFill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			</a:t>
            </a:r>
          </a:p>
          <a:p>
            <a:r>
              <a:rPr lang="ko-Kore-KR" altLang="en-US" sz="800" dirty="0">
                <a:solidFill>
                  <a:schemeClr val="bg1"/>
                </a:solidFill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			/*</a:t>
            </a:r>
          </a:p>
          <a:p>
            <a:r>
              <a:rPr lang="ko-Kore-KR" altLang="en-US" sz="800" dirty="0">
                <a:solidFill>
                  <a:schemeClr val="bg1"/>
                </a:solidFill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			 * ... 생략 ...</a:t>
            </a:r>
          </a:p>
          <a:p>
            <a:r>
              <a:rPr lang="ko-Kore-KR" altLang="en-US" sz="800" dirty="0">
                <a:solidFill>
                  <a:schemeClr val="bg1"/>
                </a:solidFill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			 */</a:t>
            </a:r>
          </a:p>
          <a:p>
            <a:r>
              <a:rPr lang="ko-Kore-KR" altLang="en-US" sz="800" dirty="0">
                <a:solidFill>
                  <a:schemeClr val="bg1"/>
                </a:solidFill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		}</a:t>
            </a:r>
          </a:p>
          <a:p>
            <a:r>
              <a:rPr lang="ko-Kore-KR" altLang="en-US" sz="800" dirty="0">
                <a:solidFill>
                  <a:schemeClr val="bg1"/>
                </a:solidFill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	}</a:t>
            </a:r>
          </a:p>
          <a:p>
            <a:r>
              <a:rPr lang="ko-Kore-KR" altLang="en-US" sz="800" dirty="0">
                <a:solidFill>
                  <a:schemeClr val="bg1"/>
                </a:solidFill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0026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EC134CCE-553B-1A42-AE48-5F9AB8FBCA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8" t="13119" r="12247" b="4731"/>
          <a:stretch/>
        </p:blipFill>
        <p:spPr>
          <a:xfrm>
            <a:off x="2767781" y="0"/>
            <a:ext cx="66564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462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CDDCD588-5525-A547-815B-E68712B36D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1" t="22151" r="11673" b="14623"/>
          <a:stretch/>
        </p:blipFill>
        <p:spPr>
          <a:xfrm>
            <a:off x="2403987" y="-36871"/>
            <a:ext cx="7384026" cy="689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85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DE833F35-F19F-D145-83D1-53710867B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508" y="1809750"/>
            <a:ext cx="7068984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95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2553</TotalTime>
  <Words>316</Words>
  <Application>Microsoft Macintosh PowerPoint</Application>
  <PresentationFormat>와이드스크린</PresentationFormat>
  <Paragraphs>68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BareunBatangOTFB</vt:lpstr>
      <vt:lpstr>BM DoHyeon OTF</vt:lpstr>
      <vt:lpstr>BM KIRANGHAERANG OTF</vt:lpstr>
      <vt:lpstr>GyeonggiBatang Regular</vt:lpstr>
      <vt:lpstr>GYEONGGITITLEL LIGHT</vt:lpstr>
      <vt:lpstr>GYEONGGITITLEL LIGHT</vt:lpstr>
      <vt:lpstr>KoPub돋움체 Light</vt:lpstr>
      <vt:lpstr>맑은 고딕</vt:lpstr>
      <vt:lpstr>Tmon몬소리 Black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림</dc:creator>
  <cp:lastModifiedBy>지은미</cp:lastModifiedBy>
  <cp:revision>15</cp:revision>
  <dcterms:created xsi:type="dcterms:W3CDTF">2018-04-26T13:55:58Z</dcterms:created>
  <dcterms:modified xsi:type="dcterms:W3CDTF">2021-07-30T14:16:16Z</dcterms:modified>
</cp:coreProperties>
</file>