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7" r:id="rId2"/>
    <p:sldId id="476" r:id="rId3"/>
    <p:sldId id="500" r:id="rId4"/>
    <p:sldId id="492" r:id="rId5"/>
    <p:sldId id="501" r:id="rId6"/>
    <p:sldId id="503" r:id="rId7"/>
    <p:sldId id="502" r:id="rId8"/>
    <p:sldId id="504" r:id="rId9"/>
    <p:sldId id="505" r:id="rId10"/>
    <p:sldId id="506" r:id="rId11"/>
    <p:sldId id="507" r:id="rId12"/>
    <p:sldId id="508" r:id="rId13"/>
    <p:sldId id="509" r:id="rId14"/>
    <p:sldId id="493" r:id="rId15"/>
    <p:sldId id="510" r:id="rId16"/>
    <p:sldId id="511" r:id="rId1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4B2B"/>
    <a:srgbClr val="3D643A"/>
    <a:srgbClr val="1D301C"/>
    <a:srgbClr val="F66A81"/>
    <a:srgbClr val="FBB3BF"/>
    <a:srgbClr val="F995A6"/>
    <a:srgbClr val="664E59"/>
    <a:srgbClr val="896977"/>
    <a:srgbClr val="55414A"/>
    <a:srgbClr val="F551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38" autoAdjust="0"/>
    <p:restoredTop sz="95840" autoAdjust="0"/>
  </p:normalViewPr>
  <p:slideViewPr>
    <p:cSldViewPr snapToGrid="0">
      <p:cViewPr>
        <p:scale>
          <a:sx n="92" d="100"/>
          <a:sy n="92" d="100"/>
        </p:scale>
        <p:origin x="664" y="84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2021. 7. 17.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2021. 7. 17.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2021. 7. 17.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2021. 7. 17.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2021. 7. 17.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2021. 7. 17.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2021. 7. 17.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2021. 7. 17.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2021. 7. 17.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2021. 7. 17.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2021. 7. 17.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2021. 7. 17.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963172" y="2711419"/>
            <a:ext cx="39796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JVM, JRE, JDK</a:t>
            </a: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12468" y="266772"/>
            <a:ext cx="1968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JVM</a:t>
            </a:r>
            <a:r>
              <a:rPr lang="ko-KR" altLang="en-US" sz="24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메모리 구조</a:t>
            </a:r>
            <a:endParaRPr kumimoji="0" lang="en-US" altLang="ko-KR" sz="24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BM KIRANGHAERANG OTF" panose="020B0600000101010101" pitchFamily="34" charset="-127"/>
              <a:ea typeface="BM KIRANGHAERANG OTF" panose="020B0600000101010101" pitchFamily="34" charset="-127"/>
            </a:endParaRPr>
          </a:p>
        </p:txBody>
      </p:sp>
      <p:pic>
        <p:nvPicPr>
          <p:cNvPr id="10" name="Picture 2" descr="파일, 문서 무료 아이콘 의 Mobirise">
            <a:extLst>
              <a:ext uri="{FF2B5EF4-FFF2-40B4-BE49-F238E27FC236}">
                <a16:creationId xmlns:a16="http://schemas.microsoft.com/office/drawing/2014/main" id="{07F95113-33C9-6D49-9576-31BF927F3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76" y="2392136"/>
            <a:ext cx="1514846" cy="151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파일, 문서 무료 아이콘 의 Mobirise">
            <a:extLst>
              <a:ext uri="{FF2B5EF4-FFF2-40B4-BE49-F238E27FC236}">
                <a16:creationId xmlns:a16="http://schemas.microsoft.com/office/drawing/2014/main" id="{99D5C54C-2EC2-8940-A526-94DE97007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412" y="2392136"/>
            <a:ext cx="1514846" cy="151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197AD2-816E-904B-B7A3-B78E10B885B2}"/>
              </a:ext>
            </a:extLst>
          </p:cNvPr>
          <p:cNvSpPr txBox="1"/>
          <p:nvPr/>
        </p:nvSpPr>
        <p:spPr>
          <a:xfrm>
            <a:off x="1070422" y="3906982"/>
            <a:ext cx="110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Hello.java</a:t>
            </a: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73F8E5-02E8-0247-A739-01587FE770B6}"/>
              </a:ext>
            </a:extLst>
          </p:cNvPr>
          <p:cNvSpPr txBox="1"/>
          <p:nvPr/>
        </p:nvSpPr>
        <p:spPr>
          <a:xfrm>
            <a:off x="2883969" y="2684566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compile</a:t>
            </a:r>
            <a:endParaRPr kumimoji="1"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3578C2D-1BC3-B248-A669-84ADE0589A64}"/>
              </a:ext>
            </a:extLst>
          </p:cNvPr>
          <p:cNvCxnSpPr>
            <a:cxnSpLocks/>
          </p:cNvCxnSpPr>
          <p:nvPr/>
        </p:nvCxnSpPr>
        <p:spPr>
          <a:xfrm>
            <a:off x="2529443" y="3149559"/>
            <a:ext cx="16387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DDB33A9-D2DE-E044-B2E4-5115D046A6D3}"/>
              </a:ext>
            </a:extLst>
          </p:cNvPr>
          <p:cNvSpPr txBox="1"/>
          <p:nvPr/>
        </p:nvSpPr>
        <p:spPr>
          <a:xfrm>
            <a:off x="3011138" y="3236603"/>
            <a:ext cx="65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javac</a:t>
            </a:r>
            <a:endParaRPr kumimoji="1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E43492-D61B-4F43-9975-8D2FCD69CB0C}"/>
              </a:ext>
            </a:extLst>
          </p:cNvPr>
          <p:cNvSpPr txBox="1"/>
          <p:nvPr/>
        </p:nvSpPr>
        <p:spPr>
          <a:xfrm>
            <a:off x="4476658" y="3906982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Hello.class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D5C5E65-763B-954D-AFFB-6E60BD354E0D}"/>
              </a:ext>
            </a:extLst>
          </p:cNvPr>
          <p:cNvCxnSpPr>
            <a:cxnSpLocks/>
          </p:cNvCxnSpPr>
          <p:nvPr/>
        </p:nvCxnSpPr>
        <p:spPr>
          <a:xfrm>
            <a:off x="5902036" y="3149559"/>
            <a:ext cx="16387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Jvm File Icons - Download Free Vector Icons | Noun Project">
            <a:extLst>
              <a:ext uri="{FF2B5EF4-FFF2-40B4-BE49-F238E27FC236}">
                <a16:creationId xmlns:a16="http://schemas.microsoft.com/office/drawing/2014/main" id="{061B665E-D526-174A-BD65-87063032F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999" y="1966603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117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12468" y="266772"/>
            <a:ext cx="1968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JVM</a:t>
            </a:r>
            <a:r>
              <a:rPr lang="ko-KR" altLang="en-US" sz="24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메모리 구조</a:t>
            </a:r>
            <a:endParaRPr kumimoji="0" lang="en-US" altLang="ko-KR" sz="24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BM KIRANGHAERANG OTF" panose="020B0600000101010101" pitchFamily="34" charset="-127"/>
              <a:ea typeface="BM KIRANGHAERANG OTF" panose="020B0600000101010101" pitchFamily="34" charset="-127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4CA2883-B543-7B4A-9F02-E728A827C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56" y="1323528"/>
            <a:ext cx="6502750" cy="486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2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12468" y="266772"/>
            <a:ext cx="1968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JVM</a:t>
            </a:r>
            <a:r>
              <a:rPr lang="ko-KR" altLang="en-US" sz="24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메모리 구조</a:t>
            </a:r>
            <a:endParaRPr kumimoji="0" lang="en-US" altLang="ko-KR" sz="24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BM KIRANGHAERANG OTF" panose="020B0600000101010101" pitchFamily="34" charset="-127"/>
              <a:ea typeface="BM KIRANGHAERANG OTF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CFA38C-D573-CB44-BAFB-A1202C0370E9}"/>
              </a:ext>
            </a:extLst>
          </p:cNvPr>
          <p:cNvSpPr/>
          <p:nvPr/>
        </p:nvSpPr>
        <p:spPr>
          <a:xfrm>
            <a:off x="4251366" y="728437"/>
            <a:ext cx="5272644" cy="582674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7B7962-FA24-8D46-93DD-FB5919A5F5E2}"/>
              </a:ext>
            </a:extLst>
          </p:cNvPr>
          <p:cNvSpPr/>
          <p:nvPr/>
        </p:nvSpPr>
        <p:spPr>
          <a:xfrm>
            <a:off x="4488873" y="1496290"/>
            <a:ext cx="2320897" cy="2125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CEC2A5-0284-6845-AE42-B435616A1FA1}"/>
              </a:ext>
            </a:extLst>
          </p:cNvPr>
          <p:cNvSpPr/>
          <p:nvPr/>
        </p:nvSpPr>
        <p:spPr>
          <a:xfrm>
            <a:off x="4495539" y="4001982"/>
            <a:ext cx="2320897" cy="2125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B45393-BA36-424B-9812-9B547C9A31EB}"/>
              </a:ext>
            </a:extLst>
          </p:cNvPr>
          <p:cNvSpPr/>
          <p:nvPr/>
        </p:nvSpPr>
        <p:spPr>
          <a:xfrm>
            <a:off x="7018316" y="1805045"/>
            <a:ext cx="2244437" cy="43344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9DDDB93-AEEE-4C43-A5A4-D588F73B7EA1}"/>
              </a:ext>
            </a:extLst>
          </p:cNvPr>
          <p:cNvGrpSpPr/>
          <p:nvPr/>
        </p:nvGrpSpPr>
        <p:grpSpPr>
          <a:xfrm>
            <a:off x="7226133" y="3925389"/>
            <a:ext cx="1828801" cy="2036026"/>
            <a:chOff x="522513" y="2695698"/>
            <a:chExt cx="2137560" cy="2185060"/>
          </a:xfrm>
        </p:grpSpPr>
        <p:sp>
          <p:nvSpPr>
            <p:cNvPr id="5" name="L 도형 4">
              <a:extLst>
                <a:ext uri="{FF2B5EF4-FFF2-40B4-BE49-F238E27FC236}">
                  <a16:creationId xmlns:a16="http://schemas.microsoft.com/office/drawing/2014/main" id="{B9B58668-FD00-C14A-B6A0-EB9DA55E298D}"/>
                </a:ext>
              </a:extLst>
            </p:cNvPr>
            <p:cNvSpPr/>
            <p:nvPr/>
          </p:nvSpPr>
          <p:spPr>
            <a:xfrm>
              <a:off x="522514" y="2695699"/>
              <a:ext cx="2137559" cy="2185059"/>
            </a:xfrm>
            <a:prstGeom prst="corner">
              <a:avLst>
                <a:gd name="adj1" fmla="val 10744"/>
                <a:gd name="adj2" fmla="val 991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L 도형 8">
              <a:extLst>
                <a:ext uri="{FF2B5EF4-FFF2-40B4-BE49-F238E27FC236}">
                  <a16:creationId xmlns:a16="http://schemas.microsoft.com/office/drawing/2014/main" id="{E6A80594-7E4C-D241-A68D-DA038617DDEE}"/>
                </a:ext>
              </a:extLst>
            </p:cNvPr>
            <p:cNvSpPr/>
            <p:nvPr/>
          </p:nvSpPr>
          <p:spPr>
            <a:xfrm flipH="1">
              <a:off x="522513" y="2695698"/>
              <a:ext cx="2137559" cy="2185059"/>
            </a:xfrm>
            <a:prstGeom prst="corner">
              <a:avLst>
                <a:gd name="adj1" fmla="val 10744"/>
                <a:gd name="adj2" fmla="val 991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951DCD8-2C7A-5043-8F3C-2AC21CD748E7}"/>
              </a:ext>
            </a:extLst>
          </p:cNvPr>
          <p:cNvGrpSpPr/>
          <p:nvPr/>
        </p:nvGrpSpPr>
        <p:grpSpPr>
          <a:xfrm>
            <a:off x="7226133" y="2185058"/>
            <a:ext cx="1828801" cy="1603168"/>
            <a:chOff x="522513" y="2695698"/>
            <a:chExt cx="2137560" cy="2185060"/>
          </a:xfrm>
        </p:grpSpPr>
        <p:sp>
          <p:nvSpPr>
            <p:cNvPr id="12" name="L 도형 11">
              <a:extLst>
                <a:ext uri="{FF2B5EF4-FFF2-40B4-BE49-F238E27FC236}">
                  <a16:creationId xmlns:a16="http://schemas.microsoft.com/office/drawing/2014/main" id="{56951460-4215-8D4F-BB1E-478A889D5747}"/>
                </a:ext>
              </a:extLst>
            </p:cNvPr>
            <p:cNvSpPr/>
            <p:nvPr/>
          </p:nvSpPr>
          <p:spPr>
            <a:xfrm>
              <a:off x="522514" y="2695699"/>
              <a:ext cx="2137559" cy="2185059"/>
            </a:xfrm>
            <a:prstGeom prst="corner">
              <a:avLst>
                <a:gd name="adj1" fmla="val 10744"/>
                <a:gd name="adj2" fmla="val 991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L 도형 12">
              <a:extLst>
                <a:ext uri="{FF2B5EF4-FFF2-40B4-BE49-F238E27FC236}">
                  <a16:creationId xmlns:a16="http://schemas.microsoft.com/office/drawing/2014/main" id="{C2E23A1B-B768-4246-A4ED-C622DF4BE245}"/>
                </a:ext>
              </a:extLst>
            </p:cNvPr>
            <p:cNvSpPr/>
            <p:nvPr/>
          </p:nvSpPr>
          <p:spPr>
            <a:xfrm flipH="1">
              <a:off x="522513" y="2695698"/>
              <a:ext cx="2137559" cy="2185059"/>
            </a:xfrm>
            <a:prstGeom prst="corner">
              <a:avLst>
                <a:gd name="adj1" fmla="val 10744"/>
                <a:gd name="adj2" fmla="val 991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ED7D43E-B4CA-7942-A277-BCE64FC91A95}"/>
              </a:ext>
            </a:extLst>
          </p:cNvPr>
          <p:cNvSpPr txBox="1"/>
          <p:nvPr/>
        </p:nvSpPr>
        <p:spPr>
          <a:xfrm>
            <a:off x="4990126" y="1460663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latin typeface="Sandoll Kukdetopokki 02 Bold" panose="020B0600000101010101" pitchFamily="34" charset="-127"/>
                <a:ea typeface="Sandoll Kukdetopokki 02 Bold" panose="020B0600000101010101" pitchFamily="34" charset="-127"/>
              </a:rPr>
              <a:t>메소드</a:t>
            </a:r>
            <a:r>
              <a:rPr kumimoji="1" lang="ko-KR" altLang="en-US" dirty="0">
                <a:latin typeface="Sandoll Kukdetopokki 02 Bold" panose="020B0600000101010101" pitchFamily="34" charset="-127"/>
                <a:ea typeface="Sandoll Kukdetopokki 02 Bold" panose="020B0600000101010101" pitchFamily="34" charset="-127"/>
              </a:rPr>
              <a:t> 영역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729976-6C9F-E346-AFBE-76B85692E54B}"/>
              </a:ext>
            </a:extLst>
          </p:cNvPr>
          <p:cNvSpPr txBox="1"/>
          <p:nvPr/>
        </p:nvSpPr>
        <p:spPr>
          <a:xfrm>
            <a:off x="5209262" y="400198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latin typeface="Sandoll Kukdetopokki 02 Bold" panose="020B0600000101010101" pitchFamily="34" charset="-127"/>
                <a:ea typeface="Sandoll Kukdetopokki 02 Bold" panose="020B0600000101010101" pitchFamily="34" charset="-127"/>
              </a:rPr>
              <a:t>힙</a:t>
            </a:r>
            <a:r>
              <a:rPr kumimoji="1" lang="ko-KR" altLang="en-US" dirty="0">
                <a:latin typeface="Sandoll Kukdetopokki 02 Bold" panose="020B0600000101010101" pitchFamily="34" charset="-127"/>
                <a:ea typeface="Sandoll Kukdetopokki 02 Bold" panose="020B0600000101010101" pitchFamily="34" charset="-127"/>
              </a:rPr>
              <a:t> 영역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560BAF-8F47-4741-BF8F-E062FEFB4433}"/>
              </a:ext>
            </a:extLst>
          </p:cNvPr>
          <p:cNvSpPr txBox="1"/>
          <p:nvPr/>
        </p:nvSpPr>
        <p:spPr>
          <a:xfrm>
            <a:off x="7274895" y="1805041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Sandoll Kukdetopokki 02 Bold" panose="020B0600000101010101" pitchFamily="34" charset="-127"/>
                <a:ea typeface="Sandoll Kukdetopokki 02 Bold" panose="020B0600000101010101" pitchFamily="34" charset="-127"/>
              </a:rPr>
              <a:t>JVM </a:t>
            </a:r>
            <a:r>
              <a:rPr kumimoji="1" lang="ko-KR" altLang="en-US" dirty="0">
                <a:latin typeface="Sandoll Kukdetopokki 02 Bold" panose="020B0600000101010101" pitchFamily="34" charset="-127"/>
                <a:ea typeface="Sandoll Kukdetopokki 02 Bold" panose="020B0600000101010101" pitchFamily="34" charset="-127"/>
              </a:rPr>
              <a:t>스택 영역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CA19A9-6E45-B241-BE97-90DEFC6398A1}"/>
              </a:ext>
            </a:extLst>
          </p:cNvPr>
          <p:cNvSpPr/>
          <p:nvPr/>
        </p:nvSpPr>
        <p:spPr>
          <a:xfrm>
            <a:off x="6932725" y="1306286"/>
            <a:ext cx="2413155" cy="4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1A806C-D7DE-EA44-9124-58F3686E315D}"/>
              </a:ext>
            </a:extLst>
          </p:cNvPr>
          <p:cNvSpPr txBox="1"/>
          <p:nvPr/>
        </p:nvSpPr>
        <p:spPr>
          <a:xfrm>
            <a:off x="7018316" y="127599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Sandoll Kukdetopokki 02 Bold" panose="020B0600000101010101" pitchFamily="34" charset="-127"/>
                <a:ea typeface="Sandoll Kukdetopokki 02 Bold" panose="020B0600000101010101" pitchFamily="34" charset="-127"/>
              </a:rPr>
              <a:t>Main </a:t>
            </a:r>
            <a:r>
              <a:rPr kumimoji="1" lang="ko-KR" altLang="en-US" dirty="0">
                <a:latin typeface="Sandoll Kukdetopokki 02 Bold" panose="020B0600000101010101" pitchFamily="34" charset="-127"/>
                <a:ea typeface="Sandoll Kukdetopokki 02 Bold" panose="020B0600000101010101" pitchFamily="34" charset="-127"/>
              </a:rPr>
              <a:t>스레드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1639C8-8743-9249-83B0-26EE6273BC89}"/>
              </a:ext>
            </a:extLst>
          </p:cNvPr>
          <p:cNvSpPr txBox="1"/>
          <p:nvPr/>
        </p:nvSpPr>
        <p:spPr>
          <a:xfrm>
            <a:off x="7221018" y="5774165"/>
            <a:ext cx="1475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BareunBatangOTFB" panose="02000300000000000000" pitchFamily="2" charset="-127"/>
                <a:ea typeface="BareunBatangOTFB" panose="02000300000000000000" pitchFamily="2" charset="-127"/>
              </a:rPr>
              <a:t>Frame – main()</a:t>
            </a:r>
            <a:endParaRPr kumimoji="1" lang="ko-KR" altLang="en-US" sz="1400" dirty="0">
              <a:latin typeface="BareunBatangOTFB" panose="02000300000000000000" pitchFamily="2" charset="-127"/>
              <a:ea typeface="BareunBatangOTFB" panose="02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53BE3-06BC-BB4C-ABEA-28785262C0D6}"/>
              </a:ext>
            </a:extLst>
          </p:cNvPr>
          <p:cNvSpPr txBox="1"/>
          <p:nvPr/>
        </p:nvSpPr>
        <p:spPr>
          <a:xfrm>
            <a:off x="289877" y="1563356"/>
            <a:ext cx="36467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Public static void main(String[] </a:t>
            </a:r>
            <a:r>
              <a:rPr kumimoji="1" lang="en-US" altLang="ko-KR" dirty="0" err="1"/>
              <a:t>args</a:t>
            </a:r>
            <a:r>
              <a:rPr kumimoji="1" lang="en-US" altLang="ko-KR" dirty="0"/>
              <a:t>) {</a:t>
            </a:r>
          </a:p>
          <a:p>
            <a:r>
              <a:rPr kumimoji="1" lang="en-US" altLang="ko-KR" dirty="0"/>
              <a:t>          int sum = 0;</a:t>
            </a:r>
          </a:p>
          <a:p>
            <a:r>
              <a:rPr kumimoji="1" lang="en-US" altLang="ko-KR" dirty="0"/>
              <a:t>                if(sum==0) {</a:t>
            </a:r>
          </a:p>
          <a:p>
            <a:r>
              <a:rPr kumimoji="1" lang="en-US" altLang="ko-KR" dirty="0"/>
              <a:t>	      int v2 = 10;</a:t>
            </a:r>
          </a:p>
          <a:p>
            <a:r>
              <a:rPr kumimoji="1" lang="en-US" altLang="ko-KR" dirty="0"/>
              <a:t>	      int v3 = 20;</a:t>
            </a:r>
          </a:p>
          <a:p>
            <a:r>
              <a:rPr kumimoji="1" lang="en-US" altLang="ko-KR" dirty="0"/>
              <a:t>	      sum = add(v2, v3);</a:t>
            </a:r>
          </a:p>
          <a:p>
            <a:r>
              <a:rPr kumimoji="1" lang="en-US" altLang="ko-KR" dirty="0"/>
              <a:t>	}</a:t>
            </a:r>
          </a:p>
          <a:p>
            <a:r>
              <a:rPr kumimoji="1" lang="en-US" altLang="ko-KR" dirty="0"/>
              <a:t>         </a:t>
            </a:r>
            <a:r>
              <a:rPr kumimoji="1" lang="en-US" altLang="ko-KR" dirty="0" err="1"/>
              <a:t>system.out.println</a:t>
            </a:r>
            <a:r>
              <a:rPr kumimoji="1" lang="en-US" altLang="ko-KR" dirty="0"/>
              <a:t>(sum);</a:t>
            </a:r>
          </a:p>
          <a:p>
            <a:r>
              <a:rPr kumimoji="1" lang="en-US" altLang="ko-KR" dirty="0"/>
              <a:t>}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60B779-B257-1147-BD36-E732D8AACFD0}"/>
              </a:ext>
            </a:extLst>
          </p:cNvPr>
          <p:cNvSpPr txBox="1"/>
          <p:nvPr/>
        </p:nvSpPr>
        <p:spPr>
          <a:xfrm>
            <a:off x="314981" y="4371314"/>
            <a:ext cx="3198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Public static int add(int a, int b) {</a:t>
            </a:r>
          </a:p>
          <a:p>
            <a:r>
              <a:rPr kumimoji="1" lang="en-US" altLang="ko-KR" dirty="0"/>
              <a:t>          return a + b;</a:t>
            </a:r>
          </a:p>
          <a:p>
            <a:r>
              <a:rPr kumimoji="1" lang="en-US" altLang="ko-KR" dirty="0"/>
              <a:t>}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76FAA8-83FF-D348-AABE-D64C0F825733}"/>
              </a:ext>
            </a:extLst>
          </p:cNvPr>
          <p:cNvSpPr txBox="1"/>
          <p:nvPr/>
        </p:nvSpPr>
        <p:spPr>
          <a:xfrm>
            <a:off x="7173720" y="3587324"/>
            <a:ext cx="1475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BareunBatangOTFB" panose="02000300000000000000" pitchFamily="2" charset="-127"/>
                <a:ea typeface="BareunBatangOTFB" panose="02000300000000000000" pitchFamily="2" charset="-127"/>
              </a:rPr>
              <a:t>Frame – add()</a:t>
            </a:r>
            <a:endParaRPr kumimoji="1" lang="ko-KR" altLang="en-US" sz="1400" dirty="0">
              <a:latin typeface="BareunBatangOTFB" panose="02000300000000000000" pitchFamily="2" charset="-127"/>
              <a:ea typeface="BareunBatangOTFB" panose="020003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E3D4A6-7768-F641-B892-B84D7A1A4F19}"/>
              </a:ext>
            </a:extLst>
          </p:cNvPr>
          <p:cNvSpPr/>
          <p:nvPr/>
        </p:nvSpPr>
        <p:spPr>
          <a:xfrm>
            <a:off x="4560122" y="2018805"/>
            <a:ext cx="2182597" cy="155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dirty="0">
                <a:solidFill>
                  <a:schemeClr val="tx1"/>
                </a:solidFill>
              </a:rPr>
              <a:t>class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D555F9E-AEB3-1147-84BB-6A8CBD1CCCB8}"/>
              </a:ext>
            </a:extLst>
          </p:cNvPr>
          <p:cNvSpPr/>
          <p:nvPr/>
        </p:nvSpPr>
        <p:spPr>
          <a:xfrm>
            <a:off x="4619506" y="2410691"/>
            <a:ext cx="2040089" cy="11162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000" dirty="0">
                <a:solidFill>
                  <a:schemeClr val="tx1"/>
                </a:solidFill>
                <a:latin typeface="GyeonggiTitleL Light" panose="02020403020101020101" pitchFamily="18" charset="-127"/>
                <a:ea typeface="GyeonggiTitleL Light" panose="02020403020101020101" pitchFamily="18" charset="-127"/>
              </a:rPr>
              <a:t>[</a:t>
            </a:r>
            <a:r>
              <a:rPr kumimoji="1" lang="ko-KR" altLang="en-US" sz="1000" dirty="0" err="1">
                <a:solidFill>
                  <a:schemeClr val="tx1"/>
                </a:solidFill>
                <a:latin typeface="GyeonggiTitleL Light" panose="02020403020101020101" pitchFamily="18" charset="-127"/>
                <a:ea typeface="GyeonggiTitleL Light" panose="02020403020101020101" pitchFamily="18" charset="-127"/>
              </a:rPr>
              <a:t>메소드코드</a:t>
            </a:r>
            <a:r>
              <a:rPr kumimoji="1" lang="en-US" altLang="ko-KR" sz="1000" dirty="0">
                <a:solidFill>
                  <a:schemeClr val="tx1"/>
                </a:solidFill>
                <a:latin typeface="GyeonggiTitleL Light" panose="02020403020101020101" pitchFamily="18" charset="-127"/>
                <a:ea typeface="GyeonggiTitleL Light" panose="02020403020101020101" pitchFamily="18" charset="-127"/>
              </a:rPr>
              <a:t>]</a:t>
            </a:r>
          </a:p>
          <a:p>
            <a:endParaRPr kumimoji="1" lang="en-US" altLang="ko-KR" sz="1000" dirty="0">
              <a:solidFill>
                <a:schemeClr val="tx1"/>
              </a:solidFill>
              <a:latin typeface="GyeonggiTitleL Light" panose="02020403020101020101" pitchFamily="18" charset="-127"/>
              <a:ea typeface="GyeonggiTitleL Light" panose="02020403020101020101" pitchFamily="18" charset="-127"/>
            </a:endParaRPr>
          </a:p>
          <a:p>
            <a:r>
              <a:rPr kumimoji="1" lang="en-US" altLang="ko-KR" sz="1000" dirty="0">
                <a:solidFill>
                  <a:schemeClr val="tx1"/>
                </a:solidFill>
                <a:latin typeface="GyeonggiTitleL Light" panose="02020403020101020101" pitchFamily="18" charset="-127"/>
                <a:ea typeface="GyeonggiTitleL Light" panose="02020403020101020101" pitchFamily="18" charset="-127"/>
              </a:rPr>
              <a:t>Public static void main(String[] </a:t>
            </a:r>
            <a:r>
              <a:rPr kumimoji="1" lang="en-US" altLang="ko-KR" sz="1000" dirty="0" err="1">
                <a:solidFill>
                  <a:schemeClr val="tx1"/>
                </a:solidFill>
                <a:latin typeface="GyeonggiTitleL Light" panose="02020403020101020101" pitchFamily="18" charset="-127"/>
                <a:ea typeface="GyeonggiTitleL Light" panose="02020403020101020101" pitchFamily="18" charset="-127"/>
              </a:rPr>
              <a:t>args</a:t>
            </a:r>
            <a:r>
              <a:rPr kumimoji="1" lang="en-US" altLang="ko-KR" sz="1000" dirty="0">
                <a:solidFill>
                  <a:schemeClr val="tx1"/>
                </a:solidFill>
                <a:latin typeface="GyeonggiTitleL Light" panose="02020403020101020101" pitchFamily="18" charset="-127"/>
                <a:ea typeface="GyeonggiTitleL Light" panose="02020403020101020101" pitchFamily="18" charset="-127"/>
              </a:rPr>
              <a:t>) {…}</a:t>
            </a:r>
          </a:p>
          <a:p>
            <a:r>
              <a:rPr kumimoji="1" lang="en-US" altLang="ko-KR" sz="1000" dirty="0">
                <a:solidFill>
                  <a:schemeClr val="tx1"/>
                </a:solidFill>
                <a:latin typeface="GyeonggiTitleL Light" panose="02020403020101020101" pitchFamily="18" charset="-127"/>
                <a:ea typeface="GyeonggiTitleL Light" panose="02020403020101020101" pitchFamily="18" charset="-127"/>
              </a:rPr>
              <a:t>Public static int add(int a, int b) {…}</a:t>
            </a:r>
          </a:p>
          <a:p>
            <a:pPr algn="ctr"/>
            <a:endParaRPr kumimoji="1" lang="ko-KR" altLang="en-US" sz="1000" dirty="0">
              <a:solidFill>
                <a:schemeClr val="tx1"/>
              </a:solidFill>
              <a:latin typeface="GyeonggiTitleL Light" panose="02020403020101020101" pitchFamily="18" charset="-127"/>
              <a:ea typeface="GyeonggiTitleL Light" panose="020204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F5D3E7-13DA-B242-82D3-3DB05CF124F7}"/>
              </a:ext>
            </a:extLst>
          </p:cNvPr>
          <p:cNvSpPr txBox="1"/>
          <p:nvPr/>
        </p:nvSpPr>
        <p:spPr>
          <a:xfrm>
            <a:off x="4370118" y="758220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Sandoll Kukdetopokki 02 Bold" panose="020B0600000101010101" pitchFamily="34" charset="-127"/>
                <a:ea typeface="Sandoll Kukdetopokki 02 Bold" panose="020B0600000101010101" pitchFamily="34" charset="-127"/>
              </a:rPr>
              <a:t>Runtime Data Area</a:t>
            </a:r>
            <a:endParaRPr kumimoji="1" lang="ko-KR" altLang="en-US" dirty="0">
              <a:latin typeface="Sandoll Kukdetopokki 02 Bold" panose="020B0600000101010101" pitchFamily="34" charset="-127"/>
              <a:ea typeface="Sandoll Kukdetopokki 02 Bold" panose="020B0600000101010101" pitchFamily="34" charset="-127"/>
            </a:endParaRPr>
          </a:p>
        </p:txBody>
      </p:sp>
      <p:graphicFrame>
        <p:nvGraphicFramePr>
          <p:cNvPr id="25" name="표 26">
            <a:extLst>
              <a:ext uri="{FF2B5EF4-FFF2-40B4-BE49-F238E27FC236}">
                <a16:creationId xmlns:a16="http://schemas.microsoft.com/office/drawing/2014/main" id="{A33AB217-9742-BB42-A1B7-4B4A54F4A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838862"/>
              </p:ext>
            </p:extLst>
          </p:nvPr>
        </p:nvGraphicFramePr>
        <p:xfrm>
          <a:off x="7401394" y="5360528"/>
          <a:ext cx="14758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908">
                  <a:extLst>
                    <a:ext uri="{9D8B030D-6E8A-4147-A177-3AD203B41FA5}">
                      <a16:colId xmlns:a16="http://schemas.microsoft.com/office/drawing/2014/main" val="2548226600"/>
                    </a:ext>
                  </a:extLst>
                </a:gridCol>
                <a:gridCol w="737908">
                  <a:extLst>
                    <a:ext uri="{9D8B030D-6E8A-4147-A177-3AD203B41FA5}">
                      <a16:colId xmlns:a16="http://schemas.microsoft.com/office/drawing/2014/main" val="1592100721"/>
                    </a:ext>
                  </a:extLst>
                </a:gridCol>
              </a:tblGrid>
              <a:tr h="246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args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941070"/>
                  </a:ext>
                </a:extLst>
              </a:tr>
            </a:tbl>
          </a:graphicData>
        </a:graphic>
      </p:graphicFrame>
      <p:graphicFrame>
        <p:nvGraphicFramePr>
          <p:cNvPr id="28" name="표 26">
            <a:extLst>
              <a:ext uri="{FF2B5EF4-FFF2-40B4-BE49-F238E27FC236}">
                <a16:creationId xmlns:a16="http://schemas.microsoft.com/office/drawing/2014/main" id="{E36AE402-05C3-CE49-886E-93C95B16C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740988"/>
              </p:ext>
            </p:extLst>
          </p:nvPr>
        </p:nvGraphicFramePr>
        <p:xfrm>
          <a:off x="7401394" y="4930634"/>
          <a:ext cx="14758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908">
                  <a:extLst>
                    <a:ext uri="{9D8B030D-6E8A-4147-A177-3AD203B41FA5}">
                      <a16:colId xmlns:a16="http://schemas.microsoft.com/office/drawing/2014/main" val="2548226600"/>
                    </a:ext>
                  </a:extLst>
                </a:gridCol>
                <a:gridCol w="737908">
                  <a:extLst>
                    <a:ext uri="{9D8B030D-6E8A-4147-A177-3AD203B41FA5}">
                      <a16:colId xmlns:a16="http://schemas.microsoft.com/office/drawing/2014/main" val="1592100721"/>
                    </a:ext>
                  </a:extLst>
                </a:gridCol>
              </a:tblGrid>
              <a:tr h="189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sum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941070"/>
                  </a:ext>
                </a:extLst>
              </a:tr>
            </a:tbl>
          </a:graphicData>
        </a:graphic>
      </p:graphicFrame>
      <p:graphicFrame>
        <p:nvGraphicFramePr>
          <p:cNvPr id="30" name="표 26">
            <a:extLst>
              <a:ext uri="{FF2B5EF4-FFF2-40B4-BE49-F238E27FC236}">
                <a16:creationId xmlns:a16="http://schemas.microsoft.com/office/drawing/2014/main" id="{BAF0D806-0E19-CD45-9B40-A67080128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117662"/>
              </p:ext>
            </p:extLst>
          </p:nvPr>
        </p:nvGraphicFramePr>
        <p:xfrm>
          <a:off x="7401394" y="4506391"/>
          <a:ext cx="14758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908">
                  <a:extLst>
                    <a:ext uri="{9D8B030D-6E8A-4147-A177-3AD203B41FA5}">
                      <a16:colId xmlns:a16="http://schemas.microsoft.com/office/drawing/2014/main" val="2548226600"/>
                    </a:ext>
                  </a:extLst>
                </a:gridCol>
                <a:gridCol w="737908">
                  <a:extLst>
                    <a:ext uri="{9D8B030D-6E8A-4147-A177-3AD203B41FA5}">
                      <a16:colId xmlns:a16="http://schemas.microsoft.com/office/drawing/2014/main" val="1592100721"/>
                    </a:ext>
                  </a:extLst>
                </a:gridCol>
              </a:tblGrid>
              <a:tr h="189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941070"/>
                  </a:ext>
                </a:extLst>
              </a:tr>
            </a:tbl>
          </a:graphicData>
        </a:graphic>
      </p:graphicFrame>
      <p:graphicFrame>
        <p:nvGraphicFramePr>
          <p:cNvPr id="31" name="표 26">
            <a:extLst>
              <a:ext uri="{FF2B5EF4-FFF2-40B4-BE49-F238E27FC236}">
                <a16:creationId xmlns:a16="http://schemas.microsoft.com/office/drawing/2014/main" id="{721FFF81-FC35-9E4A-899F-4019AA751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910683"/>
              </p:ext>
            </p:extLst>
          </p:nvPr>
        </p:nvGraphicFramePr>
        <p:xfrm>
          <a:off x="7401394" y="4070380"/>
          <a:ext cx="14758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908">
                  <a:extLst>
                    <a:ext uri="{9D8B030D-6E8A-4147-A177-3AD203B41FA5}">
                      <a16:colId xmlns:a16="http://schemas.microsoft.com/office/drawing/2014/main" val="2548226600"/>
                    </a:ext>
                  </a:extLst>
                </a:gridCol>
                <a:gridCol w="737908">
                  <a:extLst>
                    <a:ext uri="{9D8B030D-6E8A-4147-A177-3AD203B41FA5}">
                      <a16:colId xmlns:a16="http://schemas.microsoft.com/office/drawing/2014/main" val="1592100721"/>
                    </a:ext>
                  </a:extLst>
                </a:gridCol>
              </a:tblGrid>
              <a:tr h="189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941070"/>
                  </a:ext>
                </a:extLst>
              </a:tr>
            </a:tbl>
          </a:graphicData>
        </a:graphic>
      </p:graphicFrame>
      <p:graphicFrame>
        <p:nvGraphicFramePr>
          <p:cNvPr id="32" name="표 26">
            <a:extLst>
              <a:ext uri="{FF2B5EF4-FFF2-40B4-BE49-F238E27FC236}">
                <a16:creationId xmlns:a16="http://schemas.microsoft.com/office/drawing/2014/main" id="{402EEC3B-5257-6746-AD83-64F971DCC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890527"/>
              </p:ext>
            </p:extLst>
          </p:nvPr>
        </p:nvGraphicFramePr>
        <p:xfrm>
          <a:off x="7401394" y="3201069"/>
          <a:ext cx="14758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908">
                  <a:extLst>
                    <a:ext uri="{9D8B030D-6E8A-4147-A177-3AD203B41FA5}">
                      <a16:colId xmlns:a16="http://schemas.microsoft.com/office/drawing/2014/main" val="2548226600"/>
                    </a:ext>
                  </a:extLst>
                </a:gridCol>
                <a:gridCol w="737908">
                  <a:extLst>
                    <a:ext uri="{9D8B030D-6E8A-4147-A177-3AD203B41FA5}">
                      <a16:colId xmlns:a16="http://schemas.microsoft.com/office/drawing/2014/main" val="1592100721"/>
                    </a:ext>
                  </a:extLst>
                </a:gridCol>
              </a:tblGrid>
              <a:tr h="246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941070"/>
                  </a:ext>
                </a:extLst>
              </a:tr>
            </a:tbl>
          </a:graphicData>
        </a:graphic>
      </p:graphicFrame>
      <p:graphicFrame>
        <p:nvGraphicFramePr>
          <p:cNvPr id="33" name="표 26">
            <a:extLst>
              <a:ext uri="{FF2B5EF4-FFF2-40B4-BE49-F238E27FC236}">
                <a16:creationId xmlns:a16="http://schemas.microsoft.com/office/drawing/2014/main" id="{88B259ED-EA3D-BF4D-9440-10031D7E7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0635"/>
              </p:ext>
            </p:extLst>
          </p:nvPr>
        </p:nvGraphicFramePr>
        <p:xfrm>
          <a:off x="7401394" y="2771175"/>
          <a:ext cx="14758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908">
                  <a:extLst>
                    <a:ext uri="{9D8B030D-6E8A-4147-A177-3AD203B41FA5}">
                      <a16:colId xmlns:a16="http://schemas.microsoft.com/office/drawing/2014/main" val="2548226600"/>
                    </a:ext>
                  </a:extLst>
                </a:gridCol>
                <a:gridCol w="737908">
                  <a:extLst>
                    <a:ext uri="{9D8B030D-6E8A-4147-A177-3AD203B41FA5}">
                      <a16:colId xmlns:a16="http://schemas.microsoft.com/office/drawing/2014/main" val="1592100721"/>
                    </a:ext>
                  </a:extLst>
                </a:gridCol>
              </a:tblGrid>
              <a:tr h="189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941070"/>
                  </a:ext>
                </a:extLst>
              </a:tr>
            </a:tbl>
          </a:graphicData>
        </a:graphic>
      </p:graphicFrame>
      <p:pic>
        <p:nvPicPr>
          <p:cNvPr id="12290" name="Picture 2" descr="형상 윤곽 컬렉션의 선형 다각형 육각 아이콘 얇은 선 다각형 육각형 아이콘 흰색 배경에 고립입니다 다각형 육각 유행 그림 0명에 대한  스톡 벡터 아트 및 기타 이미지 - iStock">
            <a:extLst>
              <a:ext uri="{FF2B5EF4-FFF2-40B4-BE49-F238E27FC236}">
                <a16:creationId xmlns:a16="http://schemas.microsoft.com/office/drawing/2014/main" id="{336D2D65-60AE-6D46-9001-CB64A3FC04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5" t="21298" r="23530" b="34290"/>
          <a:stretch/>
        </p:blipFill>
        <p:spPr bwMode="auto">
          <a:xfrm>
            <a:off x="5198368" y="4976246"/>
            <a:ext cx="828061" cy="69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976E83B-71D3-0442-B2FF-19CC4CBCC37C}"/>
              </a:ext>
            </a:extLst>
          </p:cNvPr>
          <p:cNvSpPr txBox="1"/>
          <p:nvPr/>
        </p:nvSpPr>
        <p:spPr>
          <a:xfrm>
            <a:off x="4990126" y="5653637"/>
            <a:ext cx="1450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BareunBatangOTFB" panose="02000300000000000000" pitchFamily="2" charset="-127"/>
                <a:ea typeface="BareunBatangOTFB" panose="02000300000000000000" pitchFamily="2" charset="-127"/>
              </a:rPr>
              <a:t>String[] </a:t>
            </a:r>
            <a:r>
              <a:rPr kumimoji="1" lang="ko-KR" altLang="en-US" sz="1400" dirty="0">
                <a:latin typeface="BareunBatangOTFB" panose="02000300000000000000" pitchFamily="2" charset="-127"/>
                <a:ea typeface="BareunBatangOTFB" panose="02000300000000000000" pitchFamily="2" charset="-127"/>
              </a:rPr>
              <a:t>배열</a:t>
            </a:r>
            <a:endParaRPr kumimoji="1" lang="en-US" altLang="ko-KR" sz="1400" dirty="0">
              <a:latin typeface="BareunBatangOTFB" panose="02000300000000000000" pitchFamily="2" charset="-127"/>
              <a:ea typeface="BareunBatangOTFB" panose="02000300000000000000" pitchFamily="2" charset="-127"/>
            </a:endParaRPr>
          </a:p>
        </p:txBody>
      </p:sp>
      <p:pic>
        <p:nvPicPr>
          <p:cNvPr id="12292" name="Picture 4" descr="깃발 - 무료 깃발개 아이콘">
            <a:extLst>
              <a:ext uri="{FF2B5EF4-FFF2-40B4-BE49-F238E27FC236}">
                <a16:creationId xmlns:a16="http://schemas.microsoft.com/office/drawing/2014/main" id="{2382FACB-578D-2641-886B-F6CE24D2C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241" y="4371314"/>
            <a:ext cx="671784" cy="62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3F1EC1E-BC66-7F4C-8F0F-97E8D98FD202}"/>
              </a:ext>
            </a:extLst>
          </p:cNvPr>
          <p:cNvSpPr txBox="1"/>
          <p:nvPr/>
        </p:nvSpPr>
        <p:spPr>
          <a:xfrm>
            <a:off x="5238775" y="4437983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chemeClr val="accent6"/>
                </a:solidFill>
                <a:latin typeface="Sandoll Kukdetopokki 02 Bold" panose="020B0600000101010101" pitchFamily="34" charset="-127"/>
                <a:ea typeface="Sandoll Kukdetopokki 02 Bold" panose="020B0600000101010101" pitchFamily="34" charset="-127"/>
              </a:rPr>
              <a:t>100</a:t>
            </a:r>
            <a:endParaRPr kumimoji="1" lang="ko-KR" altLang="en-US" sz="1200" dirty="0">
              <a:solidFill>
                <a:schemeClr val="accent6"/>
              </a:solidFill>
              <a:latin typeface="Sandoll Kukdetopokki 02 Bold" panose="020B0600000101010101" pitchFamily="34" charset="-127"/>
              <a:ea typeface="Sandoll Kukdetopokki 02 Bold" panose="020B0600000101010101" pitchFamily="34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C002AE3-68AE-DB4B-84CA-F3DABDB0ABEB}"/>
              </a:ext>
            </a:extLst>
          </p:cNvPr>
          <p:cNvCxnSpPr>
            <a:endCxn id="34" idx="3"/>
          </p:cNvCxnSpPr>
          <p:nvPr/>
        </p:nvCxnSpPr>
        <p:spPr>
          <a:xfrm flipH="1" flipV="1">
            <a:off x="5695951" y="4576483"/>
            <a:ext cx="1705443" cy="90506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8FC1A93-7889-AB43-A388-BA56EA11AD55}"/>
              </a:ext>
            </a:extLst>
          </p:cNvPr>
          <p:cNvSpPr txBox="1"/>
          <p:nvPr/>
        </p:nvSpPr>
        <p:spPr>
          <a:xfrm>
            <a:off x="7578540" y="4942116"/>
            <a:ext cx="46741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30</a:t>
            </a:r>
            <a:endParaRPr kumimoji="1"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4993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6" grpId="0" animBg="1"/>
      <p:bldP spid="6" grpId="1" animBg="1"/>
      <p:bldP spid="7" grpId="0" animBg="1"/>
      <p:bldP spid="7" grpId="1" animBg="1"/>
      <p:bldP spid="10" grpId="0"/>
      <p:bldP spid="10" grpId="1"/>
      <p:bldP spid="15" grpId="0"/>
      <p:bldP spid="15" grpId="1"/>
      <p:bldP spid="16" grpId="0"/>
      <p:bldP spid="16" grpId="1"/>
      <p:bldP spid="17" grpId="0" animBg="1"/>
      <p:bldP spid="17" grpId="1" animBg="1"/>
      <p:bldP spid="18" grpId="0"/>
      <p:bldP spid="18" grpId="1"/>
      <p:bldP spid="19" grpId="0"/>
      <p:bldP spid="19" grpId="1"/>
      <p:bldP spid="14" grpId="0"/>
      <p:bldP spid="14" grpId="1"/>
      <p:bldP spid="22" grpId="0"/>
      <p:bldP spid="22" grpId="1"/>
      <p:bldP spid="23" grpId="0"/>
      <p:bldP spid="23" grpId="1"/>
      <p:bldP spid="20" grpId="0" animBg="1"/>
      <p:bldP spid="20" grpId="1" animBg="1"/>
      <p:bldP spid="24" grpId="0" animBg="1"/>
      <p:bldP spid="24" grpId="1" animBg="1"/>
      <p:bldP spid="26" grpId="0"/>
      <p:bldP spid="26" grpId="1"/>
      <p:bldP spid="27" grpId="0"/>
      <p:bldP spid="27" grpId="1"/>
      <p:bldP spid="34" grpId="0"/>
      <p:bldP spid="34" grpId="1"/>
      <p:bldP spid="37" grpId="0" animBg="1"/>
      <p:bldP spid="3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85887" y="171769"/>
            <a:ext cx="1311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INDEX</a:t>
            </a:r>
          </a:p>
        </p:txBody>
      </p:sp>
      <p:sp>
        <p:nvSpPr>
          <p:cNvPr id="5" name="타원 4"/>
          <p:cNvSpPr/>
          <p:nvPr/>
        </p:nvSpPr>
        <p:spPr>
          <a:xfrm>
            <a:off x="2099655" y="2705566"/>
            <a:ext cx="1577217" cy="1577217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BareunBatangOTFB" panose="02000300000000000000" pitchFamily="2" charset="-127"/>
              <a:ea typeface="BareunBatangOTFB" panose="02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50290" y="3294919"/>
            <a:ext cx="1293565" cy="398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BareunBatangOTFB" panose="02000300000000000000" pitchFamily="2" charset="-127"/>
                <a:ea typeface="BareunBatangOTFB" panose="02000300000000000000" pitchFamily="2" charset="-127"/>
              </a:rPr>
              <a:t>JVM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BareunBatangOTFB" panose="02000300000000000000" pitchFamily="2" charset="-127"/>
                <a:ea typeface="BareunBatangOTFB" panose="02000300000000000000" pitchFamily="2" charset="-127"/>
              </a:rPr>
              <a:t>이란</a:t>
            </a:r>
            <a:endParaRPr lang="en-US" altLang="ko-KR" sz="1500" b="1" dirty="0">
              <a:solidFill>
                <a:schemeClr val="bg2">
                  <a:lumMod val="25000"/>
                </a:schemeClr>
              </a:solidFill>
              <a:latin typeface="BareunBatangOTFB" panose="02000300000000000000" pitchFamily="2" charset="-127"/>
              <a:ea typeface="BareunBatangOTFB" panose="02000300000000000000" pitchFamily="2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225521" y="2705565"/>
            <a:ext cx="1577217" cy="1577217"/>
          </a:xfrm>
          <a:prstGeom prst="ellipse">
            <a:avLst/>
          </a:prstGeom>
          <a:noFill/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BareunBatangOTFB" panose="02000300000000000000" pitchFamily="2" charset="-127"/>
              <a:ea typeface="BareunBatangOTFB" panose="020003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67346" y="3070775"/>
            <a:ext cx="1293565" cy="74020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BareunBatangOTFB" panose="02000300000000000000" pitchFamily="2" charset="-127"/>
                <a:ea typeface="BareunBatangOTFB" panose="02000300000000000000" pitchFamily="2" charset="-127"/>
              </a:rPr>
              <a:t>JVM </a:t>
            </a: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BareunBatangOTFB" panose="02000300000000000000" pitchFamily="2" charset="-127"/>
                <a:ea typeface="BareunBatangOTFB" panose="02000300000000000000" pitchFamily="2" charset="-127"/>
              </a:rPr>
              <a:t>메모리 구조</a:t>
            </a:r>
            <a:endParaRPr lang="en-US" altLang="ko-KR" sz="1500" b="1" dirty="0">
              <a:solidFill>
                <a:schemeClr val="bg2">
                  <a:lumMod val="25000"/>
                </a:schemeClr>
              </a:solidFill>
              <a:latin typeface="BareunBatangOTFB" panose="02000300000000000000" pitchFamily="2" charset="-127"/>
              <a:ea typeface="BareunBatangOTFB" panose="02000300000000000000" pitchFamily="2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6280591" y="2652269"/>
            <a:ext cx="1577217" cy="15772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BareunBatangOTFB" panose="02000300000000000000" pitchFamily="2" charset="-127"/>
              <a:ea typeface="BareunBatangOTFB" panose="020003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22416" y="3070774"/>
            <a:ext cx="1293565" cy="74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BareunBatangOTFB" panose="02000300000000000000" pitchFamily="2" charset="-127"/>
                <a:ea typeface="BareunBatangOTFB" panose="02000300000000000000" pitchFamily="2" charset="-127"/>
              </a:rPr>
              <a:t>JRE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BareunBatangOTFB" panose="02000300000000000000" pitchFamily="2" charset="-127"/>
                <a:ea typeface="BareunBatangOTFB" panose="02000300000000000000" pitchFamily="2" charset="-127"/>
              </a:rPr>
              <a:t>와 </a:t>
            </a: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BareunBatangOTFB" panose="02000300000000000000" pitchFamily="2" charset="-127"/>
                <a:ea typeface="BareunBatangOTFB" panose="02000300000000000000" pitchFamily="2" charset="-127"/>
              </a:rPr>
              <a:t>JDK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BareunBatangOTFB" panose="02000300000000000000" pitchFamily="2" charset="-127"/>
                <a:ea typeface="BareunBatangOTFB" panose="02000300000000000000" pitchFamily="2" charset="-127"/>
              </a:rPr>
              <a:t> 차이점</a:t>
            </a:r>
            <a:endParaRPr lang="en-US" altLang="ko-KR" sz="1500" b="1" dirty="0">
              <a:solidFill>
                <a:schemeClr val="bg2">
                  <a:lumMod val="25000"/>
                </a:schemeClr>
              </a:solidFill>
              <a:latin typeface="BareunBatangOTFB" panose="02000300000000000000" pitchFamily="2" charset="-127"/>
              <a:ea typeface="BareunBatangOTFB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8059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388CDD9-3134-D045-85CF-16CE7CEA1936}"/>
              </a:ext>
            </a:extLst>
          </p:cNvPr>
          <p:cNvSpPr/>
          <p:nvPr/>
        </p:nvSpPr>
        <p:spPr>
          <a:xfrm>
            <a:off x="1712468" y="266772"/>
            <a:ext cx="2079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JRE</a:t>
            </a:r>
            <a:r>
              <a:rPr lang="ko-KR" altLang="en-US" sz="24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와 </a:t>
            </a:r>
            <a:r>
              <a:rPr lang="en-US" altLang="ko-KR" sz="24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JDK </a:t>
            </a:r>
            <a:r>
              <a:rPr lang="ko-KR" altLang="en-US" sz="24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차이점</a:t>
            </a:r>
            <a:endParaRPr kumimoji="0" lang="en-US" altLang="ko-KR" sz="24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BM KIRANGHAERANG OTF" panose="020B0600000101010101" pitchFamily="34" charset="-127"/>
              <a:ea typeface="BM KIRANGHAERANG OTF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CD060-13AF-D247-975A-CB602EE4D1BA}"/>
              </a:ext>
            </a:extLst>
          </p:cNvPr>
          <p:cNvSpPr txBox="1"/>
          <p:nvPr/>
        </p:nvSpPr>
        <p:spPr>
          <a:xfrm>
            <a:off x="4142189" y="1861725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latin typeface="Sandoll Kukdetopokki 02 Bold" panose="020B0600000101010101" pitchFamily="34" charset="-127"/>
                <a:ea typeface="Sandoll Kukdetopokki 02 Bold" panose="020B0600000101010101" pitchFamily="34" charset="-127"/>
              </a:rPr>
              <a:t>JRE</a:t>
            </a:r>
            <a:endParaRPr kumimoji="1" lang="ko-KR" altLang="en-US" sz="4000" dirty="0">
              <a:latin typeface="Sandoll Kukdetopokki 02 Bold" panose="020B0600000101010101" pitchFamily="34" charset="-127"/>
              <a:ea typeface="Sandoll Kukdetopokki 02 Bold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DE6746-0F96-9442-AC4C-2FEF467F0244}"/>
              </a:ext>
            </a:extLst>
          </p:cNvPr>
          <p:cNvSpPr/>
          <p:nvPr/>
        </p:nvSpPr>
        <p:spPr>
          <a:xfrm>
            <a:off x="4418707" y="1446941"/>
            <a:ext cx="596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prstClr val="white">
                    <a:lumMod val="65000"/>
                  </a:prstClr>
                </a:solidFill>
                <a:latin typeface="Sandoll Kukdetopokki 02 Bold" panose="020B0600000101010101" pitchFamily="34" charset="-127"/>
                <a:ea typeface="Sandoll Kukdetopokki 02 Bold" panose="020B0600000101010101" pitchFamily="34" charset="-127"/>
              </a:rPr>
              <a:t>01</a:t>
            </a:r>
            <a:endParaRPr lang="ko-KR" altLang="en-US" sz="2800" dirty="0">
              <a:latin typeface="Sandoll Kukdetopokki 02 Bold" panose="020B0600000101010101" pitchFamily="34" charset="-127"/>
              <a:ea typeface="Sandoll Kukdetopokki 02 Bold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4EC3FE-0CE8-F648-97A7-8C7E1EACD06F}"/>
              </a:ext>
            </a:extLst>
          </p:cNvPr>
          <p:cNvSpPr txBox="1"/>
          <p:nvPr/>
        </p:nvSpPr>
        <p:spPr>
          <a:xfrm>
            <a:off x="2766011" y="2446883"/>
            <a:ext cx="390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BareunBatangOTFB" panose="02000300000000000000" pitchFamily="2" charset="-127"/>
                <a:ea typeface="BareunBatangOTFB" panose="02000300000000000000" pitchFamily="2" charset="-127"/>
              </a:rPr>
              <a:t>Java Runtime Environment</a:t>
            </a:r>
            <a:endParaRPr kumimoji="1" lang="ko-KR" altLang="en-US" sz="2400" dirty="0">
              <a:latin typeface="BareunBatangOTFB" panose="02000300000000000000" pitchFamily="2" charset="-127"/>
              <a:ea typeface="BareunBatangOTFB" panose="02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883FDE-2721-5E40-A29E-3792E7F54D1B}"/>
              </a:ext>
            </a:extLst>
          </p:cNvPr>
          <p:cNvSpPr txBox="1"/>
          <p:nvPr/>
        </p:nvSpPr>
        <p:spPr>
          <a:xfrm>
            <a:off x="2303058" y="3688607"/>
            <a:ext cx="2151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Compiletime</a:t>
            </a:r>
            <a:endParaRPr kumimoji="1" lang="ko-KR" altLang="en-US" sz="2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F6C0BB-21CF-8747-AC6D-C434D4AE830A}"/>
              </a:ext>
            </a:extLst>
          </p:cNvPr>
          <p:cNvSpPr txBox="1"/>
          <p:nvPr/>
        </p:nvSpPr>
        <p:spPr>
          <a:xfrm>
            <a:off x="5536846" y="3688607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Runtime</a:t>
            </a:r>
            <a:endParaRPr kumimoji="1" lang="ko-KR" altLang="en-US" sz="2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18A4D3-A709-CD42-A06C-B80F15B32C97}"/>
              </a:ext>
            </a:extLst>
          </p:cNvPr>
          <p:cNvSpPr txBox="1"/>
          <p:nvPr/>
        </p:nvSpPr>
        <p:spPr>
          <a:xfrm>
            <a:off x="2296647" y="4196438"/>
            <a:ext cx="2180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코딩을 한 뒤 실행 전 </a:t>
            </a:r>
            <a:endParaRPr kumimoji="1" lang="en-US" altLang="ko-KR" dirty="0">
              <a:latin typeface="GyeonggiBatang Regular" panose="02020503020101020101" pitchFamily="18" charset="-127"/>
              <a:ea typeface="GyeonggiBatang Regular" panose="02020503020101020101" pitchFamily="18" charset="-127"/>
            </a:endParaRPr>
          </a:p>
          <a:p>
            <a:r>
              <a:rPr kumimoji="1" lang="en-US" altLang="ko-KR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“</a:t>
            </a:r>
            <a:r>
              <a:rPr kumimoji="1" lang="ko-KR" altLang="en-US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미리</a:t>
            </a:r>
            <a:r>
              <a:rPr kumimoji="1" lang="en-US" altLang="ko-KR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”</a:t>
            </a:r>
            <a:r>
              <a:rPr kumimoji="1" lang="ko-KR" altLang="en-US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 번역하는 작업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6AC08-9F56-3B4B-972C-75EFB1F7D276}"/>
              </a:ext>
            </a:extLst>
          </p:cNvPr>
          <p:cNvSpPr txBox="1"/>
          <p:nvPr/>
        </p:nvSpPr>
        <p:spPr>
          <a:xfrm>
            <a:off x="5236444" y="4223723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실행하는 시점을 의미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C77C314-3CCC-4844-8504-F0839398E431}"/>
              </a:ext>
            </a:extLst>
          </p:cNvPr>
          <p:cNvCxnSpPr/>
          <p:nvPr/>
        </p:nvCxnSpPr>
        <p:spPr>
          <a:xfrm>
            <a:off x="4602948" y="3919439"/>
            <a:ext cx="713956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34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  <p:bldP spid="16" grpId="0"/>
      <p:bldP spid="17" grpId="0"/>
      <p:bldP spid="2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388CDD9-3134-D045-85CF-16CE7CEA1936}"/>
              </a:ext>
            </a:extLst>
          </p:cNvPr>
          <p:cNvSpPr/>
          <p:nvPr/>
        </p:nvSpPr>
        <p:spPr>
          <a:xfrm>
            <a:off x="1712468" y="266772"/>
            <a:ext cx="2079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JRE</a:t>
            </a:r>
            <a:r>
              <a:rPr lang="ko-KR" altLang="en-US" sz="24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와 </a:t>
            </a:r>
            <a:r>
              <a:rPr lang="en-US" altLang="ko-KR" sz="24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JDK </a:t>
            </a:r>
            <a:r>
              <a:rPr lang="ko-KR" altLang="en-US" sz="24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차이점</a:t>
            </a:r>
            <a:endParaRPr kumimoji="0" lang="en-US" altLang="ko-KR" sz="24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BM KIRANGHAERANG OTF" panose="020B0600000101010101" pitchFamily="34" charset="-127"/>
              <a:ea typeface="BM KIRANGHAERANG OTF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CD060-13AF-D247-975A-CB602EE4D1BA}"/>
              </a:ext>
            </a:extLst>
          </p:cNvPr>
          <p:cNvSpPr txBox="1"/>
          <p:nvPr/>
        </p:nvSpPr>
        <p:spPr>
          <a:xfrm>
            <a:off x="4142189" y="1861725"/>
            <a:ext cx="11753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latin typeface="Sandoll Kukdetopokki 02 Bold" panose="020B0600000101010101" pitchFamily="34" charset="-127"/>
                <a:ea typeface="Sandoll Kukdetopokki 02 Bold" panose="020B0600000101010101" pitchFamily="34" charset="-127"/>
              </a:rPr>
              <a:t>JDK</a:t>
            </a:r>
            <a:endParaRPr kumimoji="1" lang="ko-KR" altLang="en-US" sz="4000" dirty="0">
              <a:latin typeface="Sandoll Kukdetopokki 02 Bold" panose="020B0600000101010101" pitchFamily="34" charset="-127"/>
              <a:ea typeface="Sandoll Kukdetopokki 02 Bold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DE6746-0F96-9442-AC4C-2FEF467F0244}"/>
              </a:ext>
            </a:extLst>
          </p:cNvPr>
          <p:cNvSpPr/>
          <p:nvPr/>
        </p:nvSpPr>
        <p:spPr>
          <a:xfrm>
            <a:off x="4418707" y="1446941"/>
            <a:ext cx="630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prstClr val="white">
                    <a:lumMod val="65000"/>
                  </a:prstClr>
                </a:solidFill>
                <a:latin typeface="Sandoll Kukdetopokki 02 Bold" panose="020B0600000101010101" pitchFamily="34" charset="-127"/>
                <a:ea typeface="Sandoll Kukdetopokki 02 Bold" panose="020B0600000101010101" pitchFamily="34" charset="-127"/>
              </a:rPr>
              <a:t>02</a:t>
            </a:r>
            <a:endParaRPr lang="ko-KR" altLang="en-US" sz="2800" dirty="0">
              <a:latin typeface="Sandoll Kukdetopokki 02 Bold" panose="020B0600000101010101" pitchFamily="34" charset="-127"/>
              <a:ea typeface="Sandoll Kukdetopokki 02 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6CAB01-17BC-AD41-919E-A373530CFAE5}"/>
              </a:ext>
            </a:extLst>
          </p:cNvPr>
          <p:cNvSpPr txBox="1"/>
          <p:nvPr/>
        </p:nvSpPr>
        <p:spPr>
          <a:xfrm>
            <a:off x="3134701" y="2522730"/>
            <a:ext cx="3190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BareunBatangOTFB" panose="02000300000000000000" pitchFamily="2" charset="-127"/>
                <a:ea typeface="BareunBatangOTFB" panose="02000300000000000000" pitchFamily="2" charset="-127"/>
              </a:rPr>
              <a:t>Java Development Kit</a:t>
            </a:r>
            <a:endParaRPr kumimoji="1" lang="ko-KR" altLang="en-US" sz="2400" dirty="0">
              <a:latin typeface="BareunBatangOTFB" panose="02000300000000000000" pitchFamily="2" charset="-127"/>
              <a:ea typeface="BareunBatangOTFB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7BEDF5-3A29-594D-81AA-ABA60E985668}"/>
              </a:ext>
            </a:extLst>
          </p:cNvPr>
          <p:cNvSpPr txBox="1"/>
          <p:nvPr/>
        </p:nvSpPr>
        <p:spPr>
          <a:xfrm>
            <a:off x="2317740" y="4069795"/>
            <a:ext cx="1463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Javac</a:t>
            </a:r>
            <a:endParaRPr kumimoji="1" lang="ko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4B9BA9-69E4-2447-80FB-7C58740EA48A}"/>
              </a:ext>
            </a:extLst>
          </p:cNvPr>
          <p:cNvSpPr txBox="1"/>
          <p:nvPr/>
        </p:nvSpPr>
        <p:spPr>
          <a:xfrm>
            <a:off x="4601129" y="4107917"/>
            <a:ext cx="1024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jdb</a:t>
            </a:r>
            <a:endParaRPr kumimoji="1" lang="ko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B82C56-035D-CF42-882E-D4D443659D65}"/>
              </a:ext>
            </a:extLst>
          </p:cNvPr>
          <p:cNvSpPr txBox="1"/>
          <p:nvPr/>
        </p:nvSpPr>
        <p:spPr>
          <a:xfrm>
            <a:off x="6445315" y="4071515"/>
            <a:ext cx="828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jar</a:t>
            </a:r>
            <a:endParaRPr kumimoji="1" lang="ko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886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5" grpId="0"/>
      <p:bldP spid="2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388CDD9-3134-D045-85CF-16CE7CEA1936}"/>
              </a:ext>
            </a:extLst>
          </p:cNvPr>
          <p:cNvSpPr/>
          <p:nvPr/>
        </p:nvSpPr>
        <p:spPr>
          <a:xfrm>
            <a:off x="1712468" y="266772"/>
            <a:ext cx="2079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JRE</a:t>
            </a:r>
            <a:r>
              <a:rPr lang="ko-KR" altLang="en-US" sz="24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와 </a:t>
            </a:r>
            <a:r>
              <a:rPr lang="en-US" altLang="ko-KR" sz="24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JDK </a:t>
            </a:r>
            <a:r>
              <a:rPr lang="ko-KR" altLang="en-US" sz="24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차이점</a:t>
            </a:r>
            <a:endParaRPr kumimoji="0" lang="en-US" altLang="ko-KR" sz="24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BM KIRANGHAERANG OTF" panose="020B0600000101010101" pitchFamily="34" charset="-127"/>
              <a:ea typeface="BM KIRANGHAERANG OTF" panose="020B0600000101010101" pitchFamily="34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32C1463-59F7-2142-8B7E-BF7A2E6C7BDF}"/>
              </a:ext>
            </a:extLst>
          </p:cNvPr>
          <p:cNvSpPr/>
          <p:nvPr/>
        </p:nvSpPr>
        <p:spPr>
          <a:xfrm>
            <a:off x="2036618" y="1953490"/>
            <a:ext cx="5140037" cy="38238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5F4ED0B-D1F9-CE47-A0E7-495BC43D2959}"/>
              </a:ext>
            </a:extLst>
          </p:cNvPr>
          <p:cNvSpPr/>
          <p:nvPr/>
        </p:nvSpPr>
        <p:spPr>
          <a:xfrm>
            <a:off x="2736272" y="2703403"/>
            <a:ext cx="3740727" cy="29336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89D66A8-3479-A74D-9BD1-A8A2C9AFBF8B}"/>
              </a:ext>
            </a:extLst>
          </p:cNvPr>
          <p:cNvSpPr/>
          <p:nvPr/>
        </p:nvSpPr>
        <p:spPr>
          <a:xfrm>
            <a:off x="3113807" y="3429000"/>
            <a:ext cx="2985655" cy="20348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459F41-FF35-3546-ABEE-27529709C34C}"/>
              </a:ext>
            </a:extLst>
          </p:cNvPr>
          <p:cNvSpPr txBox="1"/>
          <p:nvPr/>
        </p:nvSpPr>
        <p:spPr>
          <a:xfrm>
            <a:off x="4168052" y="1691880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latin typeface="Sandoll Kukdetopokki 02 Bold" panose="020B0600000101010101" pitchFamily="34" charset="-127"/>
                <a:ea typeface="Sandoll Kukdetopokki 02 Bold" panose="020B0600000101010101" pitchFamily="34" charset="-127"/>
              </a:rPr>
              <a:t>JDK</a:t>
            </a:r>
            <a:endParaRPr kumimoji="1" lang="ko-KR" altLang="en-US" sz="2800" dirty="0">
              <a:latin typeface="Sandoll Kukdetopokki 02 Bold" panose="020B0600000101010101" pitchFamily="34" charset="-127"/>
              <a:ea typeface="Sandoll Kukdetopokki 02 Bold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87931-7212-4546-9DCC-8CA1FF7955F1}"/>
              </a:ext>
            </a:extLst>
          </p:cNvPr>
          <p:cNvSpPr txBox="1"/>
          <p:nvPr/>
        </p:nvSpPr>
        <p:spPr>
          <a:xfrm>
            <a:off x="4168052" y="2441793"/>
            <a:ext cx="859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latin typeface="Sandoll Kukdetopokki 02 Bold" panose="020B0600000101010101" pitchFamily="34" charset="-127"/>
                <a:ea typeface="Sandoll Kukdetopokki 02 Bold" panose="020B0600000101010101" pitchFamily="34" charset="-127"/>
              </a:rPr>
              <a:t>JRE</a:t>
            </a:r>
            <a:endParaRPr kumimoji="1" lang="ko-KR" altLang="en-US" sz="2800" dirty="0">
              <a:latin typeface="Sandoll Kukdetopokki 02 Bold" panose="020B0600000101010101" pitchFamily="34" charset="-127"/>
              <a:ea typeface="Sandoll Kukdetopokki 02 Bold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BB39EF-2C27-5147-94C9-31547D51226F}"/>
              </a:ext>
            </a:extLst>
          </p:cNvPr>
          <p:cNvSpPr txBox="1"/>
          <p:nvPr/>
        </p:nvSpPr>
        <p:spPr>
          <a:xfrm>
            <a:off x="4168052" y="3255748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latin typeface="Sandoll Kukdetopokki 02 Bold" panose="020B0600000101010101" pitchFamily="34" charset="-127"/>
                <a:ea typeface="Sandoll Kukdetopokki 02 Bold" panose="020B0600000101010101" pitchFamily="34" charset="-127"/>
              </a:rPr>
              <a:t>JVM</a:t>
            </a:r>
            <a:endParaRPr kumimoji="1" lang="ko-KR" altLang="en-US" sz="2800" dirty="0">
              <a:latin typeface="Sandoll Kukdetopokki 02 Bold" panose="020B0600000101010101" pitchFamily="34" charset="-127"/>
              <a:ea typeface="Sandoll Kukdetopokki 02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71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4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85887" y="171769"/>
            <a:ext cx="1311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INDEX</a:t>
            </a:r>
          </a:p>
        </p:txBody>
      </p:sp>
      <p:sp>
        <p:nvSpPr>
          <p:cNvPr id="5" name="타원 4"/>
          <p:cNvSpPr/>
          <p:nvPr/>
        </p:nvSpPr>
        <p:spPr>
          <a:xfrm>
            <a:off x="2099655" y="2705566"/>
            <a:ext cx="1577217" cy="1577217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BareunBatangOTFB" panose="02000300000000000000" pitchFamily="2" charset="-127"/>
              <a:ea typeface="BareunBatangOTFB" panose="02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50290" y="3294919"/>
            <a:ext cx="1293565" cy="398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BareunBatangOTFB" panose="02000300000000000000" pitchFamily="2" charset="-127"/>
                <a:ea typeface="BareunBatangOTFB" panose="02000300000000000000" pitchFamily="2" charset="-127"/>
              </a:rPr>
              <a:t>JVM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BareunBatangOTFB" panose="02000300000000000000" pitchFamily="2" charset="-127"/>
                <a:ea typeface="BareunBatangOTFB" panose="02000300000000000000" pitchFamily="2" charset="-127"/>
              </a:rPr>
              <a:t>이란</a:t>
            </a:r>
            <a:endParaRPr lang="en-US" altLang="ko-KR" sz="1500" b="1" dirty="0">
              <a:solidFill>
                <a:schemeClr val="bg2">
                  <a:lumMod val="25000"/>
                </a:schemeClr>
              </a:solidFill>
              <a:latin typeface="BareunBatangOTFB" panose="02000300000000000000" pitchFamily="2" charset="-127"/>
              <a:ea typeface="BareunBatangOTFB" panose="02000300000000000000" pitchFamily="2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225521" y="2705565"/>
            <a:ext cx="1577217" cy="15772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BareunBatangOTFB" panose="02000300000000000000" pitchFamily="2" charset="-127"/>
              <a:ea typeface="BareunBatangOTFB" panose="020003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67346" y="3070775"/>
            <a:ext cx="1293565" cy="74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BareunBatangOTFB" panose="02000300000000000000" pitchFamily="2" charset="-127"/>
                <a:ea typeface="BareunBatangOTFB" panose="02000300000000000000" pitchFamily="2" charset="-127"/>
              </a:rPr>
              <a:t>JVM </a:t>
            </a: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BareunBatangOTFB" panose="02000300000000000000" pitchFamily="2" charset="-127"/>
                <a:ea typeface="BareunBatangOTFB" panose="02000300000000000000" pitchFamily="2" charset="-127"/>
              </a:rPr>
              <a:t>메모리 구조</a:t>
            </a:r>
            <a:endParaRPr lang="en-US" altLang="ko-KR" sz="1500" b="1" dirty="0">
              <a:solidFill>
                <a:schemeClr val="bg2">
                  <a:lumMod val="25000"/>
                </a:schemeClr>
              </a:solidFill>
              <a:latin typeface="BareunBatangOTFB" panose="02000300000000000000" pitchFamily="2" charset="-127"/>
              <a:ea typeface="BareunBatangOTFB" panose="02000300000000000000" pitchFamily="2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6280591" y="2652269"/>
            <a:ext cx="1577217" cy="1577217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BareunBatangOTFB" panose="02000300000000000000" pitchFamily="2" charset="-127"/>
              <a:ea typeface="BareunBatangOTFB" panose="020003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22416" y="3070774"/>
            <a:ext cx="1293565" cy="74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BareunBatangOTFB" panose="02000300000000000000" pitchFamily="2" charset="-127"/>
                <a:ea typeface="BareunBatangOTFB" panose="02000300000000000000" pitchFamily="2" charset="-127"/>
              </a:rPr>
              <a:t>JRE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BareunBatangOTFB" panose="02000300000000000000" pitchFamily="2" charset="-127"/>
                <a:ea typeface="BareunBatangOTFB" panose="02000300000000000000" pitchFamily="2" charset="-127"/>
              </a:rPr>
              <a:t>와 </a:t>
            </a: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BareunBatangOTFB" panose="02000300000000000000" pitchFamily="2" charset="-127"/>
                <a:ea typeface="BareunBatangOTFB" panose="02000300000000000000" pitchFamily="2" charset="-127"/>
              </a:rPr>
              <a:t>JDK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BareunBatangOTFB" panose="02000300000000000000" pitchFamily="2" charset="-127"/>
                <a:ea typeface="BareunBatangOTFB" panose="02000300000000000000" pitchFamily="2" charset="-127"/>
              </a:rPr>
              <a:t> 차이점</a:t>
            </a:r>
            <a:endParaRPr lang="en-US" altLang="ko-KR" sz="1500" b="1" dirty="0">
              <a:solidFill>
                <a:schemeClr val="bg2">
                  <a:lumMod val="25000"/>
                </a:schemeClr>
              </a:solidFill>
              <a:latin typeface="BareunBatangOTFB" panose="02000300000000000000" pitchFamily="2" charset="-127"/>
              <a:ea typeface="BareunBatangOTFB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66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85887" y="171769"/>
            <a:ext cx="1311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INDEX</a:t>
            </a:r>
          </a:p>
        </p:txBody>
      </p:sp>
      <p:sp>
        <p:nvSpPr>
          <p:cNvPr id="5" name="타원 4"/>
          <p:cNvSpPr/>
          <p:nvPr/>
        </p:nvSpPr>
        <p:spPr>
          <a:xfrm>
            <a:off x="2099655" y="2705566"/>
            <a:ext cx="1577217" cy="15772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BareunBatangOTFB" panose="02000300000000000000" pitchFamily="2" charset="-127"/>
              <a:ea typeface="BareunBatangOTFB" panose="02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50290" y="3294919"/>
            <a:ext cx="1293565" cy="398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BareunBatangOTFB" panose="02000300000000000000" pitchFamily="2" charset="-127"/>
                <a:ea typeface="BareunBatangOTFB" panose="02000300000000000000" pitchFamily="2" charset="-127"/>
              </a:rPr>
              <a:t>JVM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BareunBatangOTFB" panose="02000300000000000000" pitchFamily="2" charset="-127"/>
                <a:ea typeface="BareunBatangOTFB" panose="02000300000000000000" pitchFamily="2" charset="-127"/>
              </a:rPr>
              <a:t>이란</a:t>
            </a:r>
            <a:endParaRPr lang="en-US" altLang="ko-KR" sz="1500" b="1" dirty="0">
              <a:solidFill>
                <a:schemeClr val="bg2">
                  <a:lumMod val="25000"/>
                </a:schemeClr>
              </a:solidFill>
              <a:latin typeface="BareunBatangOTFB" panose="02000300000000000000" pitchFamily="2" charset="-127"/>
              <a:ea typeface="BareunBatangOTFB" panose="02000300000000000000" pitchFamily="2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225521" y="2705565"/>
            <a:ext cx="1577217" cy="1577217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BareunBatangOTFB" panose="02000300000000000000" pitchFamily="2" charset="-127"/>
              <a:ea typeface="BareunBatangOTFB" panose="020003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67346" y="3070775"/>
            <a:ext cx="1293565" cy="74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BareunBatangOTFB" panose="02000300000000000000" pitchFamily="2" charset="-127"/>
                <a:ea typeface="BareunBatangOTFB" panose="02000300000000000000" pitchFamily="2" charset="-127"/>
              </a:rPr>
              <a:t>JVM </a:t>
            </a: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BareunBatangOTFB" panose="02000300000000000000" pitchFamily="2" charset="-127"/>
                <a:ea typeface="BareunBatangOTFB" panose="02000300000000000000" pitchFamily="2" charset="-127"/>
              </a:rPr>
              <a:t>메모리 구조</a:t>
            </a:r>
            <a:endParaRPr lang="en-US" altLang="ko-KR" sz="1500" b="1" dirty="0">
              <a:solidFill>
                <a:schemeClr val="bg2">
                  <a:lumMod val="25000"/>
                </a:schemeClr>
              </a:solidFill>
              <a:latin typeface="BareunBatangOTFB" panose="02000300000000000000" pitchFamily="2" charset="-127"/>
              <a:ea typeface="BareunBatangOTFB" panose="02000300000000000000" pitchFamily="2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6280591" y="2652269"/>
            <a:ext cx="1577217" cy="1577217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BareunBatangOTFB" panose="02000300000000000000" pitchFamily="2" charset="-127"/>
              <a:ea typeface="BareunBatangOTFB" panose="020003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22416" y="3070774"/>
            <a:ext cx="1293565" cy="74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BareunBatangOTFB" panose="02000300000000000000" pitchFamily="2" charset="-127"/>
                <a:ea typeface="BareunBatangOTFB" panose="02000300000000000000" pitchFamily="2" charset="-127"/>
              </a:rPr>
              <a:t>JRE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BareunBatangOTFB" panose="02000300000000000000" pitchFamily="2" charset="-127"/>
                <a:ea typeface="BareunBatangOTFB" panose="02000300000000000000" pitchFamily="2" charset="-127"/>
              </a:rPr>
              <a:t>와 </a:t>
            </a: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BareunBatangOTFB" panose="02000300000000000000" pitchFamily="2" charset="-127"/>
                <a:ea typeface="BareunBatangOTFB" panose="02000300000000000000" pitchFamily="2" charset="-127"/>
              </a:rPr>
              <a:t>JDK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BareunBatangOTFB" panose="02000300000000000000" pitchFamily="2" charset="-127"/>
                <a:ea typeface="BareunBatangOTFB" panose="02000300000000000000" pitchFamily="2" charset="-127"/>
              </a:rPr>
              <a:t> 차이점</a:t>
            </a:r>
            <a:endParaRPr lang="en-US" altLang="ko-KR" sz="1500" b="1" dirty="0">
              <a:solidFill>
                <a:schemeClr val="bg2">
                  <a:lumMod val="25000"/>
                </a:schemeClr>
              </a:solidFill>
              <a:latin typeface="BareunBatangOTFB" panose="02000300000000000000" pitchFamily="2" charset="-127"/>
              <a:ea typeface="BareunBatangOTFB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670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12468" y="266772"/>
            <a:ext cx="17182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JVM</a:t>
            </a:r>
            <a:r>
              <a:rPr lang="ko-KR" altLang="en-US" sz="24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이란</a:t>
            </a:r>
            <a:endParaRPr kumimoji="0" lang="en-US" altLang="ko-KR" sz="24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BM KIRANGHAERANG OTF" panose="020B0600000101010101" pitchFamily="34" charset="-127"/>
              <a:ea typeface="BM KIRANGHAERANG 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E1E8D7-B529-4C4C-B0D6-5539B1C740A6}"/>
              </a:ext>
            </a:extLst>
          </p:cNvPr>
          <p:cNvSpPr txBox="1"/>
          <p:nvPr/>
        </p:nvSpPr>
        <p:spPr>
          <a:xfrm>
            <a:off x="4095072" y="1879869"/>
            <a:ext cx="1277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latin typeface="Sandoll Kukdetopokki 02 Bold" panose="020B0600000101010101" pitchFamily="34" charset="-127"/>
                <a:ea typeface="Sandoll Kukdetopokki 02 Bold" panose="020B0600000101010101" pitchFamily="34" charset="-127"/>
              </a:rPr>
              <a:t>JVM</a:t>
            </a:r>
            <a:endParaRPr kumimoji="1" lang="ko-KR" altLang="en-US" sz="4000" dirty="0">
              <a:latin typeface="Sandoll Kukdetopokki 02 Bold" panose="020B0600000101010101" pitchFamily="34" charset="-127"/>
              <a:ea typeface="Sandoll Kukdetopokki 02 Bold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5BF8DD2-316B-A546-9398-D04EB035A04B}"/>
              </a:ext>
            </a:extLst>
          </p:cNvPr>
          <p:cNvSpPr/>
          <p:nvPr/>
        </p:nvSpPr>
        <p:spPr>
          <a:xfrm>
            <a:off x="4418707" y="1446941"/>
            <a:ext cx="596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prstClr val="white">
                    <a:lumMod val="65000"/>
                  </a:prstClr>
                </a:solidFill>
                <a:latin typeface="Sandoll Kukdetopokki 02 Bold" panose="020B0600000101010101" pitchFamily="34" charset="-127"/>
                <a:ea typeface="Sandoll Kukdetopokki 02 Bold" panose="020B0600000101010101" pitchFamily="34" charset="-127"/>
              </a:rPr>
              <a:t>01</a:t>
            </a:r>
            <a:endParaRPr lang="ko-KR" altLang="en-US" sz="2800" dirty="0">
              <a:latin typeface="Sandoll Kukdetopokki 02 Bold" panose="020B0600000101010101" pitchFamily="34" charset="-127"/>
              <a:ea typeface="Sandoll Kukdetopokki 02 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47535B-C8A8-2F47-83E6-B9DF55C8239B}"/>
              </a:ext>
            </a:extLst>
          </p:cNvPr>
          <p:cNvSpPr txBox="1"/>
          <p:nvPr/>
        </p:nvSpPr>
        <p:spPr>
          <a:xfrm>
            <a:off x="3757750" y="2573900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areunBatangOTFB" panose="02000300000000000000" pitchFamily="2" charset="-127"/>
                <a:ea typeface="BareunBatangOTFB" panose="02000300000000000000" pitchFamily="2" charset="-127"/>
              </a:rPr>
              <a:t>자바 가상 머신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56D24B-39BB-FF40-960D-D5DF3FC395E8}"/>
              </a:ext>
            </a:extLst>
          </p:cNvPr>
          <p:cNvSpPr txBox="1"/>
          <p:nvPr/>
        </p:nvSpPr>
        <p:spPr>
          <a:xfrm>
            <a:off x="3757750" y="3725155"/>
            <a:ext cx="2454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areunBatangOTFB" panose="02000300000000000000" pitchFamily="2" charset="-127"/>
                <a:ea typeface="BareunBatangOTFB" panose="02000300000000000000" pitchFamily="2" charset="-127"/>
              </a:rPr>
              <a:t>프로그램이다</a:t>
            </a:r>
            <a:r>
              <a:rPr kumimoji="1" lang="en-US" altLang="ko-KR" sz="2400" dirty="0">
                <a:latin typeface="BareunBatangOTFB" panose="02000300000000000000" pitchFamily="2" charset="-127"/>
                <a:ea typeface="BareunBatangOTFB" panose="02000300000000000000" pitchFamily="2" charset="-127"/>
              </a:rPr>
              <a:t>!!</a:t>
            </a:r>
            <a:endParaRPr kumimoji="1" lang="ko-KR" altLang="en-US" sz="2400" dirty="0">
              <a:latin typeface="BareunBatangOTFB" panose="02000300000000000000" pitchFamily="2" charset="-127"/>
              <a:ea typeface="BareunBatangOTFB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9EEC1E-7E97-A54B-A1EE-E4E23F32F0A8}"/>
              </a:ext>
            </a:extLst>
          </p:cNvPr>
          <p:cNvSpPr txBox="1"/>
          <p:nvPr/>
        </p:nvSpPr>
        <p:spPr>
          <a:xfrm>
            <a:off x="2839108" y="5118671"/>
            <a:ext cx="4352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Q. </a:t>
            </a:r>
            <a:r>
              <a:rPr kumimoji="1" lang="ko-KR" altLang="en-US" sz="32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어떤 프로그램인가</a:t>
            </a:r>
            <a:r>
              <a:rPr kumimoji="1" lang="en-US" altLang="ko-KR" sz="32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?</a:t>
            </a:r>
            <a:endParaRPr kumimoji="1" lang="ko-KR" altLang="en-US" sz="3200" b="1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475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1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12468" y="266772"/>
            <a:ext cx="17182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JVM</a:t>
            </a:r>
            <a:r>
              <a:rPr lang="ko-KR" altLang="en-US" sz="24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이란</a:t>
            </a:r>
            <a:endParaRPr kumimoji="0" lang="en-US" altLang="ko-KR" sz="24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BM KIRANGHAERANG OTF" panose="020B0600000101010101" pitchFamily="34" charset="-127"/>
              <a:ea typeface="BM KIRANGHAERANG OTF" panose="020B0600000101010101" pitchFamily="34" charset="-127"/>
            </a:endParaRPr>
          </a:p>
        </p:txBody>
      </p:sp>
      <p:pic>
        <p:nvPicPr>
          <p:cNvPr id="1030" name="Picture 6" descr="사람 아이콘 일러스트 ai 다운로드 download person icon - Urbanbrush">
            <a:extLst>
              <a:ext uri="{FF2B5EF4-FFF2-40B4-BE49-F238E27FC236}">
                <a16:creationId xmlns:a16="http://schemas.microsoft.com/office/drawing/2014/main" id="{8EEDAD87-0F33-3942-A210-2360C62700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73" t="24416" r="30178" b="25022"/>
          <a:stretch/>
        </p:blipFill>
        <p:spPr bwMode="auto">
          <a:xfrm>
            <a:off x="1877936" y="3332555"/>
            <a:ext cx="1223271" cy="183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컴퓨터 무료 아이콘 의 Room">
            <a:extLst>
              <a:ext uri="{FF2B5EF4-FFF2-40B4-BE49-F238E27FC236}">
                <a16:creationId xmlns:a16="http://schemas.microsoft.com/office/drawing/2014/main" id="{EF934C04-796A-2C4B-A65F-2B2F21432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579" y="3636732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 언어 아이콘 - 다운로드 163 무료 아이콘 PNG, SVG, ICO 나 ICNS">
            <a:extLst>
              <a:ext uri="{FF2B5EF4-FFF2-40B4-BE49-F238E27FC236}">
                <a16:creationId xmlns:a16="http://schemas.microsoft.com/office/drawing/2014/main" id="{D327AC58-524F-7640-B3A6-D9B3804B0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90" y="2130590"/>
            <a:ext cx="799935" cy="79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ython, 수직, 로고 무료 아이콘 의 Vector Logo">
            <a:extLst>
              <a:ext uri="{FF2B5EF4-FFF2-40B4-BE49-F238E27FC236}">
                <a16:creationId xmlns:a16="http://schemas.microsoft.com/office/drawing/2014/main" id="{BBAAC992-784E-A14C-9982-2453AB917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577" y="1910260"/>
            <a:ext cx="915243" cy="102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Java, 수직, 로고 무료 아이콘 의 Vector Logo">
            <a:extLst>
              <a:ext uri="{FF2B5EF4-FFF2-40B4-BE49-F238E27FC236}">
                <a16:creationId xmlns:a16="http://schemas.microsoft.com/office/drawing/2014/main" id="{ED1930B2-BBA4-B447-948A-AA5E82CFB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936" y="1210959"/>
            <a:ext cx="818230" cy="139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손으로 그린 ​​만화 물음표 장식 아이콘 무료 일러스트, 만화, 장식 패턴, 플랫무료 다운로드를위한 PNG 및 PSD 파일">
            <a:extLst>
              <a:ext uri="{FF2B5EF4-FFF2-40B4-BE49-F238E27FC236}">
                <a16:creationId xmlns:a16="http://schemas.microsoft.com/office/drawing/2014/main" id="{0FEB6CE1-0271-2140-B6A9-872CB25E94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2" t="17658" r="25772" b="17922"/>
          <a:stretch/>
        </p:blipFill>
        <p:spPr bwMode="auto">
          <a:xfrm rot="1161341">
            <a:off x="7931277" y="3024607"/>
            <a:ext cx="808291" cy="112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바이너리 코드 - 무료 컴퓨터개 아이콘">
            <a:extLst>
              <a:ext uri="{FF2B5EF4-FFF2-40B4-BE49-F238E27FC236}">
                <a16:creationId xmlns:a16="http://schemas.microsoft.com/office/drawing/2014/main" id="{1DE1D3B0-BBEE-1248-8AC8-5E44AF157D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8" t="735" r="22797" b="-1"/>
          <a:stretch/>
        </p:blipFill>
        <p:spPr bwMode="auto">
          <a:xfrm>
            <a:off x="6301327" y="1501774"/>
            <a:ext cx="1498694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78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12468" y="266772"/>
            <a:ext cx="17182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JVM</a:t>
            </a:r>
            <a:r>
              <a:rPr lang="ko-KR" altLang="en-US" sz="24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이란</a:t>
            </a:r>
            <a:endParaRPr kumimoji="0" lang="en-US" altLang="ko-KR" sz="24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BM KIRANGHAERANG OTF" panose="020B0600000101010101" pitchFamily="34" charset="-127"/>
              <a:ea typeface="BM KIRANGHAERANG OTF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F85399-1D7C-AD4E-89E5-05CCABC3DC36}"/>
              </a:ext>
            </a:extLst>
          </p:cNvPr>
          <p:cNvSpPr txBox="1"/>
          <p:nvPr/>
        </p:nvSpPr>
        <p:spPr>
          <a:xfrm>
            <a:off x="308074" y="1498469"/>
            <a:ext cx="92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Q. </a:t>
            </a:r>
            <a:r>
              <a:rPr kumimoji="1" lang="ko-KR" altLang="en-US" sz="2400" b="1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그럼 </a:t>
            </a:r>
            <a:r>
              <a:rPr kumimoji="1" lang="en-US" altLang="ko-KR" sz="2400" b="1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JVM</a:t>
            </a:r>
            <a:r>
              <a:rPr kumimoji="1" lang="ko-KR" altLang="en-US" sz="2400" b="1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이 있는 자바는 같은 컴파일 언어인 </a:t>
            </a:r>
            <a:r>
              <a:rPr kumimoji="1" lang="en-US" altLang="ko-KR" sz="2400" b="1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C</a:t>
            </a:r>
            <a:r>
              <a:rPr kumimoji="1" lang="ko-KR" altLang="en-US" sz="2400" b="1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 등과는 어떻게 다른가</a:t>
            </a:r>
            <a:r>
              <a:rPr kumimoji="1" lang="en-US" altLang="ko-KR" sz="2400" b="1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?</a:t>
            </a:r>
            <a:endParaRPr kumimoji="1" lang="ko-KR" altLang="en-US" sz="2400" b="1" dirty="0">
              <a:latin typeface="GyeonggiBatang Regular" panose="02020503020101020101" pitchFamily="18" charset="-127"/>
              <a:ea typeface="GyeonggiBatang Regular" panose="02020503020101020101" pitchFamily="18" charset="-127"/>
            </a:endParaRPr>
          </a:p>
        </p:txBody>
      </p:sp>
      <p:pic>
        <p:nvPicPr>
          <p:cNvPr id="14" name="Picture 2" descr="파일, 문서 무료 아이콘 의 Mobirise">
            <a:extLst>
              <a:ext uri="{FF2B5EF4-FFF2-40B4-BE49-F238E27FC236}">
                <a16:creationId xmlns:a16="http://schemas.microsoft.com/office/drawing/2014/main" id="{AEFEE45A-FB9C-294C-8DF5-0F08CEC4B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083" y="2666785"/>
            <a:ext cx="748931" cy="74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6" descr="손으로 그린 ​​만화 물음표 장식 아이콘 무료 일러스트, 만화, 장식 패턴, 플랫무료 다운로드를위한 PNG 및 PSD 파일">
            <a:extLst>
              <a:ext uri="{FF2B5EF4-FFF2-40B4-BE49-F238E27FC236}">
                <a16:creationId xmlns:a16="http://schemas.microsoft.com/office/drawing/2014/main" id="{B62919BC-9F73-7249-AFF5-A4F9C3E6EF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2" t="17658" r="25772" b="17922"/>
          <a:stretch/>
        </p:blipFill>
        <p:spPr bwMode="auto">
          <a:xfrm rot="1161341">
            <a:off x="8274105" y="3074168"/>
            <a:ext cx="533464" cy="74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6" descr="손으로 그린 ​​만화 물음표 장식 아이콘 무료 일러스트, 만화, 장식 패턴, 플랫무료 다운로드를위한 PNG 및 PSD 파일">
            <a:extLst>
              <a:ext uri="{FF2B5EF4-FFF2-40B4-BE49-F238E27FC236}">
                <a16:creationId xmlns:a16="http://schemas.microsoft.com/office/drawing/2014/main" id="{62EDF8C9-DAC9-1E48-AEFB-DF8A6A5D81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2" t="17658" r="25772" b="17922"/>
          <a:stretch/>
        </p:blipFill>
        <p:spPr bwMode="auto">
          <a:xfrm rot="1161341">
            <a:off x="5516673" y="3101048"/>
            <a:ext cx="472691" cy="65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파일, 문서 무료 아이콘 의 Mobirise">
            <a:extLst>
              <a:ext uri="{FF2B5EF4-FFF2-40B4-BE49-F238E27FC236}">
                <a16:creationId xmlns:a16="http://schemas.microsoft.com/office/drawing/2014/main" id="{779AC4FF-0C87-CC43-ADAB-D6A6B0AE5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64" y="2666785"/>
            <a:ext cx="748931" cy="74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파일, 문서 무료 아이콘 의 Mobirise">
            <a:extLst>
              <a:ext uri="{FF2B5EF4-FFF2-40B4-BE49-F238E27FC236}">
                <a16:creationId xmlns:a16="http://schemas.microsoft.com/office/drawing/2014/main" id="{03340626-BF91-064D-90ED-B2B0AA270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986" y="2666785"/>
            <a:ext cx="748931" cy="74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2313B571-5F7D-8D4C-B39D-F415B20BD721}"/>
              </a:ext>
            </a:extLst>
          </p:cNvPr>
          <p:cNvGrpSpPr/>
          <p:nvPr/>
        </p:nvGrpSpPr>
        <p:grpSpPr>
          <a:xfrm>
            <a:off x="1561174" y="3699949"/>
            <a:ext cx="1428750" cy="1712983"/>
            <a:chOff x="1561174" y="3699949"/>
            <a:chExt cx="1428750" cy="1712983"/>
          </a:xfrm>
        </p:grpSpPr>
        <p:pic>
          <p:nvPicPr>
            <p:cNvPr id="11" name="Picture 8" descr="컴퓨터 무료 아이콘 의 Room">
              <a:extLst>
                <a:ext uri="{FF2B5EF4-FFF2-40B4-BE49-F238E27FC236}">
                  <a16:creationId xmlns:a16="http://schemas.microsoft.com/office/drawing/2014/main" id="{8E5C8581-459D-834E-8C55-379BC01F30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1174" y="3699949"/>
              <a:ext cx="14287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9A9561-FFC2-7F4A-AE7E-6C5631D831AC}"/>
                </a:ext>
              </a:extLst>
            </p:cNvPr>
            <p:cNvSpPr txBox="1"/>
            <p:nvPr/>
          </p:nvSpPr>
          <p:spPr>
            <a:xfrm>
              <a:off x="1901083" y="5043600"/>
              <a:ext cx="758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>
                  <a:latin typeface="GyeonggiTitleL Light" panose="02020403020101020101" pitchFamily="18" charset="-127"/>
                  <a:ea typeface="GyeonggiTitleL Light" panose="02020403020101020101" pitchFamily="18" charset="-127"/>
                </a:rPr>
                <a:t>윈도우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20518E5-33AC-CA4E-ABF8-44261556DB79}"/>
              </a:ext>
            </a:extLst>
          </p:cNvPr>
          <p:cNvGrpSpPr/>
          <p:nvPr/>
        </p:nvGrpSpPr>
        <p:grpSpPr>
          <a:xfrm>
            <a:off x="4238625" y="3699949"/>
            <a:ext cx="1428750" cy="1712983"/>
            <a:chOff x="4238625" y="3699949"/>
            <a:chExt cx="1428750" cy="1712983"/>
          </a:xfrm>
        </p:grpSpPr>
        <p:pic>
          <p:nvPicPr>
            <p:cNvPr id="12" name="Picture 8" descr="컴퓨터 무료 아이콘 의 Room">
              <a:extLst>
                <a:ext uri="{FF2B5EF4-FFF2-40B4-BE49-F238E27FC236}">
                  <a16:creationId xmlns:a16="http://schemas.microsoft.com/office/drawing/2014/main" id="{2DC1EB53-D827-6047-BCDE-7A422B519C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8625" y="3699949"/>
              <a:ext cx="14287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254D4AD-E095-B541-881C-8EB2A135417A}"/>
                </a:ext>
              </a:extLst>
            </p:cNvPr>
            <p:cNvSpPr txBox="1"/>
            <p:nvPr/>
          </p:nvSpPr>
          <p:spPr>
            <a:xfrm>
              <a:off x="4750424" y="504360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>
                  <a:latin typeface="GyeonggiTitleL Light" panose="02020403020101020101" pitchFamily="18" charset="-127"/>
                  <a:ea typeface="GyeonggiTitleL Light" panose="02020403020101020101" pitchFamily="18" charset="-127"/>
                </a:rPr>
                <a:t>맥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2A7C4CF-FFF9-AF41-BA87-15A48EC0C6AB}"/>
              </a:ext>
            </a:extLst>
          </p:cNvPr>
          <p:cNvGrpSpPr/>
          <p:nvPr/>
        </p:nvGrpSpPr>
        <p:grpSpPr>
          <a:xfrm>
            <a:off x="6953167" y="3699949"/>
            <a:ext cx="1428750" cy="1712983"/>
            <a:chOff x="6953167" y="3699949"/>
            <a:chExt cx="1428750" cy="1712983"/>
          </a:xfrm>
        </p:grpSpPr>
        <p:pic>
          <p:nvPicPr>
            <p:cNvPr id="13" name="Picture 8" descr="컴퓨터 무료 아이콘 의 Room">
              <a:extLst>
                <a:ext uri="{FF2B5EF4-FFF2-40B4-BE49-F238E27FC236}">
                  <a16:creationId xmlns:a16="http://schemas.microsoft.com/office/drawing/2014/main" id="{2DCF8687-0248-634F-99A4-8BCC12D4B9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3167" y="3699949"/>
              <a:ext cx="14287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ABC81D0-3283-CE42-83BC-35139ADF6DD6}"/>
                </a:ext>
              </a:extLst>
            </p:cNvPr>
            <p:cNvSpPr txBox="1"/>
            <p:nvPr/>
          </p:nvSpPr>
          <p:spPr>
            <a:xfrm>
              <a:off x="7294126" y="5043600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>
                  <a:latin typeface="GyeonggiTitleL Light" panose="02020403020101020101" pitchFamily="18" charset="-127"/>
                  <a:ea typeface="GyeonggiTitleL Light" panose="02020403020101020101" pitchFamily="18" charset="-127"/>
                </a:rPr>
                <a:t>리눅스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291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12468" y="266772"/>
            <a:ext cx="17182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JVM</a:t>
            </a:r>
            <a:r>
              <a:rPr lang="ko-KR" altLang="en-US" sz="24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이란</a:t>
            </a:r>
            <a:endParaRPr kumimoji="0" lang="en-US" altLang="ko-KR" sz="24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BM KIRANGHAERANG OTF" panose="020B0600000101010101" pitchFamily="34" charset="-127"/>
              <a:ea typeface="BM KIRANGHAERANG OTF" panose="020B0600000101010101" pitchFamily="34" charset="-127"/>
            </a:endParaRPr>
          </a:p>
        </p:txBody>
      </p:sp>
      <p:pic>
        <p:nvPicPr>
          <p:cNvPr id="1026" name="Picture 2" descr="파일, 문서 무료 아이콘 의 Mobirise">
            <a:extLst>
              <a:ext uri="{FF2B5EF4-FFF2-40B4-BE49-F238E27FC236}">
                <a16:creationId xmlns:a16="http://schemas.microsoft.com/office/drawing/2014/main" id="{02BD9D7E-6528-9949-99E8-37B10B4DC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76" y="2392136"/>
            <a:ext cx="1514846" cy="151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파일, 문서 무료 아이콘 의 Mobirise">
            <a:extLst>
              <a:ext uri="{FF2B5EF4-FFF2-40B4-BE49-F238E27FC236}">
                <a16:creationId xmlns:a16="http://schemas.microsoft.com/office/drawing/2014/main" id="{3DD3127C-65EA-964E-98CD-6403690FF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412" y="2392136"/>
            <a:ext cx="1514846" cy="151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E102E2-AF75-DA4A-B0F2-1469B2F3F5E3}"/>
              </a:ext>
            </a:extLst>
          </p:cNvPr>
          <p:cNvSpPr txBox="1"/>
          <p:nvPr/>
        </p:nvSpPr>
        <p:spPr>
          <a:xfrm>
            <a:off x="1070422" y="3906982"/>
            <a:ext cx="110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Hello.java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3B9C4-1FFA-F742-BAE8-7DEC91CD8047}"/>
              </a:ext>
            </a:extLst>
          </p:cNvPr>
          <p:cNvSpPr txBox="1"/>
          <p:nvPr/>
        </p:nvSpPr>
        <p:spPr>
          <a:xfrm>
            <a:off x="2883969" y="2684566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compile</a:t>
            </a:r>
            <a:endParaRPr kumimoji="1"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92F17D9-073D-2F45-A59A-EA67875BBBD6}"/>
              </a:ext>
            </a:extLst>
          </p:cNvPr>
          <p:cNvCxnSpPr>
            <a:cxnSpLocks/>
          </p:cNvCxnSpPr>
          <p:nvPr/>
        </p:nvCxnSpPr>
        <p:spPr>
          <a:xfrm>
            <a:off x="2529443" y="3149559"/>
            <a:ext cx="16387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6019E3-153A-C147-BFF0-586789B7223D}"/>
              </a:ext>
            </a:extLst>
          </p:cNvPr>
          <p:cNvSpPr txBox="1"/>
          <p:nvPr/>
        </p:nvSpPr>
        <p:spPr>
          <a:xfrm>
            <a:off x="2798355" y="3228109"/>
            <a:ext cx="105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Javac.exe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7C9135-1734-A44A-8971-CA61464E8278}"/>
              </a:ext>
            </a:extLst>
          </p:cNvPr>
          <p:cNvSpPr txBox="1"/>
          <p:nvPr/>
        </p:nvSpPr>
        <p:spPr>
          <a:xfrm>
            <a:off x="4476658" y="3906982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Hello.class</a:t>
            </a:r>
            <a:endParaRPr kumimoji="1"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DAB760D-990D-5141-8D0D-C33B8640ACD8}"/>
              </a:ext>
            </a:extLst>
          </p:cNvPr>
          <p:cNvCxnSpPr>
            <a:cxnSpLocks/>
          </p:cNvCxnSpPr>
          <p:nvPr/>
        </p:nvCxnSpPr>
        <p:spPr>
          <a:xfrm>
            <a:off x="5902036" y="3149559"/>
            <a:ext cx="16387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Jvm File Icons - Download Free Vector Icons | Noun Project">
            <a:extLst>
              <a:ext uri="{FF2B5EF4-FFF2-40B4-BE49-F238E27FC236}">
                <a16:creationId xmlns:a16="http://schemas.microsoft.com/office/drawing/2014/main" id="{52FC2DF0-447F-1A4B-9A54-4F073E8F0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999" y="1966603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27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12468" y="266772"/>
            <a:ext cx="17182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JVM</a:t>
            </a:r>
            <a:r>
              <a:rPr lang="ko-KR" altLang="en-US" sz="24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이란</a:t>
            </a:r>
            <a:endParaRPr kumimoji="0" lang="en-US" altLang="ko-KR" sz="24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BM KIRANGHAERANG OTF" panose="020B0600000101010101" pitchFamily="34" charset="-127"/>
              <a:ea typeface="BM KIRANGHAERANG OTF" panose="020B0600000101010101" pitchFamily="34" charset="-127"/>
            </a:endParaRPr>
          </a:p>
        </p:txBody>
      </p:sp>
      <p:pic>
        <p:nvPicPr>
          <p:cNvPr id="5122" name="Picture 2" descr="Jvm File Icons - Download Free Vector Icons | Noun Project">
            <a:extLst>
              <a:ext uri="{FF2B5EF4-FFF2-40B4-BE49-F238E27FC236}">
                <a16:creationId xmlns:a16="http://schemas.microsoft.com/office/drawing/2014/main" id="{52FC2DF0-447F-1A4B-9A54-4F073E8F0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0" y="889000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148880-D211-FE4A-B3EF-1EDE3F206FAC}"/>
              </a:ext>
            </a:extLst>
          </p:cNvPr>
          <p:cNvSpPr txBox="1"/>
          <p:nvPr/>
        </p:nvSpPr>
        <p:spPr>
          <a:xfrm>
            <a:off x="898604" y="3740727"/>
            <a:ext cx="8328523" cy="170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자바로 컴파일한 소프트웨어들이 </a:t>
            </a:r>
            <a:r>
              <a:rPr kumimoji="1" lang="en-US" altLang="ko-KR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JVM</a:t>
            </a:r>
            <a:r>
              <a:rPr kumimoji="1" lang="ko-KR" altLang="en-US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이 깔린 어떤 종류의 </a:t>
            </a:r>
            <a:r>
              <a:rPr kumimoji="1" lang="ko-KR" altLang="en-US" dirty="0" err="1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컴퓨터에서든</a:t>
            </a:r>
            <a:r>
              <a:rPr kumimoji="1" lang="ko-KR" altLang="en-US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 돌 수 있게 해주는 것</a:t>
            </a:r>
            <a:endParaRPr kumimoji="1" lang="en-US" altLang="ko-KR" dirty="0">
              <a:latin typeface="GyeonggiBatang Regular" panose="02020503020101020101" pitchFamily="18" charset="-127"/>
              <a:ea typeface="GyeonggiBatang Regular" panose="020205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dirty="0">
              <a:latin typeface="GyeonggiBatang Regular" panose="02020503020101020101" pitchFamily="18" charset="-127"/>
              <a:ea typeface="GyeonggiBatang Regular" panose="020205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한번 작성하면 모든 곳에서 실행한다</a:t>
            </a:r>
            <a:r>
              <a:rPr kumimoji="1" lang="en-US" altLang="ko-KR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.</a:t>
            </a:r>
            <a:endParaRPr kumimoji="1" lang="ko-KR" altLang="en-US" dirty="0">
              <a:latin typeface="GyeonggiBatang Regular" panose="02020503020101020101" pitchFamily="18" charset="-127"/>
              <a:ea typeface="GyeonggiBatang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008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85887" y="171769"/>
            <a:ext cx="1311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INDEX</a:t>
            </a:r>
          </a:p>
        </p:txBody>
      </p:sp>
      <p:sp>
        <p:nvSpPr>
          <p:cNvPr id="5" name="타원 4"/>
          <p:cNvSpPr/>
          <p:nvPr/>
        </p:nvSpPr>
        <p:spPr>
          <a:xfrm>
            <a:off x="2099655" y="2705566"/>
            <a:ext cx="1577217" cy="1577217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BareunBatangOTFB" panose="02000300000000000000" pitchFamily="2" charset="-127"/>
              <a:ea typeface="BareunBatangOTFB" panose="02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50290" y="3294919"/>
            <a:ext cx="1293565" cy="398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BareunBatangOTFB" panose="02000300000000000000" pitchFamily="2" charset="-127"/>
                <a:ea typeface="BareunBatangOTFB" panose="02000300000000000000" pitchFamily="2" charset="-127"/>
              </a:rPr>
              <a:t>JVM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BareunBatangOTFB" panose="02000300000000000000" pitchFamily="2" charset="-127"/>
                <a:ea typeface="BareunBatangOTFB" panose="02000300000000000000" pitchFamily="2" charset="-127"/>
              </a:rPr>
              <a:t>이란</a:t>
            </a:r>
            <a:endParaRPr lang="en-US" altLang="ko-KR" sz="1500" b="1" dirty="0">
              <a:solidFill>
                <a:schemeClr val="bg2">
                  <a:lumMod val="25000"/>
                </a:schemeClr>
              </a:solidFill>
              <a:latin typeface="BareunBatangOTFB" panose="02000300000000000000" pitchFamily="2" charset="-127"/>
              <a:ea typeface="BareunBatangOTFB" panose="02000300000000000000" pitchFamily="2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225521" y="2705565"/>
            <a:ext cx="1577217" cy="15772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BareunBatangOTFB" panose="02000300000000000000" pitchFamily="2" charset="-127"/>
              <a:ea typeface="BareunBatangOTFB" panose="020003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67346" y="3070775"/>
            <a:ext cx="1293565" cy="74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BareunBatangOTFB" panose="02000300000000000000" pitchFamily="2" charset="-127"/>
                <a:ea typeface="BareunBatangOTFB" panose="02000300000000000000" pitchFamily="2" charset="-127"/>
              </a:rPr>
              <a:t>JVM </a:t>
            </a: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BareunBatangOTFB" panose="02000300000000000000" pitchFamily="2" charset="-127"/>
                <a:ea typeface="BareunBatangOTFB" panose="02000300000000000000" pitchFamily="2" charset="-127"/>
              </a:rPr>
              <a:t>메모리 구조</a:t>
            </a:r>
            <a:endParaRPr lang="en-US" altLang="ko-KR" sz="1500" b="1" dirty="0">
              <a:solidFill>
                <a:schemeClr val="bg2">
                  <a:lumMod val="25000"/>
                </a:schemeClr>
              </a:solidFill>
              <a:latin typeface="BareunBatangOTFB" panose="02000300000000000000" pitchFamily="2" charset="-127"/>
              <a:ea typeface="BareunBatangOTFB" panose="02000300000000000000" pitchFamily="2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6280591" y="2652269"/>
            <a:ext cx="1577217" cy="1577217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BareunBatangOTFB" panose="02000300000000000000" pitchFamily="2" charset="-127"/>
              <a:ea typeface="BareunBatangOTFB" panose="020003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22416" y="3070774"/>
            <a:ext cx="1293565" cy="74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BareunBatangOTFB" panose="02000300000000000000" pitchFamily="2" charset="-127"/>
                <a:ea typeface="BareunBatangOTFB" panose="02000300000000000000" pitchFamily="2" charset="-127"/>
              </a:rPr>
              <a:t>JRE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BareunBatangOTFB" panose="02000300000000000000" pitchFamily="2" charset="-127"/>
                <a:ea typeface="BareunBatangOTFB" panose="02000300000000000000" pitchFamily="2" charset="-127"/>
              </a:rPr>
              <a:t>와 </a:t>
            </a: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BareunBatangOTFB" panose="02000300000000000000" pitchFamily="2" charset="-127"/>
                <a:ea typeface="BareunBatangOTFB" panose="02000300000000000000" pitchFamily="2" charset="-127"/>
              </a:rPr>
              <a:t>JDK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BareunBatangOTFB" panose="02000300000000000000" pitchFamily="2" charset="-127"/>
                <a:ea typeface="BareunBatangOTFB" panose="02000300000000000000" pitchFamily="2" charset="-127"/>
              </a:rPr>
              <a:t> 차이점</a:t>
            </a:r>
            <a:endParaRPr lang="en-US" altLang="ko-KR" sz="1500" b="1" dirty="0">
              <a:solidFill>
                <a:schemeClr val="bg2">
                  <a:lumMod val="25000"/>
                </a:schemeClr>
              </a:solidFill>
              <a:latin typeface="BareunBatangOTFB" panose="02000300000000000000" pitchFamily="2" charset="-127"/>
              <a:ea typeface="BareunBatangOTFB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1505566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3316</TotalTime>
  <Words>317</Words>
  <Application>Microsoft Macintosh PowerPoint</Application>
  <PresentationFormat>A4 용지(210x297mm)</PresentationFormat>
  <Paragraphs>108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8" baseType="lpstr">
      <vt:lpstr>BareunBatangOTFB</vt:lpstr>
      <vt:lpstr>BM DoHyeon OTF</vt:lpstr>
      <vt:lpstr>BM KIRANGHAERANG OTF</vt:lpstr>
      <vt:lpstr>GyeonggiBatang Regular</vt:lpstr>
      <vt:lpstr>GYEONGGITITLEL LIGHT</vt:lpstr>
      <vt:lpstr>GYEONGGITITLEL LIGHT</vt:lpstr>
      <vt:lpstr>Sandoll Kukdetopokki 02 Bold</vt:lpstr>
      <vt:lpstr>Arial</vt:lpstr>
      <vt:lpstr>Calibri</vt:lpstr>
      <vt:lpstr>Calibri Light</vt:lpstr>
      <vt:lpstr>Wingdings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지은미</cp:lastModifiedBy>
  <cp:revision>576</cp:revision>
  <dcterms:created xsi:type="dcterms:W3CDTF">2017-09-07T10:48:07Z</dcterms:created>
  <dcterms:modified xsi:type="dcterms:W3CDTF">2021-07-17T14:18:23Z</dcterms:modified>
</cp:coreProperties>
</file>