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B55D8-D385-4983-AC24-BA8ED9F1E858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C62C-042D-4618-8AC1-03A706DF5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62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94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9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7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6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9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C3B5-7807-4A3B-A7B9-8BE7B4008FF4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FEA7-56FC-4C30-9EB2-94535C617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4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Досл</a:t>
            </a:r>
            <a:r>
              <a:rPr lang="uk-UA" dirty="0" err="1" smtClean="0"/>
              <a:t>ідження</a:t>
            </a:r>
            <a:r>
              <a:rPr lang="uk-UA" dirty="0" smtClean="0"/>
              <a:t> залежності гальмівного шляху від маси, швидкості та коефіцієнту тертя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Роботу виконав учень 9-А класу</a:t>
            </a:r>
          </a:p>
          <a:p>
            <a:r>
              <a:rPr lang="uk-UA" dirty="0" smtClean="0"/>
              <a:t>Ліцею №142</a:t>
            </a:r>
          </a:p>
          <a:p>
            <a:r>
              <a:rPr lang="uk-UA" dirty="0" smtClean="0"/>
              <a:t>Андрієнко Ігор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4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</a:t>
            </a:r>
            <a:r>
              <a:rPr lang="uk-UA" dirty="0" smtClean="0"/>
              <a:t>і для обрахунку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91014" y="2430049"/>
                <a:ext cx="7553194" cy="367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600" dirty="0" smtClean="0">
                    <a:latin typeface="+mj-lt"/>
                  </a:rPr>
                  <a:t>v = </a:t>
                </a:r>
                <a:r>
                  <a:rPr lang="ru-RU" sz="3600" dirty="0" smtClean="0">
                    <a:latin typeface="+mj-lt"/>
                  </a:rPr>
                  <a:t>2</a:t>
                </a:r>
                <a:r>
                  <a:rPr lang="en-US" sz="3600" dirty="0" smtClean="0">
                    <a:latin typeface="+mj-lt"/>
                  </a:rPr>
                  <a:t>0 </a:t>
                </a:r>
                <a:r>
                  <a:rPr lang="ru-RU" sz="3600" dirty="0" smtClean="0">
                    <a:latin typeface="+mj-lt"/>
                  </a:rPr>
                  <a:t>м</a:t>
                </a:r>
                <a:r>
                  <a:rPr lang="en-US" sz="3600" dirty="0" smtClean="0">
                    <a:latin typeface="+mj-lt"/>
                  </a:rPr>
                  <a:t>/</a:t>
                </a:r>
                <a:r>
                  <a:rPr lang="ru-RU" sz="3600" dirty="0" smtClean="0">
                    <a:latin typeface="+mj-lt"/>
                  </a:rPr>
                  <a:t>с</a:t>
                </a:r>
                <a:endParaRPr lang="en-US" sz="36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600" dirty="0" smtClean="0">
                    <a:latin typeface="+mj-lt"/>
                  </a:rPr>
                  <a:t>m = 1.5</a:t>
                </a:r>
                <a:r>
                  <a:rPr lang="ru-RU" sz="3600" dirty="0" smtClean="0">
                    <a:latin typeface="+mj-lt"/>
                  </a:rPr>
                  <a:t> т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600" dirty="0">
                    <a:latin typeface="+mj-lt"/>
                  </a:rPr>
                  <a:t>p</a:t>
                </a:r>
                <a:r>
                  <a:rPr lang="en-US" sz="3600" dirty="0" smtClean="0">
                    <a:latin typeface="+mj-lt"/>
                  </a:rPr>
                  <a:t> = 10</a:t>
                </a:r>
                <a:r>
                  <a:rPr lang="ru-RU" sz="3600" dirty="0" smtClean="0">
                    <a:latin typeface="+mj-lt"/>
                  </a:rPr>
                  <a:t>МПа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>
                            <a:latin typeface="+mj-lt"/>
                          </a:rPr>
                          <m:t>μ</m:t>
                        </m:r>
                      </m:e>
                      <m:sub>
                        <m:r>
                          <a:rPr lang="ru-RU" sz="3600" b="0" i="1" smtClean="0">
                            <a:latin typeface="+mj-lt"/>
                          </a:rPr>
                          <m:t>асфальт −гума</m:t>
                        </m:r>
                      </m:sub>
                    </m:sSub>
                    <m:r>
                      <a:rPr lang="ru-RU" sz="3600" b="0" i="1" smtClean="0">
                        <a:latin typeface="+mj-lt"/>
                      </a:rPr>
                      <m:t>=0.625</m:t>
                    </m:r>
                  </m:oMath>
                </a14:m>
                <a:endParaRPr lang="ru-RU" sz="3600" b="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>
                            <a:latin typeface="+mj-lt"/>
                          </a:rPr>
                          <m:t>μ</m:t>
                        </m:r>
                      </m:e>
                      <m:sub>
                        <m:r>
                          <a:rPr lang="ru-RU" sz="3600" b="0" i="1" smtClean="0">
                            <a:latin typeface="+mj-lt"/>
                          </a:rPr>
                          <m:t>гальмывны колодки</m:t>
                        </m:r>
                        <m:r>
                          <a:rPr lang="ru-RU" sz="3600" i="1">
                            <a:latin typeface="+mj-lt"/>
                          </a:rPr>
                          <m:t> −</m:t>
                        </m:r>
                        <m:r>
                          <a:rPr lang="ru-RU" sz="3600" b="0" i="1" smtClean="0">
                            <a:latin typeface="+mj-lt"/>
                          </a:rPr>
                          <m:t>сталь</m:t>
                        </m:r>
                      </m:sub>
                    </m:sSub>
                    <m:r>
                      <a:rPr lang="ru-RU" sz="3600" i="1">
                        <a:latin typeface="+mj-lt"/>
                      </a:rPr>
                      <m:t>=0.3</m:t>
                    </m:r>
                  </m:oMath>
                </a14:m>
                <a:endParaRPr lang="ru-RU" sz="36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колодки</m:t>
                        </m:r>
                      </m:sub>
                    </m:sSub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=6.25 ∗</m:t>
                    </m:r>
                    <m:sSup>
                      <m:sSupPr>
                        <m:ctrlPr>
                          <a:rPr lang="ru-RU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ru-RU" sz="36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4" y="2430049"/>
                <a:ext cx="7553194" cy="3678764"/>
              </a:xfrm>
              <a:prstGeom prst="rect">
                <a:avLst/>
              </a:prstGeom>
              <a:blipFill>
                <a:blip r:embed="rId2"/>
                <a:stretch>
                  <a:fillRect l="-2179" t="-2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Результати</a:t>
            </a:r>
            <a:r>
              <a:rPr lang="ru-RU" dirty="0" smtClean="0"/>
              <a:t> </a:t>
            </a:r>
            <a:r>
              <a:rPr lang="ru-RU" dirty="0" err="1" smtClean="0"/>
              <a:t>обрахунку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91014" y="2430049"/>
                <a:ext cx="7553194" cy="528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блокування</m:t>
                          </m:r>
                        </m:sub>
                      </m:sSub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=32м</m:t>
                      </m:r>
                    </m:oMath>
                  </m:oMathPara>
                </a14:m>
                <a:endParaRPr lang="ru-RU" sz="3600" b="0" dirty="0" smtClean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600" b="0" i="1" smtClean="0">
                              <a:latin typeface="Cambria Math" panose="02040503050406030204" pitchFamily="18" charset="0"/>
                            </a:rPr>
                            <m:t>плавного гальмування</m:t>
                          </m:r>
                        </m:sub>
                      </m:sSub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м</m:t>
                      </m:r>
                    </m:oMath>
                  </m:oMathPara>
                </a14:m>
                <a:endParaRPr lang="ru-RU" sz="3600" dirty="0" smtClean="0"/>
              </a:p>
              <a:p>
                <a:endParaRPr lang="uk-UA" sz="3600" dirty="0"/>
              </a:p>
              <a:p>
                <a:pPr algn="ctr"/>
                <a:r>
                  <a:rPr lang="uk-UA" sz="3600" dirty="0" smtClean="0"/>
                  <a:t>Показники за </a:t>
                </a:r>
                <a:r>
                  <a:rPr lang="uk-UA" sz="3600" dirty="0" err="1" smtClean="0"/>
                  <a:t>євростандартом</a:t>
                </a:r>
                <a:r>
                  <a:rPr lang="uk-UA" sz="36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блокування</m:t>
                          </m:r>
                        </m:sub>
                      </m:sSub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м</m:t>
                      </m:r>
                    </m:oMath>
                  </m:oMathPara>
                </a14:m>
                <a:endParaRPr lang="ru-RU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600" i="1">
                              <a:latin typeface="Cambria Math" panose="02040503050406030204" pitchFamily="18" charset="0"/>
                            </a:rPr>
                            <m:t>плавного гальмування</m:t>
                          </m:r>
                        </m:sub>
                      </m:sSub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м</m:t>
                      </m:r>
                    </m:oMath>
                  </m:oMathPara>
                </a14:m>
                <a:endParaRPr lang="ru-RU" sz="3600" dirty="0"/>
              </a:p>
              <a:p>
                <a:pPr algn="ctr"/>
                <a:endParaRPr lang="uk-UA" sz="3600" dirty="0"/>
              </a:p>
              <a:p>
                <a:pPr algn="ctr"/>
                <a:endParaRPr lang="ru-RU" sz="3600" dirty="0"/>
              </a:p>
              <a:p>
                <a:endParaRPr lang="ru-RU" sz="36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4" y="2430049"/>
                <a:ext cx="7553194" cy="5282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38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0680" y="1935921"/>
            <a:ext cx="9619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При </a:t>
            </a:r>
            <a:r>
              <a:rPr lang="ru-RU" sz="2400" dirty="0" err="1" smtClean="0"/>
              <a:t>спрощеній</a:t>
            </a:r>
            <a:r>
              <a:rPr lang="ru-RU" sz="2400" dirty="0" smtClean="0"/>
              <a:t> </a:t>
            </a:r>
            <a:r>
              <a:rPr lang="ru-RU" sz="2400" dirty="0" err="1" smtClean="0"/>
              <a:t>постановці</a:t>
            </a:r>
            <a:r>
              <a:rPr lang="ru-RU" sz="2400" dirty="0" smtClean="0"/>
              <a:t> </a:t>
            </a:r>
            <a:r>
              <a:rPr lang="ru-RU" sz="2400" dirty="0" err="1" smtClean="0"/>
              <a:t>задачі</a:t>
            </a:r>
            <a:r>
              <a:rPr lang="ru-RU" sz="2400" dirty="0" smtClean="0"/>
              <a:t>, при </a:t>
            </a:r>
            <a:r>
              <a:rPr lang="ru-RU" sz="2400" dirty="0" err="1" smtClean="0"/>
              <a:t>повному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блокуванні</a:t>
            </a:r>
            <a:r>
              <a:rPr lang="ru-RU" sz="2400" dirty="0" smtClean="0"/>
              <a:t> колес </a:t>
            </a:r>
            <a:r>
              <a:rPr lang="ru-RU" sz="2400" dirty="0" err="1" smtClean="0"/>
              <a:t>маса</a:t>
            </a:r>
            <a:r>
              <a:rPr lang="ru-RU" sz="2400" dirty="0" smtClean="0"/>
              <a:t> </a:t>
            </a:r>
            <a:r>
              <a:rPr lang="ru-RU" sz="2400" dirty="0" err="1" smtClean="0"/>
              <a:t>автомобіля</a:t>
            </a:r>
            <a:r>
              <a:rPr lang="ru-RU" sz="2400" dirty="0" smtClean="0"/>
              <a:t> не </a:t>
            </a:r>
            <a:r>
              <a:rPr lang="ru-RU" sz="2400" dirty="0" err="1" smtClean="0"/>
              <a:t>важлива</a:t>
            </a: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400" dirty="0" smtClean="0"/>
              <a:t>Залежність гальмівного шляху від швидкості є квадратичною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400" dirty="0" smtClean="0"/>
              <a:t>При плавному гальмуванні для точності довелося б враховувати набагато більше даних, ніж при блокуванні </a:t>
            </a:r>
            <a:r>
              <a:rPr lang="uk-UA" sz="2400" dirty="0" err="1" smtClean="0"/>
              <a:t>колес</a:t>
            </a:r>
            <a:r>
              <a:rPr lang="uk-UA" sz="2400" dirty="0" smtClean="0"/>
              <a:t>, тож похибка у відповіді є значною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400" dirty="0" smtClean="0"/>
              <a:t>Подібний підхід до практичних задач абсолютно не гарантує отримання точної відповіді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594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269" y="2776603"/>
            <a:ext cx="10353761" cy="1326321"/>
          </a:xfrm>
        </p:spPr>
        <p:txBody>
          <a:bodyPr/>
          <a:lstStyle/>
          <a:p>
            <a:r>
              <a:rPr lang="uk-UA" dirty="0" smtClean="0"/>
              <a:t>Дякую </a:t>
            </a:r>
            <a:r>
              <a:rPr lang="uk-UA" smtClean="0"/>
              <a:t>за увагу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1199" y="2644743"/>
            <a:ext cx="4268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200" dirty="0" smtClean="0"/>
              <a:t> – </a:t>
            </a:r>
            <a:r>
              <a:rPr lang="ru-RU" sz="3200" dirty="0" smtClean="0"/>
              <a:t>п</a:t>
            </a:r>
            <a:r>
              <a:rPr lang="uk-UA" sz="3200" dirty="0" err="1" smtClean="0"/>
              <a:t>очаткова</a:t>
            </a:r>
            <a:r>
              <a:rPr lang="uk-UA" sz="3200" dirty="0" smtClean="0"/>
              <a:t> швидкість</a:t>
            </a:r>
            <a:endParaRPr lang="en-US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3200" dirty="0" smtClean="0"/>
              <a:t> – </a:t>
            </a:r>
            <a:r>
              <a:rPr lang="ru-RU" sz="3200" dirty="0" err="1" smtClean="0"/>
              <a:t>прискорення</a:t>
            </a:r>
            <a:r>
              <a:rPr lang="ru-RU" sz="3200" dirty="0" smtClean="0"/>
              <a:t>, яке </a:t>
            </a:r>
            <a:r>
              <a:rPr lang="ru-RU" sz="3200" dirty="0" err="1" smtClean="0"/>
              <a:t>виника</a:t>
            </a:r>
            <a:r>
              <a:rPr lang="uk-UA" sz="3200" dirty="0" smtClean="0"/>
              <a:t>є внаслідок тертя</a:t>
            </a:r>
            <a:r>
              <a:rPr lang="en-US" sz="3200" dirty="0" smtClean="0"/>
              <a:t> </a:t>
            </a:r>
            <a:r>
              <a:rPr lang="uk-UA" sz="3200" dirty="0" smtClean="0"/>
              <a:t>покришок об асфальт</a:t>
            </a:r>
            <a:endParaRPr lang="uk-UA" sz="3200" i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07" y="513623"/>
            <a:ext cx="1174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Модель задачі при гальмуванні блокуванням коліс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72" y="2553524"/>
            <a:ext cx="4934639" cy="32294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65474" y="3408586"/>
                <a:ext cx="1440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3200" b="0" i="1" dirty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74" y="3408586"/>
                <a:ext cx="14404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07458" y="3051660"/>
                <a:ext cx="1440493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58" y="3051660"/>
                <a:ext cx="1440493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90491" y="4947591"/>
                <a:ext cx="1440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тяж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91" y="4947591"/>
                <a:ext cx="14404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4682" y="3373992"/>
                <a:ext cx="1440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82" y="3373992"/>
                <a:ext cx="14404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2462014"/>
            <a:ext cx="10353762" cy="2109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1 </a:t>
            </a:r>
            <a:r>
              <a:rPr lang="en-US" b="1" dirty="0" smtClean="0"/>
              <a:t>		</a:t>
            </a:r>
            <a:endParaRPr lang="en-US" sz="3200" b="1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Кольцо 6"/>
          <p:cNvSpPr/>
          <p:nvPr/>
        </p:nvSpPr>
        <p:spPr>
          <a:xfrm>
            <a:off x="663879" y="2367419"/>
            <a:ext cx="989557" cy="1002082"/>
          </a:xfrm>
          <a:prstGeom prst="donut">
            <a:avLst>
              <a:gd name="adj" fmla="val 861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4856" y="2462014"/>
                <a:ext cx="1991637" cy="1777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тер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56" y="2462014"/>
                <a:ext cx="1991637" cy="1777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Блок-схема: процесс 13"/>
              <p:cNvSpPr/>
              <p:nvPr/>
            </p:nvSpPr>
            <p:spPr>
              <a:xfrm>
                <a:off x="2071986" y="2536171"/>
                <a:ext cx="2604319" cy="1666659"/>
              </a:xfrm>
              <a:prstGeom prst="flowChartProcess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4" name="Блок-схема: процесс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86" y="2536171"/>
                <a:ext cx="2604319" cy="1666659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323" y="223611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effectLst/>
                <a:latin typeface="Cambria Math" panose="02040503050406030204" pitchFamily="18" charset="0"/>
              </a:rPr>
              <a:t>2		</a:t>
            </a:r>
            <a:endParaRPr lang="en-US" sz="4000" b="1" dirty="0">
              <a:effectLst/>
              <a:latin typeface="Cambria Math" panose="02040503050406030204" pitchFamily="18" charset="0"/>
            </a:endParaRPr>
          </a:p>
        </p:txBody>
      </p:sp>
      <p:sp>
        <p:nvSpPr>
          <p:cNvPr id="5" name="Кольцо 4"/>
          <p:cNvSpPr/>
          <p:nvPr/>
        </p:nvSpPr>
        <p:spPr>
          <a:xfrm>
            <a:off x="649265" y="2214097"/>
            <a:ext cx="977635" cy="947761"/>
          </a:xfrm>
          <a:prstGeom prst="donu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4430" y="1808505"/>
                <a:ext cx="3933173" cy="243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44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4400" b="0" dirty="0" smtClean="0"/>
              </a:p>
              <a:p>
                <a:endParaRPr lang="en-US" sz="4400" dirty="0" smtClean="0"/>
              </a:p>
              <a:p>
                <a:r>
                  <a:rPr lang="en-US" sz="4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44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30" y="1808505"/>
                <a:ext cx="3933173" cy="2436051"/>
              </a:xfrm>
              <a:prstGeom prst="rect">
                <a:avLst/>
              </a:prstGeom>
              <a:blipFill>
                <a:blip r:embed="rId2"/>
                <a:stretch>
                  <a:fillRect l="-6202" t="-5263" b="-10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Блок-схема: процесс 9"/>
              <p:cNvSpPr/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ru-RU" sz="360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Блок-схема: процесс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Блок-схема: процесс 10"/>
              <p:cNvSpPr/>
              <p:nvPr/>
            </p:nvSpPr>
            <p:spPr>
              <a:xfrm>
                <a:off x="2570717" y="2449919"/>
                <a:ext cx="3116099" cy="1666659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at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1" name="Блок-схема: процесс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17" y="2449919"/>
                <a:ext cx="3116099" cy="1666659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574" y="2156222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3</a:t>
            </a:r>
            <a:endParaRPr lang="ru-RU" sz="4000" dirty="0"/>
          </a:p>
        </p:txBody>
      </p:sp>
      <p:sp>
        <p:nvSpPr>
          <p:cNvPr id="5" name="Кольцо 4"/>
          <p:cNvSpPr/>
          <p:nvPr/>
        </p:nvSpPr>
        <p:spPr>
          <a:xfrm>
            <a:off x="553452" y="2156222"/>
            <a:ext cx="1022686" cy="935895"/>
          </a:xfrm>
          <a:prstGeom prst="donut">
            <a:avLst>
              <a:gd name="adj" fmla="val 263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Блок-схема: процесс 5"/>
              <p:cNvSpPr/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ru-RU" sz="360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Блок-схема: процесс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Блок-схема: процесс 6"/>
              <p:cNvSpPr/>
              <p:nvPr/>
            </p:nvSpPr>
            <p:spPr>
              <a:xfrm>
                <a:off x="2441119" y="215622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/>
                        <m:t>t</m:t>
                      </m:r>
                      <m:r>
                        <m:rPr>
                          <m:nor/>
                        </m:rPr>
                        <a:rPr lang="en-US" sz="3600" dirty="0"/>
                        <m:t> 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g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Блок-схема: процесс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2156222"/>
                <a:ext cx="2863516" cy="1431758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Блок-схема: процесс 7"/>
              <p:cNvSpPr/>
              <p:nvPr/>
            </p:nvSpPr>
            <p:spPr>
              <a:xfrm>
                <a:off x="2441119" y="3721892"/>
                <a:ext cx="2863516" cy="174815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S =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4000" dirty="0" smtClean="0"/>
                  <a:t>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Блок-схема: процесс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3721892"/>
                <a:ext cx="2863516" cy="1748154"/>
              </a:xfrm>
              <a:prstGeom prst="flowChartProcess">
                <a:avLst/>
              </a:prstGeom>
              <a:blipFill>
                <a:blip r:embed="rId4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1747" y="1645969"/>
                <a:ext cx="3946358" cy="102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ru-RU" sz="36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36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47" y="1645969"/>
                <a:ext cx="3946358" cy="1026820"/>
              </a:xfrm>
              <a:prstGeom prst="rect">
                <a:avLst/>
              </a:prstGeom>
              <a:blipFill>
                <a:blip r:embed="rId5"/>
                <a:stretch>
                  <a:fillRect l="-4630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Блок-схема: процесс 10"/>
              <p:cNvSpPr/>
              <p:nvPr/>
            </p:nvSpPr>
            <p:spPr>
              <a:xfrm>
                <a:off x="6569242" y="3209310"/>
                <a:ext cx="3753852" cy="2105526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48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endParaRPr lang="ru-RU" sz="4800" dirty="0"/>
              </a:p>
            </p:txBody>
          </p:sp>
        </mc:Choice>
        <mc:Fallback xmlns="">
          <p:sp>
            <p:nvSpPr>
              <p:cNvPr id="11" name="Блок-схема: процесс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42" y="3209310"/>
                <a:ext cx="3753852" cy="2105526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76047" y="5334789"/>
            <a:ext cx="314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Кінцева формула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31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Модель задачі при </a:t>
            </a:r>
            <a:r>
              <a:rPr lang="uk-UA" sz="3600" dirty="0" smtClean="0"/>
              <a:t>рівномірному гальмуванні  гальмівними колодками</a:t>
            </a:r>
            <a:r>
              <a:rPr lang="ru-RU" sz="3600" dirty="0"/>
              <a:t/>
            </a:r>
            <a:br>
              <a:rPr lang="ru-RU" sz="3600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76" y="2215119"/>
            <a:ext cx="4934639" cy="3229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4695" y="3020279"/>
                <a:ext cx="1440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3200" b="0" i="1" dirty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95" y="3020279"/>
                <a:ext cx="14404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0463" y="3020279"/>
                <a:ext cx="1440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63" y="3020279"/>
                <a:ext cx="14404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7862" y="2522314"/>
                <a:ext cx="1440493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62" y="2522314"/>
                <a:ext cx="1440493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573" y="2404997"/>
                <a:ext cx="4897676" cy="1603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dirty="0"/>
                  <a:t> – </a:t>
                </a:r>
                <a:r>
                  <a:rPr lang="ru-RU" dirty="0"/>
                  <a:t>п</a:t>
                </a:r>
                <a:r>
                  <a:rPr lang="uk-UA" dirty="0" err="1"/>
                  <a:t>очаткова</a:t>
                </a:r>
                <a:r>
                  <a:rPr lang="uk-UA" dirty="0"/>
                  <a:t> швидкість</a:t>
                </a:r>
                <a:endParaRPr lang="en-US" dirty="0"/>
              </a:p>
              <a:p>
                <a:r>
                  <a:rPr lang="ru-RU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</a:t>
                </a:r>
                <a:r>
                  <a:rPr lang="ru-RU" dirty="0"/>
                  <a:t> – </a:t>
                </a:r>
                <a:r>
                  <a:rPr lang="ru-RU" dirty="0" err="1"/>
                  <a:t>прискорення</a:t>
                </a:r>
                <a:r>
                  <a:rPr lang="ru-RU" dirty="0"/>
                  <a:t>, яке </a:t>
                </a:r>
                <a:r>
                  <a:rPr lang="ru-RU" dirty="0" err="1"/>
                  <a:t>виника</a:t>
                </a:r>
                <a:r>
                  <a:rPr lang="uk-UA" dirty="0"/>
                  <a:t>є внаслідок тертя</a:t>
                </a:r>
                <a:r>
                  <a:rPr lang="en-US" dirty="0"/>
                  <a:t> </a:t>
                </a:r>
                <a:r>
                  <a:rPr lang="uk-UA" dirty="0" smtClean="0"/>
                  <a:t>гальмівних колодок та диску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dirty="0" smtClean="0"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uk-UA" sz="2400" i="0" dirty="0"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тиску</m:t>
                        </m:r>
                      </m:sub>
                    </m:sSub>
                  </m:oMath>
                </a14:m>
                <a:r>
                  <a:rPr lang="en-US" i="1" dirty="0" smtClean="0"/>
                  <a:t> – </a:t>
                </a:r>
                <a:r>
                  <a:rPr lang="ru-RU" dirty="0" smtClean="0"/>
                  <a:t>сила </a:t>
                </a:r>
                <a:r>
                  <a:rPr lang="ru-RU" dirty="0" err="1" smtClean="0"/>
                  <a:t>тиску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гальмівно</a:t>
                </a:r>
                <a:r>
                  <a:rPr lang="uk-UA" dirty="0" smtClean="0"/>
                  <a:t>ї системи</a:t>
                </a:r>
                <a:endParaRPr lang="uk-UA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3" y="2404997"/>
                <a:ext cx="4897676" cy="1603644"/>
              </a:xfrm>
              <a:prstGeom prst="rect">
                <a:avLst/>
              </a:prstGeom>
              <a:blipFill>
                <a:blip r:embed="rId6"/>
                <a:stretch>
                  <a:fillRect l="-1119" t="-2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74695" y="4509180"/>
                <a:ext cx="1440493" cy="63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20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sz="3200" b="0" i="1" dirty="0" smtClean="0">
                              <a:ln w="22225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тиску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n w="22225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95" y="4509180"/>
                <a:ext cx="1440493" cy="630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2304789"/>
            <a:ext cx="81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Кольцо 4"/>
          <p:cNvSpPr/>
          <p:nvPr/>
        </p:nvSpPr>
        <p:spPr>
          <a:xfrm>
            <a:off x="762878" y="2227305"/>
            <a:ext cx="840454" cy="862854"/>
          </a:xfrm>
          <a:prstGeom prst="donut">
            <a:avLst>
              <a:gd name="adj" fmla="val 41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4959" y="1767002"/>
                <a:ext cx="1991637" cy="487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  <m:t>тер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тер</m:t>
                        </m:r>
                      </m:sub>
                    </m:sSub>
                  </m:oMath>
                </a14:m>
                <a:r>
                  <a:rPr lang="uk-UA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800" dirty="0" smtClean="0"/>
                  <a:t>N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иску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ru-RU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тер</m:t>
                        </m:r>
                      </m:sub>
                    </m:sSub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pS</m:t>
                    </m:r>
                  </m:oMath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pS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959" y="1767002"/>
                <a:ext cx="1991637" cy="4871655"/>
              </a:xfrm>
              <a:prstGeom prst="rect">
                <a:avLst/>
              </a:prstGeom>
              <a:blipFill>
                <a:blip r:embed="rId2"/>
                <a:stretch>
                  <a:fillRect l="-6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Блок-схема: процесс 6"/>
              <p:cNvSpPr/>
              <p:nvPr/>
            </p:nvSpPr>
            <p:spPr>
              <a:xfrm>
                <a:off x="2071986" y="2536171"/>
                <a:ext cx="2604319" cy="1666659"/>
              </a:xfrm>
              <a:prstGeom prst="flowChartProcess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Блок-схема: процесс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86" y="2536171"/>
                <a:ext cx="2604319" cy="1666659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Блок-схема: процесс 7"/>
              <p:cNvSpPr/>
              <p:nvPr/>
            </p:nvSpPr>
            <p:spPr>
              <a:xfrm>
                <a:off x="1603333" y="4504845"/>
                <a:ext cx="3072972" cy="1666659"/>
              </a:xfrm>
              <a:prstGeom prst="flowChartProcess">
                <a:avLst/>
              </a:prstGeo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тиску</m:t>
                        </m:r>
                      </m:sub>
                    </m:sSub>
                  </m:oMath>
                </a14:m>
                <a:r>
                  <a:rPr lang="en-US" sz="4000" dirty="0" smtClean="0"/>
                  <a:t> = </a:t>
                </a:r>
                <a:r>
                  <a:rPr lang="en-US" sz="4000" dirty="0" err="1" smtClean="0"/>
                  <a:t>pS</a:t>
                </a:r>
                <a:endParaRPr lang="ru-RU" sz="4000" dirty="0"/>
              </a:p>
            </p:txBody>
          </p:sp>
        </mc:Choice>
        <mc:Fallback xmlns="">
          <p:sp>
            <p:nvSpPr>
              <p:cNvPr id="8" name="Блок-схема: процесс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33" y="4504845"/>
                <a:ext cx="3072972" cy="1666659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льцо 2"/>
          <p:cNvSpPr/>
          <p:nvPr/>
        </p:nvSpPr>
        <p:spPr>
          <a:xfrm>
            <a:off x="649265" y="2214097"/>
            <a:ext cx="977635" cy="947761"/>
          </a:xfrm>
          <a:prstGeom prst="donu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Блок-схема: процесс 3"/>
              <p:cNvSpPr/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pS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Блок-схема: процесс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/>
              <p:cNvSpPr/>
              <p:nvPr/>
            </p:nvSpPr>
            <p:spPr>
              <a:xfrm>
                <a:off x="2570717" y="2449919"/>
                <a:ext cx="3116099" cy="1666659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sz="4000" b="1" dirty="0">
                          <a:latin typeface="Cambria Math" panose="02040503050406030204" pitchFamily="18" charset="0"/>
                        </a:rPr>
                        <m:t>at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5" name="Блок-схема: процесс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17" y="2449919"/>
                <a:ext cx="3116099" cy="1666659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4430" y="1823894"/>
                <a:ext cx="3933173" cy="273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44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4400" b="0" dirty="0" smtClean="0"/>
              </a:p>
              <a:p>
                <a:endParaRPr lang="en-US" sz="4400" dirty="0" smtClean="0"/>
              </a:p>
              <a:p>
                <a:r>
                  <a:rPr lang="en-US" sz="4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44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30" y="1823894"/>
                <a:ext cx="3933173" cy="2734467"/>
              </a:xfrm>
              <a:prstGeom prst="rect">
                <a:avLst/>
              </a:prstGeom>
              <a:blipFill>
                <a:blip r:embed="rId4"/>
                <a:stretch>
                  <a:fillRect l="-6202" b="-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6906" y="2334034"/>
            <a:ext cx="57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льцо 2"/>
          <p:cNvSpPr/>
          <p:nvPr/>
        </p:nvSpPr>
        <p:spPr>
          <a:xfrm>
            <a:off x="553452" y="2156222"/>
            <a:ext cx="1022686" cy="935895"/>
          </a:xfrm>
          <a:prstGeom prst="donut">
            <a:avLst>
              <a:gd name="adj" fmla="val 263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Блок-схема: процесс 3"/>
              <p:cNvSpPr/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pS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Блок-схема: процесс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590552"/>
                <a:ext cx="2863516" cy="143175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/>
              <p:cNvSpPr/>
              <p:nvPr/>
            </p:nvSpPr>
            <p:spPr>
              <a:xfrm>
                <a:off x="2441119" y="2156222"/>
                <a:ext cx="2863516" cy="1431758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/>
                        <m:t>t</m:t>
                      </m:r>
                      <m:r>
                        <m:rPr>
                          <m:nor/>
                        </m:rPr>
                        <a:rPr lang="en-US" sz="3600" dirty="0"/>
                        <m:t> 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pS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Блок-схема: процесс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2156222"/>
                <a:ext cx="2863516" cy="1431758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Блок-схема: процесс 5"/>
              <p:cNvSpPr/>
              <p:nvPr/>
            </p:nvSpPr>
            <p:spPr>
              <a:xfrm>
                <a:off x="2441119" y="3721892"/>
                <a:ext cx="2863516" cy="174815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S =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4000" dirty="0" smtClean="0"/>
                  <a:t>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Блок-схема: процесс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19" y="3721892"/>
                <a:ext cx="2863516" cy="1748154"/>
              </a:xfrm>
              <a:prstGeom prst="flowChartProcess">
                <a:avLst/>
              </a:prstGeom>
              <a:blipFill>
                <a:blip r:embed="rId4"/>
                <a:stretch>
                  <a:fillRect l="-3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Блок-схема: процесс 6"/>
              <p:cNvSpPr/>
              <p:nvPr/>
            </p:nvSpPr>
            <p:spPr>
              <a:xfrm>
                <a:off x="6569242" y="3209310"/>
                <a:ext cx="3753852" cy="2105526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4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4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48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ru-RU" sz="4800" dirty="0"/>
              </a:p>
            </p:txBody>
          </p:sp>
        </mc:Choice>
        <mc:Fallback xmlns="">
          <p:sp>
            <p:nvSpPr>
              <p:cNvPr id="7" name="Блок-схема: процесс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42" y="3209310"/>
                <a:ext cx="3753852" cy="2105526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76047" y="5334789"/>
            <a:ext cx="314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Кінцева формула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6696" y="2270226"/>
            <a:ext cx="57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76047" y="1508900"/>
                <a:ext cx="3946358" cy="102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36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360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47" y="1508900"/>
                <a:ext cx="3946358" cy="1026820"/>
              </a:xfrm>
              <a:prstGeom prst="rect">
                <a:avLst/>
              </a:prstGeom>
              <a:blipFill>
                <a:blip r:embed="rId6"/>
                <a:stretch>
                  <a:fillRect l="-4791" b="-1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214</TotalTime>
  <Words>223</Words>
  <Application>Microsoft Office PowerPoint</Application>
  <PresentationFormat>Широкоэкранный</PresentationFormat>
  <Paragraphs>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Дослідження залежності гальмівного шляху від маси, швидкості та коефіцієнту тертя</vt:lpstr>
      <vt:lpstr>Презентация PowerPoint</vt:lpstr>
      <vt:lpstr>Розв’язання</vt:lpstr>
      <vt:lpstr>Презентация PowerPoint</vt:lpstr>
      <vt:lpstr>Презентация PowerPoint</vt:lpstr>
      <vt:lpstr>Модель задачі при рівномірному гальмуванні  гальмівними колодками </vt:lpstr>
      <vt:lpstr>Розв’язання</vt:lpstr>
      <vt:lpstr>Презентация PowerPoint</vt:lpstr>
      <vt:lpstr>Презентация PowerPoint</vt:lpstr>
      <vt:lpstr>Дані для обрахунку</vt:lpstr>
      <vt:lpstr>Результати обрахунку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залежності гальмівного шляху від маси, швидкості та коефіцієнту тертя</dc:title>
  <dc:creator>ukarrr</dc:creator>
  <cp:lastModifiedBy>ukarrr</cp:lastModifiedBy>
  <cp:revision>20</cp:revision>
  <dcterms:created xsi:type="dcterms:W3CDTF">2018-04-15T19:36:12Z</dcterms:created>
  <dcterms:modified xsi:type="dcterms:W3CDTF">2018-04-16T21:17:42Z</dcterms:modified>
</cp:coreProperties>
</file>