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62" r:id="rId3"/>
    <p:sldId id="299" r:id="rId4"/>
    <p:sldId id="297" r:id="rId5"/>
    <p:sldId id="298" r:id="rId6"/>
    <p:sldId id="302" r:id="rId7"/>
    <p:sldId id="260" r:id="rId8"/>
    <p:sldId id="303" r:id="rId9"/>
    <p:sldId id="304" r:id="rId10"/>
    <p:sldId id="305" r:id="rId11"/>
    <p:sldId id="301" r:id="rId12"/>
    <p:sldId id="272" r:id="rId13"/>
    <p:sldId id="306" r:id="rId14"/>
    <p:sldId id="300" r:id="rId15"/>
  </p:sldIdLst>
  <p:sldSz cx="9144000" cy="5143500" type="screen16x9"/>
  <p:notesSz cx="6858000" cy="9144000"/>
  <p:embeddedFontLst>
    <p:embeddedFont>
      <p:font typeface="Arimo" panose="020B0604020202020204" pitchFamily="34" charset="0"/>
      <p:regular r:id="rId17"/>
      <p:bold r:id="rId18"/>
      <p:italic r:id="rId19"/>
      <p:boldItalic r:id="rId20"/>
    </p:embeddedFont>
    <p:embeddedFont>
      <p:font typeface="IBM Plex Mono" panose="020B0509050203000203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C529B-BD81-9746-8762-8D5DEE9ABE44}" v="22" dt="2024-03-28T07:10:49.263"/>
  </p1510:revLst>
</p1510:revInfo>
</file>

<file path=ppt/tableStyles.xml><?xml version="1.0" encoding="utf-8"?>
<a:tblStyleLst xmlns:a="http://schemas.openxmlformats.org/drawingml/2006/main" def="{5AD4593F-24E1-44EC-9341-43886512ED71}">
  <a:tblStyle styleId="{5AD4593F-24E1-44EC-9341-43886512ED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465018-2371-4C4F-916E-0A4B6B3AC3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2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81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33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90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92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5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304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06" name="Google Shape;306;p1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10" name="Google Shape;310;p1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16" name="Google Shape;316;p1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60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62" name="Google Shape;62;p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285425" y="3452175"/>
            <a:ext cx="71454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285425" y="1787325"/>
            <a:ext cx="71454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1285488" y="135572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1285435" y="302057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70" name="Google Shape;70;p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102" name="Google Shape;102;p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0374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>
            <a:spLocks noGrp="1"/>
          </p:cNvSpPr>
          <p:nvPr>
            <p:ph type="pic" idx="2"/>
          </p:nvPr>
        </p:nvSpPr>
        <p:spPr>
          <a:xfrm flipH="1">
            <a:off x="5765577" y="891550"/>
            <a:ext cx="2499000" cy="3644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7" name="Google Shape;107;p7"/>
          <p:cNvGrpSpPr/>
          <p:nvPr/>
        </p:nvGrpSpPr>
        <p:grpSpPr>
          <a:xfrm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108" name="Google Shape;108;p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88" name="Google Shape;288;p1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1752400" y="539500"/>
            <a:ext cx="27228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292" name="Google Shape;292;p1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299" name="Google Shape;299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0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05" name="Google Shape;405;p20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1"/>
          </p:nvPr>
        </p:nvSpPr>
        <p:spPr>
          <a:xfrm>
            <a:off x="713227" y="28536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subTitle" idx="2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3"/>
          </p:nvPr>
        </p:nvSpPr>
        <p:spPr>
          <a:xfrm>
            <a:off x="713226" y="40571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713227" y="24421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6"/>
          </p:nvPr>
        </p:nvSpPr>
        <p:spPr>
          <a:xfrm>
            <a:off x="713225" y="36456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15" name="Google Shape;415;p20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21" name="Google Shape;421;p20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29" name="Google Shape;429;p21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1"/>
          </p:nvPr>
        </p:nvSpPr>
        <p:spPr>
          <a:xfrm>
            <a:off x="1205101" y="1625632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1"/>
          <p:cNvSpPr txBox="1">
            <a:spLocks noGrp="1"/>
          </p:cNvSpPr>
          <p:nvPr>
            <p:ph type="subTitle" idx="2"/>
          </p:nvPr>
        </p:nvSpPr>
        <p:spPr>
          <a:xfrm>
            <a:off x="5168279" y="1625624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3"/>
          </p:nvPr>
        </p:nvSpPr>
        <p:spPr>
          <a:xfrm>
            <a:off x="1205101" y="3362600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subTitle" idx="4"/>
          </p:nvPr>
        </p:nvSpPr>
        <p:spPr>
          <a:xfrm>
            <a:off x="5168278" y="3362598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5"/>
          </p:nvPr>
        </p:nvSpPr>
        <p:spPr>
          <a:xfrm>
            <a:off x="1205100" y="1321079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6"/>
          </p:nvPr>
        </p:nvSpPr>
        <p:spPr>
          <a:xfrm>
            <a:off x="1205100" y="3058131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8" name="Google Shape;438;p21"/>
          <p:cNvSpPr txBox="1">
            <a:spLocks noGrp="1"/>
          </p:cNvSpPr>
          <p:nvPr>
            <p:ph type="subTitle" idx="7"/>
          </p:nvPr>
        </p:nvSpPr>
        <p:spPr>
          <a:xfrm>
            <a:off x="5168249" y="1321075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9" name="Google Shape;439;p21"/>
          <p:cNvSpPr txBox="1">
            <a:spLocks noGrp="1"/>
          </p:cNvSpPr>
          <p:nvPr>
            <p:ph type="subTitle" idx="8"/>
          </p:nvPr>
        </p:nvSpPr>
        <p:spPr>
          <a:xfrm>
            <a:off x="5168249" y="3058124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40" name="Google Shape;440;p21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41" name="Google Shape;441;p21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47" name="Google Shape;447;p21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66" r:id="rId8"/>
    <p:sldLayoutId id="2147483667" r:id="rId9"/>
    <p:sldLayoutId id="2147483670" r:id="rId10"/>
    <p:sldLayoutId id="2147483671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컴공이면</a:t>
            </a:r>
            <a:r>
              <a:rPr lang="ko-KR" altLang="en-US" dirty="0"/>
              <a:t> </a:t>
            </a:r>
            <a:r>
              <a:rPr lang="ko-KR" altLang="en-US" dirty="0" err="1"/>
              <a:t>게임해야조</a:t>
            </a:r>
            <a:endParaRPr dirty="0"/>
          </a:p>
        </p:txBody>
      </p:sp>
      <p:grpSp>
        <p:nvGrpSpPr>
          <p:cNvPr id="605" name="Google Shape;605;p29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6" name="Google Shape;606;p29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681549" y="2534449"/>
              <a:ext cx="14618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08" name="Google Shape;608;p29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9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0" name="Google Shape;610;p29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8" name="Google Shape;618;p29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9" name="Google Shape;619;p29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21" name="Google Shape;621;p29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23" name="Google Shape;623;p29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졸업프로젝트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24" name="Google Shape;624;p29"/>
          <p:cNvSpPr/>
          <p:nvPr/>
        </p:nvSpPr>
        <p:spPr>
          <a:xfrm>
            <a:off x="4806262" y="3627552"/>
            <a:ext cx="27612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48EC1-4548-9407-2EF8-84088D66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화면 예시</a:t>
            </a:r>
          </a:p>
        </p:txBody>
      </p:sp>
      <p:pic>
        <p:nvPicPr>
          <p:cNvPr id="8" name="그림 7" descr="체스 말, 보드게임, 실내 게임 및 스포츠, 체스이(가) 표시된 사진&#10;&#10;자동 생성된 설명">
            <a:extLst>
              <a:ext uri="{FF2B5EF4-FFF2-40B4-BE49-F238E27FC236}">
                <a16:creationId xmlns:a16="http://schemas.microsoft.com/office/drawing/2014/main" id="{126327F3-3115-5FB7-C8F1-B09D15B9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2" y="1191490"/>
            <a:ext cx="2731815" cy="2751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FF5D2-C81C-047A-1E74-E9BDEC731D2A}"/>
              </a:ext>
            </a:extLst>
          </p:cNvPr>
          <p:cNvSpPr txBox="1"/>
          <p:nvPr/>
        </p:nvSpPr>
        <p:spPr>
          <a:xfrm>
            <a:off x="1110512" y="4116757"/>
            <a:ext cx="312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/>
                </a:solidFill>
                <a:latin typeface="IBM Plex Mono" panose="020B0509050203000203" pitchFamily="49" charset="0"/>
              </a:rPr>
              <a:t>명령자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11AC2-9351-39BA-58FB-2BB101B967BE}"/>
              </a:ext>
            </a:extLst>
          </p:cNvPr>
          <p:cNvSpPr txBox="1"/>
          <p:nvPr/>
        </p:nvSpPr>
        <p:spPr>
          <a:xfrm>
            <a:off x="5295621" y="4116757"/>
            <a:ext cx="312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tx1"/>
                </a:solidFill>
                <a:latin typeface="IBM Plex Mono" panose="020B0509050203000203" pitchFamily="49" charset="0"/>
              </a:rPr>
              <a:t>수행자 화면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25A917-BFE7-A972-8C17-AA8D59EA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54" y="1191489"/>
            <a:ext cx="4799164" cy="27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0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다이어그램</a:t>
            </a:r>
            <a:endParaRPr dirty="0"/>
          </a:p>
        </p:txBody>
      </p:sp>
      <p:pic>
        <p:nvPicPr>
          <p:cNvPr id="19" name="그림 18" descr="도표, 라인, 그래프, 종이접기이(가) 표시된 사진&#10;&#10;자동 생성된 설명">
            <a:extLst>
              <a:ext uri="{FF2B5EF4-FFF2-40B4-BE49-F238E27FC236}">
                <a16:creationId xmlns:a16="http://schemas.microsoft.com/office/drawing/2014/main" id="{97C0AF4C-85A8-D599-EF2D-340FBEF3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8298"/>
            <a:ext cx="7772400" cy="33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목표</a:t>
            </a:r>
            <a:endParaRPr dirty="0"/>
          </a:p>
        </p:txBody>
      </p:sp>
      <p:graphicFrame>
        <p:nvGraphicFramePr>
          <p:cNvPr id="1020" name="Google Shape;1020;p45"/>
          <p:cNvGraphicFramePr/>
          <p:nvPr>
            <p:extLst>
              <p:ext uri="{D42A27DB-BD31-4B8C-83A1-F6EECF244321}">
                <p14:modId xmlns:p14="http://schemas.microsoft.com/office/powerpoint/2010/main" val="1763273813"/>
              </p:ext>
            </p:extLst>
          </p:nvPr>
        </p:nvGraphicFramePr>
        <p:xfrm>
          <a:off x="807944" y="1311564"/>
          <a:ext cx="7236929" cy="3252540"/>
        </p:xfrm>
        <a:graphic>
          <a:graphicData uri="http://schemas.openxmlformats.org/drawingml/2006/table">
            <a:tbl>
              <a:tblPr>
                <a:noFill/>
                <a:tableStyleId>{CB465018-2371-4C4F-916E-0A4B6B3AC377}</a:tableStyleId>
              </a:tblPr>
              <a:tblGrid>
                <a:gridCol w="345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주차</a:t>
                      </a:r>
                      <a:endParaRPr sz="16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일정</a:t>
                      </a:r>
                      <a:endParaRPr sz="16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학기 중간 발표</a:t>
                      </a:r>
                      <a:endParaRPr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팀 별 파트 설계 및 요구사항 분석</a:t>
                      </a:r>
                      <a:endParaRPr sz="10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학기 최종 발표</a:t>
                      </a:r>
                      <a:endParaRPr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프로토타입 및 설계서 작성</a:t>
                      </a:r>
                      <a:endParaRPr sz="10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~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여름방학 이전</a:t>
                      </a:r>
                      <a:endParaRPr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모션 개발 및 서버 로직 생성</a:t>
                      </a:r>
                      <a:endParaRPr sz="10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~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여름방학</a:t>
                      </a:r>
                      <a:endParaRPr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게임 동작 구현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월</a:t>
                      </a: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~</a:t>
                      </a:r>
                      <a:endParaRPr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동작 테스트 및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QA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12</a:t>
                      </a:r>
                      <a:r>
                        <a:rPr lang="ko-KR" altLang="en-US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월</a:t>
                      </a:r>
                      <a:endParaRPr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최종 발표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57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평가 항목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668;p33">
            <a:extLst>
              <a:ext uri="{FF2B5EF4-FFF2-40B4-BE49-F238E27FC236}">
                <a16:creationId xmlns:a16="http://schemas.microsoft.com/office/drawing/2014/main" id="{869961B9-9FFE-E819-2EB2-C0772E0D4C52}"/>
              </a:ext>
            </a:extLst>
          </p:cNvPr>
          <p:cNvSpPr txBox="1">
            <a:spLocks/>
          </p:cNvSpPr>
          <p:nvPr/>
        </p:nvSpPr>
        <p:spPr>
          <a:xfrm>
            <a:off x="720000" y="1188394"/>
            <a:ext cx="6588300" cy="2986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tx1"/>
              </a:buClr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IBM Plex Mono" panose="020B0509050203000203" pitchFamily="49" charset="0"/>
              </a:rPr>
              <a:t>네트워크 연결 안정성</a:t>
            </a:r>
            <a:endParaRPr lang="en-US" altLang="ko-KR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457200" indent="-457200">
              <a:buClr>
                <a:schemeClr val="tx1"/>
              </a:buClr>
              <a:buAutoNum type="arabicPeriod"/>
            </a:pPr>
            <a:endParaRPr lang="en-US" altLang="ko-KR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IBM Plex Mono" panose="020B0509050203000203" pitchFamily="49" charset="0"/>
              </a:rPr>
              <a:t>게임 로직 무결성</a:t>
            </a:r>
            <a:endParaRPr lang="en-US" altLang="ko-KR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457200" indent="-457200">
              <a:buClr>
                <a:schemeClr val="tx1"/>
              </a:buClr>
              <a:buAutoNum type="arabicPeriod"/>
            </a:pPr>
            <a:endParaRPr lang="en-US" altLang="ko-KR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IBM Plex Mono" panose="020B0509050203000203" pitchFamily="49" charset="0"/>
              </a:rPr>
              <a:t>모션 인식 정확성</a:t>
            </a:r>
            <a:endParaRPr lang="en-US" altLang="ko-KR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457200" indent="-457200">
              <a:buClr>
                <a:schemeClr val="tx1"/>
              </a:buClr>
              <a:buAutoNum type="arabicPeriod"/>
            </a:pPr>
            <a:endParaRPr lang="en-US" altLang="ko-KR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IBM Plex Mono" panose="020B0509050203000203" pitchFamily="49" charset="0"/>
              </a:rPr>
              <a:t>게임 플레이의 즐거움</a:t>
            </a:r>
            <a:endParaRPr lang="en-US" altLang="ko-KR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2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</a:t>
            </a:r>
            <a:endParaRPr dirty="0"/>
          </a:p>
        </p:txBody>
      </p:sp>
      <p:grpSp>
        <p:nvGrpSpPr>
          <p:cNvPr id="605" name="Google Shape;605;p29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6" name="Google Shape;606;p29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681549" y="2534449"/>
              <a:ext cx="14618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08" name="Google Shape;608;p29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9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0" name="Google Shape;610;p29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8" name="Google Shape;618;p29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9" name="Google Shape;619;p29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21" name="Google Shape;621;p29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24" name="Google Shape;624;p29"/>
          <p:cNvSpPr/>
          <p:nvPr/>
        </p:nvSpPr>
        <p:spPr>
          <a:xfrm>
            <a:off x="4806262" y="3627552"/>
            <a:ext cx="27612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99164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5"/>
          <p:cNvSpPr txBox="1">
            <a:spLocks noGrp="1"/>
          </p:cNvSpPr>
          <p:nvPr>
            <p:ph type="title"/>
          </p:nvPr>
        </p:nvSpPr>
        <p:spPr>
          <a:xfrm>
            <a:off x="2490697" y="3077240"/>
            <a:ext cx="27228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김형석</a:t>
            </a:r>
            <a:endParaRPr dirty="0"/>
          </a:p>
        </p:txBody>
      </p:sp>
      <p:sp>
        <p:nvSpPr>
          <p:cNvPr id="760" name="Google Shape;760;p35"/>
          <p:cNvSpPr txBox="1"/>
          <p:nvPr/>
        </p:nvSpPr>
        <p:spPr>
          <a:xfrm>
            <a:off x="2490697" y="3608740"/>
            <a:ext cx="2722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건국대학교 컴퓨터공학부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762" name="Google Shape;762;p35"/>
          <p:cNvGraphicFramePr/>
          <p:nvPr>
            <p:extLst>
              <p:ext uri="{D42A27DB-BD31-4B8C-83A1-F6EECF244321}">
                <p14:modId xmlns:p14="http://schemas.microsoft.com/office/powerpoint/2010/main" val="2177565228"/>
              </p:ext>
            </p:extLst>
          </p:nvPr>
        </p:nvGraphicFramePr>
        <p:xfrm>
          <a:off x="4495720" y="1514889"/>
          <a:ext cx="4072880" cy="1920090"/>
        </p:xfrm>
        <a:graphic>
          <a:graphicData uri="http://schemas.openxmlformats.org/drawingml/2006/table">
            <a:tbl>
              <a:tblPr>
                <a:noFill/>
                <a:tableStyleId>{5AD4593F-24E1-44EC-9341-43886512ED71}</a:tableStyleId>
              </a:tblPr>
              <a:tblGrid>
                <a:gridCol w="101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220">
                  <a:extLst>
                    <a:ext uri="{9D8B030D-6E8A-4147-A177-3AD203B41FA5}">
                      <a16:colId xmlns:a16="http://schemas.microsoft.com/office/drawing/2014/main" val="2350176663"/>
                    </a:ext>
                  </a:extLst>
                </a:gridCol>
              </a:tblGrid>
              <a:tr h="39830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팀원 소개</a:t>
                      </a:r>
                      <a:endParaRPr sz="10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역할</a:t>
                      </a:r>
                      <a:endParaRPr sz="18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201911279</a:t>
                      </a:r>
                      <a:endParaRPr sz="1200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정성록</a:t>
                      </a:r>
                      <a:endParaRPr sz="1200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학년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프론트엔드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201910162</a:t>
                      </a:r>
                      <a:endParaRPr sz="1200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문무현</a:t>
                      </a:r>
                      <a:endParaRPr sz="1200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학년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백엔드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201511268</a:t>
                      </a:r>
                      <a:endParaRPr sz="1200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서지우</a:t>
                      </a:r>
                      <a:endParaRPr sz="1200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학년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프론트엔드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6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202110348</a:t>
                      </a:r>
                      <a:endParaRPr sz="12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전성윤</a:t>
                      </a:r>
                      <a:endParaRPr sz="12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학년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altLang="en-US" sz="1200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백엔드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68841"/>
                  </a:ext>
                </a:extLst>
              </a:tr>
            </a:tbl>
          </a:graphicData>
        </a:graphic>
      </p:graphicFrame>
      <p:pic>
        <p:nvPicPr>
          <p:cNvPr id="1026" name="Picture 2" descr="welcome to co-week">
            <a:extLst>
              <a:ext uri="{FF2B5EF4-FFF2-40B4-BE49-F238E27FC236}">
                <a16:creationId xmlns:a16="http://schemas.microsoft.com/office/drawing/2014/main" id="{F684E26D-8351-81BC-D41B-F0C6C2B1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4" y="779174"/>
            <a:ext cx="2005023" cy="32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58;p35">
            <a:extLst>
              <a:ext uri="{FF2B5EF4-FFF2-40B4-BE49-F238E27FC236}">
                <a16:creationId xmlns:a16="http://schemas.microsoft.com/office/drawing/2014/main" id="{A8FBE2E5-0FB3-9A99-6173-532DC693A3DD}"/>
              </a:ext>
            </a:extLst>
          </p:cNvPr>
          <p:cNvSpPr txBox="1">
            <a:spLocks/>
          </p:cNvSpPr>
          <p:nvPr/>
        </p:nvSpPr>
        <p:spPr>
          <a:xfrm>
            <a:off x="2336423" y="1250660"/>
            <a:ext cx="2722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ko-KR" altLang="en-US" dirty="0"/>
              <a:t>지도교수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BECHESS</a:t>
            </a:r>
            <a:endParaRPr dirty="0"/>
          </a:p>
        </p:txBody>
      </p:sp>
      <p:sp>
        <p:nvSpPr>
          <p:cNvPr id="660" name="Google Shape;660;p32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496084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체스를 기반으로 한 </a:t>
            </a:r>
            <a:r>
              <a:rPr lang="en-US" altLang="ko-KR" dirty="0"/>
              <a:t>2:2</a:t>
            </a:r>
            <a:r>
              <a:rPr lang="ko-KR" altLang="en-US" dirty="0"/>
              <a:t> 팀플레이 대전 게임입니다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팀원의 역할은 나누어져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승리 조건과 기물 움직임은 체스 규칙과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다양한 상호작용과 동작을 통한 변수가 발생할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pic>
        <p:nvPicPr>
          <p:cNvPr id="2054" name="Picture 6" descr="Free Photo | View of chess pieces with dramatic and mystical background">
            <a:extLst>
              <a:ext uri="{FF2B5EF4-FFF2-40B4-BE49-F238E27FC236}">
                <a16:creationId xmlns:a16="http://schemas.microsoft.com/office/drawing/2014/main" id="{EF3EE2A8-EAB3-B7DB-F890-824F991F1522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157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0"/>
          <p:cNvSpPr txBox="1">
            <a:spLocks noGrp="1"/>
          </p:cNvSpPr>
          <p:nvPr>
            <p:ph type="subTitle" idx="4"/>
          </p:nvPr>
        </p:nvSpPr>
        <p:spPr>
          <a:xfrm>
            <a:off x="1285435" y="302057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플레이어</a:t>
            </a:r>
            <a:r>
              <a:rPr lang="es" dirty="0"/>
              <a:t> 2</a:t>
            </a:r>
            <a:endParaRPr dirty="0"/>
          </a:p>
        </p:txBody>
      </p:sp>
      <p:sp>
        <p:nvSpPr>
          <p:cNvPr id="842" name="Google Shape;84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게임 플레이 방식</a:t>
            </a:r>
            <a:endParaRPr dirty="0"/>
          </a:p>
        </p:txBody>
      </p:sp>
      <p:sp>
        <p:nvSpPr>
          <p:cNvPr id="843" name="Google Shape;843;p40"/>
          <p:cNvSpPr txBox="1">
            <a:spLocks noGrp="1"/>
          </p:cNvSpPr>
          <p:nvPr>
            <p:ph type="subTitle" idx="1"/>
          </p:nvPr>
        </p:nvSpPr>
        <p:spPr>
          <a:xfrm>
            <a:off x="1285425" y="3452175"/>
            <a:ext cx="7145400" cy="99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명령을 받으면 기물이 되어 움직이는 역할입니다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VR</a:t>
            </a:r>
            <a:r>
              <a:rPr lang="ko-KR" altLang="en-US" dirty="0"/>
              <a:t> 기기 사용</a:t>
            </a:r>
            <a:endParaRPr lang="en-US" altLang="ko-KR" dirty="0"/>
          </a:p>
        </p:txBody>
      </p:sp>
      <p:sp>
        <p:nvSpPr>
          <p:cNvPr id="844" name="Google Shape;844;p40"/>
          <p:cNvSpPr txBox="1">
            <a:spLocks noGrp="1"/>
          </p:cNvSpPr>
          <p:nvPr>
            <p:ph type="subTitle" idx="2"/>
          </p:nvPr>
        </p:nvSpPr>
        <p:spPr>
          <a:xfrm>
            <a:off x="1285425" y="1787325"/>
            <a:ext cx="71454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체스보드를 보고 명령을 내리는 역할입니다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온라인 웹사이트 사용</a:t>
            </a:r>
            <a:endParaRPr lang="en-US" altLang="ko-KR"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subTitle" idx="3"/>
          </p:nvPr>
        </p:nvSpPr>
        <p:spPr>
          <a:xfrm>
            <a:off x="1285488" y="135572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플레이어</a:t>
            </a:r>
            <a:r>
              <a:rPr lang="es" dirty="0"/>
              <a:t> 1</a:t>
            </a:r>
            <a:endParaRPr dirty="0"/>
          </a:p>
        </p:txBody>
      </p:sp>
      <p:sp>
        <p:nvSpPr>
          <p:cNvPr id="846" name="Google Shape;846;p40"/>
          <p:cNvSpPr/>
          <p:nvPr/>
        </p:nvSpPr>
        <p:spPr>
          <a:xfrm>
            <a:off x="745075" y="1500650"/>
            <a:ext cx="485100" cy="485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47" name="Google Shape;847;p40"/>
          <p:cNvSpPr/>
          <p:nvPr/>
        </p:nvSpPr>
        <p:spPr>
          <a:xfrm>
            <a:off x="745075" y="3145225"/>
            <a:ext cx="485100" cy="485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848" name="Google Shape;848;p40"/>
          <p:cNvGrpSpPr/>
          <p:nvPr/>
        </p:nvGrpSpPr>
        <p:grpSpPr>
          <a:xfrm>
            <a:off x="818006" y="1584183"/>
            <a:ext cx="339253" cy="318042"/>
            <a:chOff x="4456875" y="2635825"/>
            <a:chExt cx="481825" cy="451700"/>
          </a:xfrm>
        </p:grpSpPr>
        <p:sp>
          <p:nvSpPr>
            <p:cNvPr id="849" name="Google Shape;849;p40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818005" y="3228758"/>
            <a:ext cx="339253" cy="318042"/>
            <a:chOff x="5049725" y="2635825"/>
            <a:chExt cx="481825" cy="451700"/>
          </a:xfrm>
        </p:grpSpPr>
        <p:sp>
          <p:nvSpPr>
            <p:cNvPr id="856" name="Google Shape;856;p40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7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1"/>
          <p:cNvSpPr txBox="1">
            <a:spLocks noGrp="1"/>
          </p:cNvSpPr>
          <p:nvPr>
            <p:ph type="subTitle" idx="6"/>
          </p:nvPr>
        </p:nvSpPr>
        <p:spPr>
          <a:xfrm>
            <a:off x="1205100" y="3058131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특징</a:t>
            </a:r>
            <a:r>
              <a:rPr lang="es" dirty="0"/>
              <a:t> 3</a:t>
            </a:r>
            <a:endParaRPr dirty="0"/>
          </a:p>
        </p:txBody>
      </p:sp>
      <p:sp>
        <p:nvSpPr>
          <p:cNvPr id="864" name="Google Shape;8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게임 소개</a:t>
            </a:r>
            <a:endParaRPr dirty="0"/>
          </a:p>
        </p:txBody>
      </p:sp>
      <p:sp>
        <p:nvSpPr>
          <p:cNvPr id="865" name="Google Shape;865;p41"/>
          <p:cNvSpPr txBox="1">
            <a:spLocks noGrp="1"/>
          </p:cNvSpPr>
          <p:nvPr>
            <p:ph type="subTitle" idx="1"/>
          </p:nvPr>
        </p:nvSpPr>
        <p:spPr>
          <a:xfrm>
            <a:off x="1205101" y="1625632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VR</a:t>
            </a:r>
            <a:r>
              <a:rPr lang="ko-KR" altLang="en-US" dirty="0"/>
              <a:t> 기기를 착용한 플레이어가 시각과 청각을 통해 공포감을 느끼도록 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66" name="Google Shape;866;p41"/>
          <p:cNvSpPr txBox="1">
            <a:spLocks noGrp="1"/>
          </p:cNvSpPr>
          <p:nvPr>
            <p:ph type="subTitle" idx="2"/>
          </p:nvPr>
        </p:nvSpPr>
        <p:spPr>
          <a:xfrm>
            <a:off x="5168279" y="1625624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다양한 동작을 통해 이동</a:t>
            </a:r>
            <a:r>
              <a:rPr lang="en-US" altLang="ko-KR" dirty="0"/>
              <a:t>,</a:t>
            </a:r>
            <a:r>
              <a:rPr lang="ko-KR" altLang="en-US" dirty="0"/>
              <a:t> 공격</a:t>
            </a:r>
            <a:r>
              <a:rPr lang="en-US" altLang="ko-KR" dirty="0"/>
              <a:t>,</a:t>
            </a:r>
            <a:r>
              <a:rPr lang="ko-KR" altLang="en-US" dirty="0"/>
              <a:t> 아이템 사용을 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67" name="Google Shape;867;p41"/>
          <p:cNvSpPr txBox="1">
            <a:spLocks noGrp="1"/>
          </p:cNvSpPr>
          <p:nvPr>
            <p:ph type="subTitle" idx="3"/>
          </p:nvPr>
        </p:nvSpPr>
        <p:spPr>
          <a:xfrm>
            <a:off x="1205101" y="3362600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VR </a:t>
            </a:r>
            <a:r>
              <a:rPr lang="ko-KR" altLang="en-US" dirty="0"/>
              <a:t>기기를 착용한 플레이어에게 자유도를 부여하여 다양한 변수가 창출될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68" name="Google Shape;868;p41"/>
          <p:cNvSpPr txBox="1">
            <a:spLocks noGrp="1"/>
          </p:cNvSpPr>
          <p:nvPr>
            <p:ph type="subTitle" idx="4"/>
          </p:nvPr>
        </p:nvSpPr>
        <p:spPr>
          <a:xfrm>
            <a:off x="5168278" y="3362598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2:2</a:t>
            </a:r>
            <a:r>
              <a:rPr lang="ko-KR" altLang="en-US" dirty="0"/>
              <a:t> 팀플레이를 통해 즐거움을 느낄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69" name="Google Shape;869;p41"/>
          <p:cNvSpPr txBox="1">
            <a:spLocks noGrp="1"/>
          </p:cNvSpPr>
          <p:nvPr>
            <p:ph type="subTitle" idx="5"/>
          </p:nvPr>
        </p:nvSpPr>
        <p:spPr>
          <a:xfrm>
            <a:off x="1205100" y="1321079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특징</a:t>
            </a:r>
            <a:r>
              <a:rPr lang="es" dirty="0"/>
              <a:t> 1</a:t>
            </a:r>
            <a:endParaRPr dirty="0"/>
          </a:p>
        </p:txBody>
      </p:sp>
      <p:sp>
        <p:nvSpPr>
          <p:cNvPr id="870" name="Google Shape;870;p41"/>
          <p:cNvSpPr txBox="1">
            <a:spLocks noGrp="1"/>
          </p:cNvSpPr>
          <p:nvPr>
            <p:ph type="subTitle" idx="7"/>
          </p:nvPr>
        </p:nvSpPr>
        <p:spPr>
          <a:xfrm>
            <a:off x="5168249" y="1321075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특징</a:t>
            </a:r>
            <a:r>
              <a:rPr lang="es" dirty="0"/>
              <a:t> 2</a:t>
            </a:r>
            <a:endParaRPr dirty="0"/>
          </a:p>
        </p:txBody>
      </p:sp>
      <p:sp>
        <p:nvSpPr>
          <p:cNvPr id="871" name="Google Shape;871;p41"/>
          <p:cNvSpPr txBox="1">
            <a:spLocks noGrp="1"/>
          </p:cNvSpPr>
          <p:nvPr>
            <p:ph type="subTitle" idx="8"/>
          </p:nvPr>
        </p:nvSpPr>
        <p:spPr>
          <a:xfrm>
            <a:off x="5168249" y="3058124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특징</a:t>
            </a:r>
            <a:r>
              <a:rPr lang="es" dirty="0"/>
              <a:t> 4</a:t>
            </a:r>
            <a:endParaRPr dirty="0"/>
          </a:p>
        </p:txBody>
      </p:sp>
      <p:sp>
        <p:nvSpPr>
          <p:cNvPr id="872" name="Google Shape;872;p41"/>
          <p:cNvSpPr/>
          <p:nvPr/>
        </p:nvSpPr>
        <p:spPr>
          <a:xfrm>
            <a:off x="720000" y="1321075"/>
            <a:ext cx="485100" cy="485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73" name="Google Shape;873;p41"/>
          <p:cNvSpPr/>
          <p:nvPr/>
        </p:nvSpPr>
        <p:spPr>
          <a:xfrm>
            <a:off x="720000" y="3058125"/>
            <a:ext cx="485100" cy="485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74" name="Google Shape;874;p41"/>
          <p:cNvSpPr/>
          <p:nvPr/>
        </p:nvSpPr>
        <p:spPr>
          <a:xfrm>
            <a:off x="4683150" y="1321075"/>
            <a:ext cx="485100" cy="485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75" name="Google Shape;875;p41"/>
          <p:cNvSpPr/>
          <p:nvPr/>
        </p:nvSpPr>
        <p:spPr>
          <a:xfrm>
            <a:off x="4683150" y="3058125"/>
            <a:ext cx="485100" cy="485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876" name="Google Shape;876;p41"/>
          <p:cNvGrpSpPr/>
          <p:nvPr/>
        </p:nvGrpSpPr>
        <p:grpSpPr>
          <a:xfrm>
            <a:off x="783937" y="1385021"/>
            <a:ext cx="357226" cy="357226"/>
            <a:chOff x="-55987225" y="3198925"/>
            <a:chExt cx="317450" cy="317450"/>
          </a:xfrm>
        </p:grpSpPr>
        <p:sp>
          <p:nvSpPr>
            <p:cNvPr id="877" name="Google Shape;877;p41"/>
            <p:cNvSpPr/>
            <p:nvPr/>
          </p:nvSpPr>
          <p:spPr>
            <a:xfrm>
              <a:off x="-55987225" y="3261925"/>
              <a:ext cx="173300" cy="198500"/>
            </a:xfrm>
            <a:custGeom>
              <a:avLst/>
              <a:gdLst/>
              <a:ahLst/>
              <a:cxnLst/>
              <a:rect l="l" t="t" r="r" b="b"/>
              <a:pathLst>
                <a:path w="6932" h="7940" extrusionOk="0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-55837575" y="3198925"/>
              <a:ext cx="167800" cy="298525"/>
            </a:xfrm>
            <a:custGeom>
              <a:avLst/>
              <a:gdLst/>
              <a:ahLst/>
              <a:cxnLst/>
              <a:rect l="l" t="t" r="r" b="b"/>
              <a:pathLst>
                <a:path w="6712" h="11941" extrusionOk="0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-55931300" y="3435200"/>
              <a:ext cx="194575" cy="81175"/>
            </a:xfrm>
            <a:custGeom>
              <a:avLst/>
              <a:gdLst/>
              <a:ahLst/>
              <a:cxnLst/>
              <a:rect l="l" t="t" r="r" b="b"/>
              <a:pathLst>
                <a:path w="7783" h="3247" extrusionOk="0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-55927350" y="3202850"/>
              <a:ext cx="70900" cy="71200"/>
            </a:xfrm>
            <a:custGeom>
              <a:avLst/>
              <a:gdLst/>
              <a:ahLst/>
              <a:cxnLst/>
              <a:rect l="l" t="t" r="r" b="b"/>
              <a:pathLst>
                <a:path w="2836" h="2848" extrusionOk="0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1"/>
          <p:cNvGrpSpPr/>
          <p:nvPr/>
        </p:nvGrpSpPr>
        <p:grpSpPr>
          <a:xfrm>
            <a:off x="784396" y="3121199"/>
            <a:ext cx="356326" cy="358971"/>
            <a:chOff x="-54026025" y="3192625"/>
            <a:chExt cx="316650" cy="319000"/>
          </a:xfrm>
        </p:grpSpPr>
        <p:sp>
          <p:nvSpPr>
            <p:cNvPr id="882" name="Google Shape;882;p41"/>
            <p:cNvSpPr/>
            <p:nvPr/>
          </p:nvSpPr>
          <p:spPr>
            <a:xfrm>
              <a:off x="-54026025" y="3312350"/>
              <a:ext cx="18125" cy="63800"/>
            </a:xfrm>
            <a:custGeom>
              <a:avLst/>
              <a:gdLst/>
              <a:ahLst/>
              <a:cxnLst/>
              <a:rect l="l" t="t" r="r" b="b"/>
              <a:pathLst>
                <a:path w="725" h="2552" extrusionOk="0">
                  <a:moveTo>
                    <a:pt x="725" y="0"/>
                  </a:moveTo>
                  <a:cubicBezTo>
                    <a:pt x="315" y="189"/>
                    <a:pt x="0" y="693"/>
                    <a:pt x="0" y="1260"/>
                  </a:cubicBezTo>
                  <a:cubicBezTo>
                    <a:pt x="0" y="1796"/>
                    <a:pt x="315" y="2268"/>
                    <a:pt x="725" y="2552"/>
                  </a:cubicBezTo>
                  <a:lnTo>
                    <a:pt x="725" y="15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-53890550" y="3192625"/>
              <a:ext cx="125250" cy="56725"/>
            </a:xfrm>
            <a:custGeom>
              <a:avLst/>
              <a:gdLst/>
              <a:ahLst/>
              <a:cxnLst/>
              <a:rect l="l" t="t" r="r" b="b"/>
              <a:pathLst>
                <a:path w="5010" h="2269" extrusionOk="0">
                  <a:moveTo>
                    <a:pt x="914" y="0"/>
                  </a:moveTo>
                  <a:cubicBezTo>
                    <a:pt x="599" y="0"/>
                    <a:pt x="315" y="63"/>
                    <a:pt x="0" y="95"/>
                  </a:cubicBezTo>
                  <a:cubicBezTo>
                    <a:pt x="158" y="536"/>
                    <a:pt x="441" y="914"/>
                    <a:pt x="756" y="1260"/>
                  </a:cubicBezTo>
                  <a:cubicBezTo>
                    <a:pt x="1418" y="1891"/>
                    <a:pt x="2237" y="2269"/>
                    <a:pt x="3151" y="2269"/>
                  </a:cubicBezTo>
                  <a:lnTo>
                    <a:pt x="5009" y="2269"/>
                  </a:lnTo>
                  <a:cubicBezTo>
                    <a:pt x="4127" y="914"/>
                    <a:pt x="2647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-53839375" y="3306025"/>
              <a:ext cx="55175" cy="55175"/>
            </a:xfrm>
            <a:custGeom>
              <a:avLst/>
              <a:gdLst/>
              <a:ahLst/>
              <a:cxnLst/>
              <a:rect l="l" t="t" r="r" b="b"/>
              <a:pathLst>
                <a:path w="2207" h="2207" extrusionOk="0">
                  <a:moveTo>
                    <a:pt x="1104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34" y="2206"/>
                    <a:pt x="2206" y="1702"/>
                    <a:pt x="2206" y="1104"/>
                  </a:cubicBezTo>
                  <a:cubicBezTo>
                    <a:pt x="2206" y="505"/>
                    <a:pt x="1734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-53950425" y="3306025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3" y="2206"/>
                  </a:cubicBezTo>
                  <a:cubicBezTo>
                    <a:pt x="1702" y="2206"/>
                    <a:pt x="2206" y="1702"/>
                    <a:pt x="2206" y="1104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-53985075" y="3400950"/>
              <a:ext cx="236300" cy="110675"/>
            </a:xfrm>
            <a:custGeom>
              <a:avLst/>
              <a:gdLst/>
              <a:ahLst/>
              <a:cxnLst/>
              <a:rect l="l" t="t" r="r" b="b"/>
              <a:pathLst>
                <a:path w="9452" h="4427" extrusionOk="0">
                  <a:moveTo>
                    <a:pt x="5790" y="969"/>
                  </a:moveTo>
                  <a:cubicBezTo>
                    <a:pt x="5884" y="969"/>
                    <a:pt x="5971" y="1008"/>
                    <a:pt x="6018" y="1087"/>
                  </a:cubicBezTo>
                  <a:cubicBezTo>
                    <a:pt x="6176" y="1245"/>
                    <a:pt x="6176" y="1497"/>
                    <a:pt x="6018" y="1591"/>
                  </a:cubicBezTo>
                  <a:cubicBezTo>
                    <a:pt x="5671" y="1969"/>
                    <a:pt x="5199" y="2158"/>
                    <a:pt x="4726" y="2158"/>
                  </a:cubicBezTo>
                  <a:cubicBezTo>
                    <a:pt x="4254" y="2158"/>
                    <a:pt x="3750" y="1969"/>
                    <a:pt x="3435" y="1591"/>
                  </a:cubicBezTo>
                  <a:cubicBezTo>
                    <a:pt x="3277" y="1434"/>
                    <a:pt x="3277" y="1213"/>
                    <a:pt x="3435" y="1087"/>
                  </a:cubicBezTo>
                  <a:cubicBezTo>
                    <a:pt x="3513" y="1008"/>
                    <a:pt x="3608" y="969"/>
                    <a:pt x="3698" y="969"/>
                  </a:cubicBezTo>
                  <a:cubicBezTo>
                    <a:pt x="3789" y="969"/>
                    <a:pt x="3876" y="1008"/>
                    <a:pt x="3939" y="1087"/>
                  </a:cubicBezTo>
                  <a:cubicBezTo>
                    <a:pt x="4159" y="1308"/>
                    <a:pt x="4443" y="1418"/>
                    <a:pt x="4726" y="1418"/>
                  </a:cubicBezTo>
                  <a:cubicBezTo>
                    <a:pt x="5010" y="1418"/>
                    <a:pt x="5293" y="1308"/>
                    <a:pt x="5514" y="1087"/>
                  </a:cubicBezTo>
                  <a:cubicBezTo>
                    <a:pt x="5593" y="1008"/>
                    <a:pt x="5695" y="969"/>
                    <a:pt x="5790" y="969"/>
                  </a:cubicBezTo>
                  <a:close/>
                  <a:moveTo>
                    <a:pt x="4711" y="0"/>
                  </a:moveTo>
                  <a:cubicBezTo>
                    <a:pt x="4002" y="0"/>
                    <a:pt x="3293" y="205"/>
                    <a:pt x="2678" y="615"/>
                  </a:cubicBezTo>
                  <a:cubicBezTo>
                    <a:pt x="2615" y="646"/>
                    <a:pt x="2552" y="709"/>
                    <a:pt x="2489" y="709"/>
                  </a:cubicBezTo>
                  <a:lnTo>
                    <a:pt x="1" y="709"/>
                  </a:lnTo>
                  <a:cubicBezTo>
                    <a:pt x="505" y="2820"/>
                    <a:pt x="2458" y="4427"/>
                    <a:pt x="4726" y="4427"/>
                  </a:cubicBezTo>
                  <a:cubicBezTo>
                    <a:pt x="7026" y="4427"/>
                    <a:pt x="8948" y="2820"/>
                    <a:pt x="9452" y="709"/>
                  </a:cubicBezTo>
                  <a:lnTo>
                    <a:pt x="6963" y="709"/>
                  </a:lnTo>
                  <a:cubicBezTo>
                    <a:pt x="6869" y="646"/>
                    <a:pt x="6774" y="646"/>
                    <a:pt x="6743" y="615"/>
                  </a:cubicBezTo>
                  <a:cubicBezTo>
                    <a:pt x="6128" y="205"/>
                    <a:pt x="5419" y="0"/>
                    <a:pt x="4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-53986650" y="3342275"/>
              <a:ext cx="241025" cy="55150"/>
            </a:xfrm>
            <a:custGeom>
              <a:avLst/>
              <a:gdLst/>
              <a:ahLst/>
              <a:cxnLst/>
              <a:rect l="l" t="t" r="r" b="b"/>
              <a:pathLst>
                <a:path w="9641" h="2206" extrusionOk="0">
                  <a:moveTo>
                    <a:pt x="1" y="0"/>
                  </a:moveTo>
                  <a:lnTo>
                    <a:pt x="1" y="1859"/>
                  </a:lnTo>
                  <a:lnTo>
                    <a:pt x="1" y="2206"/>
                  </a:lnTo>
                  <a:lnTo>
                    <a:pt x="2458" y="2206"/>
                  </a:lnTo>
                  <a:cubicBezTo>
                    <a:pt x="3198" y="1749"/>
                    <a:pt x="4017" y="1520"/>
                    <a:pt x="4829" y="1520"/>
                  </a:cubicBezTo>
                  <a:cubicBezTo>
                    <a:pt x="5640" y="1520"/>
                    <a:pt x="6443" y="1749"/>
                    <a:pt x="7152" y="2206"/>
                  </a:cubicBezTo>
                  <a:lnTo>
                    <a:pt x="9641" y="2206"/>
                  </a:lnTo>
                  <a:lnTo>
                    <a:pt x="9641" y="1859"/>
                  </a:lnTo>
                  <a:lnTo>
                    <a:pt x="9641" y="0"/>
                  </a:lnTo>
                  <a:lnTo>
                    <a:pt x="8853" y="0"/>
                  </a:lnTo>
                  <a:cubicBezTo>
                    <a:pt x="8696" y="882"/>
                    <a:pt x="7940" y="1512"/>
                    <a:pt x="7026" y="1512"/>
                  </a:cubicBezTo>
                  <a:cubicBezTo>
                    <a:pt x="6144" y="1512"/>
                    <a:pt x="5388" y="882"/>
                    <a:pt x="5230" y="0"/>
                  </a:cubicBezTo>
                  <a:lnTo>
                    <a:pt x="4411" y="0"/>
                  </a:lnTo>
                  <a:cubicBezTo>
                    <a:pt x="4254" y="882"/>
                    <a:pt x="3466" y="1512"/>
                    <a:pt x="2584" y="1512"/>
                  </a:cubicBezTo>
                  <a:cubicBezTo>
                    <a:pt x="1670" y="1512"/>
                    <a:pt x="946" y="882"/>
                    <a:pt x="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-53989000" y="3199700"/>
              <a:ext cx="241800" cy="123700"/>
            </a:xfrm>
            <a:custGeom>
              <a:avLst/>
              <a:gdLst/>
              <a:ahLst/>
              <a:cxnLst/>
              <a:rect l="l" t="t" r="r" b="b"/>
              <a:pathLst>
                <a:path w="9672" h="4948" extrusionOk="0">
                  <a:moveTo>
                    <a:pt x="3245" y="1"/>
                  </a:moveTo>
                  <a:cubicBezTo>
                    <a:pt x="1355" y="662"/>
                    <a:pt x="0" y="2490"/>
                    <a:pt x="0" y="4601"/>
                  </a:cubicBezTo>
                  <a:lnTo>
                    <a:pt x="0" y="4947"/>
                  </a:lnTo>
                  <a:lnTo>
                    <a:pt x="788" y="4947"/>
                  </a:lnTo>
                  <a:cubicBezTo>
                    <a:pt x="945" y="4096"/>
                    <a:pt x="1701" y="3466"/>
                    <a:pt x="2615" y="3466"/>
                  </a:cubicBezTo>
                  <a:cubicBezTo>
                    <a:pt x="3529" y="3466"/>
                    <a:pt x="4253" y="4096"/>
                    <a:pt x="4411" y="4947"/>
                  </a:cubicBezTo>
                  <a:lnTo>
                    <a:pt x="5261" y="4947"/>
                  </a:lnTo>
                  <a:cubicBezTo>
                    <a:pt x="5419" y="4096"/>
                    <a:pt x="6207" y="3466"/>
                    <a:pt x="7057" y="3466"/>
                  </a:cubicBezTo>
                  <a:cubicBezTo>
                    <a:pt x="7971" y="3466"/>
                    <a:pt x="8727" y="4096"/>
                    <a:pt x="8884" y="4947"/>
                  </a:cubicBezTo>
                  <a:lnTo>
                    <a:pt x="9672" y="4947"/>
                  </a:lnTo>
                  <a:lnTo>
                    <a:pt x="9672" y="4601"/>
                  </a:lnTo>
                  <a:cubicBezTo>
                    <a:pt x="9672" y="3939"/>
                    <a:pt x="9546" y="3309"/>
                    <a:pt x="9262" y="2710"/>
                  </a:cubicBezTo>
                  <a:lnTo>
                    <a:pt x="7089" y="2710"/>
                  </a:lnTo>
                  <a:cubicBezTo>
                    <a:pt x="5986" y="2710"/>
                    <a:pt x="4978" y="2301"/>
                    <a:pt x="4190" y="1513"/>
                  </a:cubicBezTo>
                  <a:cubicBezTo>
                    <a:pt x="3749" y="1072"/>
                    <a:pt x="3434" y="568"/>
                    <a:pt x="3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-53728300" y="331077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0" y="0"/>
                  </a:moveTo>
                  <a:lnTo>
                    <a:pt x="0" y="158"/>
                  </a:lnTo>
                  <a:lnTo>
                    <a:pt x="0" y="2583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756" y="756"/>
                    <a:pt x="473" y="2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1"/>
          <p:cNvGrpSpPr/>
          <p:nvPr/>
        </p:nvGrpSpPr>
        <p:grpSpPr>
          <a:xfrm>
            <a:off x="4746645" y="3122534"/>
            <a:ext cx="358099" cy="356326"/>
            <a:chOff x="-55202750" y="3198925"/>
            <a:chExt cx="318225" cy="316650"/>
          </a:xfrm>
        </p:grpSpPr>
        <p:sp>
          <p:nvSpPr>
            <p:cNvPr id="891" name="Google Shape;891;p41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4763929" y="1384254"/>
            <a:ext cx="323524" cy="358774"/>
            <a:chOff x="-57162350" y="3982000"/>
            <a:chExt cx="287500" cy="318825"/>
          </a:xfrm>
        </p:grpSpPr>
        <p:sp>
          <p:nvSpPr>
            <p:cNvPr id="894" name="Google Shape;894;p41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858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필요성</a:t>
            </a:r>
            <a:endParaRPr dirty="0"/>
          </a:p>
        </p:txBody>
      </p:sp>
      <p:sp>
        <p:nvSpPr>
          <p:cNvPr id="667" name="Google Shape;667;p33"/>
          <p:cNvSpPr txBox="1">
            <a:spLocks noGrp="1"/>
          </p:cNvSpPr>
          <p:nvPr>
            <p:ph type="subTitle" idx="4"/>
          </p:nvPr>
        </p:nvSpPr>
        <p:spPr>
          <a:xfrm>
            <a:off x="720002" y="271513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VR </a:t>
            </a:r>
            <a:r>
              <a:rPr lang="ko-KR" altLang="en-US" dirty="0"/>
              <a:t>게임 장르의 다양화</a:t>
            </a:r>
            <a:endParaRPr dirty="0"/>
          </a:p>
        </p:txBody>
      </p:sp>
      <p:sp>
        <p:nvSpPr>
          <p:cNvPr id="668" name="Google Shape;668;p33"/>
          <p:cNvSpPr txBox="1">
            <a:spLocks noGrp="1"/>
          </p:cNvSpPr>
          <p:nvPr>
            <p:ph type="subTitle" idx="5"/>
          </p:nvPr>
        </p:nvSpPr>
        <p:spPr>
          <a:xfrm>
            <a:off x="720001" y="1511668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마인드 스포츠의 정적인 이미지 탈피</a:t>
            </a:r>
            <a:endParaRPr dirty="0"/>
          </a:p>
        </p:txBody>
      </p:sp>
      <p:grpSp>
        <p:nvGrpSpPr>
          <p:cNvPr id="673" name="Google Shape;673;p33"/>
          <p:cNvGrpSpPr/>
          <p:nvPr/>
        </p:nvGrpSpPr>
        <p:grpSpPr>
          <a:xfrm>
            <a:off x="7938125" y="1726375"/>
            <a:ext cx="683700" cy="1137000"/>
            <a:chOff x="-1144200" y="2928625"/>
            <a:chExt cx="683700" cy="1137000"/>
          </a:xfrm>
        </p:grpSpPr>
        <p:sp>
          <p:nvSpPr>
            <p:cNvPr id="674" name="Google Shape;674;p33"/>
            <p:cNvSpPr/>
            <p:nvPr/>
          </p:nvSpPr>
          <p:spPr>
            <a:xfrm>
              <a:off x="-1144200" y="2928625"/>
              <a:ext cx="683700" cy="113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-1144200" y="2928625"/>
              <a:ext cx="683700" cy="87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76" name="Google Shape;676;p33"/>
            <p:cNvGrpSpPr/>
            <p:nvPr/>
          </p:nvGrpSpPr>
          <p:grpSpPr>
            <a:xfrm>
              <a:off x="-1080750" y="3107500"/>
              <a:ext cx="556800" cy="752050"/>
              <a:chOff x="-1080750" y="3107500"/>
              <a:chExt cx="556800" cy="752050"/>
            </a:xfrm>
          </p:grpSpPr>
          <p:sp>
            <p:nvSpPr>
              <p:cNvPr id="677" name="Google Shape;677;p33"/>
              <p:cNvSpPr/>
              <p:nvPr/>
            </p:nvSpPr>
            <p:spPr>
              <a:xfrm>
                <a:off x="-1080750" y="3107500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-1080750" y="3159418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-1080750" y="321133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-1080750" y="3263254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-1080750" y="331517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-1080750" y="336708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-1080750" y="3419007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-1080750" y="3470925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-1080750" y="3522843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-1080750" y="357476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-1080750" y="362667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-1080750" y="367859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-1080750" y="3730514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-1080750" y="3782432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-1080750" y="3834350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5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 목표</a:t>
            </a:r>
            <a:endParaRPr dirty="0"/>
          </a:p>
        </p:txBody>
      </p:sp>
      <p:sp>
        <p:nvSpPr>
          <p:cNvPr id="667" name="Google Shape;667;p33"/>
          <p:cNvSpPr txBox="1">
            <a:spLocks noGrp="1"/>
          </p:cNvSpPr>
          <p:nvPr>
            <p:ph type="subTitle" idx="4"/>
          </p:nvPr>
        </p:nvSpPr>
        <p:spPr>
          <a:xfrm>
            <a:off x="720002" y="271513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2:2</a:t>
            </a:r>
            <a:r>
              <a:rPr lang="ko-KR" altLang="en-US" dirty="0"/>
              <a:t> 팀플레이 게임 구현</a:t>
            </a:r>
            <a:endParaRPr dirty="0"/>
          </a:p>
        </p:txBody>
      </p:sp>
      <p:sp>
        <p:nvSpPr>
          <p:cNvPr id="668" name="Google Shape;668;p33"/>
          <p:cNvSpPr txBox="1">
            <a:spLocks noGrp="1"/>
          </p:cNvSpPr>
          <p:nvPr>
            <p:ph type="subTitle" idx="5"/>
          </p:nvPr>
        </p:nvSpPr>
        <p:spPr>
          <a:xfrm>
            <a:off x="720001" y="1511668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생동감 있는 </a:t>
            </a:r>
            <a:r>
              <a:rPr lang="en-US" altLang="ko-KR" dirty="0"/>
              <a:t>VR </a:t>
            </a:r>
            <a:r>
              <a:rPr lang="ko-KR" altLang="en-US" dirty="0"/>
              <a:t>게임 구현</a:t>
            </a:r>
            <a:endParaRPr dirty="0"/>
          </a:p>
        </p:txBody>
      </p:sp>
      <p:sp>
        <p:nvSpPr>
          <p:cNvPr id="672" name="Google Shape;672;p33"/>
          <p:cNvSpPr txBox="1">
            <a:spLocks noGrp="1"/>
          </p:cNvSpPr>
          <p:nvPr>
            <p:ph type="subTitle" idx="6"/>
          </p:nvPr>
        </p:nvSpPr>
        <p:spPr>
          <a:xfrm>
            <a:off x="720000" y="3918593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동작을 통한 상호작용 구현</a:t>
            </a:r>
            <a:endParaRPr dirty="0"/>
          </a:p>
        </p:txBody>
      </p:sp>
      <p:grpSp>
        <p:nvGrpSpPr>
          <p:cNvPr id="673" name="Google Shape;673;p33"/>
          <p:cNvGrpSpPr/>
          <p:nvPr/>
        </p:nvGrpSpPr>
        <p:grpSpPr>
          <a:xfrm>
            <a:off x="7938125" y="1726375"/>
            <a:ext cx="683700" cy="1137000"/>
            <a:chOff x="-1144200" y="2928625"/>
            <a:chExt cx="683700" cy="1137000"/>
          </a:xfrm>
        </p:grpSpPr>
        <p:sp>
          <p:nvSpPr>
            <p:cNvPr id="674" name="Google Shape;674;p33"/>
            <p:cNvSpPr/>
            <p:nvPr/>
          </p:nvSpPr>
          <p:spPr>
            <a:xfrm>
              <a:off x="-1144200" y="2928625"/>
              <a:ext cx="683700" cy="113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-1144200" y="2928625"/>
              <a:ext cx="683700" cy="87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76" name="Google Shape;676;p33"/>
            <p:cNvGrpSpPr/>
            <p:nvPr/>
          </p:nvGrpSpPr>
          <p:grpSpPr>
            <a:xfrm>
              <a:off x="-1080750" y="3107500"/>
              <a:ext cx="556800" cy="752050"/>
              <a:chOff x="-1080750" y="3107500"/>
              <a:chExt cx="556800" cy="752050"/>
            </a:xfrm>
          </p:grpSpPr>
          <p:sp>
            <p:nvSpPr>
              <p:cNvPr id="677" name="Google Shape;677;p33"/>
              <p:cNvSpPr/>
              <p:nvPr/>
            </p:nvSpPr>
            <p:spPr>
              <a:xfrm>
                <a:off x="-1080750" y="3107500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-1080750" y="3159418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-1080750" y="321133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-1080750" y="3263254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-1080750" y="331517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-1080750" y="336708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-1080750" y="3419007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-1080750" y="3470925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-1080750" y="3522843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-1080750" y="3574761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-1080750" y="3626679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-1080750" y="3678596"/>
                <a:ext cx="5568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-1080750" y="3730514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-1080750" y="3782432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-1080750" y="3834350"/>
                <a:ext cx="280200" cy="25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5CE80-6473-EC52-BF1E-6D7F561F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기존 서비스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1FE652-F3F1-0A16-345D-E69A3557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" y="1113082"/>
            <a:ext cx="3559760" cy="232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am의 Chess VR: Multiverse Journey">
            <a:extLst>
              <a:ext uri="{FF2B5EF4-FFF2-40B4-BE49-F238E27FC236}">
                <a16:creationId xmlns:a16="http://schemas.microsoft.com/office/drawing/2014/main" id="{90FD5FED-9C34-9AFE-F07D-48ADB381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3082"/>
            <a:ext cx="4053463" cy="232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DEE841-20EE-0E27-A117-E90CD028C1F6}"/>
              </a:ext>
            </a:extLst>
          </p:cNvPr>
          <p:cNvSpPr txBox="1"/>
          <p:nvPr/>
        </p:nvSpPr>
        <p:spPr>
          <a:xfrm>
            <a:off x="473803" y="3925454"/>
            <a:ext cx="687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tx1"/>
                </a:solidFill>
                <a:latin typeface="IBM Plex Mono" panose="020B0509050203000203" pitchFamily="49" charset="0"/>
              </a:rPr>
              <a:t>VR</a:t>
            </a:r>
            <a:r>
              <a:rPr kumimoji="1" lang="ko-KR" altLang="en-US" sz="2400" dirty="0">
                <a:solidFill>
                  <a:schemeClr val="tx1"/>
                </a:solidFill>
                <a:latin typeface="IBM Plex Mono" panose="020B0509050203000203" pitchFamily="49" charset="0"/>
              </a:rPr>
              <a:t> 내에서 일반적인 규칙의 체스를 플레이</a:t>
            </a:r>
          </a:p>
        </p:txBody>
      </p:sp>
    </p:spTree>
    <p:extLst>
      <p:ext uri="{BB962C8B-B14F-4D97-AF65-F5344CB8AC3E}">
        <p14:creationId xmlns:p14="http://schemas.microsoft.com/office/powerpoint/2010/main" val="380280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513AE-0843-AE74-0E43-161EAE85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기존 서비스</a:t>
            </a:r>
          </a:p>
        </p:txBody>
      </p:sp>
      <p:pic>
        <p:nvPicPr>
          <p:cNvPr id="2050" name="Picture 2" descr="It Takes Two | PlayStation (한국)">
            <a:extLst>
              <a:ext uri="{FF2B5EF4-FFF2-40B4-BE49-F238E27FC236}">
                <a16:creationId xmlns:a16="http://schemas.microsoft.com/office/drawing/2014/main" id="{99117560-7F6A-BC0E-F54C-59EE888A0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169044"/>
            <a:ext cx="2605091" cy="26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FA058-B9DE-6BDA-E719-848629281FD7}"/>
              </a:ext>
            </a:extLst>
          </p:cNvPr>
          <p:cNvSpPr txBox="1"/>
          <p:nvPr/>
        </p:nvSpPr>
        <p:spPr>
          <a:xfrm>
            <a:off x="473803" y="3925454"/>
            <a:ext cx="687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chemeClr val="tx1"/>
                </a:solidFill>
                <a:latin typeface="IBM Plex Mono" panose="020B0509050203000203" pitchFamily="49" charset="0"/>
              </a:rPr>
              <a:t>2</a:t>
            </a:r>
            <a:r>
              <a:rPr kumimoji="1" lang="ko-KR" altLang="en-US" sz="2400" dirty="0">
                <a:solidFill>
                  <a:schemeClr val="tx1"/>
                </a:solidFill>
                <a:latin typeface="IBM Plex Mono" panose="020B0509050203000203" pitchFamily="49" charset="0"/>
              </a:rPr>
              <a:t>인 협동 게임</a:t>
            </a:r>
          </a:p>
        </p:txBody>
      </p:sp>
      <p:pic>
        <p:nvPicPr>
          <p:cNvPr id="2054" name="Picture 6" descr="Steam의 우리는 여기에 있었다 투게더">
            <a:extLst>
              <a:ext uri="{FF2B5EF4-FFF2-40B4-BE49-F238E27FC236}">
                <a16:creationId xmlns:a16="http://schemas.microsoft.com/office/drawing/2014/main" id="{2CB95BB0-3CD4-08BA-B069-96E95B18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63" y="1169044"/>
            <a:ext cx="4539237" cy="260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3537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254</Words>
  <Application>Microsoft Macintosh PowerPoint</Application>
  <PresentationFormat>화면 슬라이드 쇼(16:9)</PresentationFormat>
  <Paragraphs>84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Arimo</vt:lpstr>
      <vt:lpstr>Arial</vt:lpstr>
      <vt:lpstr>IBM Plex Mono</vt:lpstr>
      <vt:lpstr>Programming Style Portfolio by Slidesgo</vt:lpstr>
      <vt:lpstr>컴공이면 게임해야조</vt:lpstr>
      <vt:lpstr>김형석</vt:lpstr>
      <vt:lpstr>BECHESS</vt:lpstr>
      <vt:lpstr>게임 플레이 방식</vt:lpstr>
      <vt:lpstr>게임 소개</vt:lpstr>
      <vt:lpstr>프로젝트 필요성</vt:lpstr>
      <vt:lpstr>프로젝트 목표</vt:lpstr>
      <vt:lpstr>기존 서비스</vt:lpstr>
      <vt:lpstr>기존 서비스</vt:lpstr>
      <vt:lpstr>게임 화면 예시</vt:lpstr>
      <vt:lpstr>다이어그램</vt:lpstr>
      <vt:lpstr>목표</vt:lpstr>
      <vt:lpstr>평가 항목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컴공이면 게임해야죠</dc:title>
  <cp:lastModifiedBy>문무현</cp:lastModifiedBy>
  <cp:revision>11</cp:revision>
  <dcterms:modified xsi:type="dcterms:W3CDTF">2024-04-11T07:09:07Z</dcterms:modified>
</cp:coreProperties>
</file>